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notesMasterIdLst>
    <p:notesMasterId r:id="rId10"/>
  </p:notesMasterIdLst>
  <p:handoutMasterIdLst>
    <p:handoutMasterId r:id="rId11"/>
  </p:handoutMasterIdLst>
  <p:sldIdLst>
    <p:sldId id="273" r:id="rId3"/>
    <p:sldId id="270" r:id="rId4"/>
    <p:sldId id="275" r:id="rId5"/>
    <p:sldId id="276" r:id="rId6"/>
    <p:sldId id="274" r:id="rId7"/>
    <p:sldId id="278" r:id="rId8"/>
    <p:sldId id="269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F9B05"/>
    <a:srgbClr val="003146"/>
    <a:srgbClr val="00A29A"/>
    <a:srgbClr val="FCE5C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701" autoAdjust="0"/>
  </p:normalViewPr>
  <p:slideViewPr>
    <p:cSldViewPr snapToGrid="0">
      <p:cViewPr>
        <p:scale>
          <a:sx n="55" d="100"/>
          <a:sy n="55" d="100"/>
        </p:scale>
        <p:origin x="-1272" y="-348"/>
      </p:cViewPr>
      <p:guideLst>
        <p:guide orient="horz" pos="2154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195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03AE55A-9AFB-4BE2-83D0-8656CC368CAE}" type="datetimeFigureOut">
              <a:rPr lang="zh-CN" altLang="en-US"/>
              <a:pPr>
                <a:defRPr/>
              </a:pPr>
              <a:t>2016/9/26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2BA24C3-D569-40C8-9D4A-4886BA3B39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431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F9234A5-6C44-4F23-B6F1-EF529CD72778}" type="datetimeFigureOut">
              <a:rPr lang="zh-CN" altLang="en-US"/>
              <a:pPr>
                <a:defRPr/>
              </a:pPr>
              <a:t>2016/9/26</a:t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E620946-CB5E-42ED-A091-D395ACC638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2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jpeg"/><Relationship Id="rId4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" t="71953" r="414" b="9557"/>
          <a:stretch>
            <a:fillRect/>
          </a:stretch>
        </p:blipFill>
        <p:spPr bwMode="auto">
          <a:xfrm>
            <a:off x="0" y="4799013"/>
            <a:ext cx="121920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442EA-577E-4E9E-AD61-BFFAA7B8727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91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D1647-ADB9-4EFC-8D61-A6A35D6194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4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0" y="274647"/>
            <a:ext cx="36576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47"/>
            <a:ext cx="107696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5E4D2-F18B-4169-99D8-EBF48C4685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90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-19050" y="-14288"/>
            <a:ext cx="12211050" cy="6400801"/>
          </a:xfrm>
          <a:custGeom>
            <a:avLst/>
            <a:gdLst/>
            <a:ahLst/>
            <a:cxnLst>
              <a:cxn ang="0">
                <a:pos x="633" y="2936"/>
              </a:cxn>
              <a:cxn ang="0">
                <a:pos x="724" y="2862"/>
              </a:cxn>
              <a:cxn ang="0">
                <a:pos x="814" y="2794"/>
              </a:cxn>
              <a:cxn ang="0">
                <a:pos x="907" y="2731"/>
              </a:cxn>
              <a:cxn ang="0">
                <a:pos x="1002" y="2671"/>
              </a:cxn>
              <a:cxn ang="0">
                <a:pos x="1098" y="2617"/>
              </a:cxn>
              <a:cxn ang="0">
                <a:pos x="1294" y="2520"/>
              </a:cxn>
              <a:cxn ang="0">
                <a:pos x="1494" y="2435"/>
              </a:cxn>
              <a:cxn ang="0">
                <a:pos x="1702" y="2361"/>
              </a:cxn>
              <a:cxn ang="0">
                <a:pos x="1913" y="2296"/>
              </a:cxn>
              <a:cxn ang="0">
                <a:pos x="2127" y="2235"/>
              </a:cxn>
              <a:cxn ang="0">
                <a:pos x="2238" y="2207"/>
              </a:cxn>
              <a:cxn ang="0">
                <a:pos x="2484" y="2149"/>
              </a:cxn>
              <a:cxn ang="0">
                <a:pos x="2729" y="2096"/>
              </a:cxn>
              <a:cxn ang="0">
                <a:pos x="3214" y="2001"/>
              </a:cxn>
              <a:cxn ang="0">
                <a:pos x="3207" y="2001"/>
              </a:cxn>
              <a:cxn ang="0">
                <a:pos x="3938" y="1849"/>
              </a:cxn>
              <a:cxn ang="0">
                <a:pos x="4238" y="1778"/>
              </a:cxn>
              <a:cxn ang="0">
                <a:pos x="4418" y="1729"/>
              </a:cxn>
              <a:cxn ang="0">
                <a:pos x="4582" y="1677"/>
              </a:cxn>
              <a:cxn ang="0">
                <a:pos x="4734" y="1621"/>
              </a:cxn>
              <a:cxn ang="0">
                <a:pos x="4876" y="1558"/>
              </a:cxn>
              <a:cxn ang="0">
                <a:pos x="5009" y="1487"/>
              </a:cxn>
              <a:cxn ang="0">
                <a:pos x="5134" y="1406"/>
              </a:cxn>
              <a:cxn ang="0">
                <a:pos x="5254" y="1314"/>
              </a:cxn>
              <a:cxn ang="0">
                <a:pos x="5371" y="1209"/>
              </a:cxn>
              <a:cxn ang="0">
                <a:pos x="5484" y="1090"/>
              </a:cxn>
              <a:cxn ang="0">
                <a:pos x="5596" y="954"/>
              </a:cxn>
              <a:cxn ang="0">
                <a:pos x="5711" y="801"/>
              </a:cxn>
              <a:cxn ang="0">
                <a:pos x="5769" y="0"/>
              </a:cxn>
              <a:cxn ang="0">
                <a:pos x="9" y="4032"/>
              </a:cxn>
              <a:cxn ang="0">
                <a:pos x="29" y="4032"/>
              </a:cxn>
              <a:cxn ang="0">
                <a:pos x="64" y="3864"/>
              </a:cxn>
              <a:cxn ang="0">
                <a:pos x="111" y="3702"/>
              </a:cxn>
              <a:cxn ang="0">
                <a:pos x="133" y="3646"/>
              </a:cxn>
              <a:cxn ang="0">
                <a:pos x="178" y="3540"/>
              </a:cxn>
              <a:cxn ang="0">
                <a:pos x="229" y="3435"/>
              </a:cxn>
              <a:cxn ang="0">
                <a:pos x="287" y="3337"/>
              </a:cxn>
              <a:cxn ang="0">
                <a:pos x="351" y="3240"/>
              </a:cxn>
              <a:cxn ang="0">
                <a:pos x="424" y="3148"/>
              </a:cxn>
              <a:cxn ang="0">
                <a:pos x="502" y="3059"/>
              </a:cxn>
              <a:cxn ang="0">
                <a:pos x="587" y="2977"/>
              </a:cxn>
              <a:cxn ang="0">
                <a:pos x="633" y="2936"/>
              </a:cxn>
            </a:cxnLst>
            <a:rect l="0" t="0" r="r" b="b"/>
            <a:pathLst>
              <a:path w="5769" h="4032">
                <a:moveTo>
                  <a:pt x="633" y="2936"/>
                </a:moveTo>
                <a:lnTo>
                  <a:pt x="633" y="2936"/>
                </a:lnTo>
                <a:lnTo>
                  <a:pt x="678" y="2899"/>
                </a:lnTo>
                <a:lnTo>
                  <a:pt x="724" y="2862"/>
                </a:lnTo>
                <a:lnTo>
                  <a:pt x="769" y="2827"/>
                </a:lnTo>
                <a:lnTo>
                  <a:pt x="814" y="2794"/>
                </a:lnTo>
                <a:lnTo>
                  <a:pt x="862" y="2762"/>
                </a:lnTo>
                <a:lnTo>
                  <a:pt x="907" y="2731"/>
                </a:lnTo>
                <a:lnTo>
                  <a:pt x="954" y="2701"/>
                </a:lnTo>
                <a:lnTo>
                  <a:pt x="1002" y="2671"/>
                </a:lnTo>
                <a:lnTo>
                  <a:pt x="1051" y="2643"/>
                </a:lnTo>
                <a:lnTo>
                  <a:pt x="1098" y="2617"/>
                </a:lnTo>
                <a:lnTo>
                  <a:pt x="1194" y="2565"/>
                </a:lnTo>
                <a:lnTo>
                  <a:pt x="1294" y="2520"/>
                </a:lnTo>
                <a:lnTo>
                  <a:pt x="1394" y="2475"/>
                </a:lnTo>
                <a:lnTo>
                  <a:pt x="1494" y="2435"/>
                </a:lnTo>
                <a:lnTo>
                  <a:pt x="1598" y="2397"/>
                </a:lnTo>
                <a:lnTo>
                  <a:pt x="1702" y="2361"/>
                </a:lnTo>
                <a:lnTo>
                  <a:pt x="1807" y="2328"/>
                </a:lnTo>
                <a:lnTo>
                  <a:pt x="1913" y="2296"/>
                </a:lnTo>
                <a:lnTo>
                  <a:pt x="2020" y="2266"/>
                </a:lnTo>
                <a:lnTo>
                  <a:pt x="2127" y="2235"/>
                </a:lnTo>
                <a:lnTo>
                  <a:pt x="2238" y="2207"/>
                </a:lnTo>
                <a:lnTo>
                  <a:pt x="2238" y="2207"/>
                </a:lnTo>
                <a:lnTo>
                  <a:pt x="2360" y="2177"/>
                </a:lnTo>
                <a:lnTo>
                  <a:pt x="2484" y="2149"/>
                </a:lnTo>
                <a:lnTo>
                  <a:pt x="2605" y="2121"/>
                </a:lnTo>
                <a:lnTo>
                  <a:pt x="2729" y="2096"/>
                </a:lnTo>
                <a:lnTo>
                  <a:pt x="2973" y="2047"/>
                </a:lnTo>
                <a:lnTo>
                  <a:pt x="3214" y="2001"/>
                </a:lnTo>
                <a:lnTo>
                  <a:pt x="3207" y="2001"/>
                </a:lnTo>
                <a:lnTo>
                  <a:pt x="3207" y="2001"/>
                </a:lnTo>
                <a:lnTo>
                  <a:pt x="3714" y="1897"/>
                </a:lnTo>
                <a:lnTo>
                  <a:pt x="3938" y="1849"/>
                </a:lnTo>
                <a:lnTo>
                  <a:pt x="4142" y="1804"/>
                </a:lnTo>
                <a:lnTo>
                  <a:pt x="4238" y="1778"/>
                </a:lnTo>
                <a:lnTo>
                  <a:pt x="4329" y="1754"/>
                </a:lnTo>
                <a:lnTo>
                  <a:pt x="4418" y="1729"/>
                </a:lnTo>
                <a:lnTo>
                  <a:pt x="4502" y="1705"/>
                </a:lnTo>
                <a:lnTo>
                  <a:pt x="4582" y="1677"/>
                </a:lnTo>
                <a:lnTo>
                  <a:pt x="4660" y="1649"/>
                </a:lnTo>
                <a:lnTo>
                  <a:pt x="4734" y="1621"/>
                </a:lnTo>
                <a:lnTo>
                  <a:pt x="4807" y="1590"/>
                </a:lnTo>
                <a:lnTo>
                  <a:pt x="4876" y="1558"/>
                </a:lnTo>
                <a:lnTo>
                  <a:pt x="4944" y="1522"/>
                </a:lnTo>
                <a:lnTo>
                  <a:pt x="5009" y="1487"/>
                </a:lnTo>
                <a:lnTo>
                  <a:pt x="5073" y="1448"/>
                </a:lnTo>
                <a:lnTo>
                  <a:pt x="5134" y="1406"/>
                </a:lnTo>
                <a:lnTo>
                  <a:pt x="5196" y="1362"/>
                </a:lnTo>
                <a:lnTo>
                  <a:pt x="5254" y="1314"/>
                </a:lnTo>
                <a:lnTo>
                  <a:pt x="5313" y="1263"/>
                </a:lnTo>
                <a:lnTo>
                  <a:pt x="5371" y="1209"/>
                </a:lnTo>
                <a:lnTo>
                  <a:pt x="5427" y="1152"/>
                </a:lnTo>
                <a:lnTo>
                  <a:pt x="5484" y="1090"/>
                </a:lnTo>
                <a:lnTo>
                  <a:pt x="5540" y="1023"/>
                </a:lnTo>
                <a:lnTo>
                  <a:pt x="5596" y="954"/>
                </a:lnTo>
                <a:lnTo>
                  <a:pt x="5653" y="881"/>
                </a:lnTo>
                <a:lnTo>
                  <a:pt x="5711" y="801"/>
                </a:lnTo>
                <a:lnTo>
                  <a:pt x="5769" y="718"/>
                </a:lnTo>
                <a:lnTo>
                  <a:pt x="5769" y="0"/>
                </a:lnTo>
                <a:lnTo>
                  <a:pt x="0" y="9"/>
                </a:lnTo>
                <a:lnTo>
                  <a:pt x="9" y="4032"/>
                </a:lnTo>
                <a:lnTo>
                  <a:pt x="29" y="4032"/>
                </a:lnTo>
                <a:lnTo>
                  <a:pt x="29" y="4032"/>
                </a:lnTo>
                <a:lnTo>
                  <a:pt x="44" y="3950"/>
                </a:lnTo>
                <a:lnTo>
                  <a:pt x="64" y="3864"/>
                </a:lnTo>
                <a:lnTo>
                  <a:pt x="85" y="3784"/>
                </a:lnTo>
                <a:lnTo>
                  <a:pt x="111" y="3702"/>
                </a:lnTo>
                <a:lnTo>
                  <a:pt x="111" y="3702"/>
                </a:lnTo>
                <a:lnTo>
                  <a:pt x="133" y="3646"/>
                </a:lnTo>
                <a:lnTo>
                  <a:pt x="154" y="3592"/>
                </a:lnTo>
                <a:lnTo>
                  <a:pt x="178" y="3540"/>
                </a:lnTo>
                <a:lnTo>
                  <a:pt x="202" y="3487"/>
                </a:lnTo>
                <a:lnTo>
                  <a:pt x="229" y="3435"/>
                </a:lnTo>
                <a:lnTo>
                  <a:pt x="256" y="3387"/>
                </a:lnTo>
                <a:lnTo>
                  <a:pt x="287" y="3337"/>
                </a:lnTo>
                <a:lnTo>
                  <a:pt x="318" y="3288"/>
                </a:lnTo>
                <a:lnTo>
                  <a:pt x="351" y="3240"/>
                </a:lnTo>
                <a:lnTo>
                  <a:pt x="387" y="3193"/>
                </a:lnTo>
                <a:lnTo>
                  <a:pt x="424" y="3148"/>
                </a:lnTo>
                <a:lnTo>
                  <a:pt x="462" y="3104"/>
                </a:lnTo>
                <a:lnTo>
                  <a:pt x="502" y="3059"/>
                </a:lnTo>
                <a:lnTo>
                  <a:pt x="544" y="3018"/>
                </a:lnTo>
                <a:lnTo>
                  <a:pt x="587" y="2977"/>
                </a:lnTo>
                <a:lnTo>
                  <a:pt x="633" y="2936"/>
                </a:lnTo>
                <a:lnTo>
                  <a:pt x="633" y="2936"/>
                </a:lnTo>
                <a:close/>
              </a:path>
            </a:pathLst>
          </a:cu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40000"/>
                  <a:invGamma/>
                </a:schemeClr>
              </a:gs>
            </a:gsLst>
            <a:lin ang="5400000" scaled="1"/>
          </a:gra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nl-NL" sz="1200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32884" y="1781180"/>
            <a:ext cx="10363200" cy="1196975"/>
          </a:xfrm>
        </p:spPr>
        <p:txBody>
          <a:bodyPr/>
          <a:lstStyle>
            <a:lvl1pPr fontAlgn="t">
              <a:spcAft>
                <a:spcPct val="25000"/>
              </a:spcAft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2884" y="3135313"/>
            <a:ext cx="8007349" cy="831850"/>
          </a:xfrm>
          <a:prstGeom prst="rect">
            <a:avLst/>
          </a:prstGeom>
        </p:spPr>
        <p:txBody>
          <a:bodyPr/>
          <a:lstStyle>
            <a:lvl1pPr fontAlgn="t">
              <a:spcAft>
                <a:spcPct val="0"/>
              </a:spcAft>
              <a:buClrTx/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060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945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846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9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7225" y="5826125"/>
            <a:ext cx="627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9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C6C7B-989A-42F8-BB05-813D9DA01F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4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FF9F6-EDF4-465E-96F1-CF2AAB63EA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7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40643-62A8-4EFE-8B3A-AC730171DF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7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AE0C5-40BB-4A4E-9173-718D305570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420350" y="0"/>
            <a:ext cx="103346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15">
            <a:hlinkClick r:id="rId3" action="ppaction://hlinksldjump">
              <a:snd r:embed="rId4" name="click.wav"/>
            </a:hlinkClick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10685463" y="6288088"/>
            <a:ext cx="900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>
                <a:solidFill>
                  <a:srgbClr val="00A0E9"/>
                </a:solidFill>
                <a:latin typeface="方正大标宋简体" pitchFamily="2" charset="-122"/>
                <a:ea typeface="方正大标宋简体" pitchFamily="2" charset="-122"/>
              </a:rPr>
              <a:t>【Chapter】</a:t>
            </a:r>
            <a:endParaRPr lang="zh-CN" altLang="en-US" sz="1000">
              <a:solidFill>
                <a:srgbClr val="00A0E9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pic>
        <p:nvPicPr>
          <p:cNvPr id="5" name="Picture 2" descr="C:\Users\sgong1\Desktop\logo-PPT使用-0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588" y="5826125"/>
            <a:ext cx="6270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02EE-DCAB-4EDC-984D-A46D11B9C0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2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10301288" y="0"/>
            <a:ext cx="1033462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550C-132B-4A50-A1C4-CD66AD88D7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74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F9A04-4C81-456C-BD7E-B2FB7CDFD1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9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D4132-32B6-4529-9318-7ACF78D123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5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</a:t>
            </a:r>
            <a:r>
              <a:rPr lang="zh-CN" altLang="en-US"/>
              <a:t>类文件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4ED92E-E49F-48DB-A2DD-4B27611C1F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63538" y="0"/>
            <a:ext cx="115681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38" r:id="rId3"/>
    <p:sldLayoutId id="2147483952" r:id="rId4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A6A6A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•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234950" indent="-2333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457200" indent="-220663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687388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Char char="•"/>
        <a:defRPr sz="1200">
          <a:solidFill>
            <a:schemeClr val="tx1"/>
          </a:solidFill>
          <a:latin typeface="+mn-lt"/>
        </a:defRPr>
      </a:lvl4pPr>
      <a:lvl5pPr marL="9175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13747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18319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22891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2746375" indent="-228600" algn="l" rtl="0" eaLnBrk="0" fontAlgn="base" hangingPunct="0">
        <a:spcBef>
          <a:spcPct val="0"/>
        </a:spcBef>
        <a:spcAft>
          <a:spcPct val="50000"/>
        </a:spcAft>
        <a:buClr>
          <a:schemeClr val="accent2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package" Target="../embeddings/Microsoft_Excel_Worksheet1.xlsx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package" Target="../embeddings/Microsoft_Excel_Worksheet2.xls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8"/>
          <p:cNvSpPr>
            <a:spLocks noChangeArrowheads="1"/>
          </p:cNvSpPr>
          <p:nvPr/>
        </p:nvSpPr>
        <p:spPr bwMode="auto">
          <a:xfrm>
            <a:off x="10548938" y="6218238"/>
            <a:ext cx="1414462" cy="48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600" b="1" dirty="0">
                <a:solidFill>
                  <a:schemeClr val="bg1">
                    <a:lumMod val="50000"/>
                  </a:schemeClr>
                </a:solidFill>
                <a:ea typeface="宋体" pitchFamily="2" charset="-122"/>
              </a:rPr>
              <a:t>杨瀛俊</a:t>
            </a:r>
            <a:endParaRPr lang="fr-FR" altLang="zh-CN" sz="2600" b="1" dirty="0">
              <a:solidFill>
                <a:schemeClr val="bg1">
                  <a:lumMod val="50000"/>
                </a:schemeClr>
              </a:solidFill>
              <a:ea typeface="宋体" pitchFamily="2" charset="-122"/>
            </a:endParaRPr>
          </a:p>
        </p:txBody>
      </p:sp>
      <p:sp>
        <p:nvSpPr>
          <p:cNvPr id="33" name="未知"/>
          <p:cNvSpPr>
            <a:spLocks/>
          </p:cNvSpPr>
          <p:nvPr/>
        </p:nvSpPr>
        <p:spPr bwMode="auto">
          <a:xfrm>
            <a:off x="14288" y="2157413"/>
            <a:ext cx="12198350" cy="2132012"/>
          </a:xfrm>
          <a:custGeom>
            <a:avLst/>
            <a:gdLst>
              <a:gd name="T0" fmla="*/ 0 w 5771"/>
              <a:gd name="T1" fmla="*/ 0 h 1456"/>
              <a:gd name="T2" fmla="*/ 5760 w 5771"/>
              <a:gd name="T3" fmla="*/ 789 h 1456"/>
              <a:gd name="T4" fmla="*/ 5771 w 5771"/>
              <a:gd name="T5" fmla="*/ 1456 h 1456"/>
              <a:gd name="T6" fmla="*/ 0 w 5771"/>
              <a:gd name="T7" fmla="*/ 459 h 1456"/>
              <a:gd name="T8" fmla="*/ 0 w 5771"/>
              <a:gd name="T9" fmla="*/ 0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1" h="1456">
                <a:moveTo>
                  <a:pt x="0" y="0"/>
                </a:moveTo>
                <a:lnTo>
                  <a:pt x="5760" y="789"/>
                </a:lnTo>
                <a:lnTo>
                  <a:pt x="5771" y="1456"/>
                </a:lnTo>
                <a:lnTo>
                  <a:pt x="0" y="4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4" name="未知"/>
          <p:cNvSpPr>
            <a:spLocks/>
          </p:cNvSpPr>
          <p:nvPr/>
        </p:nvSpPr>
        <p:spPr bwMode="auto">
          <a:xfrm>
            <a:off x="3175" y="2344738"/>
            <a:ext cx="12211050" cy="1400175"/>
          </a:xfrm>
          <a:custGeom>
            <a:avLst/>
            <a:gdLst>
              <a:gd name="T0" fmla="*/ 16 w 5786"/>
              <a:gd name="T1" fmla="*/ 1179 h 1179"/>
              <a:gd name="T2" fmla="*/ 5786 w 5786"/>
              <a:gd name="T3" fmla="*/ 1139 h 1179"/>
              <a:gd name="T4" fmla="*/ 5773 w 5786"/>
              <a:gd name="T5" fmla="*/ 0 h 1179"/>
              <a:gd name="T6" fmla="*/ 0 w 5786"/>
              <a:gd name="T7" fmla="*/ 926 h 1179"/>
              <a:gd name="T8" fmla="*/ 16 w 5786"/>
              <a:gd name="T9" fmla="*/ 1179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86" h="1179">
                <a:moveTo>
                  <a:pt x="16" y="1179"/>
                </a:moveTo>
                <a:lnTo>
                  <a:pt x="5786" y="1139"/>
                </a:lnTo>
                <a:lnTo>
                  <a:pt x="5773" y="0"/>
                </a:lnTo>
                <a:lnTo>
                  <a:pt x="0" y="926"/>
                </a:lnTo>
                <a:lnTo>
                  <a:pt x="16" y="117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pitchFamily="2" charset="-122"/>
            </a:endParaRPr>
          </a:p>
        </p:txBody>
      </p:sp>
      <p:sp>
        <p:nvSpPr>
          <p:cNvPr id="35" name="未知"/>
          <p:cNvSpPr>
            <a:spLocks/>
          </p:cNvSpPr>
          <p:nvPr/>
        </p:nvSpPr>
        <p:spPr bwMode="auto">
          <a:xfrm>
            <a:off x="14288" y="2755900"/>
            <a:ext cx="12212637" cy="1752600"/>
          </a:xfrm>
          <a:custGeom>
            <a:avLst/>
            <a:gdLst>
              <a:gd name="T0" fmla="*/ 4 w 5773"/>
              <a:gd name="T1" fmla="*/ 1096 h 1096"/>
              <a:gd name="T2" fmla="*/ 5773 w 5773"/>
              <a:gd name="T3" fmla="*/ 771 h 1096"/>
              <a:gd name="T4" fmla="*/ 0 w 5773"/>
              <a:gd name="T5" fmla="*/ 0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3" h="1096">
                <a:moveTo>
                  <a:pt x="4" y="1096"/>
                </a:moveTo>
                <a:lnTo>
                  <a:pt x="5773" y="771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gradFill flip="none" rotWithShape="1">
                <a:gsLst>
                  <a:gs pos="0">
                    <a:sysClr val="windowText" lastClr="000000">
                      <a:tint val="66000"/>
                      <a:satMod val="160000"/>
                    </a:sysClr>
                  </a:gs>
                  <a:gs pos="50000">
                    <a:sysClr val="windowText" lastClr="000000">
                      <a:tint val="44500"/>
                      <a:satMod val="160000"/>
                    </a:sysClr>
                  </a:gs>
                  <a:gs pos="100000">
                    <a:sysClr val="windowText" lastClr="000000">
                      <a:tint val="23500"/>
                      <a:satMod val="160000"/>
                    </a:sysClr>
                  </a:gs>
                </a:gsLst>
                <a:lin ang="2700000" scaled="1"/>
                <a:tileRect/>
              </a:gradFill>
              <a:ea typeface="宋体" pitchFamily="2" charset="-122"/>
            </a:endParaRPr>
          </a:p>
        </p:txBody>
      </p: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9777273" y="2700199"/>
            <a:ext cx="19656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2016-9-26</a:t>
            </a:r>
            <a:endParaRPr lang="en-US" altLang="zh-CN" sz="2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4"/>
          <p:cNvSpPr>
            <a:spLocks noChangeArrowheads="1"/>
          </p:cNvSpPr>
          <p:nvPr/>
        </p:nvSpPr>
        <p:spPr bwMode="auto">
          <a:xfrm>
            <a:off x="8160127" y="1888168"/>
            <a:ext cx="40318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烟台</a:t>
            </a:r>
            <a:r>
              <a:rPr lang="en-US" altLang="zh-CN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MES</a:t>
            </a:r>
            <a:r>
              <a:rPr lang="zh-CN" altLang="en-US" sz="4000" dirty="0" smtClean="0">
                <a:solidFill>
                  <a:schemeClr val="bg1"/>
                </a:solidFill>
                <a:latin typeface="方正大标宋简体" pitchFamily="2" charset="-122"/>
                <a:ea typeface="方正大标宋简体" pitchFamily="2" charset="-122"/>
              </a:rPr>
              <a:t>项目汇报</a:t>
            </a:r>
            <a:endParaRPr lang="en-US" altLang="zh-CN" sz="4000" dirty="0">
              <a:solidFill>
                <a:schemeClr val="bg1"/>
              </a:solidFill>
              <a:latin typeface="方正大标宋简体" pitchFamily="2" charset="-122"/>
              <a:ea typeface="方正大标宋简体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 dirty="0"/>
          </a:p>
        </p:txBody>
      </p:sp>
      <p:pic>
        <p:nvPicPr>
          <p:cNvPr id="17419" name="Picture 12" descr="C:\Users\sgong1\Desktop\logo-PPT使用-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5187950"/>
            <a:ext cx="155575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>
            <a:off x="4558196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实现阶段</a:t>
            </a:r>
          </a:p>
        </p:txBody>
      </p:sp>
      <p:sp>
        <p:nvSpPr>
          <p:cNvPr id="9" name="五边形 8"/>
          <p:cNvSpPr/>
          <p:nvPr/>
        </p:nvSpPr>
        <p:spPr>
          <a:xfrm>
            <a:off x="2793492" y="1835237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设计阶段</a:t>
            </a:r>
          </a:p>
        </p:txBody>
      </p:sp>
      <p:sp>
        <p:nvSpPr>
          <p:cNvPr id="10" name="五边形 9"/>
          <p:cNvSpPr/>
          <p:nvPr/>
        </p:nvSpPr>
        <p:spPr>
          <a:xfrm>
            <a:off x="8121094" y="1837282"/>
            <a:ext cx="1732552" cy="712048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上线支持阶段</a:t>
            </a:r>
          </a:p>
        </p:txBody>
      </p:sp>
      <p:sp>
        <p:nvSpPr>
          <p:cNvPr id="11" name="五边形 10"/>
          <p:cNvSpPr/>
          <p:nvPr/>
        </p:nvSpPr>
        <p:spPr>
          <a:xfrm>
            <a:off x="1029804" y="1837282"/>
            <a:ext cx="1732552" cy="712048"/>
          </a:xfrm>
          <a:prstGeom prst="homePlat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需求阶段</a:t>
            </a:r>
          </a:p>
        </p:txBody>
      </p:sp>
      <p:grpSp>
        <p:nvGrpSpPr>
          <p:cNvPr id="43" name="组合 16"/>
          <p:cNvGrpSpPr/>
          <p:nvPr/>
        </p:nvGrpSpPr>
        <p:grpSpPr>
          <a:xfrm>
            <a:off x="1093049" y="2982122"/>
            <a:ext cx="1514030" cy="814123"/>
            <a:chOff x="107504" y="1689791"/>
            <a:chExt cx="1656184" cy="576064"/>
          </a:xfrm>
        </p:grpSpPr>
        <p:sp>
          <p:nvSpPr>
            <p:cNvPr id="64" name="矩形 63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>
              <a:stCxn id="64" idx="1"/>
              <a:endCxn id="64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02982" y="1761411"/>
              <a:ext cx="1319251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16/08/15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16/08/17</a:t>
              </a:r>
              <a:endParaRPr lang="zh-CN" altLang="en-US" sz="1600" dirty="0"/>
            </a:p>
          </p:txBody>
        </p:sp>
      </p:grpSp>
      <p:grpSp>
        <p:nvGrpSpPr>
          <p:cNvPr id="67" name="组合 16"/>
          <p:cNvGrpSpPr/>
          <p:nvPr/>
        </p:nvGrpSpPr>
        <p:grpSpPr>
          <a:xfrm>
            <a:off x="2793492" y="2982122"/>
            <a:ext cx="1514030" cy="814123"/>
            <a:chOff x="107504" y="1689791"/>
            <a:chExt cx="1656184" cy="576064"/>
          </a:xfrm>
        </p:grpSpPr>
        <p:sp>
          <p:nvSpPr>
            <p:cNvPr id="68" name="矩形 6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>
              <a:stCxn id="68" idx="1"/>
              <a:endCxn id="6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02982" y="1761411"/>
              <a:ext cx="1319251" cy="4137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16/08/22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16/09/02</a:t>
              </a:r>
              <a:endParaRPr lang="zh-CN" altLang="en-US" sz="1600" dirty="0"/>
            </a:p>
          </p:txBody>
        </p:sp>
      </p:grpSp>
      <p:grpSp>
        <p:nvGrpSpPr>
          <p:cNvPr id="71" name="组合 16"/>
          <p:cNvGrpSpPr/>
          <p:nvPr/>
        </p:nvGrpSpPr>
        <p:grpSpPr>
          <a:xfrm>
            <a:off x="4527849" y="2968667"/>
            <a:ext cx="1514030" cy="814124"/>
            <a:chOff x="107504" y="1689791"/>
            <a:chExt cx="1656184" cy="576064"/>
          </a:xfrm>
        </p:grpSpPr>
        <p:sp>
          <p:nvSpPr>
            <p:cNvPr id="72" name="矩形 7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72" idx="1"/>
              <a:endCxn id="7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84109" y="1761411"/>
              <a:ext cx="1319251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16/09/05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16/09/21</a:t>
              </a:r>
              <a:endParaRPr lang="zh-CN" altLang="en-US" sz="1600" dirty="0"/>
            </a:p>
          </p:txBody>
        </p:sp>
      </p:grpSp>
      <p:grpSp>
        <p:nvGrpSpPr>
          <p:cNvPr id="77" name="组合 16"/>
          <p:cNvGrpSpPr/>
          <p:nvPr/>
        </p:nvGrpSpPr>
        <p:grpSpPr>
          <a:xfrm>
            <a:off x="6406666" y="2982122"/>
            <a:ext cx="1514030" cy="814124"/>
            <a:chOff x="107504" y="1689791"/>
            <a:chExt cx="1656184" cy="576064"/>
          </a:xfrm>
        </p:grpSpPr>
        <p:sp>
          <p:nvSpPr>
            <p:cNvPr id="78" name="矩形 77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>
              <a:stCxn id="78" idx="1"/>
              <a:endCxn id="78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84109" y="1761411"/>
              <a:ext cx="1319251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16/09/18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16/10/14</a:t>
              </a:r>
              <a:endParaRPr lang="zh-CN" altLang="en-US" sz="1600" dirty="0"/>
            </a:p>
          </p:txBody>
        </p:sp>
      </p:grpSp>
      <p:grpSp>
        <p:nvGrpSpPr>
          <p:cNvPr id="81" name="组合 16"/>
          <p:cNvGrpSpPr/>
          <p:nvPr/>
        </p:nvGrpSpPr>
        <p:grpSpPr>
          <a:xfrm>
            <a:off x="8086588" y="2982122"/>
            <a:ext cx="1514030" cy="814124"/>
            <a:chOff x="107504" y="1689791"/>
            <a:chExt cx="1656184" cy="576064"/>
          </a:xfrm>
        </p:grpSpPr>
        <p:sp>
          <p:nvSpPr>
            <p:cNvPr id="82" name="矩形 81"/>
            <p:cNvSpPr/>
            <p:nvPr/>
          </p:nvSpPr>
          <p:spPr>
            <a:xfrm>
              <a:off x="107504" y="1689791"/>
              <a:ext cx="1656184" cy="57606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/>
            <p:cNvCxnSpPr>
              <a:stCxn id="82" idx="1"/>
              <a:endCxn id="82" idx="3"/>
            </p:cNvCxnSpPr>
            <p:nvPr/>
          </p:nvCxnSpPr>
          <p:spPr>
            <a:xfrm>
              <a:off x="107504" y="197782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02695" y="1761411"/>
              <a:ext cx="1313516" cy="413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16/10/16</a:t>
              </a:r>
              <a:r>
                <a:rPr lang="zh-CN" altLang="en-US" sz="1600" dirty="0" smtClean="0"/>
                <a:t>～</a:t>
              </a:r>
              <a:r>
                <a:rPr lang="en-US" altLang="zh-CN" sz="1600" dirty="0" smtClean="0"/>
                <a:t>16/10/28</a:t>
              </a:r>
              <a:endParaRPr lang="zh-CN" altLang="en-US" sz="1600" dirty="0"/>
            </a:p>
          </p:txBody>
        </p:sp>
      </p:grpSp>
      <p:sp>
        <p:nvSpPr>
          <p:cNvPr id="85" name="矩形 15"/>
          <p:cNvSpPr>
            <a:spLocks noChangeArrowheads="1"/>
          </p:cNvSpPr>
          <p:nvPr/>
        </p:nvSpPr>
        <p:spPr bwMode="auto">
          <a:xfrm>
            <a:off x="623888" y="4244195"/>
            <a:ext cx="10464800" cy="1449239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目前项目处于用户测试阶段，记录问题清单，重点解决程序的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问题以及补充主数据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本周已完成所有程序的开发，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轮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UAT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预计上线时间为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五边形 85"/>
          <p:cNvSpPr/>
          <p:nvPr/>
        </p:nvSpPr>
        <p:spPr>
          <a:xfrm>
            <a:off x="6339646" y="1843719"/>
            <a:ext cx="1732552" cy="712048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/>
              <a:t>用户测试阶段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655918"/>
              </p:ext>
            </p:extLst>
          </p:nvPr>
        </p:nvGraphicFramePr>
        <p:xfrm>
          <a:off x="7316930" y="4968814"/>
          <a:ext cx="1361244" cy="1233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工作表" showAsIcon="1" r:id="rId4" imgW="914400" imgH="828720" progId="Excel.Sheet.12">
                  <p:embed/>
                </p:oleObj>
              </mc:Choice>
              <mc:Fallback>
                <p:oleObj name="工作表" showAsIcon="1" r:id="rId4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16930" y="4968814"/>
                        <a:ext cx="1361244" cy="12336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模块测试进度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315082"/>
              </p:ext>
            </p:extLst>
          </p:nvPr>
        </p:nvGraphicFramePr>
        <p:xfrm>
          <a:off x="2053086" y="1190447"/>
          <a:ext cx="7418716" cy="2984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4679"/>
                <a:gridCol w="1854679"/>
                <a:gridCol w="1854679"/>
                <a:gridCol w="1854679"/>
              </a:tblGrid>
              <a:tr h="9878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场景总数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已测场景数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</a:t>
                      </a:r>
                      <a:r>
                        <a:rPr lang="zh-CN" altLang="en-US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测场景数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9878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45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41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0090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占比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1.11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8.89</a:t>
                      </a:r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796416" y="4278699"/>
            <a:ext cx="10464800" cy="1362976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未测试的场景：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AutoNum type="arabicPeriod"/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注塑设备联动场景，设备供应商端接口程序需要变更，本周会约时间单独测试一下。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AutoNum type="arabicPeriod"/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盘点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创建盘点计划、条码扫描盘点、手工导入盘点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，三个场景本周单独测试。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50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问题清单修复进度</a:t>
            </a:r>
            <a: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/>
            </a:r>
            <a:br>
              <a:rPr lang="fr-FR" altLang="fr-FR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</a:b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680606"/>
              </p:ext>
            </p:extLst>
          </p:nvPr>
        </p:nvGraphicFramePr>
        <p:xfrm>
          <a:off x="1397478" y="1673525"/>
          <a:ext cx="9282024" cy="28812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3347"/>
                <a:gridCol w="1573347"/>
                <a:gridCol w="1573347"/>
                <a:gridCol w="1573347"/>
                <a:gridCol w="1453134"/>
                <a:gridCol w="1535502"/>
              </a:tblGrid>
              <a:tr h="9535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问题总数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功能优化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数据问题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新增开发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95357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数量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82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9740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占比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23.17%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8.54%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59.75%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8.54%</a:t>
                      </a:r>
                      <a:endParaRPr lang="en-US" altLang="zh-CN" sz="2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926033"/>
              </p:ext>
            </p:extLst>
          </p:nvPr>
        </p:nvGraphicFramePr>
        <p:xfrm>
          <a:off x="6777486" y="4755610"/>
          <a:ext cx="1572883" cy="142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工作表" showAsIcon="1" r:id="rId4" imgW="914400" imgH="828720" progId="Excel.Sheet.12">
                  <p:embed/>
                </p:oleObj>
              </mc:Choice>
              <mc:Fallback>
                <p:oleObj name="工作表" showAsIcon="1" r:id="rId4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77486" y="4755610"/>
                        <a:ext cx="1572883" cy="142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606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项目风险点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623888" y="1196975"/>
            <a:ext cx="10464800" cy="422041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在本周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SAP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调研期间北京区域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S700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的业务最终被定义为委外业务，与前期调研时差异较大。相关系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统配置需要调整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	DONE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烟台工厂无使用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MES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系统进行盘点的经验，需要强化培训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主数据问题还比较多：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G61\G65\D266\S700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的注塑待底漆件生产版本还存在问题。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关键用户冯计龙任务较重且没有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BACKUP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，存在较大风险。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defRPr/>
            </a:pP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24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3075" y="107950"/>
            <a:ext cx="91217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下一阶段的工作计划</a:t>
            </a:r>
            <a:r>
              <a:rPr lang="fr-FR" altLang="fr-FR" dirty="0">
                <a:solidFill>
                  <a:schemeClr val="bg1">
                    <a:lumMod val="75000"/>
                  </a:schemeClr>
                </a:solidFill>
                <a:ea typeface="宋体" pitchFamily="2" charset="-122"/>
              </a:rPr>
              <a:t>	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15"/>
          <p:cNvSpPr>
            <a:spLocks noChangeArrowheads="1"/>
          </p:cNvSpPr>
          <p:nvPr/>
        </p:nvSpPr>
        <p:spPr bwMode="auto">
          <a:xfrm>
            <a:off x="431800" y="1397478"/>
            <a:ext cx="10464800" cy="3329797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lIns="91434" tIns="45717" rIns="91434" bIns="45717"/>
          <a:lstStyle/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日和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日解决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UAT1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发现的数据问题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吕旭峰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9</a:t>
            </a: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日和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日解决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UAT1</a:t>
            </a: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发现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问题   贾文涛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日前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UAT2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的搭建     吕旭峰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9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日前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UAT2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人员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及资源的落实   冯计龙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2813">
              <a:spcBef>
                <a:spcPct val="5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n"/>
              <a:defRPr/>
            </a:pP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组织进行</a:t>
            </a:r>
            <a:r>
              <a:rPr lang="zh-CN" altLang="en-US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第二轮</a:t>
            </a:r>
            <a:r>
              <a:rPr lang="en-US" altLang="zh-CN" b="1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UAT	    </a:t>
            </a: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吕旭峰</a:t>
            </a:r>
            <a:endParaRPr lang="en-US" altLang="zh-CN" b="1" dirty="0" smtClean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60" name="Picture 12" descr="C:\Users\apple\Desktop\mb\222222222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312738"/>
            <a:ext cx="109537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41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 descr="C:\Users\apple\Desktop\mb\222222222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878263"/>
            <a:ext cx="24558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矩形 6"/>
          <p:cNvSpPr>
            <a:spLocks noChangeArrowheads="1"/>
          </p:cNvSpPr>
          <p:nvPr/>
        </p:nvSpPr>
        <p:spPr bwMode="auto">
          <a:xfrm>
            <a:off x="4926013" y="2703513"/>
            <a:ext cx="27844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THANKS </a:t>
            </a:r>
          </a:p>
          <a:p>
            <a:r>
              <a:rPr lang="en-US" altLang="zh-CN" sz="2400" b="1">
                <a:solidFill>
                  <a:srgbClr val="A6A6A6"/>
                </a:solidFill>
                <a:latin typeface="微软雅黑" pitchFamily="34" charset="-122"/>
                <a:ea typeface="微软雅黑" pitchFamily="34" charset="-122"/>
              </a:rPr>
              <a:t>FOR WATCHING</a:t>
            </a:r>
          </a:p>
        </p:txBody>
      </p:sp>
      <p:pic>
        <p:nvPicPr>
          <p:cNvPr id="2048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"/>
          <a:stretch>
            <a:fillRect/>
          </a:stretch>
        </p:blipFill>
        <p:spPr bwMode="auto">
          <a:xfrm>
            <a:off x="5732463" y="3878263"/>
            <a:ext cx="1033462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资产类型：</a:t>
            </a:r>
            <a:r>
              <a:rPr lang="en-US" altLang="zh-CN"/>
              <a:t>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6C8E"/>
      </a:dk2>
      <a:lt2>
        <a:srgbClr val="C8C8C8"/>
      </a:lt2>
      <a:accent1>
        <a:srgbClr val="009BCC"/>
      </a:accent1>
      <a:accent2>
        <a:srgbClr val="787878"/>
      </a:accent2>
      <a:accent3>
        <a:srgbClr val="FFFFFF"/>
      </a:accent3>
      <a:accent4>
        <a:srgbClr val="000000"/>
      </a:accent4>
      <a:accent5>
        <a:srgbClr val="AACBE2"/>
      </a:accent5>
      <a:accent6>
        <a:srgbClr val="6C6C6C"/>
      </a:accent6>
      <a:hlink>
        <a:srgbClr val="85D0E7"/>
      </a:hlink>
      <a:folHlink>
        <a:srgbClr val="B4B4B4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6C8E"/>
        </a:dk2>
        <a:lt2>
          <a:srgbClr val="C8C8C8"/>
        </a:lt2>
        <a:accent1>
          <a:srgbClr val="009BCC"/>
        </a:accent1>
        <a:accent2>
          <a:srgbClr val="787878"/>
        </a:accent2>
        <a:accent3>
          <a:srgbClr val="FFFFFF"/>
        </a:accent3>
        <a:accent4>
          <a:srgbClr val="000000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C8C8C8"/>
        </a:dk1>
        <a:lt1>
          <a:srgbClr val="FFFFFF"/>
        </a:lt1>
        <a:dk2>
          <a:srgbClr val="004C64"/>
        </a:dk2>
        <a:lt2>
          <a:srgbClr val="FFFFFF"/>
        </a:lt2>
        <a:accent1>
          <a:srgbClr val="009BCC"/>
        </a:accent1>
        <a:accent2>
          <a:srgbClr val="787878"/>
        </a:accent2>
        <a:accent3>
          <a:srgbClr val="AAB2B8"/>
        </a:accent3>
        <a:accent4>
          <a:srgbClr val="DADADA"/>
        </a:accent4>
        <a:accent5>
          <a:srgbClr val="AACBE2"/>
        </a:accent5>
        <a:accent6>
          <a:srgbClr val="6C6C6C"/>
        </a:accent6>
        <a:hlink>
          <a:srgbClr val="85D0E7"/>
        </a:hlink>
        <a:folHlink>
          <a:srgbClr val="B4B4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470</TotalTime>
  <Pages>0</Pages>
  <Words>321</Words>
  <Characters>0</Characters>
  <Application>Microsoft Office PowerPoint</Application>
  <DocSecurity>0</DocSecurity>
  <PresentationFormat>自定义</PresentationFormat>
  <Lines>0</Lines>
  <Paragraphs>73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blank</vt:lpstr>
      <vt:lpstr>2_Default Design</vt:lpstr>
      <vt:lpstr>Microsoft Excel 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Ling(YFPOIT)</dc:creator>
  <cp:lastModifiedBy>Yang YingJun(YFPOSAP)</cp:lastModifiedBy>
  <cp:revision>203</cp:revision>
  <dcterms:created xsi:type="dcterms:W3CDTF">2016-05-27T08:37:56Z</dcterms:created>
  <dcterms:modified xsi:type="dcterms:W3CDTF">2016-09-26T01:57:53Z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2052-8.1.0.3483</vt:lpwstr>
  </property>
</Properties>
</file>