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13"/>
  </p:handoutMasterIdLst>
  <p:sldIdLst>
    <p:sldId id="273" r:id="rId4"/>
    <p:sldId id="279" r:id="rId5"/>
    <p:sldId id="274" r:id="rId7"/>
    <p:sldId id="270" r:id="rId8"/>
    <p:sldId id="277" r:id="rId9"/>
    <p:sldId id="276" r:id="rId10"/>
    <p:sldId id="278" r:id="rId11"/>
    <p:sldId id="269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9111" autoAdjust="0"/>
  </p:normalViewPr>
  <p:slideViewPr>
    <p:cSldViewPr snapToGrid="0">
      <p:cViewPr>
        <p:scale>
          <a:sx n="80" d="100"/>
          <a:sy n="80" d="100"/>
        </p:scale>
        <p:origin x="-906" y="174"/>
      </p:cViewPr>
      <p:guideLst>
        <p:guide orient="horz" pos="21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  <a:endParaRPr lang="zh-CN" noProof="0" smtClean="0"/>
          </a:p>
          <a:p>
            <a:pPr lvl="1"/>
            <a:r>
              <a:rPr lang="zh-CN" noProof="0" smtClean="0"/>
              <a:t>第二级</a:t>
            </a:r>
            <a:endParaRPr lang="zh-CN" noProof="0" smtClean="0"/>
          </a:p>
          <a:p>
            <a:pPr lvl="2"/>
            <a:r>
              <a:rPr lang="zh-CN" noProof="0" smtClean="0"/>
              <a:t>第三级</a:t>
            </a:r>
            <a:endParaRPr lang="zh-CN" noProof="0" smtClean="0"/>
          </a:p>
          <a:p>
            <a:pPr lvl="3"/>
            <a:r>
              <a:rPr lang="zh-CN" noProof="0" smtClean="0"/>
              <a:t>第四级</a:t>
            </a:r>
            <a:endParaRPr lang="zh-CN" noProof="0" smtClean="0"/>
          </a:p>
          <a:p>
            <a:pPr lvl="4"/>
            <a:r>
              <a:rPr lang="zh-CN" noProof="0" smtClean="0"/>
              <a:t>第五级</a:t>
            </a:r>
            <a:endParaRPr lang="zh-CN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集成测试中需要谢飞全程参与，并且需要提前把现场操作业务梳理清楚。（</a:t>
            </a:r>
            <a:r>
              <a:rPr lang="en-US" altLang="zh-CN" dirty="0" smtClean="0"/>
              <a:t>2.0</a:t>
            </a:r>
            <a:r>
              <a:rPr lang="zh-CN" altLang="en-US" dirty="0" smtClean="0"/>
              <a:t>中的配置错误比较多，有时候没办法根据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的配置推导出</a:t>
            </a:r>
            <a:r>
              <a:rPr lang="en-US" altLang="zh-CN" dirty="0" smtClean="0"/>
              <a:t>2.0</a:t>
            </a:r>
            <a:r>
              <a:rPr lang="zh-CN" altLang="en-US" dirty="0" smtClean="0"/>
              <a:t>的操作业务）</a:t>
            </a:r>
            <a:r>
              <a:rPr lang="en-US" altLang="zh-CN" dirty="0" smtClean="0"/>
              <a:t>a.</a:t>
            </a:r>
            <a:r>
              <a:rPr lang="zh-CN" altLang="en-US" dirty="0" smtClean="0"/>
              <a:t>建议由原来的配置人员详细讲解下</a:t>
            </a:r>
            <a:r>
              <a:rPr lang="en-US" altLang="zh-CN" dirty="0" smtClean="0"/>
              <a:t>2.0</a:t>
            </a:r>
            <a:r>
              <a:rPr lang="zh-CN" altLang="en-US" dirty="0" smtClean="0"/>
              <a:t>中现场的操作及配置。</a:t>
            </a:r>
            <a:endParaRPr lang="en-US" altLang="zh-CN" dirty="0" smtClean="0"/>
          </a:p>
          <a:p>
            <a:r>
              <a:rPr lang="en-US" altLang="zh-CN" dirty="0" smtClean="0"/>
              <a:t>2.UAT</a:t>
            </a:r>
            <a:r>
              <a:rPr lang="zh-CN" altLang="en-US" dirty="0" smtClean="0"/>
              <a:t>测试需要现场员工参与，但根据当前</a:t>
            </a:r>
            <a:r>
              <a:rPr lang="zh-CN" altLang="en-US" baseline="0" dirty="0" smtClean="0"/>
              <a:t>的常熟工厂生产情况，每周只有一天休息，所以需要工厂协调好人员安排。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上线切换前</a:t>
            </a:r>
            <a:r>
              <a:rPr lang="en-US" altLang="zh-CN" baseline="0" dirty="0" smtClean="0"/>
              <a:t>MES</a:t>
            </a:r>
            <a:r>
              <a:rPr lang="zh-CN" altLang="en-US" baseline="0" dirty="0" smtClean="0"/>
              <a:t>希望能够进行一次全面盘点，但常熟的资源情况可能会来不及盘。具体的盘点方案需要届时具体讨论一下。</a:t>
            </a:r>
            <a:endParaRPr lang="en-US" altLang="zh-CN" baseline="0" dirty="0" smtClean="0"/>
          </a:p>
          <a:p>
            <a:r>
              <a:rPr lang="en-US" altLang="zh-CN" dirty="0"/>
              <a:t>4.2.0-&gt;3.0</a:t>
            </a:r>
            <a:r>
              <a:rPr lang="zh-CN" altLang="zh-CN" dirty="0"/>
              <a:t>的变化比较多，特别是仓库库存管理这一块。加入了</a:t>
            </a:r>
            <a:r>
              <a:rPr lang="en-US" altLang="zh-CN" dirty="0"/>
              <a:t>COGI</a:t>
            </a:r>
            <a:r>
              <a:rPr lang="zh-CN" altLang="en-US" dirty="0"/>
              <a:t>的概念，所以需要有人来处理。未来如果常熟要早晚翻班的话，需要提前进行人员培训。</a:t>
            </a:r>
            <a:r>
              <a:rPr lang="en-US" altLang="zh-CN" dirty="0"/>
              <a:t>h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/>
              <a:t>4.C: 2.0</a:t>
            </a:r>
            <a:r>
              <a:rPr lang="zh-CN" altLang="en-US" sz="1200" dirty="0" smtClean="0"/>
              <a:t>的数据不完全准确，所以需要有个配置</a:t>
            </a:r>
            <a:r>
              <a:rPr lang="en-US" altLang="zh-CN" sz="1200" dirty="0" smtClean="0"/>
              <a:t>2.0</a:t>
            </a:r>
            <a:r>
              <a:rPr lang="zh-CN" altLang="en-US" sz="1200" dirty="0" smtClean="0"/>
              <a:t>数据，并且知道现场操作的人来复核</a:t>
            </a:r>
            <a:r>
              <a:rPr lang="en-US" altLang="zh-CN" sz="1200" dirty="0" smtClean="0"/>
              <a:t>3.0</a:t>
            </a:r>
            <a:r>
              <a:rPr lang="zh-CN" altLang="en-US" sz="1200" dirty="0" smtClean="0"/>
              <a:t>操作配置的正确性。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/>
              <a:t>5.</a:t>
            </a:r>
            <a:r>
              <a:rPr lang="zh-CN" altLang="zh-CN" sz="1200" dirty="0" smtClean="0"/>
              <a:t>业务变化</a:t>
            </a:r>
            <a:endParaRPr lang="zh-CN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dirty="0" smtClean="0"/>
          </a:p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jpeg"/><Relationship Id="rId4" Type="http://schemas.openxmlformats.org/officeDocument/2006/relationships/audio" Target="../media/audio1.wav"/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jpeg"/><Relationship Id="rId4" Type="http://schemas.openxmlformats.org/officeDocument/2006/relationships/audio" Target="../media/audio1.wav"/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audio" Target="../media/audio1.wav"/><Relationship Id="rId3" Type="http://schemas.openxmlformats.org/officeDocument/2006/relationships/slide" Target="../slides/slide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fr-FR" altLang="zh-CN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SAP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项目组</a:t>
            </a:r>
            <a:r>
              <a:rPr lang="en-US" altLang="zh-CN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+</a:t>
            </a: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信息系统部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246890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2016-10-12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376237" y="1786217"/>
            <a:ext cx="113744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延锋彼欧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MES+SAP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  <a:p>
            <a:pPr algn="r"/>
            <a:r>
              <a:rPr lang="zh-CN" altLang="en-US" sz="40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常熟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分公司推广启动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常熟主计划（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MES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728413"/>
            <a:ext cx="107346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464145" y="1140059"/>
            <a:ext cx="1050410" cy="1518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r>
              <a:rPr lang="zh-CN" altLang="en-US" sz="1000" dirty="0" smtClean="0">
                <a:solidFill>
                  <a:schemeClr val="tx1"/>
                </a:solidFill>
              </a:rPr>
              <a:t>轮集成测试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64145" y="747463"/>
            <a:ext cx="1050410" cy="3836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10</a:t>
            </a:r>
            <a:r>
              <a:rPr lang="zh-CN" altLang="en-US" sz="900" dirty="0" smtClean="0">
                <a:solidFill>
                  <a:schemeClr val="tx1"/>
                </a:solidFill>
              </a:rPr>
              <a:t>月</a:t>
            </a:r>
            <a:r>
              <a:rPr lang="en-US" altLang="zh-CN" sz="900" dirty="0" smtClean="0">
                <a:solidFill>
                  <a:schemeClr val="tx1"/>
                </a:solidFill>
              </a:rPr>
              <a:t>24</a:t>
            </a:r>
            <a:r>
              <a:rPr lang="zh-CN" altLang="en-US" sz="900" dirty="0" smtClean="0">
                <a:solidFill>
                  <a:schemeClr val="tx1"/>
                </a:solidFill>
              </a:rPr>
              <a:t>日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-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r>
              <a:rPr lang="zh-CN" altLang="en-US" sz="900" dirty="0">
                <a:solidFill>
                  <a:schemeClr val="tx1"/>
                </a:solidFill>
              </a:rPr>
              <a:t>月</a:t>
            </a:r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r>
              <a:rPr lang="zh-CN" altLang="en-US" sz="900" dirty="0" smtClean="0">
                <a:solidFill>
                  <a:schemeClr val="tx1"/>
                </a:solidFill>
              </a:rPr>
              <a:t>日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流程图: 合并 3"/>
          <p:cNvSpPr/>
          <p:nvPr/>
        </p:nvSpPr>
        <p:spPr>
          <a:xfrm>
            <a:off x="2505456" y="1060704"/>
            <a:ext cx="135332" cy="158709"/>
          </a:xfrm>
          <a:prstGeom prst="flowChartMerg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14555" y="2810541"/>
            <a:ext cx="1050410" cy="6121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3</a:t>
            </a:r>
            <a:r>
              <a:rPr lang="zh-CN" altLang="en-US" sz="1000" dirty="0" smtClean="0">
                <a:solidFill>
                  <a:schemeClr val="tx1"/>
                </a:solidFill>
              </a:rPr>
              <a:t>轮</a:t>
            </a:r>
            <a:r>
              <a:rPr lang="en-US" altLang="zh-CN" sz="1000" dirty="0" smtClean="0">
                <a:solidFill>
                  <a:schemeClr val="tx1"/>
                </a:solidFill>
              </a:rPr>
              <a:t>MES</a:t>
            </a:r>
            <a:r>
              <a:rPr lang="zh-CN" altLang="en-US" sz="1000" dirty="0" smtClean="0">
                <a:solidFill>
                  <a:schemeClr val="tx1"/>
                </a:solidFill>
              </a:rPr>
              <a:t>过渡期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用户接受测试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5107" y="2430426"/>
            <a:ext cx="1050410" cy="3836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r>
              <a:rPr lang="zh-CN" altLang="en-US" sz="900" dirty="0" smtClean="0">
                <a:solidFill>
                  <a:schemeClr val="tx1"/>
                </a:solidFill>
              </a:rPr>
              <a:t>月</a:t>
            </a:r>
            <a:r>
              <a:rPr lang="en-US" altLang="zh-CN" sz="900" dirty="0">
                <a:solidFill>
                  <a:schemeClr val="tx1"/>
                </a:solidFill>
              </a:rPr>
              <a:t>7</a:t>
            </a:r>
            <a:r>
              <a:rPr lang="zh-CN" altLang="en-US" sz="900" dirty="0" smtClean="0">
                <a:solidFill>
                  <a:schemeClr val="tx1"/>
                </a:solidFill>
              </a:rPr>
              <a:t>日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-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r>
              <a:rPr lang="zh-CN" altLang="en-US" sz="900" dirty="0" smtClean="0">
                <a:solidFill>
                  <a:schemeClr val="tx1"/>
                </a:solidFill>
              </a:rPr>
              <a:t>月</a:t>
            </a:r>
            <a:r>
              <a:rPr lang="en-US" altLang="zh-CN" sz="900" dirty="0">
                <a:solidFill>
                  <a:schemeClr val="tx1"/>
                </a:solidFill>
              </a:rPr>
              <a:t>8</a:t>
            </a:r>
            <a:r>
              <a:rPr lang="zh-CN" altLang="en-US" sz="900" dirty="0" smtClean="0">
                <a:solidFill>
                  <a:schemeClr val="tx1"/>
                </a:solidFill>
              </a:rPr>
              <a:t>日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5410200" y="4064000"/>
            <a:ext cx="196850" cy="1905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五角星 13"/>
          <p:cNvSpPr/>
          <p:nvPr/>
        </p:nvSpPr>
        <p:spPr>
          <a:xfrm>
            <a:off x="8686800" y="5734050"/>
            <a:ext cx="196850" cy="1905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13350" y="3733800"/>
            <a:ext cx="215900" cy="158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4" grpId="0" animBg="1"/>
      <p:bldP spid="10" grpId="0" animBg="1"/>
      <p:bldP spid="11" grpId="0" animBg="1"/>
      <p:bldP spid="6" grpId="0" animBg="1"/>
      <p:bldP spid="1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常熟主计划 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SAP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ea typeface="宋体" panose="02010600030101010101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68975"/>
            <a:ext cx="10210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186167" y="3196741"/>
            <a:ext cx="1050410" cy="320893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r>
              <a:rPr lang="zh-CN" altLang="en-US" sz="1000" dirty="0" smtClean="0">
                <a:solidFill>
                  <a:schemeClr val="tx1"/>
                </a:solidFill>
              </a:rPr>
              <a:t>轮集成测试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86167" y="2813964"/>
            <a:ext cx="1050410" cy="38363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10</a:t>
            </a:r>
            <a:r>
              <a:rPr lang="zh-CN" altLang="en-US" sz="900" dirty="0" smtClean="0">
                <a:solidFill>
                  <a:schemeClr val="tx1"/>
                </a:solidFill>
              </a:rPr>
              <a:t>月</a:t>
            </a:r>
            <a:r>
              <a:rPr lang="en-US" altLang="zh-CN" sz="900" dirty="0" smtClean="0">
                <a:solidFill>
                  <a:schemeClr val="tx1"/>
                </a:solidFill>
              </a:rPr>
              <a:t>24</a:t>
            </a:r>
            <a:r>
              <a:rPr lang="zh-CN" altLang="en-US" sz="900" dirty="0" smtClean="0">
                <a:solidFill>
                  <a:schemeClr val="tx1"/>
                </a:solidFill>
              </a:rPr>
              <a:t>日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-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r>
              <a:rPr lang="zh-CN" altLang="en-US" sz="900" dirty="0">
                <a:solidFill>
                  <a:schemeClr val="tx1"/>
                </a:solidFill>
              </a:rPr>
              <a:t>月</a:t>
            </a:r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r>
              <a:rPr lang="zh-CN" altLang="en-US" sz="900" dirty="0" smtClean="0">
                <a:solidFill>
                  <a:schemeClr val="tx1"/>
                </a:solidFill>
              </a:rPr>
              <a:t>日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15776" y="4651247"/>
            <a:ext cx="904250" cy="320893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2</a:t>
            </a:r>
            <a:r>
              <a:rPr lang="zh-CN" altLang="en-US" sz="1000" dirty="0" smtClean="0">
                <a:solidFill>
                  <a:schemeClr val="tx1"/>
                </a:solidFill>
              </a:rPr>
              <a:t>轮集成测试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15776" y="4268470"/>
            <a:ext cx="904250" cy="38363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r>
              <a:rPr lang="zh-CN" altLang="en-US" sz="900" dirty="0" smtClean="0">
                <a:solidFill>
                  <a:schemeClr val="tx1"/>
                </a:solidFill>
              </a:rPr>
              <a:t>月</a:t>
            </a:r>
            <a:r>
              <a:rPr lang="en-US" altLang="zh-CN" sz="900" dirty="0">
                <a:solidFill>
                  <a:schemeClr val="tx1"/>
                </a:solidFill>
              </a:rPr>
              <a:t>8</a:t>
            </a:r>
            <a:r>
              <a:rPr lang="zh-CN" altLang="en-US" sz="900" dirty="0" smtClean="0">
                <a:solidFill>
                  <a:schemeClr val="tx1"/>
                </a:solidFill>
              </a:rPr>
              <a:t>日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-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r>
              <a:rPr lang="zh-CN" altLang="en-US" sz="900" dirty="0" smtClean="0">
                <a:solidFill>
                  <a:schemeClr val="tx1"/>
                </a:solidFill>
              </a:rPr>
              <a:t>月</a:t>
            </a:r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r>
              <a:rPr lang="zh-CN" altLang="en-US" sz="900" dirty="0" smtClean="0">
                <a:solidFill>
                  <a:schemeClr val="tx1"/>
                </a:solidFill>
              </a:rPr>
              <a:t>日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五角星 10"/>
          <p:cNvSpPr/>
          <p:nvPr/>
        </p:nvSpPr>
        <p:spPr>
          <a:xfrm>
            <a:off x="8811768" y="5607508"/>
            <a:ext cx="196850" cy="190500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43891" y="2813964"/>
            <a:ext cx="1981343" cy="3809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solidFill>
                  <a:srgbClr val="FF0000"/>
                </a:solidFill>
              </a:rPr>
              <a:t>11</a:t>
            </a:r>
            <a:r>
              <a:rPr lang="zh-CN" altLang="en-US" sz="900" dirty="0" smtClean="0">
                <a:solidFill>
                  <a:srgbClr val="FF0000"/>
                </a:solidFill>
              </a:rPr>
              <a:t>月</a:t>
            </a:r>
            <a:r>
              <a:rPr lang="en-US" altLang="zh-CN" sz="900" dirty="0">
                <a:solidFill>
                  <a:srgbClr val="FF0000"/>
                </a:solidFill>
              </a:rPr>
              <a:t>7</a:t>
            </a:r>
            <a:r>
              <a:rPr lang="zh-CN" altLang="en-US" sz="900" dirty="0" smtClean="0">
                <a:solidFill>
                  <a:srgbClr val="FF0000"/>
                </a:solidFill>
              </a:rPr>
              <a:t>日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900" dirty="0" smtClean="0">
                <a:solidFill>
                  <a:srgbClr val="FF0000"/>
                </a:solidFill>
              </a:rPr>
              <a:t>-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r"/>
            <a:r>
              <a:rPr lang="en-US" altLang="zh-CN" sz="900" dirty="0" smtClean="0">
                <a:solidFill>
                  <a:srgbClr val="FF0000"/>
                </a:solidFill>
              </a:rPr>
              <a:t>12</a:t>
            </a:r>
            <a:r>
              <a:rPr lang="zh-CN" altLang="en-US" sz="900" dirty="0" smtClean="0">
                <a:solidFill>
                  <a:srgbClr val="FF0000"/>
                </a:solidFill>
              </a:rPr>
              <a:t>月</a:t>
            </a:r>
            <a:r>
              <a:rPr lang="en-US" altLang="zh-CN" sz="900" dirty="0" smtClean="0">
                <a:solidFill>
                  <a:srgbClr val="FF0000"/>
                </a:solidFill>
              </a:rPr>
              <a:t>2</a:t>
            </a:r>
            <a:r>
              <a:rPr lang="zh-CN" altLang="en-US" sz="900" dirty="0" smtClean="0">
                <a:solidFill>
                  <a:srgbClr val="FF0000"/>
                </a:solidFill>
              </a:rPr>
              <a:t>日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43892" y="3203239"/>
            <a:ext cx="1981342" cy="314396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rgbClr val="FF0000"/>
                </a:solidFill>
              </a:rPr>
              <a:t>MES</a:t>
            </a:r>
            <a:r>
              <a:rPr lang="zh-CN" altLang="en-US" sz="900" dirty="0" smtClean="0">
                <a:solidFill>
                  <a:srgbClr val="FF0000"/>
                </a:solidFill>
              </a:rPr>
              <a:t>上线高峰期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环境准备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1092530" y="1140031"/>
            <a:ext cx="9996158" cy="5260768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91434" tIns="45717" rIns="91434" bIns="45717"/>
          <a:lstStyle/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现场办公地点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团队：常熟分公司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楼会议室（内间）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团队：常熟分公司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楼会议室（外间）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专题讨论：常熟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楼会议室（原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项目会议室）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设施要求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白板：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，专题讨论*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电源：办公地点有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电源接口，接线板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项目组自备）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网络：办公地点的无线网络畅通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电话会议：办公地点有八爪鱼，且可以拨入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YFPO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的电话会议系统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投影仪：借用常熟会议室投影仪，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项目组自备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台投影仪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UAT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的电脑、打印机等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项目组租用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GL8+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部分项目成员自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住宿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考虑连续在常熟现场实施期间就近安排宾馆（铂尔曼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后勤业务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07" y="666793"/>
            <a:ext cx="7566025" cy="559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1163782" y="760021"/>
            <a:ext cx="9904021" cy="12587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/>
              </a:rPr>
              <a:t> </a:t>
            </a:r>
            <a:r>
              <a:rPr lang="zh-CN" altLang="en-US" sz="2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散件供货</a:t>
            </a:r>
            <a:endParaRPr lang="en-US" altLang="zh-CN" sz="24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/>
              <a:t>       </a:t>
            </a:r>
            <a:r>
              <a:rPr lang="zh-CN" altLang="en-US" sz="1400" dirty="0" smtClean="0"/>
              <a:t>常熟向客户（</a:t>
            </a:r>
            <a:r>
              <a:rPr lang="en-US" altLang="zh-CN" sz="1400" dirty="0" smtClean="0"/>
              <a:t>CJLR</a:t>
            </a:r>
            <a:r>
              <a:rPr lang="zh-CN" altLang="en-US" sz="1400" dirty="0" smtClean="0"/>
              <a:t>）供货的保险杠、扰流板（除</a:t>
            </a:r>
            <a:r>
              <a:rPr lang="en-US" altLang="zh-CN" sz="1400" dirty="0" smtClean="0"/>
              <a:t>550</a:t>
            </a:r>
            <a:r>
              <a:rPr lang="zh-CN" altLang="en-US" sz="1400" dirty="0" smtClean="0"/>
              <a:t>车型）的业务中，成品实物是作为一个整体发货，但是客户的需求计划、排序信息、结算信息是以多个散件组合的形式提供。在现有的</a:t>
            </a:r>
            <a:r>
              <a:rPr lang="en-US" altLang="zh-CN" sz="1400" dirty="0" smtClean="0"/>
              <a:t>QAD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IBOM</a:t>
            </a:r>
            <a:r>
              <a:rPr lang="zh-CN" altLang="en-US" sz="1400" dirty="0" smtClean="0"/>
              <a:t>中也将这些散件作为一级件管理，只维护这些散件的下级</a:t>
            </a:r>
            <a:r>
              <a:rPr lang="en-US" altLang="zh-CN" sz="1400" dirty="0" smtClean="0"/>
              <a:t>BOM</a:t>
            </a:r>
            <a:r>
              <a:rPr lang="zh-CN" altLang="en-US" sz="1400" dirty="0" smtClean="0"/>
              <a:t>（如果是自制件），没有总成物料号、总成和散件之间的</a:t>
            </a:r>
            <a:r>
              <a:rPr lang="en-US" altLang="zh-CN" sz="1400" dirty="0" smtClean="0"/>
              <a:t>BOM</a:t>
            </a:r>
            <a:r>
              <a:rPr lang="zh-CN" altLang="en-US" sz="1400" dirty="0" smtClean="0"/>
              <a:t>、车型</a:t>
            </a:r>
            <a:r>
              <a:rPr lang="en-US" altLang="zh-CN" sz="1400" dirty="0" smtClean="0"/>
              <a:t>BOM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1163782" y="3559596"/>
            <a:ext cx="9904021" cy="12587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/>
              <a:buChar char="S"/>
            </a:pP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EDI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  <a:r>
              <a:rPr lang="en-US" altLang="zh-CN" sz="24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欠产</a:t>
            </a:r>
            <a:endParaRPr lang="en-US" altLang="zh-CN" sz="2400" dirty="0" smtClean="0">
              <a:solidFill>
                <a:schemeClr val="accent3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/>
              <a:t>      </a:t>
            </a:r>
            <a:r>
              <a:rPr lang="zh-CN" altLang="en-US" sz="1400" dirty="0" smtClean="0"/>
              <a:t>  客户（</a:t>
            </a:r>
            <a:r>
              <a:rPr lang="en-US" altLang="zh-CN" sz="1400" dirty="0" smtClean="0"/>
              <a:t>CJLR</a:t>
            </a:r>
            <a:r>
              <a:rPr lang="zh-CN" altLang="en-US" sz="1400" dirty="0" smtClean="0"/>
              <a:t>）的</a:t>
            </a:r>
            <a:r>
              <a:rPr lang="en-US" altLang="zh-CN" sz="1400" dirty="0" smtClean="0"/>
              <a:t>EDI</a:t>
            </a:r>
            <a:r>
              <a:rPr lang="zh-CN" altLang="en-US" sz="1400" dirty="0" smtClean="0"/>
              <a:t>计划存在不准确的情况。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客户声称，在过去一段时间内发布过计划，但没有足量拉动的数量作为欠产，在未来的计划中可能不再重复发布这些需求，而直接发布排序信息拉动。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1163782" y="2158312"/>
            <a:ext cx="9904021" cy="12587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/>
              <a:buChar char="S"/>
            </a:pPr>
            <a:r>
              <a:rPr lang="zh-CN" altLang="en-US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绑定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</a:t>
            </a:r>
            <a:endParaRPr lang="en-US" altLang="zh-CN" sz="2400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/>
              <a:t>      </a:t>
            </a:r>
            <a:r>
              <a:rPr lang="zh-CN" altLang="en-US" sz="1400" dirty="0" smtClean="0"/>
              <a:t>  出现过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个散件物料，在生产过程中实际被装配为一个整体，之后发生</a:t>
            </a:r>
            <a:r>
              <a:rPr lang="zh-CN" altLang="en-US" sz="1400" dirty="0"/>
              <a:t>货物移动（库存事务）</a:t>
            </a:r>
            <a:r>
              <a:rPr lang="zh-CN" altLang="en-US" sz="1400" dirty="0" smtClean="0"/>
              <a:t>时，只扫描其中的</a:t>
            </a:r>
            <a:r>
              <a:rPr lang="zh-CN" altLang="en-US" sz="1400" dirty="0"/>
              <a:t>一</a:t>
            </a:r>
            <a:r>
              <a:rPr lang="zh-CN" altLang="en-US" sz="1400" dirty="0" smtClean="0"/>
              <a:t>个物料条码，但需要同时产生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个散件物料的</a:t>
            </a:r>
            <a:r>
              <a:rPr lang="zh-CN" altLang="en-US" sz="1400" dirty="0"/>
              <a:t>货物移动（库存事务） 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1163782" y="4970780"/>
            <a:ext cx="9904021" cy="12587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/>
              <a:buChar char="S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海外采购关税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运费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结算</a:t>
            </a:r>
            <a:endParaRPr lang="en-US" altLang="zh-CN" sz="1400" dirty="0" smtClean="0"/>
          </a:p>
          <a:p>
            <a:r>
              <a:rPr lang="zh-CN" altLang="en-US" sz="1400" dirty="0" smtClean="0"/>
              <a:t>        关税</a:t>
            </a:r>
            <a:r>
              <a:rPr lang="zh-CN" altLang="en-US" sz="1400" dirty="0"/>
              <a:t>模拟单现在是海关同时发给采购和常熟工厂，</a:t>
            </a:r>
            <a:endParaRPr lang="zh-CN" altLang="en-US" sz="1400" dirty="0"/>
          </a:p>
          <a:p>
            <a:r>
              <a:rPr lang="en-US" altLang="zh-CN" sz="1400" dirty="0" smtClean="0"/>
              <a:t>        SAP</a:t>
            </a:r>
            <a:r>
              <a:rPr lang="zh-CN" altLang="en-US" sz="1400" dirty="0"/>
              <a:t>蓝图方案中定义上线后工厂物流科需要在</a:t>
            </a:r>
            <a:r>
              <a:rPr lang="en-US" altLang="zh-CN" sz="1400" dirty="0"/>
              <a:t>SAP</a:t>
            </a:r>
            <a:r>
              <a:rPr lang="zh-CN" altLang="en-US" sz="1400" dirty="0"/>
              <a:t>系统中按关税模拟单内容录入进系统。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a typeface="宋体" panose="02010600030101010101" pitchFamily="2" charset="-122"/>
              </a:rPr>
              <a:t>主</a:t>
            </a:r>
            <a:r>
              <a:rPr lang="zh-CN" altLang="en-US" sz="2800" b="1" dirty="0" smtClean="0">
                <a:ea typeface="宋体" panose="02010600030101010101" pitchFamily="2" charset="-122"/>
              </a:rPr>
              <a:t>数据收集准备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0" name="矩形 15"/>
          <p:cNvSpPr>
            <a:spLocks noChangeArrowheads="1"/>
          </p:cNvSpPr>
          <p:nvPr/>
        </p:nvSpPr>
        <p:spPr bwMode="auto">
          <a:xfrm>
            <a:off x="1021278" y="1196975"/>
            <a:ext cx="10067410" cy="4944745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91434" tIns="45717" rIns="91434" bIns="45717"/>
          <a:lstStyle/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数据状态简介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IBOM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均已覆盖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工厂共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，均已投产。部分车型现在正在进行工程更改项目。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INBOM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物料、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维修备件，暂不存在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件、生产性辅料。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INBOM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物料中存在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CKD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已定义完毕。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数据收集计划已编制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完毕。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08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）整体进度：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8/29~10/24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08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主数据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培训已完成。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08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）主数据收集已完成。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08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）主数据正在等待发布标准价。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0850"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）主数据管理流程待培训。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08" y="2162175"/>
            <a:ext cx="102584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a typeface="宋体" panose="02010600030101010101" pitchFamily="2" charset="-122"/>
              </a:rPr>
              <a:t>主</a:t>
            </a:r>
            <a:r>
              <a:rPr lang="zh-CN" altLang="en-US" sz="2800" b="1" dirty="0" smtClean="0">
                <a:ea typeface="宋体" panose="02010600030101010101" pitchFamily="2" charset="-122"/>
              </a:rPr>
              <a:t>数据收集准备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1021278" y="1196975"/>
            <a:ext cx="10067410" cy="520382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91434" tIns="45717" rIns="91434" bIns="45717"/>
          <a:lstStyle/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数据推进问题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2495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91523" y="1712594"/>
          <a:ext cx="10085037" cy="3588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749"/>
                <a:gridCol w="1576352"/>
                <a:gridCol w="5312123"/>
                <a:gridCol w="1149369"/>
                <a:gridCol w="1474444"/>
              </a:tblGrid>
              <a:tr h="10500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问题点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预计完成时间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56949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/>
                        <a:t>BOM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/>
                        <a:t>L538</a:t>
                      </a:r>
                      <a:r>
                        <a:rPr lang="zh-CN" altLang="en-US" sz="1700" baseline="0" dirty="0" smtClean="0"/>
                        <a:t>项目扰流板（凤凰橙）</a:t>
                      </a:r>
                      <a:r>
                        <a:rPr lang="en-US" altLang="zh-CN" sz="1700" baseline="0" dirty="0" smtClean="0"/>
                        <a:t>TC</a:t>
                      </a:r>
                      <a:r>
                        <a:rPr lang="zh-CN" altLang="en-US" sz="1700" baseline="0" dirty="0" smtClean="0"/>
                        <a:t>未在超级</a:t>
                      </a:r>
                      <a:r>
                        <a:rPr lang="en-US" altLang="zh-CN" sz="1700" baseline="0" dirty="0" smtClean="0"/>
                        <a:t>BOM</a:t>
                      </a:r>
                      <a:r>
                        <a:rPr lang="zh-CN" altLang="en-US" sz="1700" baseline="0" dirty="0" smtClean="0"/>
                        <a:t>中删除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/>
                        <a:t>10.14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 smtClean="0"/>
                        <a:t>沈筱蓉、崔蒙生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</a:tr>
              <a:tr h="66642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/>
                        <a:t>2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 smtClean="0"/>
                        <a:t>供应商交货窗口时间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 smtClean="0"/>
                        <a:t>计划发布参数时间小于要货提前期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/>
                        <a:t>10.14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 smtClean="0"/>
                        <a:t>邹宇、崔蒙生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</a:tr>
              <a:tr h="525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/>
                        <a:t>3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 smtClean="0"/>
                        <a:t>销售数据补入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 smtClean="0"/>
                        <a:t>有一个物料缺销售数据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/>
                        <a:t>10.13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 smtClean="0"/>
                        <a:t>汤杰、刘书文</a:t>
                      </a:r>
                      <a:endParaRPr lang="en-US" altLang="zh-CN" sz="1700" dirty="0" smtClean="0"/>
                    </a:p>
                  </a:txBody>
                  <a:tcPr marL="0" marR="0" marT="0" marB="0" anchor="ctr"/>
                </a:tc>
              </a:tr>
              <a:tr h="5250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/>
                        <a:t>MES</a:t>
                      </a:r>
                      <a:r>
                        <a:rPr lang="zh-CN" altLang="en-US" sz="1700" dirty="0" smtClean="0"/>
                        <a:t>基础数据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/>
                        <a:t>A.</a:t>
                      </a:r>
                      <a:r>
                        <a:rPr lang="zh-CN" altLang="en-US" sz="1700" dirty="0" smtClean="0"/>
                        <a:t>包装数据还未收集全</a:t>
                      </a:r>
                      <a:endParaRPr lang="en-US" altLang="zh-CN" sz="1700" dirty="0" smtClean="0"/>
                    </a:p>
                    <a:p>
                      <a:pPr algn="l"/>
                      <a:r>
                        <a:rPr lang="en-US" altLang="zh-CN" sz="1700" dirty="0" smtClean="0"/>
                        <a:t>B.BIN</a:t>
                      </a:r>
                      <a:r>
                        <a:rPr lang="zh-CN" altLang="en-US" sz="1700" dirty="0" smtClean="0"/>
                        <a:t>位库位数据还有缺失</a:t>
                      </a:r>
                      <a:endParaRPr lang="en-US" altLang="zh-CN" sz="1700" dirty="0" smtClean="0"/>
                    </a:p>
                    <a:p>
                      <a:pPr algn="l"/>
                      <a:r>
                        <a:rPr lang="en-US" altLang="zh-CN" sz="1700" dirty="0" smtClean="0"/>
                        <a:t>C.</a:t>
                      </a:r>
                      <a:r>
                        <a:rPr lang="zh-CN" altLang="en-US" sz="1700" dirty="0" smtClean="0"/>
                        <a:t>扫描配置数据还需要有人复核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dirty="0" smtClean="0"/>
                        <a:t>10.19</a:t>
                      </a:r>
                      <a:endParaRPr lang="zh-CN" altLang="en-US" sz="17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 smtClean="0"/>
                        <a:t>王磊、谢飞</a:t>
                      </a:r>
                      <a:endParaRPr lang="en-US" altLang="zh-CN" sz="1700" dirty="0" smtClean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  <a:endParaRPr lang="en-US" altLang="zh-CN" sz="4400" b="1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WATCHING</a:t>
            </a:r>
            <a:endParaRPr lang="en-US" altLang="zh-CN" sz="2400" b="1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1404</Words>
  <Application>WPS 演示</Application>
  <PresentationFormat>自定义</PresentationFormat>
  <Paragraphs>174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方正大标宋简体</vt:lpstr>
      <vt:lpstr>微软雅黑</vt:lpstr>
      <vt:lpstr>黑体</vt:lpstr>
      <vt:lpstr>Wingdings</vt:lpstr>
      <vt:lpstr>Arial Unicode MS</vt:lpstr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 Lebin(YFPOIT)</dc:creator>
  <cp:lastModifiedBy>lwu4</cp:lastModifiedBy>
  <cp:revision>85</cp:revision>
  <dcterms:created xsi:type="dcterms:W3CDTF">2016-07-20T07:10:00Z</dcterms:created>
  <dcterms:modified xsi:type="dcterms:W3CDTF">2016-10-12T02:50:07Z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