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1"/>
  </p:notesMasterIdLst>
  <p:handoutMasterIdLst>
    <p:handoutMasterId r:id="rId12"/>
  </p:handoutMasterIdLst>
  <p:sldIdLst>
    <p:sldId id="273" r:id="rId3"/>
    <p:sldId id="270" r:id="rId4"/>
    <p:sldId id="275" r:id="rId5"/>
    <p:sldId id="276" r:id="rId6"/>
    <p:sldId id="279" r:id="rId7"/>
    <p:sldId id="278" r:id="rId8"/>
    <p:sldId id="280" r:id="rId9"/>
    <p:sldId id="269" r:id="rId1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701" autoAdjust="0"/>
  </p:normalViewPr>
  <p:slideViewPr>
    <p:cSldViewPr snapToGrid="0">
      <p:cViewPr>
        <p:scale>
          <a:sx n="55" d="100"/>
          <a:sy n="55" d="100"/>
        </p:scale>
        <p:origin x="-1272" y="-348"/>
      </p:cViewPr>
      <p:guideLst>
        <p:guide orient="horz" pos="2154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pPr>
                <a:defRPr/>
              </a:pPr>
              <a:t>2016/10/13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1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pPr>
                <a:defRPr/>
              </a:pPr>
              <a:t>2016/10/13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2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91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4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9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60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945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846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9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4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2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4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5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38" r:id="rId3"/>
    <p:sldLayoutId id="2147483952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package" Target="../embeddings/Microsoft_Excel_Worksheet1.xls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package" Target="../embeddings/Microsoft_Excel_Worksheet2.xls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package" Target="../embeddings/Microsoft_Excel_Worksheet3.xlsx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548938" y="6218238"/>
            <a:ext cx="1414462" cy="48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600" b="1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杨瀛俊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>
            <a:spLocks/>
          </p:cNvSpPr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>
            <a:spLocks/>
          </p:cNvSpPr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>
            <a:spLocks/>
          </p:cNvSpPr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777273" y="2700199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2016-10-13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8160127" y="1888168"/>
            <a:ext cx="40318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烟台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项目汇报</a:t>
            </a:r>
            <a:endParaRPr lang="en-US" altLang="zh-CN" sz="4000" dirty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4558196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实现阶段</a:t>
            </a:r>
          </a:p>
        </p:txBody>
      </p:sp>
      <p:sp>
        <p:nvSpPr>
          <p:cNvPr id="9" name="五边形 8"/>
          <p:cNvSpPr/>
          <p:nvPr/>
        </p:nvSpPr>
        <p:spPr>
          <a:xfrm>
            <a:off x="2793492" y="1835237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设计阶段</a:t>
            </a:r>
          </a:p>
        </p:txBody>
      </p:sp>
      <p:sp>
        <p:nvSpPr>
          <p:cNvPr id="10" name="五边形 9"/>
          <p:cNvSpPr/>
          <p:nvPr/>
        </p:nvSpPr>
        <p:spPr>
          <a:xfrm>
            <a:off x="8121094" y="1837282"/>
            <a:ext cx="1732552" cy="712048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上线支持阶段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29804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需求阶段</a:t>
            </a:r>
          </a:p>
        </p:txBody>
      </p:sp>
      <p:grpSp>
        <p:nvGrpSpPr>
          <p:cNvPr id="43" name="组合 16"/>
          <p:cNvGrpSpPr/>
          <p:nvPr/>
        </p:nvGrpSpPr>
        <p:grpSpPr>
          <a:xfrm>
            <a:off x="1093049" y="2982122"/>
            <a:ext cx="1514030" cy="814123"/>
            <a:chOff x="107504" y="1689791"/>
            <a:chExt cx="1656184" cy="576064"/>
          </a:xfrm>
        </p:grpSpPr>
        <p:sp>
          <p:nvSpPr>
            <p:cNvPr id="64" name="矩形 63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>
              <a:stCxn id="64" idx="1"/>
              <a:endCxn id="64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02982" y="1761411"/>
              <a:ext cx="1319251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16/08/15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16/08/17</a:t>
              </a:r>
              <a:endParaRPr lang="zh-CN" altLang="en-US" sz="1600" dirty="0"/>
            </a:p>
          </p:txBody>
        </p:sp>
      </p:grpSp>
      <p:grpSp>
        <p:nvGrpSpPr>
          <p:cNvPr id="67" name="组合 16"/>
          <p:cNvGrpSpPr/>
          <p:nvPr/>
        </p:nvGrpSpPr>
        <p:grpSpPr>
          <a:xfrm>
            <a:off x="2793492" y="2982122"/>
            <a:ext cx="1514030" cy="814123"/>
            <a:chOff x="107504" y="1689791"/>
            <a:chExt cx="1656184" cy="576064"/>
          </a:xfrm>
        </p:grpSpPr>
        <p:sp>
          <p:nvSpPr>
            <p:cNvPr id="68" name="矩形 6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>
              <a:stCxn id="68" idx="1"/>
              <a:endCxn id="6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02982" y="1761411"/>
              <a:ext cx="1319251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16/08/22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16/09/02</a:t>
              </a:r>
              <a:endParaRPr lang="zh-CN" altLang="en-US" sz="1600" dirty="0"/>
            </a:p>
          </p:txBody>
        </p:sp>
      </p:grpSp>
      <p:grpSp>
        <p:nvGrpSpPr>
          <p:cNvPr id="71" name="组合 16"/>
          <p:cNvGrpSpPr/>
          <p:nvPr/>
        </p:nvGrpSpPr>
        <p:grpSpPr>
          <a:xfrm>
            <a:off x="4527849" y="2968667"/>
            <a:ext cx="1514030" cy="814124"/>
            <a:chOff x="107504" y="1689791"/>
            <a:chExt cx="1656184" cy="576064"/>
          </a:xfrm>
        </p:grpSpPr>
        <p:sp>
          <p:nvSpPr>
            <p:cNvPr id="72" name="矩形 7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72" idx="1"/>
              <a:endCxn id="7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84109" y="1761411"/>
              <a:ext cx="1319251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16/09/05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16/09/21</a:t>
              </a:r>
              <a:endParaRPr lang="zh-CN" altLang="en-US" sz="1600" dirty="0"/>
            </a:p>
          </p:txBody>
        </p:sp>
      </p:grpSp>
      <p:grpSp>
        <p:nvGrpSpPr>
          <p:cNvPr id="77" name="组合 16"/>
          <p:cNvGrpSpPr/>
          <p:nvPr/>
        </p:nvGrpSpPr>
        <p:grpSpPr>
          <a:xfrm>
            <a:off x="6406666" y="2982122"/>
            <a:ext cx="1514030" cy="814124"/>
            <a:chOff x="107504" y="1689791"/>
            <a:chExt cx="1656184" cy="576064"/>
          </a:xfrm>
        </p:grpSpPr>
        <p:sp>
          <p:nvSpPr>
            <p:cNvPr id="78" name="矩形 7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>
              <a:stCxn id="78" idx="1"/>
              <a:endCxn id="7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84109" y="1761411"/>
              <a:ext cx="1319251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16/09/18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16/10/15</a:t>
              </a:r>
              <a:endParaRPr lang="zh-CN" altLang="en-US" sz="1600" dirty="0"/>
            </a:p>
          </p:txBody>
        </p:sp>
      </p:grpSp>
      <p:grpSp>
        <p:nvGrpSpPr>
          <p:cNvPr id="81" name="组合 16"/>
          <p:cNvGrpSpPr/>
          <p:nvPr/>
        </p:nvGrpSpPr>
        <p:grpSpPr>
          <a:xfrm>
            <a:off x="8086588" y="2982122"/>
            <a:ext cx="1514030" cy="814124"/>
            <a:chOff x="107504" y="1689791"/>
            <a:chExt cx="1656184" cy="576064"/>
          </a:xfrm>
        </p:grpSpPr>
        <p:sp>
          <p:nvSpPr>
            <p:cNvPr id="82" name="矩形 8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/>
            <p:cNvCxnSpPr>
              <a:stCxn id="82" idx="1"/>
              <a:endCxn id="8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02695" y="1761411"/>
              <a:ext cx="1313516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16/10/16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16/10/28</a:t>
              </a:r>
              <a:endParaRPr lang="zh-CN" altLang="en-US" sz="1600" dirty="0"/>
            </a:p>
          </p:txBody>
        </p:sp>
      </p:grpSp>
      <p:sp>
        <p:nvSpPr>
          <p:cNvPr id="85" name="矩形 15"/>
          <p:cNvSpPr>
            <a:spLocks noChangeArrowheads="1"/>
          </p:cNvSpPr>
          <p:nvPr/>
        </p:nvSpPr>
        <p:spPr bwMode="auto">
          <a:xfrm>
            <a:off x="623888" y="4244195"/>
            <a:ext cx="10464800" cy="144923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目前项目处于用户测试阶段，记录问题清单，重点解决程序的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问题以及补充主数据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本周已完成第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轮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UAT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测试，进入系统上线前封测阶段。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预计上线时间为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五边形 85"/>
          <p:cNvSpPr/>
          <p:nvPr/>
        </p:nvSpPr>
        <p:spPr>
          <a:xfrm>
            <a:off x="6339646" y="1843719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用户测试阶段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548904"/>
              </p:ext>
            </p:extLst>
          </p:nvPr>
        </p:nvGraphicFramePr>
        <p:xfrm>
          <a:off x="7120531" y="4864759"/>
          <a:ext cx="1723072" cy="1561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工作表" showAsIcon="1" r:id="rId4" imgW="914400" imgH="828720" progId="Excel.Sheet.12">
                  <p:embed/>
                </p:oleObj>
              </mc:Choice>
              <mc:Fallback>
                <p:oleObj name="工作表" showAsIcon="1" r:id="rId4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20531" y="4864759"/>
                        <a:ext cx="1723072" cy="1561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模块测试进度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501873"/>
              </p:ext>
            </p:extLst>
          </p:nvPr>
        </p:nvGraphicFramePr>
        <p:xfrm>
          <a:off x="2053086" y="1190447"/>
          <a:ext cx="7418716" cy="2984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4679"/>
                <a:gridCol w="1854679"/>
                <a:gridCol w="1854679"/>
                <a:gridCol w="1854679"/>
              </a:tblGrid>
              <a:tr h="9878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场景总数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</a:t>
                      </a:r>
                      <a:r>
                        <a:rPr lang="zh-CN" altLang="en-US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测场景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</a:t>
                      </a:r>
                      <a:r>
                        <a:rPr lang="zh-CN" altLang="en-US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测场景数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9878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0090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占比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50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问题清单修复进度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66536"/>
              </p:ext>
            </p:extLst>
          </p:nvPr>
        </p:nvGraphicFramePr>
        <p:xfrm>
          <a:off x="1397478" y="1673525"/>
          <a:ext cx="9282024" cy="28812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0017"/>
                <a:gridCol w="1350017"/>
                <a:gridCol w="1350017"/>
                <a:gridCol w="1350017"/>
                <a:gridCol w="1246868"/>
                <a:gridCol w="1317544"/>
                <a:gridCol w="1317544"/>
              </a:tblGrid>
              <a:tr h="9535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问题总数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功能优化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数据问题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新增开发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9535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9740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占比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17.76%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21.05%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53.95%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4.61%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2.63%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606409"/>
              </p:ext>
            </p:extLst>
          </p:nvPr>
        </p:nvGraphicFramePr>
        <p:xfrm>
          <a:off x="6708475" y="4738358"/>
          <a:ext cx="1796343" cy="1627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工作表" showAsIcon="1" r:id="rId4" imgW="914400" imgH="828720" progId="Excel.Sheet.12">
                  <p:embed/>
                </p:oleObj>
              </mc:Choice>
              <mc:Fallback>
                <p:oleObj name="工作表" showAsIcon="1" r:id="rId4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08475" y="4738358"/>
                        <a:ext cx="1796343" cy="1627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60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项目风险点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623888" y="1196975"/>
            <a:ext cx="10464800" cy="422041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在本周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SAP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调研期间北京区域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S700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的业务最终被定义为委外业务，与前期调研时差异较大。相关系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统配置需要调整。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	DONE</a:t>
            </a: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烟台工厂无使用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系统进行盘点的经验，需要强化培训。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DONE</a:t>
            </a: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主数据问题还比较多：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G61\G65\D266\S700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的注塑待底漆件生产版本还存在问题。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DONE</a:t>
            </a: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关键用户冯计龙任务较重且没有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BACKUP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，存在较大风险。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DONE</a:t>
            </a: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下一阶段的工作计划</a:t>
            </a: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431800" y="1397478"/>
            <a:ext cx="10464800" cy="332979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日至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日继续解决问题清单中优先级为高的问题   吕旭峰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10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日至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日上线切换准备   杨瀛俊、朱伟力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10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日上线切换     杨瀛俊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日前完成切换日盘点人员及资源的落实   冯计龙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日至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日上线支持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	    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贾文涛、朱伟力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66499"/>
              </p:ext>
            </p:extLst>
          </p:nvPr>
        </p:nvGraphicFramePr>
        <p:xfrm>
          <a:off x="7312324" y="1943400"/>
          <a:ext cx="1779917" cy="16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工作表" showAsIcon="1" r:id="rId5" imgW="914400" imgH="828720" progId="Excel.Sheet.12">
                  <p:embed/>
                </p:oleObj>
              </mc:Choice>
              <mc:Fallback>
                <p:oleObj name="工作表" showAsIcon="1" r:id="rId5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12324" y="1943400"/>
                        <a:ext cx="1779917" cy="161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41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试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生产工作安排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623888" y="1196975"/>
            <a:ext cx="10464800" cy="422041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盘点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库存导入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后，由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团队通知工厂人员开始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测试。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注塑区域逐台开机测试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注意：注塑计划和涂装上件计划的匹配，需要测试直流场景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注塑生产的产品部分打包装箱，部分直流至涂装线。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涂装上线区域根据涂装计划上件。上件用的注塑件不要提前拉动到线边，按需拉动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注意：生产</a:t>
            </a:r>
            <a:r>
              <a:rPr lang="zh-CN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zh-CN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提前下达给生产，测试时按照计划上件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涂装下线区域预留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个雪橇不要扫描下件</a:t>
            </a:r>
            <a:r>
              <a:rPr lang="zh-CN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注意：这些产品不要做任何下件操作，保留在挂具上，</a:t>
            </a:r>
            <a:r>
              <a:rPr lang="zh-CN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盘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zh-CN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zh-CN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时需要作为注塑件盘在涂装材料区域</a:t>
            </a:r>
            <a:r>
              <a:rPr lang="zh-CN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装配区域按照客户计划创建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张装配生产计划进行生产。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物流完成发运操作。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625</TotalTime>
  <Pages>0</Pages>
  <Words>458</Words>
  <Characters>0</Characters>
  <Application>Microsoft Office PowerPoint</Application>
  <DocSecurity>0</DocSecurity>
  <PresentationFormat>自定义</PresentationFormat>
  <Lines>0</Lines>
  <Paragraphs>84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blank</vt:lpstr>
      <vt:lpstr>2_Default Design</vt:lpstr>
      <vt:lpstr>Microsoft Excel Worksheet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Ling(YFPOIT)</dc:creator>
  <cp:lastModifiedBy>Yang YingJun(YFPOSAP)</cp:lastModifiedBy>
  <cp:revision>215</cp:revision>
  <dcterms:created xsi:type="dcterms:W3CDTF">2016-05-27T08:37:56Z</dcterms:created>
  <dcterms:modified xsi:type="dcterms:W3CDTF">2016-10-13T00:18:10Z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