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73" r:id="rId3"/>
    <p:sldId id="270" r:id="rId4"/>
    <p:sldId id="289" r:id="rId5"/>
    <p:sldId id="292" r:id="rId6"/>
    <p:sldId id="281" r:id="rId7"/>
    <p:sldId id="282" r:id="rId8"/>
    <p:sldId id="283" r:id="rId9"/>
    <p:sldId id="285" r:id="rId10"/>
    <p:sldId id="269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64" d="100"/>
          <a:sy n="64" d="100"/>
        </p:scale>
        <p:origin x="-954" y="-168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yang26\Desktop\YT\&#38382;&#39064;&#26354;&#32447;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问题曲线图!$A$2</c:f>
              <c:strCache>
                <c:ptCount val="1"/>
                <c:pt idx="0">
                  <c:v>问题总数</c:v>
                </c:pt>
              </c:strCache>
            </c:strRef>
          </c:tx>
          <c:spPr>
            <a:ln w="76200" cmpd="sng"/>
          </c:spPr>
          <c:marker>
            <c:symbol val="none"/>
          </c:marker>
          <c:cat>
            <c:numRef>
              <c:f>问题曲线图!$B$1:$AL$1</c:f>
              <c:numCache>
                <c:formatCode>m"月"d"日"</c:formatCode>
                <c:ptCount val="37"/>
                <c:pt idx="0">
                  <c:v>42659</c:v>
                </c:pt>
                <c:pt idx="1">
                  <c:v>42660</c:v>
                </c:pt>
                <c:pt idx="2">
                  <c:v>42661</c:v>
                </c:pt>
                <c:pt idx="3">
                  <c:v>42662</c:v>
                </c:pt>
                <c:pt idx="4">
                  <c:v>42663</c:v>
                </c:pt>
                <c:pt idx="5">
                  <c:v>42664</c:v>
                </c:pt>
                <c:pt idx="6">
                  <c:v>42665</c:v>
                </c:pt>
                <c:pt idx="7">
                  <c:v>42666</c:v>
                </c:pt>
                <c:pt idx="8">
                  <c:v>42667</c:v>
                </c:pt>
                <c:pt idx="9">
                  <c:v>42668</c:v>
                </c:pt>
              </c:numCache>
            </c:numRef>
          </c:cat>
          <c:val>
            <c:numRef>
              <c:f>问题曲线图!$B$2:$AL$2</c:f>
              <c:numCache>
                <c:formatCode>General</c:formatCode>
                <c:ptCount val="37"/>
                <c:pt idx="0">
                  <c:v>206</c:v>
                </c:pt>
                <c:pt idx="1">
                  <c:v>237</c:v>
                </c:pt>
                <c:pt idx="2">
                  <c:v>249</c:v>
                </c:pt>
                <c:pt idx="3">
                  <c:v>257</c:v>
                </c:pt>
                <c:pt idx="4">
                  <c:v>261</c:v>
                </c:pt>
                <c:pt idx="5">
                  <c:v>266</c:v>
                </c:pt>
                <c:pt idx="6">
                  <c:v>274</c:v>
                </c:pt>
                <c:pt idx="7">
                  <c:v>274</c:v>
                </c:pt>
                <c:pt idx="8">
                  <c:v>277</c:v>
                </c:pt>
                <c:pt idx="9">
                  <c:v>278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问题曲线图!$A$3</c:f>
              <c:strCache>
                <c:ptCount val="1"/>
                <c:pt idx="0">
                  <c:v>问题关闭数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问题曲线图!$B$1:$AL$1</c:f>
              <c:numCache>
                <c:formatCode>m"月"d"日"</c:formatCode>
                <c:ptCount val="37"/>
                <c:pt idx="0">
                  <c:v>42659</c:v>
                </c:pt>
                <c:pt idx="1">
                  <c:v>42660</c:v>
                </c:pt>
                <c:pt idx="2">
                  <c:v>42661</c:v>
                </c:pt>
                <c:pt idx="3">
                  <c:v>42662</c:v>
                </c:pt>
                <c:pt idx="4">
                  <c:v>42663</c:v>
                </c:pt>
                <c:pt idx="5">
                  <c:v>42664</c:v>
                </c:pt>
                <c:pt idx="6">
                  <c:v>42665</c:v>
                </c:pt>
                <c:pt idx="7">
                  <c:v>42666</c:v>
                </c:pt>
                <c:pt idx="8">
                  <c:v>42667</c:v>
                </c:pt>
                <c:pt idx="9">
                  <c:v>42668</c:v>
                </c:pt>
              </c:numCache>
            </c:numRef>
          </c:cat>
          <c:val>
            <c:numRef>
              <c:f>问题曲线图!$B$3:$AL$3</c:f>
              <c:numCache>
                <c:formatCode>General</c:formatCode>
                <c:ptCount val="37"/>
                <c:pt idx="0">
                  <c:v>155</c:v>
                </c:pt>
                <c:pt idx="1">
                  <c:v>170</c:v>
                </c:pt>
                <c:pt idx="2">
                  <c:v>182</c:v>
                </c:pt>
                <c:pt idx="3">
                  <c:v>203</c:v>
                </c:pt>
                <c:pt idx="4">
                  <c:v>226</c:v>
                </c:pt>
                <c:pt idx="5">
                  <c:v>236</c:v>
                </c:pt>
                <c:pt idx="6">
                  <c:v>236</c:v>
                </c:pt>
                <c:pt idx="7">
                  <c:v>237</c:v>
                </c:pt>
                <c:pt idx="8">
                  <c:v>248</c:v>
                </c:pt>
                <c:pt idx="9">
                  <c:v>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问题曲线图!$A$4</c:f>
              <c:strCache>
                <c:ptCount val="1"/>
                <c:pt idx="0">
                  <c:v>开口问题数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问题曲线图!$B$1:$AL$1</c:f>
              <c:numCache>
                <c:formatCode>m"月"d"日"</c:formatCode>
                <c:ptCount val="37"/>
                <c:pt idx="0">
                  <c:v>42659</c:v>
                </c:pt>
                <c:pt idx="1">
                  <c:v>42660</c:v>
                </c:pt>
                <c:pt idx="2">
                  <c:v>42661</c:v>
                </c:pt>
                <c:pt idx="3">
                  <c:v>42662</c:v>
                </c:pt>
                <c:pt idx="4">
                  <c:v>42663</c:v>
                </c:pt>
                <c:pt idx="5">
                  <c:v>42664</c:v>
                </c:pt>
                <c:pt idx="6">
                  <c:v>42665</c:v>
                </c:pt>
                <c:pt idx="7">
                  <c:v>42666</c:v>
                </c:pt>
                <c:pt idx="8">
                  <c:v>42667</c:v>
                </c:pt>
                <c:pt idx="9">
                  <c:v>42668</c:v>
                </c:pt>
              </c:numCache>
            </c:numRef>
          </c:cat>
          <c:val>
            <c:numRef>
              <c:f>问题曲线图!$B$4:$AL$4</c:f>
              <c:numCache>
                <c:formatCode>General</c:formatCode>
                <c:ptCount val="37"/>
                <c:pt idx="0">
                  <c:v>51</c:v>
                </c:pt>
                <c:pt idx="1">
                  <c:v>67</c:v>
                </c:pt>
                <c:pt idx="2">
                  <c:v>67</c:v>
                </c:pt>
                <c:pt idx="3">
                  <c:v>54</c:v>
                </c:pt>
                <c:pt idx="4">
                  <c:v>35</c:v>
                </c:pt>
                <c:pt idx="5">
                  <c:v>30</c:v>
                </c:pt>
                <c:pt idx="6">
                  <c:v>38</c:v>
                </c:pt>
                <c:pt idx="7">
                  <c:v>37</c:v>
                </c:pt>
                <c:pt idx="8">
                  <c:v>29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05664"/>
        <c:axId val="101507456"/>
      </c:lineChart>
      <c:dateAx>
        <c:axId val="101505664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101507456"/>
        <c:crosses val="autoZero"/>
        <c:auto val="1"/>
        <c:lblOffset val="100"/>
        <c:baseTimeUnit val="days"/>
      </c:dateAx>
      <c:valAx>
        <c:axId val="10150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505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2016/10/26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杨瀛俊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2016-10-26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151555" y="1876098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烟台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上线总结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4575450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802627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68667"/>
            <a:ext cx="1620000" cy="720000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16/08/15</a:t>
              </a:r>
              <a:r>
                <a:rPr lang="zh-CN" altLang="en-US" sz="1600" dirty="0"/>
                <a:t>～</a:t>
              </a:r>
              <a:r>
                <a:rPr lang="en-US" altLang="zh-CN" sz="1600" dirty="0"/>
                <a:t>16/08/17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841434" y="2968667"/>
            <a:ext cx="1620000" cy="720000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16/08/22</a:t>
              </a:r>
              <a:r>
                <a:rPr lang="zh-CN" altLang="en-US" sz="1600" dirty="0"/>
                <a:t>～</a:t>
              </a:r>
              <a:r>
                <a:rPr lang="en-US" altLang="zh-CN" sz="1600" dirty="0"/>
                <a:t>16/09/02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89819" y="2968667"/>
            <a:ext cx="1620000" cy="720000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16/09/05</a:t>
              </a:r>
              <a:r>
                <a:rPr lang="zh-CN" altLang="en-US" sz="1600" dirty="0"/>
                <a:t>～</a:t>
              </a:r>
              <a:r>
                <a:rPr lang="en-US" altLang="zh-CN" sz="1600" dirty="0"/>
                <a:t>16/09/21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338204" y="2968667"/>
            <a:ext cx="1620000" cy="720000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16/09/18</a:t>
              </a:r>
              <a:r>
                <a:rPr lang="zh-CN" altLang="en-US" sz="1600" dirty="0"/>
                <a:t>～</a:t>
              </a:r>
              <a:r>
                <a:rPr lang="en-US" altLang="zh-CN" sz="1600" dirty="0"/>
                <a:t>16/10/15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68667"/>
            <a:ext cx="1620000" cy="720000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16/10/16</a:t>
              </a:r>
              <a:r>
                <a:rPr lang="zh-CN" altLang="en-US" sz="1600" dirty="0"/>
                <a:t>～</a:t>
              </a:r>
              <a:r>
                <a:rPr lang="en-US" altLang="zh-CN" sz="1600" dirty="0"/>
                <a:t>16/10/28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928005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日正式上线。目前系统处于正常运作状态。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修复试运作时产生的系统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和异常数据问题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现场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操作培训，完善主数据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进行增强开发，优化系统操作流程。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48273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09695"/>
              </p:ext>
            </p:extLst>
          </p:nvPr>
        </p:nvGraphicFramePr>
        <p:xfrm>
          <a:off x="6859829" y="4244195"/>
          <a:ext cx="1684096" cy="1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9829" y="4244195"/>
                        <a:ext cx="1684096" cy="152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24383"/>
              </p:ext>
            </p:extLst>
          </p:nvPr>
        </p:nvGraphicFramePr>
        <p:xfrm>
          <a:off x="839998" y="966158"/>
          <a:ext cx="9458244" cy="4954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561"/>
                <a:gridCol w="2364561"/>
                <a:gridCol w="2364561"/>
                <a:gridCol w="2364561"/>
              </a:tblGrid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已解决数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未解决数</a:t>
                      </a:r>
                    </a:p>
                  </a:txBody>
                  <a:tcPr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数据问题</a:t>
                      </a:r>
                      <a:endParaRPr 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114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114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功能优化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82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程序问题</a:t>
                      </a:r>
                      <a:endParaRPr 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63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新增开发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硬件问题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培训问题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4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4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操作问题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1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1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0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278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260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Calibri"/>
                          <a:ea typeface="宋体"/>
                        </a:rPr>
                        <a:t>18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85751"/>
              </p:ext>
            </p:extLst>
          </p:nvPr>
        </p:nvGraphicFramePr>
        <p:xfrm>
          <a:off x="10480621" y="2368498"/>
          <a:ext cx="1538243" cy="139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0621" y="2368498"/>
                        <a:ext cx="1538243" cy="139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99774"/>
              </p:ext>
            </p:extLst>
          </p:nvPr>
        </p:nvGraphicFramePr>
        <p:xfrm>
          <a:off x="1093656" y="1051316"/>
          <a:ext cx="9924114" cy="1467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844"/>
                <a:gridCol w="884327"/>
                <a:gridCol w="884327"/>
                <a:gridCol w="884327"/>
                <a:gridCol w="884327"/>
                <a:gridCol w="884327"/>
                <a:gridCol w="884327"/>
                <a:gridCol w="884327"/>
                <a:gridCol w="884327"/>
                <a:gridCol w="884327"/>
                <a:gridCol w="884327"/>
              </a:tblGrid>
              <a:tr h="3667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21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22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23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24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月</a:t>
                      </a:r>
                      <a:r>
                        <a:rPr lang="en-US" altLang="zh-CN" sz="1400" u="none" strike="noStrike">
                          <a:effectLst/>
                        </a:rPr>
                        <a:t>25</a:t>
                      </a:r>
                      <a:r>
                        <a:rPr lang="zh-CN" altLang="en-US" sz="1400" u="none" strike="noStrike">
                          <a:effectLst/>
                        </a:rPr>
                        <a:t>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67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问题总数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206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249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257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261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266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274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274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277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278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67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问题关闭数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155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170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182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203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226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236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236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248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260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667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开口问题数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51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67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67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54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29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18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922008"/>
              </p:ext>
            </p:extLst>
          </p:nvPr>
        </p:nvGraphicFramePr>
        <p:xfrm>
          <a:off x="2428718" y="2657007"/>
          <a:ext cx="7284908" cy="3803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7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尚未上线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功能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清单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19"/>
              </p:ext>
            </p:extLst>
          </p:nvPr>
        </p:nvGraphicFramePr>
        <p:xfrm>
          <a:off x="473076" y="1116482"/>
          <a:ext cx="9718674" cy="476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857"/>
                <a:gridCol w="4215817"/>
              </a:tblGrid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预计使用时间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WINCC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涂装计划导入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测试中，</a:t>
                      </a:r>
                      <a:r>
                        <a:rPr lang="en-US" altLang="zh-CN" sz="2800" dirty="0" smtClean="0"/>
                        <a:t>11</a:t>
                      </a:r>
                      <a:r>
                        <a:rPr lang="zh-CN" altLang="en-US" sz="2800" dirty="0" smtClean="0"/>
                        <a:t>月</a:t>
                      </a:r>
                      <a:r>
                        <a:rPr lang="en-US" altLang="zh-CN" sz="2800" dirty="0" smtClean="0"/>
                        <a:t>4</a:t>
                      </a:r>
                      <a:r>
                        <a:rPr lang="zh-CN" altLang="en-US" sz="2800" dirty="0" smtClean="0"/>
                        <a:t>日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dirty="0" smtClean="0"/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endParaRPr lang="zh-CN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dirty="0" smtClean="0"/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dirty="0" smtClean="0"/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COGI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18279"/>
              </p:ext>
            </p:extLst>
          </p:nvPr>
        </p:nvGraphicFramePr>
        <p:xfrm>
          <a:off x="1558979" y="1379095"/>
          <a:ext cx="8664312" cy="4182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052"/>
                <a:gridCol w="1444052"/>
                <a:gridCol w="1444052"/>
                <a:gridCol w="1444052"/>
                <a:gridCol w="1444052"/>
                <a:gridCol w="1444052"/>
              </a:tblGrid>
              <a:tr h="1045564">
                <a:tc>
                  <a:txBody>
                    <a:bodyPr/>
                    <a:lstStyle/>
                    <a:p>
                      <a:pPr algn="ctr" fontAlgn="ctr"/>
                      <a:endParaRPr lang="zh-CN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Jun-16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Jul-16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Aug-16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Sep-16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Oct-16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0455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浦东</a:t>
                      </a:r>
                      <a:endParaRPr lang="zh-CN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85019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26055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15724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10320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12863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0455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安亭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0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397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233187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76154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33417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0455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烟台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0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0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0</a:t>
                      </a:r>
                      <a:endParaRPr lang="en-US" altLang="zh-CN" sz="3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0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15</a:t>
                      </a:r>
                      <a:endParaRPr lang="en-US" altLang="zh-CN" sz="3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经验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教训总结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14369"/>
              </p:ext>
            </p:extLst>
          </p:nvPr>
        </p:nvGraphicFramePr>
        <p:xfrm>
          <a:off x="473073" y="1049310"/>
          <a:ext cx="11069352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35"/>
                <a:gridCol w="3363016"/>
                <a:gridCol w="5672926"/>
                <a:gridCol w="1005875"/>
              </a:tblGrid>
              <a:tr h="907977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问题分类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问题描述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解决方案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处理方式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78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项目准备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S700</a:t>
                      </a:r>
                      <a:r>
                        <a:rPr lang="zh-CN" altLang="en-US" dirty="0" smtClean="0"/>
                        <a:t>项目操作方式长时间存在不确定性，系统方案一改再改。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在调研业务阶段尽可能将未来可能存在的业务变更考虑进去，准备多套方案以应对不同场景。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做多套方案</a:t>
                      </a:r>
                      <a:endParaRPr lang="zh-CN" altLang="en-US" dirty="0"/>
                    </a:p>
                  </a:txBody>
                  <a:tcPr/>
                </a:tc>
              </a:tr>
              <a:tr h="878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资源准备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工厂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工程师在多项工作中成为瓶颈，整个项目过程中压力很大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由其他工程师或班组长将部分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工程师的工作分担掉，在项目准备阶段就定义好各个</a:t>
                      </a:r>
                      <a:r>
                        <a:rPr lang="zh-CN" altLang="en-US" dirty="0" smtClean="0"/>
                        <a:t>模块的关键</a:t>
                      </a:r>
                      <a:r>
                        <a:rPr lang="zh-CN" altLang="en-US" dirty="0" smtClean="0"/>
                        <a:t>用户。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制定标准</a:t>
                      </a:r>
                    </a:p>
                  </a:txBody>
                  <a:tcPr/>
                </a:tc>
              </a:tr>
              <a:tr h="62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62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烟台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后续工作计划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38074"/>
              </p:ext>
            </p:extLst>
          </p:nvPr>
        </p:nvGraphicFramePr>
        <p:xfrm>
          <a:off x="473076" y="1004849"/>
          <a:ext cx="11249232" cy="4914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4"/>
                <a:gridCol w="7488203"/>
                <a:gridCol w="1834865"/>
              </a:tblGrid>
              <a:tr h="873239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标题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预估工作量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11276">
                <a:tc>
                  <a:txBody>
                    <a:bodyPr/>
                    <a:lstStyle/>
                    <a:p>
                      <a:r>
                        <a:rPr lang="zh-CN" altLang="zh-CN" dirty="0"/>
                        <a:t>程序</a:t>
                      </a:r>
                      <a:r>
                        <a:rPr lang="zh-CN" altLang="zh-CN" dirty="0" smtClean="0"/>
                        <a:t>问题</a:t>
                      </a:r>
                      <a:endParaRPr lang="zh-CN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问题清单中剩余的所有优先级高的项</a:t>
                      </a:r>
                      <a:endParaRPr lang="en-US" altLang="zh-CN" sz="18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2016-11-4</a:t>
                      </a:r>
                      <a:endParaRPr lang="en-US" altLang="zh-CN" dirty="0"/>
                    </a:p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zh-CN" dirty="0" smtClean="0"/>
                        <a:t>人天</a:t>
                      </a:r>
                      <a:endParaRPr lang="zh-CN" altLang="zh-CN" dirty="0"/>
                    </a:p>
                  </a:txBody>
                  <a:tcPr/>
                </a:tc>
              </a:tr>
              <a:tr h="810185">
                <a:tc>
                  <a:txBody>
                    <a:bodyPr/>
                    <a:lstStyle/>
                    <a:p>
                      <a:r>
                        <a:rPr lang="en-US" altLang="zh-CN" dirty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月底</a:t>
                      </a:r>
                      <a:r>
                        <a:rPr lang="en-US" altLang="zh-CN" dirty="0" smtClean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直到上线前支持多轮</a:t>
                      </a:r>
                      <a:r>
                        <a:rPr lang="en-US" altLang="zh-CN" dirty="0" smtClean="0"/>
                        <a:t>UAT</a:t>
                      </a:r>
                      <a:r>
                        <a:rPr lang="zh-CN" altLang="en-US" dirty="0" smtClean="0"/>
                        <a:t>测试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2016-10-30</a:t>
                      </a:r>
                    </a:p>
                    <a:p>
                      <a:r>
                        <a:rPr lang="zh-CN" altLang="zh-CN" dirty="0" smtClean="0"/>
                        <a:t>持续</a:t>
                      </a:r>
                      <a:r>
                        <a:rPr lang="zh-CN" altLang="en-US" dirty="0" smtClean="0"/>
                        <a:t>至</a:t>
                      </a:r>
                      <a:r>
                        <a:rPr lang="en-US" altLang="zh-CN" dirty="0" smtClean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zh-CN" altLang="zh-CN" dirty="0" smtClean="0"/>
                    </a:p>
                  </a:txBody>
                  <a:tcPr/>
                </a:tc>
              </a:tr>
              <a:tr h="15554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重点优化项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/>
                        <a:t>先绑定后根据绑定自动选配置 </a:t>
                      </a:r>
                      <a:r>
                        <a:rPr lang="en-US" altLang="zh-CN" dirty="0"/>
                        <a:t>11/30</a:t>
                      </a:r>
                    </a:p>
                    <a:p>
                      <a:r>
                        <a:rPr lang="zh-CN" altLang="zh-CN" dirty="0"/>
                        <a:t>手工线只能显示底漆件的配置，不需要显示其他的配置 </a:t>
                      </a:r>
                      <a:r>
                        <a:rPr lang="en-US" altLang="zh-CN" dirty="0"/>
                        <a:t>11/30</a:t>
                      </a:r>
                    </a:p>
                    <a:p>
                      <a:r>
                        <a:rPr lang="zh-CN" altLang="zh-CN" dirty="0"/>
                        <a:t>装配扫描选配置扫料箱顺序变更 </a:t>
                      </a:r>
                      <a:r>
                        <a:rPr lang="en-US" altLang="zh-CN" dirty="0"/>
                        <a:t>12/15</a:t>
                      </a:r>
                    </a:p>
                    <a:p>
                      <a:r>
                        <a:rPr lang="zh-CN" altLang="zh-CN" dirty="0"/>
                        <a:t>物料拉动需要根据配置启用取消拉动功能 </a:t>
                      </a:r>
                      <a:r>
                        <a:rPr lang="en-US" altLang="zh-CN" dirty="0"/>
                        <a:t>11/30</a:t>
                      </a:r>
                    </a:p>
                    <a:p>
                      <a:r>
                        <a:rPr lang="zh-CN" altLang="zh-CN" dirty="0"/>
                        <a:t>PDA物料查询功能扫描包装后增加显示关联的上架请求、下架请求、打包状态 </a:t>
                      </a:r>
                      <a:r>
                        <a:rPr lang="en-US" altLang="zh-CN" dirty="0"/>
                        <a:t>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zh-CN" dirty="0"/>
                    </a:p>
                  </a:txBody>
                  <a:tcPr/>
                </a:tc>
              </a:tr>
              <a:tr h="7112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剩余功能优化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所有问题清单中表为中和低的功能优化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无批量问题爆发的情况下，确保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月剩余优化项控制在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个以内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12/31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531</Words>
  <Application>Microsoft Office PowerPoint</Application>
  <PresentationFormat>自定义</PresentationFormat>
  <Paragraphs>175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Yang YingJun(YFPOSAP)</cp:lastModifiedBy>
  <cp:revision>531</cp:revision>
  <dcterms:created xsi:type="dcterms:W3CDTF">2016-05-27T08:37:00Z</dcterms:created>
  <dcterms:modified xsi:type="dcterms:W3CDTF">2016-10-26T03:19:50Z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