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0"/>
  </p:notesMasterIdLst>
  <p:handoutMasterIdLst>
    <p:handoutMasterId r:id="rId11"/>
  </p:handoutMasterIdLst>
  <p:sldIdLst>
    <p:sldId id="273" r:id="rId3"/>
    <p:sldId id="270" r:id="rId4"/>
    <p:sldId id="275" r:id="rId5"/>
    <p:sldId id="276" r:id="rId6"/>
    <p:sldId id="274" r:id="rId7"/>
    <p:sldId id="278" r:id="rId8"/>
    <p:sldId id="269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701" autoAdjust="0"/>
  </p:normalViewPr>
  <p:slideViewPr>
    <p:cSldViewPr snapToGrid="0">
      <p:cViewPr>
        <p:scale>
          <a:sx n="55" d="100"/>
          <a:sy n="55" d="100"/>
        </p:scale>
        <p:origin x="-1866" y="-720"/>
      </p:cViewPr>
      <p:guideLst>
        <p:guide orient="horz" pos="2154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pPr>
                <a:defRPr/>
              </a:pPr>
              <a:t>2016/11/3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1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pPr>
                <a:defRPr/>
              </a:pPr>
              <a:t>2016/11/3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2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91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4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9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60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945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846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4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2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4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5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38" r:id="rId3"/>
    <p:sldLayoutId id="2147483952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__2.vsdx"/><Relationship Id="rId5" Type="http://schemas.openxmlformats.org/officeDocument/2006/relationships/image" Target="../media/image8.wmf"/><Relationship Id="rId4" Type="http://schemas.openxmlformats.org/officeDocument/2006/relationships/package" Target="../embeddings/Microsoft_Excel_Worksheet1.xls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48938" y="6218238"/>
            <a:ext cx="1414462" cy="48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吴林锋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>
            <a:spLocks/>
          </p:cNvSpPr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>
            <a:spLocks/>
          </p:cNvSpPr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>
            <a:spLocks/>
          </p:cNvSpPr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777273" y="2700199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2016-11-03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8160127" y="1888168"/>
            <a:ext cx="40318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常熟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项目汇报</a:t>
            </a:r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4558196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实现阶段</a:t>
            </a:r>
          </a:p>
        </p:txBody>
      </p:sp>
      <p:sp>
        <p:nvSpPr>
          <p:cNvPr id="9" name="五边形 8"/>
          <p:cNvSpPr/>
          <p:nvPr/>
        </p:nvSpPr>
        <p:spPr>
          <a:xfrm>
            <a:off x="2793492" y="1835237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设计阶段</a:t>
            </a:r>
          </a:p>
        </p:txBody>
      </p:sp>
      <p:sp>
        <p:nvSpPr>
          <p:cNvPr id="10" name="五边形 9"/>
          <p:cNvSpPr/>
          <p:nvPr/>
        </p:nvSpPr>
        <p:spPr>
          <a:xfrm>
            <a:off x="8121094" y="1837282"/>
            <a:ext cx="1732552" cy="712048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上线支持阶段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29804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需求阶段</a:t>
            </a:r>
          </a:p>
        </p:txBody>
      </p:sp>
      <p:grpSp>
        <p:nvGrpSpPr>
          <p:cNvPr id="43" name="组合 16"/>
          <p:cNvGrpSpPr/>
          <p:nvPr/>
        </p:nvGrpSpPr>
        <p:grpSpPr>
          <a:xfrm>
            <a:off x="1093049" y="2982122"/>
            <a:ext cx="1514030" cy="814123"/>
            <a:chOff x="107504" y="1689791"/>
            <a:chExt cx="1656184" cy="576064"/>
          </a:xfrm>
        </p:grpSpPr>
        <p:sp>
          <p:nvSpPr>
            <p:cNvPr id="64" name="矩形 63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>
              <a:stCxn id="64" idx="1"/>
              <a:endCxn id="64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02982" y="1761411"/>
              <a:ext cx="1319251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16/08/24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16/09/02</a:t>
              </a:r>
              <a:endParaRPr lang="zh-CN" altLang="en-US" sz="1600" dirty="0"/>
            </a:p>
          </p:txBody>
        </p:sp>
      </p:grpSp>
      <p:grpSp>
        <p:nvGrpSpPr>
          <p:cNvPr id="67" name="组合 16"/>
          <p:cNvGrpSpPr/>
          <p:nvPr/>
        </p:nvGrpSpPr>
        <p:grpSpPr>
          <a:xfrm>
            <a:off x="2793492" y="2982122"/>
            <a:ext cx="1514030" cy="814123"/>
            <a:chOff x="107504" y="1689791"/>
            <a:chExt cx="1656184" cy="576064"/>
          </a:xfrm>
        </p:grpSpPr>
        <p:sp>
          <p:nvSpPr>
            <p:cNvPr id="68" name="矩形 6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stCxn id="68" idx="1"/>
              <a:endCxn id="6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02982" y="1761411"/>
              <a:ext cx="1319251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16/09/01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16/09/16</a:t>
              </a:r>
              <a:endParaRPr lang="zh-CN" altLang="en-US" sz="1600" dirty="0"/>
            </a:p>
          </p:txBody>
        </p:sp>
      </p:grpSp>
      <p:grpSp>
        <p:nvGrpSpPr>
          <p:cNvPr id="71" name="组合 16"/>
          <p:cNvGrpSpPr/>
          <p:nvPr/>
        </p:nvGrpSpPr>
        <p:grpSpPr>
          <a:xfrm>
            <a:off x="4527849" y="2968667"/>
            <a:ext cx="1514030" cy="814124"/>
            <a:chOff x="107504" y="1689791"/>
            <a:chExt cx="1656184" cy="576064"/>
          </a:xfrm>
        </p:grpSpPr>
        <p:sp>
          <p:nvSpPr>
            <p:cNvPr id="72" name="矩形 7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72" idx="1"/>
              <a:endCxn id="7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84109" y="1761411"/>
              <a:ext cx="1319251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16/09/12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16/10/28</a:t>
              </a:r>
              <a:endParaRPr lang="zh-CN" altLang="en-US" sz="1600" dirty="0"/>
            </a:p>
          </p:txBody>
        </p:sp>
      </p:grpSp>
      <p:grpSp>
        <p:nvGrpSpPr>
          <p:cNvPr id="77" name="组合 16"/>
          <p:cNvGrpSpPr/>
          <p:nvPr/>
        </p:nvGrpSpPr>
        <p:grpSpPr>
          <a:xfrm>
            <a:off x="6406666" y="2982122"/>
            <a:ext cx="1514030" cy="814124"/>
            <a:chOff x="107504" y="1689791"/>
            <a:chExt cx="1656184" cy="576064"/>
          </a:xfrm>
        </p:grpSpPr>
        <p:sp>
          <p:nvSpPr>
            <p:cNvPr id="78" name="矩形 7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>
              <a:stCxn id="78" idx="1"/>
              <a:endCxn id="7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84109" y="1761411"/>
              <a:ext cx="1319251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16/10/26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16/11/17	</a:t>
              </a:r>
              <a:endParaRPr lang="zh-CN" altLang="en-US" sz="1600" dirty="0"/>
            </a:p>
          </p:txBody>
        </p:sp>
      </p:grpSp>
      <p:grpSp>
        <p:nvGrpSpPr>
          <p:cNvPr id="81" name="组合 16"/>
          <p:cNvGrpSpPr/>
          <p:nvPr/>
        </p:nvGrpSpPr>
        <p:grpSpPr>
          <a:xfrm>
            <a:off x="8086588" y="2982122"/>
            <a:ext cx="1514030" cy="814124"/>
            <a:chOff x="107504" y="1689791"/>
            <a:chExt cx="1656184" cy="576064"/>
          </a:xfrm>
        </p:grpSpPr>
        <p:sp>
          <p:nvSpPr>
            <p:cNvPr id="82" name="矩形 8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/>
            <p:cNvCxnSpPr>
              <a:stCxn id="82" idx="1"/>
              <a:endCxn id="8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02695" y="1761411"/>
              <a:ext cx="1313516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16/11/18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16/12/31</a:t>
              </a:r>
              <a:endParaRPr lang="zh-CN" altLang="en-US" sz="1600" dirty="0"/>
            </a:p>
          </p:txBody>
        </p:sp>
      </p:grpSp>
      <p:sp>
        <p:nvSpPr>
          <p:cNvPr id="85" name="矩形 15"/>
          <p:cNvSpPr>
            <a:spLocks noChangeArrowheads="1"/>
          </p:cNvSpPr>
          <p:nvPr/>
        </p:nvSpPr>
        <p:spPr bwMode="auto">
          <a:xfrm>
            <a:off x="623888" y="4244195"/>
            <a:ext cx="10464800" cy="144923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目前项目处于用户测试阶段，记录问题清单，重点解决程序的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问题以及补充主数据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本周</a:t>
            </a: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完成所有程序的开发，以及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SIT2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的测试，周日进行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UAT1</a:t>
            </a: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预计上线时间为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五边形 85"/>
          <p:cNvSpPr/>
          <p:nvPr/>
        </p:nvSpPr>
        <p:spPr>
          <a:xfrm>
            <a:off x="6339646" y="1843719"/>
            <a:ext cx="1732552" cy="712048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用户测试阶段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模块测试进度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224913"/>
              </p:ext>
            </p:extLst>
          </p:nvPr>
        </p:nvGraphicFramePr>
        <p:xfrm>
          <a:off x="914398" y="908048"/>
          <a:ext cx="10213676" cy="2059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3419"/>
                <a:gridCol w="2553419"/>
                <a:gridCol w="2553419"/>
                <a:gridCol w="2553419"/>
              </a:tblGrid>
              <a:tr h="6815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场景总数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已测场景数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</a:t>
                      </a:r>
                      <a:r>
                        <a:rPr lang="zh-CN" altLang="en-US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测场景数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6815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6962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占比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191965"/>
              </p:ext>
            </p:extLst>
          </p:nvPr>
        </p:nvGraphicFramePr>
        <p:xfrm>
          <a:off x="10212387" y="4084638"/>
          <a:ext cx="1600005" cy="1350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工作表" showAsIcon="1" r:id="rId4" imgW="914400" imgH="771480" progId="Excel.Sheet.12">
                  <p:embed/>
                </p:oleObj>
              </mc:Choice>
              <mc:Fallback>
                <p:oleObj name="工作表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12387" y="4084638"/>
                        <a:ext cx="1600005" cy="1350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14400" y="3260786"/>
            <a:ext cx="6918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一：厂内物流与生产：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8</a:t>
            </a:r>
            <a:r>
              <a:rPr lang="zh-CN" altLang="en-US" sz="2000" dirty="0" smtClean="0"/>
              <a:t>个业务流程，每个配置做一个全流程测试（本周）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二：设备防错：</a:t>
            </a:r>
            <a:endParaRPr lang="en-US" altLang="zh-CN" sz="2000" dirty="0" smtClean="0"/>
          </a:p>
          <a:p>
            <a:pPr marL="914400" lvl="1" indent="-457200">
              <a:buAutoNum type="arabicPeriod"/>
            </a:pPr>
            <a:r>
              <a:rPr lang="en-US" altLang="zh-CN" sz="2000" dirty="0" smtClean="0"/>
              <a:t>2.0</a:t>
            </a:r>
            <a:r>
              <a:rPr lang="zh-CN" altLang="en-US" sz="2000" dirty="0" smtClean="0"/>
              <a:t>防错码整理（本周）</a:t>
            </a:r>
            <a:endParaRPr lang="en-US" altLang="zh-CN" sz="2000" dirty="0" smtClean="0"/>
          </a:p>
          <a:p>
            <a:pPr marL="914400" lvl="1" indent="-457200">
              <a:buAutoNum type="arabicPeriod"/>
            </a:pPr>
            <a:r>
              <a:rPr lang="en-US" altLang="zh-CN" sz="2000" dirty="0" smtClean="0"/>
              <a:t>3.0</a:t>
            </a:r>
            <a:r>
              <a:rPr lang="zh-CN" altLang="en-US" sz="2000" dirty="0" smtClean="0"/>
              <a:t>全量防错码全量测试（本周）</a:t>
            </a:r>
            <a:endParaRPr lang="en-US" altLang="zh-CN" sz="2000" dirty="0" smtClean="0"/>
          </a:p>
          <a:p>
            <a:pPr marL="914400" lvl="1" indent="-457200">
              <a:buAutoNum type="arabicPeriod"/>
            </a:pPr>
            <a:r>
              <a:rPr lang="zh-CN" altLang="en-US" sz="2000" dirty="0" smtClean="0"/>
              <a:t>现场设备的防错码扫描测试（下周）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endParaRPr lang="en-US" altLang="zh-CN" sz="2000" dirty="0" smtClean="0"/>
          </a:p>
          <a:p>
            <a:endParaRPr lang="zh-CN" altLang="en-US" sz="20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955953"/>
              </p:ext>
            </p:extLst>
          </p:nvPr>
        </p:nvGraphicFramePr>
        <p:xfrm>
          <a:off x="8428588" y="4128672"/>
          <a:ext cx="1626936" cy="1372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Visio" showAsIcon="1" r:id="rId6" imgW="914400" imgH="771480" progId="Visio.Drawing.15">
                  <p:embed/>
                </p:oleObj>
              </mc:Choice>
              <mc:Fallback>
                <p:oleObj name="Visio" showAsIcon="1" r:id="rId6" imgW="914400" imgH="77148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28588" y="4128672"/>
                        <a:ext cx="1626936" cy="1372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50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问题清单修复进度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992176"/>
              </p:ext>
            </p:extLst>
          </p:nvPr>
        </p:nvGraphicFramePr>
        <p:xfrm>
          <a:off x="1397477" y="1673525"/>
          <a:ext cx="8816197" cy="28812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0602"/>
                <a:gridCol w="1790602"/>
                <a:gridCol w="1790602"/>
                <a:gridCol w="1790602"/>
                <a:gridCol w="1653789"/>
              </a:tblGrid>
              <a:tr h="953571"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问题总数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程序问题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功能优化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数据问题</a:t>
                      </a:r>
                    </a:p>
                  </a:txBody>
                  <a:tcPr anchor="ctr"/>
                </a:tc>
              </a:tr>
              <a:tr h="9535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</a:p>
                  </a:txBody>
                  <a:tcPr anchor="ctr"/>
                </a:tc>
              </a:tr>
              <a:tr h="9740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占比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32%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0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项目风险点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623888" y="1196975"/>
            <a:ext cx="10464800" cy="422041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配料流程进行了比较大的变更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设备防错没有完整的配置</a:t>
            </a: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</a:t>
            </a: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防错码的配置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2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下一阶段的工作计划</a:t>
            </a: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431800" y="1397478"/>
            <a:ext cx="10464800" cy="332979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UAT1</a:t>
            </a: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设备防错扫描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SAP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SIT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41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525</TotalTime>
  <Pages>0</Pages>
  <Words>265</Words>
  <Characters>0</Characters>
  <Application>Microsoft Office PowerPoint</Application>
  <DocSecurity>0</DocSecurity>
  <PresentationFormat>自定义</PresentationFormat>
  <Lines>0</Lines>
  <Paragraphs>67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blank</vt:lpstr>
      <vt:lpstr>2_Default Design</vt:lpstr>
      <vt:lpstr>工作表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Wu LinFeng(YFPOIT)</cp:lastModifiedBy>
  <cp:revision>231</cp:revision>
  <dcterms:created xsi:type="dcterms:W3CDTF">2016-05-27T08:37:56Z</dcterms:created>
  <dcterms:modified xsi:type="dcterms:W3CDTF">2016-11-03T04:36:38Z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