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2"/>
  </p:notesMasterIdLst>
  <p:handoutMasterIdLst>
    <p:handoutMasterId r:id="rId13"/>
  </p:handoutMasterIdLst>
  <p:sldIdLst>
    <p:sldId id="273" r:id="rId3"/>
    <p:sldId id="270" r:id="rId4"/>
    <p:sldId id="276" r:id="rId5"/>
    <p:sldId id="279" r:id="rId6"/>
    <p:sldId id="281" r:id="rId7"/>
    <p:sldId id="282" r:id="rId8"/>
    <p:sldId id="278" r:id="rId9"/>
    <p:sldId id="274" r:id="rId10"/>
    <p:sldId id="269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3481" autoAdjust="0"/>
  </p:normalViewPr>
  <p:slideViewPr>
    <p:cSldViewPr snapToGrid="0">
      <p:cViewPr varScale="1">
        <p:scale>
          <a:sx n="80" d="100"/>
          <a:sy n="80" d="100"/>
        </p:scale>
        <p:origin x="-822" y="-7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mtClean="0"/>
              <a:t>COGI</a:t>
            </a:r>
            <a:endParaRPr lang="en-US" altLang="zh-CN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日期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m/d;@</c:formatCode>
                <c:ptCount val="9"/>
                <c:pt idx="0">
                  <c:v>42693</c:v>
                </c:pt>
                <c:pt idx="1">
                  <c:v>42695</c:v>
                </c:pt>
                <c:pt idx="2">
                  <c:v>42696</c:v>
                </c:pt>
                <c:pt idx="3">
                  <c:v>42697</c:v>
                </c:pt>
                <c:pt idx="4">
                  <c:v>42698</c:v>
                </c:pt>
                <c:pt idx="5">
                  <c:v>42699</c:v>
                </c:pt>
                <c:pt idx="6">
                  <c:v>42700</c:v>
                </c:pt>
                <c:pt idx="7">
                  <c:v>42702</c:v>
                </c:pt>
                <c:pt idx="8">
                  <c:v>42703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</c:v>
                </c:pt>
                <c:pt idx="1">
                  <c:v>2</c:v>
                </c:pt>
                <c:pt idx="2">
                  <c:v>59</c:v>
                </c:pt>
                <c:pt idx="3">
                  <c:v>61</c:v>
                </c:pt>
                <c:pt idx="4">
                  <c:v>311</c:v>
                </c:pt>
                <c:pt idx="5">
                  <c:v>157</c:v>
                </c:pt>
                <c:pt idx="6">
                  <c:v>17</c:v>
                </c:pt>
                <c:pt idx="7">
                  <c:v>20</c:v>
                </c:pt>
                <c:pt idx="8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88384"/>
        <c:axId val="47089920"/>
      </c:lineChart>
      <c:dateAx>
        <c:axId val="4708838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47089920"/>
        <c:crosses val="autoZero"/>
        <c:auto val="1"/>
        <c:lblOffset val="100"/>
        <c:baseTimeUnit val="days"/>
      </c:dateAx>
      <c:valAx>
        <c:axId val="4708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088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2016/11/30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0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9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吴林锋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2016-11-30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029827" y="1888168"/>
            <a:ext cx="5057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常熟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项目总结汇报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16/08/24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16/09/16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16/10/26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16/11/17	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16/11/18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16/12/31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11/19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日上线。当前系统处于稳定运行状态。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持续优化现有功能，修复已发现的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中高优先级问题清单修复进度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13000"/>
              </p:ext>
            </p:extLst>
          </p:nvPr>
        </p:nvGraphicFramePr>
        <p:xfrm>
          <a:off x="1397477" y="1673525"/>
          <a:ext cx="8816196" cy="288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67"/>
                <a:gridCol w="1507767"/>
                <a:gridCol w="1507767"/>
                <a:gridCol w="1507767"/>
                <a:gridCol w="1392564"/>
                <a:gridCol w="1392564"/>
              </a:tblGrid>
              <a:tr h="953571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优化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40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占比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44655"/>
              </p:ext>
            </p:extLst>
          </p:nvPr>
        </p:nvGraphicFramePr>
        <p:xfrm>
          <a:off x="9191501" y="5060455"/>
          <a:ext cx="1317749" cy="111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工作表" showAsIcon="1" r:id="rId5" imgW="914400" imgH="771480" progId="Excel.Sheet.12">
                  <p:embed/>
                </p:oleObj>
              </mc:Choice>
              <mc:Fallback>
                <p:oleObj name="工作表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1501" y="5060455"/>
                        <a:ext cx="1317749" cy="111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中高优先级问题清单修复进度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2072"/>
              </p:ext>
            </p:extLst>
          </p:nvPr>
        </p:nvGraphicFramePr>
        <p:xfrm>
          <a:off x="1397477" y="1673526"/>
          <a:ext cx="8816196" cy="41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67"/>
                <a:gridCol w="1507767"/>
                <a:gridCol w="1507767"/>
                <a:gridCol w="1507767"/>
                <a:gridCol w="1392564"/>
                <a:gridCol w="1392564"/>
              </a:tblGrid>
              <a:tr h="872424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优化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endParaRPr lang="en-US" altLang="zh-C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954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954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812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关闭率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94%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83%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12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未关数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未上线内容说明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18262"/>
              </p:ext>
            </p:extLst>
          </p:nvPr>
        </p:nvGraphicFramePr>
        <p:xfrm>
          <a:off x="956155" y="1116482"/>
          <a:ext cx="9718674" cy="158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857"/>
                <a:gridCol w="4215817"/>
              </a:tblGrid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预计完成时间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944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MY17</a:t>
                      </a:r>
                      <a:r>
                        <a:rPr lang="zh-CN" altLang="en-US" sz="2800" dirty="0" smtClean="0"/>
                        <a:t>扰流板上线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12/19</a:t>
                      </a:r>
                      <a:r>
                        <a:rPr lang="en-US" altLang="zh-CN" sz="2800" baseline="0" dirty="0" smtClean="0"/>
                        <a:t> (</a:t>
                      </a:r>
                      <a:r>
                        <a:rPr lang="zh-CN" altLang="en-US" sz="2800" baseline="0" dirty="0" smtClean="0"/>
                        <a:t>数据待项目组提供</a:t>
                      </a:r>
                      <a:r>
                        <a:rPr lang="en-US" altLang="zh-CN" sz="2800" baseline="0" dirty="0" smtClean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COGI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说明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06903718"/>
              </p:ext>
            </p:extLst>
          </p:nvPr>
        </p:nvGraphicFramePr>
        <p:xfrm>
          <a:off x="2032000" y="719667"/>
          <a:ext cx="8128000" cy="314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76475"/>
              </p:ext>
            </p:extLst>
          </p:nvPr>
        </p:nvGraphicFramePr>
        <p:xfrm>
          <a:off x="2044700" y="4289691"/>
          <a:ext cx="8026400" cy="183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11/24-11/25</a:t>
                      </a:r>
                      <a:r>
                        <a:rPr lang="zh-CN" altLang="en-US" dirty="0" smtClean="0"/>
                        <a:t>系统配置原因导致</a:t>
                      </a:r>
                      <a:r>
                        <a:rPr lang="en-US" altLang="zh-CN" dirty="0" smtClean="0"/>
                        <a:t>COGI</a:t>
                      </a:r>
                      <a:r>
                        <a:rPr lang="zh-CN" altLang="en-US" baseline="0" dirty="0" smtClean="0"/>
                        <a:t>：</a:t>
                      </a:r>
                      <a:r>
                        <a:rPr lang="en-US" altLang="zh-CN" baseline="0" dirty="0" smtClean="0"/>
                        <a:t>468</a:t>
                      </a:r>
                      <a:r>
                        <a:rPr lang="zh-CN" altLang="en-US" baseline="0" dirty="0" smtClean="0"/>
                        <a:t>笔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排序发运导致</a:t>
                      </a:r>
                      <a:r>
                        <a:rPr lang="zh-CN" altLang="en-US" baseline="0" dirty="0" smtClean="0"/>
                        <a:t>的</a:t>
                      </a:r>
                      <a:r>
                        <a:rPr lang="en-US" altLang="zh-CN" baseline="0" dirty="0" smtClean="0"/>
                        <a:t>COGI</a:t>
                      </a:r>
                      <a:r>
                        <a:rPr lang="zh-CN" altLang="en-US" baseline="0" dirty="0" smtClean="0"/>
                        <a:t>：</a:t>
                      </a:r>
                      <a:r>
                        <a:rPr lang="en-US" altLang="zh-CN" baseline="0" dirty="0" smtClean="0"/>
                        <a:t>217</a:t>
                      </a:r>
                      <a:r>
                        <a:rPr lang="zh-CN" altLang="en-US" baseline="0" dirty="0" smtClean="0"/>
                        <a:t>笔。原因如下：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1. </a:t>
                      </a:r>
                      <a:r>
                        <a:rPr lang="zh-CN" altLang="en-US" baseline="0" dirty="0" smtClean="0"/>
                        <a:t>上线初期补条码的产品（</a:t>
                      </a:r>
                      <a:r>
                        <a:rPr lang="en-US" altLang="zh-CN" baseline="0" dirty="0" smtClean="0"/>
                        <a:t>a.</a:t>
                      </a:r>
                      <a:r>
                        <a:rPr lang="zh-CN" altLang="en-US" baseline="0" dirty="0" smtClean="0"/>
                        <a:t>补的条码库存在冻结库 </a:t>
                      </a:r>
                      <a:r>
                        <a:rPr lang="en-US" altLang="zh-CN" baseline="0" dirty="0" smtClean="0"/>
                        <a:t>b.</a:t>
                      </a:r>
                      <a:r>
                        <a:rPr lang="zh-CN" altLang="en-US" baseline="0" dirty="0" smtClean="0"/>
                        <a:t>直接补成了总成件，导致少了生产汇报）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2.</a:t>
                      </a:r>
                      <a:r>
                        <a:rPr lang="zh-CN" altLang="en-US" baseline="0" dirty="0" smtClean="0"/>
                        <a:t>嫌疑品校验配置错误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3.</a:t>
                      </a:r>
                      <a:r>
                        <a:rPr lang="zh-CN" altLang="en-US" baseline="0" dirty="0" smtClean="0"/>
                        <a:t>前期冻结的成品，盘点时散件没有盘进去）</a:t>
                      </a:r>
                      <a:endParaRPr lang="en-US" altLang="zh-CN" baseline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后续工作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60739"/>
              </p:ext>
            </p:extLst>
          </p:nvPr>
        </p:nvGraphicFramePr>
        <p:xfrm>
          <a:off x="556203" y="969223"/>
          <a:ext cx="11249232" cy="416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4"/>
                <a:gridCol w="7488203"/>
                <a:gridCol w="1834865"/>
              </a:tblGrid>
              <a:tr h="873239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标题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预估工作量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11276">
                <a:tc>
                  <a:txBody>
                    <a:bodyPr/>
                    <a:lstStyle/>
                    <a:p>
                      <a:r>
                        <a:rPr lang="zh-CN" altLang="zh-CN" dirty="0"/>
                        <a:t>程序</a:t>
                      </a:r>
                      <a:r>
                        <a:rPr lang="zh-CN" altLang="zh-CN" dirty="0" smtClean="0"/>
                        <a:t>问题</a:t>
                      </a:r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ym typeface="+mn-ea"/>
                        </a:rPr>
                        <a:t>上线支持人员接到后</a:t>
                      </a:r>
                      <a:r>
                        <a:rPr lang="zh-CN" altLang="en-US" sz="1800" i="0" dirty="0" smtClean="0">
                          <a:sym typeface="+mn-ea"/>
                        </a:rPr>
                        <a:t>优</a:t>
                      </a:r>
                      <a:r>
                        <a:rPr lang="zh-CN" altLang="en-US" sz="1800" dirty="0" smtClean="0">
                          <a:sym typeface="+mn-ea"/>
                        </a:rPr>
                        <a:t>先解决</a:t>
                      </a:r>
                      <a:endParaRPr lang="en-US" altLang="zh-CN" sz="18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zh-CN" dirty="0"/>
                    </a:p>
                  </a:txBody>
                  <a:tcPr/>
                </a:tc>
              </a:tr>
              <a:tr h="810185">
                <a:tc>
                  <a:txBody>
                    <a:bodyPr/>
                    <a:lstStyle/>
                    <a:p>
                      <a:r>
                        <a:rPr lang="en-US" altLang="zh-CN" dirty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上线之前</a:t>
                      </a:r>
                      <a:r>
                        <a:rPr lang="en-US" altLang="zh-CN" dirty="0" smtClean="0"/>
                        <a:t>UAT</a:t>
                      </a:r>
                      <a:r>
                        <a:rPr lang="zh-CN" altLang="en-US" dirty="0" smtClean="0"/>
                        <a:t>准备与测试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2016-12-01</a:t>
                      </a:r>
                    </a:p>
                    <a:p>
                      <a:r>
                        <a:rPr lang="zh-CN" altLang="en-US" dirty="0" smtClean="0"/>
                        <a:t>至</a:t>
                      </a:r>
                      <a:r>
                        <a:rPr lang="en-US" altLang="zh-CN" dirty="0" smtClean="0"/>
                        <a:t>SAP</a:t>
                      </a:r>
                      <a:r>
                        <a:rPr lang="zh-CN" altLang="en-US" dirty="0" smtClean="0"/>
                        <a:t>上线</a:t>
                      </a:r>
                      <a:endParaRPr lang="zh-CN" altLang="zh-CN" dirty="0" smtClean="0"/>
                    </a:p>
                  </a:txBody>
                  <a:tcPr/>
                </a:tc>
              </a:tr>
              <a:tr h="9865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重点优化项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设备联动反馈生产信息，</a:t>
                      </a:r>
                      <a:r>
                        <a:rPr lang="en-US" altLang="zh-CN" dirty="0" smtClean="0"/>
                        <a:t>MES</a:t>
                      </a:r>
                      <a:r>
                        <a:rPr lang="zh-CN" altLang="en-US" dirty="0" smtClean="0"/>
                        <a:t>以此信息进行生产汇报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库位分员工权限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12/15</a:t>
                      </a:r>
                      <a:r>
                        <a:rPr lang="zh-CN" altLang="en-US" dirty="0" smtClean="0"/>
                        <a:t>之前完成</a:t>
                      </a:r>
                      <a:endParaRPr lang="zh-CN" altLang="zh-CN" dirty="0"/>
                    </a:p>
                  </a:txBody>
                  <a:tcPr/>
                </a:tc>
              </a:tr>
              <a:tr h="7112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剩余功能优化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所有问题清单中表为中和低的功能优化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无批量问题爆发的情况下，确保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月底剩余优化项控制在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个以内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12/30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03003"/>
              </p:ext>
            </p:extLst>
          </p:nvPr>
        </p:nvGraphicFramePr>
        <p:xfrm>
          <a:off x="8631381" y="5274212"/>
          <a:ext cx="1237014" cy="104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工作表" showAsIcon="1" r:id="rId5" imgW="914400" imgH="771480" progId="Excel.Sheet.8">
                  <p:embed/>
                </p:oleObj>
              </mc:Choice>
              <mc:Fallback>
                <p:oleObj name="工作表" showAsIcon="1" r:id="rId5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1381" y="5274212"/>
                        <a:ext cx="1237014" cy="104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项目经验教训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65473"/>
              </p:ext>
            </p:extLst>
          </p:nvPr>
        </p:nvGraphicFramePr>
        <p:xfrm>
          <a:off x="1102467" y="1110678"/>
          <a:ext cx="10063477" cy="427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94"/>
                <a:gridCol w="3260457"/>
                <a:gridCol w="5672926"/>
              </a:tblGrid>
              <a:tr h="907977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问题分类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问题描述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解决方案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78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上线准备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业务流程变更，同时员工操作未培训到位导致条码扫描异常。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</a:t>
                      </a:r>
                      <a:r>
                        <a:rPr lang="zh-CN" altLang="en-US" dirty="0" smtClean="0"/>
                        <a:t>在有条件情况下，尽量上线之前先改流程。避免上线和流程变更同时进行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b.</a:t>
                      </a:r>
                      <a:r>
                        <a:rPr lang="zh-CN" altLang="en-US" dirty="0" smtClean="0"/>
                        <a:t>上线时加强操作培训</a:t>
                      </a:r>
                      <a:endParaRPr lang="zh-CN" altLang="en-US" dirty="0"/>
                    </a:p>
                  </a:txBody>
                  <a:tcPr/>
                </a:tc>
              </a:tr>
              <a:tr h="8786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上线准备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上线切换脚不通用，工厂特殊业务相关的数据切换需要特殊处理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</a:t>
                      </a:r>
                      <a:r>
                        <a:rPr lang="zh-CN" altLang="en-US" dirty="0" smtClean="0"/>
                        <a:t>上线前提前整理出特殊业务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切换前模拟执行一次切换任务，</a:t>
                      </a:r>
                      <a:r>
                        <a:rPr lang="en-US" altLang="zh-CN" baseline="0" dirty="0" smtClean="0"/>
                        <a:t>Check</a:t>
                      </a:r>
                      <a:r>
                        <a:rPr lang="zh-CN" altLang="en-US" baseline="0" dirty="0" smtClean="0"/>
                        <a:t>一遍有无漏掉的业务数据</a:t>
                      </a:r>
                      <a:endParaRPr lang="zh-CN" altLang="en-US" dirty="0"/>
                    </a:p>
                  </a:txBody>
                  <a:tcPr/>
                </a:tc>
              </a:tr>
              <a:tr h="8786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盘点质量问题导致大量负库存检验无法通过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</a:t>
                      </a:r>
                      <a:r>
                        <a:rPr lang="zh-CN" altLang="en-US" dirty="0" smtClean="0"/>
                        <a:t>尽量扫描盘点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b.</a:t>
                      </a:r>
                      <a:r>
                        <a:rPr lang="zh-CN" altLang="en-US" dirty="0" smtClean="0"/>
                        <a:t>加强盘点的培训</a:t>
                      </a:r>
                      <a:endParaRPr lang="zh-CN" altLang="en-US" dirty="0"/>
                    </a:p>
                  </a:txBody>
                  <a:tcPr/>
                </a:tc>
              </a:tr>
              <a:tr h="6205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事务同步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QAD</a:t>
                      </a:r>
                      <a:r>
                        <a:rPr lang="zh-CN" altLang="en-US" dirty="0" smtClean="0"/>
                        <a:t>未同步事务没有及时发现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 Check</a:t>
                      </a:r>
                      <a:r>
                        <a:rPr lang="zh-CN" altLang="en-US" dirty="0" smtClean="0"/>
                        <a:t>接口数据及完成情况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844</TotalTime>
  <Pages>0</Pages>
  <Words>508</Words>
  <Characters>0</Characters>
  <Application>Microsoft Office PowerPoint</Application>
  <DocSecurity>0</DocSecurity>
  <PresentationFormat>自定义</PresentationFormat>
  <Lines>0</Lines>
  <Paragraphs>135</Paragraphs>
  <Slides>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Wu LinFeng(YFPOIT)</cp:lastModifiedBy>
  <cp:revision>314</cp:revision>
  <dcterms:created xsi:type="dcterms:W3CDTF">2016-05-27T08:37:56Z</dcterms:created>
  <dcterms:modified xsi:type="dcterms:W3CDTF">2016-11-30T02:46:09Z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