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c3a602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c3a602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1c3a6021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1c3a6021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a1c3a6021_6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a1c3a6021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a1c3a6021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a1c3a602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a1c3a602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a1c3a602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a1c3a6021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a1c3a6021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a1c3a6021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a1c3a6021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a4f2223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a4f222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a4f2223e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a4f2223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a4f2223e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a4f2223e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648060e5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648060e5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b28e358f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b28e358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a1c3a60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a1c3a60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a1c3a6021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a1c3a6021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a4f2223e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a4f2223e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648060e5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648060e5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648060e5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648060e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648060e5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648060e5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b28e358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b28e358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9ccb9c5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9ccb9c5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9ccb9c57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9ccb9c5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a1c3a6021_3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a1c3a6021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1905.01588"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realpython.com/python-scipy-fft/" TargetMode="External"/><Relationship Id="rId4" Type="http://schemas.openxmlformats.org/officeDocument/2006/relationships/hyperlink" Target="https://arxiv.org/abs/2011.02336"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372750" y="281275"/>
            <a:ext cx="8398500" cy="1293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t>Powerline Fault Detection for Partial Discharge using Deep Learning</a:t>
            </a:r>
            <a:endParaRPr sz="3600" b="1"/>
          </a:p>
        </p:txBody>
      </p:sp>
      <p:pic>
        <p:nvPicPr>
          <p:cNvPr id="55" name="Google Shape;55;p13"/>
          <p:cNvPicPr preferRelativeResize="0"/>
          <p:nvPr/>
        </p:nvPicPr>
        <p:blipFill>
          <a:blip r:embed="rId3">
            <a:alphaModFix/>
          </a:blip>
          <a:stretch>
            <a:fillRect/>
          </a:stretch>
        </p:blipFill>
        <p:spPr>
          <a:xfrm>
            <a:off x="265175" y="2353425"/>
            <a:ext cx="2679575" cy="2555100"/>
          </a:xfrm>
          <a:prstGeom prst="rect">
            <a:avLst/>
          </a:prstGeom>
          <a:noFill/>
          <a:ln>
            <a:noFill/>
          </a:ln>
        </p:spPr>
      </p:pic>
      <p:sp>
        <p:nvSpPr>
          <p:cNvPr id="56" name="Google Shape;56;p13"/>
          <p:cNvSpPr txBox="1"/>
          <p:nvPr/>
        </p:nvSpPr>
        <p:spPr>
          <a:xfrm>
            <a:off x="5075825" y="2458950"/>
            <a:ext cx="3575700" cy="2555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dk1"/>
                </a:solidFill>
              </a:rPr>
              <a:t>Group Members:</a:t>
            </a:r>
            <a:endParaRPr u="sng">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 N Saaswath (19084011)</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Ajitesh Pandey (19084004)</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Shivam Awasthi (19085084)</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Nandini Jain (19084025)</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Tanmay Sharma (19085090)</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2"/>
        <p:cNvGrpSpPr/>
        <p:nvPr/>
      </p:nvGrpSpPr>
      <p:grpSpPr>
        <a:xfrm>
          <a:off x="0" y="0"/>
          <a:ext cx="0" cy="0"/>
          <a:chOff x="0" y="0"/>
          <a:chExt cx="0" cy="0"/>
        </a:xfrm>
      </p:grpSpPr>
      <p:sp>
        <p:nvSpPr>
          <p:cNvPr id="123" name="Google Shape;123;p22"/>
          <p:cNvSpPr txBox="1">
            <a:spLocks noGrp="1"/>
          </p:cNvSpPr>
          <p:nvPr>
            <p:ph type="body" idx="1"/>
          </p:nvPr>
        </p:nvSpPr>
        <p:spPr>
          <a:xfrm>
            <a:off x="432150" y="3568100"/>
            <a:ext cx="8620800" cy="708000"/>
          </a:xfrm>
          <a:prstGeom prst="rect">
            <a:avLst/>
          </a:prstGeom>
          <a:solidFill>
            <a:schemeClr val="lt1"/>
          </a:solidFill>
        </p:spPr>
        <p:txBody>
          <a:bodyPr spcFirstLastPara="1" wrap="square" lIns="91425" tIns="91425" rIns="91425" bIns="91425" anchor="ctr" anchorCtr="0">
            <a:spAutoFit/>
          </a:bodyPr>
          <a:lstStyle/>
          <a:p>
            <a:pPr marL="0" lvl="0" indent="0" algn="ctr" rtl="0">
              <a:spcBef>
                <a:spcPts val="0"/>
              </a:spcBef>
              <a:spcAft>
                <a:spcPts val="0"/>
              </a:spcAft>
              <a:buNone/>
            </a:pPr>
            <a:r>
              <a:rPr lang="en" sz="1700" i="1"/>
              <a:t>  Visualisation of sample signals of the 3-phases captured in the same time frame from the dataset                                           </a:t>
            </a:r>
            <a:endParaRPr sz="1700" i="1"/>
          </a:p>
        </p:txBody>
      </p:sp>
      <p:pic>
        <p:nvPicPr>
          <p:cNvPr id="124" name="Google Shape;124;p22"/>
          <p:cNvPicPr preferRelativeResize="0"/>
          <p:nvPr/>
        </p:nvPicPr>
        <p:blipFill>
          <a:blip r:embed="rId3">
            <a:alphaModFix/>
          </a:blip>
          <a:stretch>
            <a:fillRect/>
          </a:stretch>
        </p:blipFill>
        <p:spPr>
          <a:xfrm>
            <a:off x="2383963" y="380375"/>
            <a:ext cx="4376074" cy="288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body" idx="1"/>
          </p:nvPr>
        </p:nvSpPr>
        <p:spPr>
          <a:xfrm>
            <a:off x="311700" y="1152475"/>
            <a:ext cx="8520600" cy="3416400"/>
          </a:xfrm>
          <a:prstGeom prst="rect">
            <a:avLst/>
          </a:prstGeom>
          <a:solidFill>
            <a:srgbClr val="FFFFFF"/>
          </a:solidFill>
        </p:spPr>
        <p:txBody>
          <a:bodyPr spcFirstLastPara="1" wrap="square" lIns="91425" tIns="91425" rIns="91425" bIns="91425" anchor="t" anchorCtr="0">
            <a:noAutofit/>
          </a:bodyPr>
          <a:lstStyle/>
          <a:p>
            <a:pPr marL="457200" lvl="0" indent="-329406" algn="l" rtl="0">
              <a:lnSpc>
                <a:spcPct val="130000"/>
              </a:lnSpc>
              <a:spcBef>
                <a:spcPts val="0"/>
              </a:spcBef>
              <a:spcAft>
                <a:spcPts val="0"/>
              </a:spcAft>
              <a:buClr>
                <a:schemeClr val="dk1"/>
              </a:buClr>
              <a:buSzPts val="1588"/>
              <a:buChar char="●"/>
            </a:pPr>
            <a:r>
              <a:rPr lang="en" sz="1587">
                <a:solidFill>
                  <a:schemeClr val="dk1"/>
                </a:solidFill>
              </a:rPr>
              <a:t>The base model utilises a CNN to extract features from the signal, and upon this, an LSTM is added to get temporal dependencies of the signal.</a:t>
            </a:r>
            <a:endParaRPr sz="1587">
              <a:solidFill>
                <a:schemeClr val="dk1"/>
              </a:solidFill>
            </a:endParaRPr>
          </a:p>
          <a:p>
            <a:pPr marL="457200" lvl="0" indent="-329406" algn="l" rtl="0">
              <a:lnSpc>
                <a:spcPct val="130000"/>
              </a:lnSpc>
              <a:spcBef>
                <a:spcPts val="0"/>
              </a:spcBef>
              <a:spcAft>
                <a:spcPts val="0"/>
              </a:spcAft>
              <a:buClr>
                <a:schemeClr val="dk1"/>
              </a:buClr>
              <a:buSzPts val="1588"/>
              <a:buChar char="●"/>
            </a:pPr>
            <a:r>
              <a:rPr lang="en" sz="1587">
                <a:solidFill>
                  <a:schemeClr val="dk1"/>
                </a:solidFill>
              </a:rPr>
              <a:t>The problem approached here is binary classification(Partial Discharge or not) and for an instance in the model, we consider a fraction of a single signal entry from the dataset, since 800,000 measurements from just one signal is difficult to compute in one go. The signal has been preprocessed and normalised before sending to the model.</a:t>
            </a:r>
            <a:endParaRPr sz="1587">
              <a:solidFill>
                <a:schemeClr val="dk1"/>
              </a:solidFill>
            </a:endParaRPr>
          </a:p>
          <a:p>
            <a:pPr marL="457200" lvl="0" indent="-329406" algn="l" rtl="0">
              <a:lnSpc>
                <a:spcPct val="130000"/>
              </a:lnSpc>
              <a:spcBef>
                <a:spcPts val="0"/>
              </a:spcBef>
              <a:spcAft>
                <a:spcPts val="0"/>
              </a:spcAft>
              <a:buClr>
                <a:schemeClr val="dk1"/>
              </a:buClr>
              <a:buSzPts val="1588"/>
              <a:buChar char="●"/>
            </a:pPr>
            <a:r>
              <a:rPr lang="en" sz="1587">
                <a:solidFill>
                  <a:schemeClr val="dk1"/>
                </a:solidFill>
              </a:rPr>
              <a:t>To this primitive model, additional features are added apart from the signals are the denoised signals(by FFT), the sum of each phase's absolute values over time, and low pass and high pass filtered signals. These features added after </a:t>
            </a:r>
            <a:r>
              <a:rPr lang="en" sz="1587" b="1">
                <a:solidFill>
                  <a:schemeClr val="dk1"/>
                </a:solidFill>
              </a:rPr>
              <a:t>denoising with FFT</a:t>
            </a:r>
            <a:r>
              <a:rPr lang="en" sz="1587">
                <a:solidFill>
                  <a:schemeClr val="dk1"/>
                </a:solidFill>
              </a:rPr>
              <a:t> play a vital role in increasing the accuracy of the model.</a:t>
            </a:r>
            <a:endParaRPr sz="1587">
              <a:solidFill>
                <a:schemeClr val="dk1"/>
              </a:solidFill>
            </a:endParaRPr>
          </a:p>
          <a:p>
            <a:pPr marL="0" lvl="0" indent="0" algn="l" rtl="0">
              <a:lnSpc>
                <a:spcPct val="95000"/>
              </a:lnSpc>
              <a:spcBef>
                <a:spcPts val="1200"/>
              </a:spcBef>
              <a:spcAft>
                <a:spcPts val="1200"/>
              </a:spcAft>
              <a:buSzPts val="1018"/>
              <a:buNone/>
            </a:pPr>
            <a:endParaRPr sz="1402">
              <a:solidFill>
                <a:schemeClr val="dk1"/>
              </a:solidFill>
            </a:endParaRPr>
          </a:p>
        </p:txBody>
      </p:sp>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1" name="Google Shape;131;p23"/>
          <p:cNvSpPr txBox="1">
            <a:spLocks noGrp="1"/>
          </p:cNvSpPr>
          <p:nvPr>
            <p:ph type="title"/>
          </p:nvPr>
        </p:nvSpPr>
        <p:spPr>
          <a:xfrm>
            <a:off x="311700" y="445025"/>
            <a:ext cx="8520600" cy="572700"/>
          </a:xfrm>
          <a:prstGeom prst="rect">
            <a:avLst/>
          </a:prstGeom>
          <a:gradFill>
            <a:gsLst>
              <a:gs pos="0">
                <a:srgbClr val="D4E5F5"/>
              </a:gs>
              <a:gs pos="100000">
                <a:srgbClr val="70A4D5"/>
              </a:gs>
            </a:gsLst>
            <a:lin ang="5400012" scaled="0"/>
          </a:gra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a:t>                              </a:t>
            </a:r>
            <a:r>
              <a:rPr lang="en" sz="2720" b="1"/>
              <a:t>     The Model</a:t>
            </a:r>
            <a:endParaRPr sz="272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a:solidFill>
            <a:srgbClr val="9FC5E8"/>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Fast Fourier transform</a:t>
            </a:r>
            <a:endParaRPr/>
          </a:p>
        </p:txBody>
      </p:sp>
      <p:sp>
        <p:nvSpPr>
          <p:cNvPr id="137" name="Google Shape;137;p24"/>
          <p:cNvSpPr txBox="1">
            <a:spLocks noGrp="1"/>
          </p:cNvSpPr>
          <p:nvPr>
            <p:ph type="body" idx="1"/>
          </p:nvPr>
        </p:nvSpPr>
        <p:spPr>
          <a:xfrm>
            <a:off x="311700" y="1152475"/>
            <a:ext cx="8520600" cy="3780300"/>
          </a:xfrm>
          <a:prstGeom prst="rect">
            <a:avLst/>
          </a:prstGeom>
          <a:solidFill>
            <a:schemeClr val="lt1"/>
          </a:solidFill>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The Fourier Transform of an 1D signal </a:t>
            </a:r>
            <a:r>
              <a:rPr lang="en" i="1">
                <a:solidFill>
                  <a:schemeClr val="dk1"/>
                </a:solidFill>
              </a:rPr>
              <a:t>x </a:t>
            </a:r>
            <a:r>
              <a:rPr lang="en">
                <a:solidFill>
                  <a:schemeClr val="dk1"/>
                </a:solidFill>
              </a:rPr>
              <a:t>of length </a:t>
            </a:r>
            <a:r>
              <a:rPr lang="en" i="1">
                <a:solidFill>
                  <a:schemeClr val="dk1"/>
                </a:solidFill>
              </a:rPr>
              <a:t>n</a:t>
            </a:r>
            <a:r>
              <a:rPr lang="en">
                <a:solidFill>
                  <a:schemeClr val="dk1"/>
                </a:solidFill>
              </a:rPr>
              <a:t> is following :</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en">
                <a:solidFill>
                  <a:schemeClr val="dk1"/>
                </a:solidFill>
              </a:rPr>
              <a:t>The idea is to represent the signal in the complex space, It is roughly a sum of sinusoidal functions. And there is one coefficient per frequency present in the signal.</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The frequency takes the following values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f = (1/dn) [0,1,.....(n/2)-1, -n/2,....,-1] if </a:t>
            </a:r>
            <a:r>
              <a:rPr lang="en" i="1">
                <a:solidFill>
                  <a:schemeClr val="dk1"/>
                </a:solidFill>
              </a:rPr>
              <a:t>n </a:t>
            </a:r>
            <a:r>
              <a:rPr lang="en">
                <a:solidFill>
                  <a:schemeClr val="dk1"/>
                </a:solidFill>
              </a:rPr>
              <a:t>is even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 = (1/dn) [0,1,.....(n-1)/2, -(n-1)/2,...,-1] if </a:t>
            </a:r>
            <a:r>
              <a:rPr lang="en" i="1">
                <a:solidFill>
                  <a:schemeClr val="dk1"/>
                </a:solidFill>
              </a:rPr>
              <a:t>n</a:t>
            </a:r>
            <a:r>
              <a:rPr lang="en">
                <a:solidFill>
                  <a:schemeClr val="dk1"/>
                </a:solidFill>
              </a:rPr>
              <a:t> is odd</a:t>
            </a:r>
            <a:endParaRPr>
              <a:solidFill>
                <a:schemeClr val="dk1"/>
              </a:solidFill>
            </a:endParaRPr>
          </a:p>
        </p:txBody>
      </p:sp>
      <p:pic>
        <p:nvPicPr>
          <p:cNvPr id="138" name="Google Shape;138;p24" descr="\begin{equation}&#10;   f_j = \sum_{k=0}^{n-1}x_ke^{2\pi ijk/n}, \forall j = 0,...,n-1 &#10;\end{equation}" title="MathEquation,#000000"/>
          <p:cNvPicPr preferRelativeResize="0"/>
          <p:nvPr/>
        </p:nvPicPr>
        <p:blipFill>
          <a:blip r:embed="rId3">
            <a:alphaModFix/>
          </a:blip>
          <a:stretch>
            <a:fillRect/>
          </a:stretch>
        </p:blipFill>
        <p:spPr>
          <a:xfrm>
            <a:off x="437175" y="1640576"/>
            <a:ext cx="6545250" cy="74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69625" y="281650"/>
            <a:ext cx="3430500" cy="540900"/>
          </a:xfrm>
          <a:prstGeom prst="rect">
            <a:avLst/>
          </a:prstGeom>
          <a:solidFill>
            <a:srgbClr val="A4C2F4"/>
          </a:solidFill>
        </p:spPr>
        <p:txBody>
          <a:bodyPr spcFirstLastPara="1" wrap="square" lIns="91425" tIns="91425" rIns="91425" bIns="91425" anchor="t" anchorCtr="0">
            <a:normAutofit/>
          </a:bodyPr>
          <a:lstStyle/>
          <a:p>
            <a:pPr marL="0" lvl="0" indent="0" algn="l" rtl="0">
              <a:spcBef>
                <a:spcPts val="0"/>
              </a:spcBef>
              <a:spcAft>
                <a:spcPts val="0"/>
              </a:spcAft>
              <a:buNone/>
            </a:pPr>
            <a:r>
              <a:rPr lang="en" sz="1900" b="1"/>
              <a:t>  Denoising Data using FFT</a:t>
            </a:r>
            <a:endParaRPr sz="1700"/>
          </a:p>
        </p:txBody>
      </p:sp>
      <p:sp>
        <p:nvSpPr>
          <p:cNvPr id="144" name="Google Shape;144;p25"/>
          <p:cNvSpPr txBox="1"/>
          <p:nvPr/>
        </p:nvSpPr>
        <p:spPr>
          <a:xfrm>
            <a:off x="369625" y="822500"/>
            <a:ext cx="8832300" cy="969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rPr>
              <a:t>The FFT is one of the most important algorithms that have changed the world fundamentally. In data science, the FFT can be used to denoise data. The algorithm is nontrivial but well-known and it’s also well packed in many programming languages.</a:t>
            </a:r>
            <a:endParaRPr sz="1700">
              <a:solidFill>
                <a:schemeClr val="dk1"/>
              </a:solidFill>
            </a:endParaRPr>
          </a:p>
        </p:txBody>
      </p:sp>
      <p:sp>
        <p:nvSpPr>
          <p:cNvPr id="145" name="Google Shape;145;p25"/>
          <p:cNvSpPr txBox="1"/>
          <p:nvPr/>
        </p:nvSpPr>
        <p:spPr>
          <a:xfrm>
            <a:off x="311700" y="2117850"/>
            <a:ext cx="8832300" cy="45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50" b="1"/>
              <a:t>Denoising Algorithm:</a:t>
            </a:r>
            <a:endParaRPr sz="1750" b="1"/>
          </a:p>
        </p:txBody>
      </p:sp>
      <p:sp>
        <p:nvSpPr>
          <p:cNvPr id="146" name="Google Shape;146;p25"/>
          <p:cNvSpPr txBox="1"/>
          <p:nvPr/>
        </p:nvSpPr>
        <p:spPr>
          <a:xfrm>
            <a:off x="311700" y="2571750"/>
            <a:ext cx="8832300" cy="2016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a:t>The denoising steps are the following :</a:t>
            </a:r>
            <a:endParaRPr sz="1700"/>
          </a:p>
          <a:p>
            <a:pPr marL="0" lvl="0" indent="0" algn="l" rtl="0">
              <a:spcBef>
                <a:spcPts val="0"/>
              </a:spcBef>
              <a:spcAft>
                <a:spcPts val="0"/>
              </a:spcAft>
              <a:buClr>
                <a:schemeClr val="dk1"/>
              </a:buClr>
              <a:buSzPts val="1100"/>
              <a:buFont typeface="Arial"/>
              <a:buNone/>
            </a:pPr>
            <a:endParaRPr sz="1700"/>
          </a:p>
          <a:p>
            <a:pPr marL="457200" lvl="0" indent="-336550" algn="l" rtl="0">
              <a:spcBef>
                <a:spcPts val="0"/>
              </a:spcBef>
              <a:spcAft>
                <a:spcPts val="0"/>
              </a:spcAft>
              <a:buSzPts val="1700"/>
              <a:buChar char="●"/>
            </a:pPr>
            <a:r>
              <a:rPr lang="en" sz="1700"/>
              <a:t>Apply the </a:t>
            </a:r>
            <a:r>
              <a:rPr lang="en" sz="1700" i="1"/>
              <a:t>fft</a:t>
            </a:r>
            <a:r>
              <a:rPr lang="en" sz="1700"/>
              <a:t> to the signal</a:t>
            </a:r>
            <a:endParaRPr sz="1700"/>
          </a:p>
          <a:p>
            <a:pPr marL="457200" lvl="0" indent="-336550" algn="l" rtl="0">
              <a:spcBef>
                <a:spcPts val="0"/>
              </a:spcBef>
              <a:spcAft>
                <a:spcPts val="0"/>
              </a:spcAft>
              <a:buSzPts val="1700"/>
              <a:buChar char="●"/>
            </a:pPr>
            <a:r>
              <a:rPr lang="en" sz="1700"/>
              <a:t>Compute the frequencies associated with each coefficient</a:t>
            </a:r>
            <a:endParaRPr sz="1700"/>
          </a:p>
          <a:p>
            <a:pPr marL="457200" lvl="0" indent="-336550" algn="l" rtl="0">
              <a:spcBef>
                <a:spcPts val="0"/>
              </a:spcBef>
              <a:spcAft>
                <a:spcPts val="0"/>
              </a:spcAft>
              <a:buSzPts val="1700"/>
              <a:buChar char="●"/>
            </a:pPr>
            <a:r>
              <a:rPr lang="en" sz="1700"/>
              <a:t>Keep only the coefficients which have a low enough frequency (in absolute)</a:t>
            </a:r>
            <a:endParaRPr sz="1700"/>
          </a:p>
          <a:p>
            <a:pPr marL="457200" lvl="0" indent="-336550" algn="l" rtl="0">
              <a:spcBef>
                <a:spcPts val="0"/>
              </a:spcBef>
              <a:spcAft>
                <a:spcPts val="0"/>
              </a:spcAft>
              <a:buSzPts val="1700"/>
              <a:buChar char="●"/>
            </a:pPr>
            <a:r>
              <a:rPr lang="en" sz="1700"/>
              <a:t>Compute the inverse </a:t>
            </a:r>
            <a:r>
              <a:rPr lang="en" sz="1700" i="1"/>
              <a:t>fft</a:t>
            </a:r>
            <a:endParaRPr sz="1700" i="1"/>
          </a:p>
          <a:p>
            <a:pPr marL="0" lvl="0" indent="0" algn="l" rtl="0">
              <a:spcBef>
                <a:spcPts val="0"/>
              </a:spcBef>
              <a:spcAft>
                <a:spcPts val="0"/>
              </a:spcAft>
              <a:buNone/>
            </a:pP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50"/>
        <p:cNvGrpSpPr/>
        <p:nvPr/>
      </p:nvGrpSpPr>
      <p:grpSpPr>
        <a:xfrm>
          <a:off x="0" y="0"/>
          <a:ext cx="0" cy="0"/>
          <a:chOff x="0" y="0"/>
          <a:chExt cx="0" cy="0"/>
        </a:xfrm>
      </p:grpSpPr>
      <p:sp>
        <p:nvSpPr>
          <p:cNvPr id="151" name="Google Shape;151;p26"/>
          <p:cNvSpPr txBox="1">
            <a:spLocks noGrp="1"/>
          </p:cNvSpPr>
          <p:nvPr>
            <p:ph type="body" idx="1"/>
          </p:nvPr>
        </p:nvSpPr>
        <p:spPr>
          <a:xfrm>
            <a:off x="1269238" y="4240600"/>
            <a:ext cx="6603900" cy="605100"/>
          </a:xfrm>
          <a:prstGeom prst="rect">
            <a:avLst/>
          </a:prstGeom>
          <a:solidFill>
            <a:schemeClr val="lt1"/>
          </a:solidFill>
        </p:spPr>
        <p:txBody>
          <a:bodyPr spcFirstLastPara="1" wrap="square" lIns="91425" tIns="91425" rIns="91425" bIns="91425" anchor="ctr" anchorCtr="0">
            <a:normAutofit/>
          </a:bodyPr>
          <a:lstStyle/>
          <a:p>
            <a:pPr marL="0" lvl="0" indent="0" algn="l" rtl="0">
              <a:spcBef>
                <a:spcPts val="0"/>
              </a:spcBef>
              <a:spcAft>
                <a:spcPts val="0"/>
              </a:spcAft>
              <a:buNone/>
            </a:pPr>
            <a:r>
              <a:rPr lang="en" i="1"/>
              <a:t>Visualising the signal with the peaks that need to be filtered out</a:t>
            </a:r>
            <a:endParaRPr i="1"/>
          </a:p>
        </p:txBody>
      </p:sp>
      <p:pic>
        <p:nvPicPr>
          <p:cNvPr id="152" name="Google Shape;152;p26"/>
          <p:cNvPicPr preferRelativeResize="0"/>
          <p:nvPr/>
        </p:nvPicPr>
        <p:blipFill>
          <a:blip r:embed="rId3">
            <a:alphaModFix/>
          </a:blip>
          <a:stretch>
            <a:fillRect/>
          </a:stretch>
        </p:blipFill>
        <p:spPr>
          <a:xfrm>
            <a:off x="1776600" y="272875"/>
            <a:ext cx="5589174" cy="2196325"/>
          </a:xfrm>
          <a:prstGeom prst="rect">
            <a:avLst/>
          </a:prstGeom>
          <a:noFill/>
          <a:ln>
            <a:noFill/>
          </a:ln>
        </p:spPr>
      </p:pic>
      <p:pic>
        <p:nvPicPr>
          <p:cNvPr id="153" name="Google Shape;153;p26"/>
          <p:cNvPicPr preferRelativeResize="0"/>
          <p:nvPr/>
        </p:nvPicPr>
        <p:blipFill>
          <a:blip r:embed="rId4">
            <a:alphaModFix/>
          </a:blip>
          <a:stretch>
            <a:fillRect/>
          </a:stretch>
        </p:blipFill>
        <p:spPr>
          <a:xfrm>
            <a:off x="1776600" y="2309750"/>
            <a:ext cx="5589176" cy="199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57"/>
        <p:cNvGrpSpPr/>
        <p:nvPr/>
      </p:nvGrpSpPr>
      <p:grpSpPr>
        <a:xfrm>
          <a:off x="0" y="0"/>
          <a:ext cx="0" cy="0"/>
          <a:chOff x="0" y="0"/>
          <a:chExt cx="0" cy="0"/>
        </a:xfrm>
      </p:grpSpPr>
      <p:sp>
        <p:nvSpPr>
          <p:cNvPr id="158" name="Google Shape;158;p27"/>
          <p:cNvSpPr txBox="1">
            <a:spLocks noGrp="1"/>
          </p:cNvSpPr>
          <p:nvPr>
            <p:ph type="body" idx="1"/>
          </p:nvPr>
        </p:nvSpPr>
        <p:spPr>
          <a:xfrm>
            <a:off x="1572600" y="4230575"/>
            <a:ext cx="5991600" cy="605100"/>
          </a:xfrm>
          <a:prstGeom prst="rect">
            <a:avLst/>
          </a:prstGeom>
          <a:solidFill>
            <a:schemeClr val="lt1"/>
          </a:solidFill>
        </p:spPr>
        <p:txBody>
          <a:bodyPr spcFirstLastPara="1" wrap="square" lIns="91425" tIns="91425" rIns="91425" bIns="91425" anchor="ctr" anchorCtr="0">
            <a:normAutofit fontScale="77500"/>
          </a:bodyPr>
          <a:lstStyle/>
          <a:p>
            <a:pPr marL="0" lvl="0" indent="0" algn="l" rtl="0">
              <a:lnSpc>
                <a:spcPct val="115000"/>
              </a:lnSpc>
              <a:spcBef>
                <a:spcPts val="0"/>
              </a:spcBef>
              <a:spcAft>
                <a:spcPts val="0"/>
              </a:spcAft>
              <a:buNone/>
            </a:pPr>
            <a:r>
              <a:rPr lang="en" i="1"/>
              <a:t>Raw signal and Filtered phase signal with desired threshold using FFT</a:t>
            </a:r>
            <a:endParaRPr i="1"/>
          </a:p>
        </p:txBody>
      </p:sp>
      <p:pic>
        <p:nvPicPr>
          <p:cNvPr id="159" name="Google Shape;159;p27"/>
          <p:cNvPicPr preferRelativeResize="0"/>
          <p:nvPr/>
        </p:nvPicPr>
        <p:blipFill>
          <a:blip r:embed="rId3">
            <a:alphaModFix/>
          </a:blip>
          <a:stretch>
            <a:fillRect/>
          </a:stretch>
        </p:blipFill>
        <p:spPr>
          <a:xfrm>
            <a:off x="1576175" y="304800"/>
            <a:ext cx="5991643" cy="392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63"/>
        <p:cNvGrpSpPr/>
        <p:nvPr/>
      </p:nvGrpSpPr>
      <p:grpSpPr>
        <a:xfrm>
          <a:off x="0" y="0"/>
          <a:ext cx="0" cy="0"/>
          <a:chOff x="0" y="0"/>
          <a:chExt cx="0" cy="0"/>
        </a:xfrm>
      </p:grpSpPr>
      <p:sp>
        <p:nvSpPr>
          <p:cNvPr id="164" name="Google Shape;164;p28"/>
          <p:cNvSpPr txBox="1">
            <a:spLocks noGrp="1"/>
          </p:cNvSpPr>
          <p:nvPr>
            <p:ph type="body" idx="1"/>
          </p:nvPr>
        </p:nvSpPr>
        <p:spPr>
          <a:xfrm>
            <a:off x="230400" y="3277025"/>
            <a:ext cx="4341600" cy="605100"/>
          </a:xfrm>
          <a:prstGeom prst="rect">
            <a:avLst/>
          </a:prstGeom>
          <a:solidFill>
            <a:schemeClr val="lt1"/>
          </a:solidFill>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 i="1">
                <a:latin typeface="Montserrat"/>
                <a:ea typeface="Montserrat"/>
                <a:cs typeface="Montserrat"/>
                <a:sym typeface="Montserrat"/>
              </a:rPr>
              <a:t>One 3-phase signal entry from the dataset</a:t>
            </a:r>
            <a:endParaRPr i="1">
              <a:latin typeface="Montserrat"/>
              <a:ea typeface="Montserrat"/>
              <a:cs typeface="Montserrat"/>
              <a:sym typeface="Montserrat"/>
            </a:endParaRPr>
          </a:p>
        </p:txBody>
      </p:sp>
      <p:pic>
        <p:nvPicPr>
          <p:cNvPr id="165" name="Google Shape;165;p28"/>
          <p:cNvPicPr preferRelativeResize="0"/>
          <p:nvPr/>
        </p:nvPicPr>
        <p:blipFill>
          <a:blip r:embed="rId3">
            <a:alphaModFix/>
          </a:blip>
          <a:stretch>
            <a:fillRect/>
          </a:stretch>
        </p:blipFill>
        <p:spPr>
          <a:xfrm>
            <a:off x="230400" y="904526"/>
            <a:ext cx="4341600" cy="2372500"/>
          </a:xfrm>
          <a:prstGeom prst="rect">
            <a:avLst/>
          </a:prstGeom>
          <a:noFill/>
          <a:ln>
            <a:noFill/>
          </a:ln>
        </p:spPr>
      </p:pic>
      <p:pic>
        <p:nvPicPr>
          <p:cNvPr id="166" name="Google Shape;166;p28"/>
          <p:cNvPicPr preferRelativeResize="0"/>
          <p:nvPr/>
        </p:nvPicPr>
        <p:blipFill>
          <a:blip r:embed="rId4">
            <a:alphaModFix/>
          </a:blip>
          <a:stretch>
            <a:fillRect/>
          </a:stretch>
        </p:blipFill>
        <p:spPr>
          <a:xfrm>
            <a:off x="4642250" y="904525"/>
            <a:ext cx="4341600" cy="2372500"/>
          </a:xfrm>
          <a:prstGeom prst="rect">
            <a:avLst/>
          </a:prstGeom>
          <a:noFill/>
          <a:ln>
            <a:noFill/>
          </a:ln>
        </p:spPr>
      </p:pic>
      <p:sp>
        <p:nvSpPr>
          <p:cNvPr id="167" name="Google Shape;167;p28"/>
          <p:cNvSpPr txBox="1"/>
          <p:nvPr/>
        </p:nvSpPr>
        <p:spPr>
          <a:xfrm>
            <a:off x="4642250" y="3233225"/>
            <a:ext cx="4341600" cy="692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i="1">
                <a:solidFill>
                  <a:schemeClr val="dk2"/>
                </a:solidFill>
                <a:latin typeface="Montserrat"/>
                <a:ea typeface="Montserrat"/>
                <a:cs typeface="Montserrat"/>
                <a:sym typeface="Montserrat"/>
              </a:rPr>
              <a:t>The 3-phase Signal after Denoising with FFT</a:t>
            </a:r>
            <a:endParaRPr sz="1650" i="1">
              <a:solidFill>
                <a:schemeClr val="dk2"/>
              </a:solidFill>
              <a:latin typeface="Montserrat"/>
              <a:ea typeface="Montserrat"/>
              <a:cs typeface="Montserrat"/>
              <a:sym typeface="Montserrat"/>
            </a:endParaRPr>
          </a:p>
        </p:txBody>
      </p:sp>
      <p:sp>
        <p:nvSpPr>
          <p:cNvPr id="168" name="Google Shape;168;p28"/>
          <p:cNvSpPr txBox="1"/>
          <p:nvPr/>
        </p:nvSpPr>
        <p:spPr>
          <a:xfrm>
            <a:off x="3693750" y="4396350"/>
            <a:ext cx="20676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Denoising with FFT</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2"/>
        <p:cNvGrpSpPr/>
        <p:nvPr/>
      </p:nvGrpSpPr>
      <p:grpSpPr>
        <a:xfrm>
          <a:off x="0" y="0"/>
          <a:ext cx="0" cy="0"/>
          <a:chOff x="0" y="0"/>
          <a:chExt cx="0" cy="0"/>
        </a:xfrm>
      </p:grpSpPr>
      <p:sp>
        <p:nvSpPr>
          <p:cNvPr id="173" name="Google Shape;173;p29"/>
          <p:cNvSpPr txBox="1">
            <a:spLocks noGrp="1"/>
          </p:cNvSpPr>
          <p:nvPr>
            <p:ph type="body" idx="1"/>
          </p:nvPr>
        </p:nvSpPr>
        <p:spPr>
          <a:xfrm>
            <a:off x="1178038" y="294325"/>
            <a:ext cx="5998800" cy="605100"/>
          </a:xfrm>
          <a:prstGeom prst="rect">
            <a:avLst/>
          </a:prstGeom>
          <a:solidFill>
            <a:srgbClr val="FFFFFF"/>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2200" b="1">
                <a:solidFill>
                  <a:schemeClr val="dk1"/>
                </a:solidFill>
              </a:rPr>
              <a:t>Summary of the model</a:t>
            </a:r>
            <a:endParaRPr sz="2200" b="1">
              <a:solidFill>
                <a:schemeClr val="dk1"/>
              </a:solidFill>
            </a:endParaRPr>
          </a:p>
        </p:txBody>
      </p:sp>
      <p:pic>
        <p:nvPicPr>
          <p:cNvPr id="174" name="Google Shape;174;p29"/>
          <p:cNvPicPr preferRelativeResize="0"/>
          <p:nvPr/>
        </p:nvPicPr>
        <p:blipFill>
          <a:blip r:embed="rId3">
            <a:alphaModFix/>
          </a:blip>
          <a:stretch>
            <a:fillRect/>
          </a:stretch>
        </p:blipFill>
        <p:spPr>
          <a:xfrm>
            <a:off x="1630800" y="984275"/>
            <a:ext cx="5093276" cy="401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body" idx="1"/>
          </p:nvPr>
        </p:nvSpPr>
        <p:spPr>
          <a:xfrm>
            <a:off x="1376575" y="393025"/>
            <a:ext cx="5998800" cy="605100"/>
          </a:xfrm>
          <a:prstGeom prst="rect">
            <a:avLst/>
          </a:prstGeom>
          <a:solidFill>
            <a:srgbClr val="FFFFFF"/>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2200" b="1">
                <a:solidFill>
                  <a:schemeClr val="dk1"/>
                </a:solidFill>
              </a:rPr>
              <a:t>Results obtained from model</a:t>
            </a:r>
            <a:endParaRPr sz="2200" b="1">
              <a:solidFill>
                <a:schemeClr val="dk1"/>
              </a:solidFill>
            </a:endParaRPr>
          </a:p>
        </p:txBody>
      </p:sp>
      <p:sp>
        <p:nvSpPr>
          <p:cNvPr id="180" name="Google Shape;180;p30"/>
          <p:cNvSpPr txBox="1"/>
          <p:nvPr/>
        </p:nvSpPr>
        <p:spPr>
          <a:xfrm>
            <a:off x="713249" y="1305975"/>
            <a:ext cx="7502903" cy="3139291"/>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sz="1800" dirty="0">
                <a:solidFill>
                  <a:schemeClr val="dk1"/>
                </a:solidFill>
              </a:rPr>
              <a:t>If we use the initial data without doing any pre-processing and feature engineering we would get an AUC(Area Under Curve-for binary classification) score of about 0.8-0.87 and 0.45LB score. This is because it becomes very difficult for our model to deal with the noise present in the signals. </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9525" algn="l" rtl="0">
              <a:spcBef>
                <a:spcPts val="0"/>
              </a:spcBef>
              <a:spcAft>
                <a:spcPts val="0"/>
              </a:spcAft>
              <a:buNone/>
            </a:pPr>
            <a:r>
              <a:rPr lang="en" sz="1600" dirty="0">
                <a:solidFill>
                  <a:schemeClr val="dk1"/>
                </a:solidFill>
              </a:rPr>
              <a:t>                 </a:t>
            </a:r>
            <a:r>
              <a:rPr lang="en" sz="1800" dirty="0">
                <a:solidFill>
                  <a:schemeClr val="dk1"/>
                </a:solidFill>
              </a:rPr>
              <a:t>However, after doing denoising with the help of FFT, we were able to  </a:t>
            </a:r>
            <a:endParaRPr sz="1800" dirty="0">
              <a:solidFill>
                <a:schemeClr val="dk1"/>
              </a:solidFill>
            </a:endParaRPr>
          </a:p>
          <a:p>
            <a:pPr marL="0" lvl="0" indent="-9525" algn="l" rtl="0">
              <a:spcBef>
                <a:spcPts val="0"/>
              </a:spcBef>
              <a:spcAft>
                <a:spcPts val="0"/>
              </a:spcAft>
              <a:buClr>
                <a:schemeClr val="dk1"/>
              </a:buClr>
              <a:buSzPts val="1100"/>
              <a:buFont typeface="Arial"/>
              <a:buNone/>
            </a:pPr>
            <a:r>
              <a:rPr lang="en" sz="1800" dirty="0">
                <a:solidFill>
                  <a:schemeClr val="dk1"/>
                </a:solidFill>
              </a:rPr>
              <a:t>                increase AUC score to 0.92-0.95 and 0.51LB score.</a:t>
            </a: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84"/>
        <p:cNvGrpSpPr/>
        <p:nvPr/>
      </p:nvGrpSpPr>
      <p:grpSpPr>
        <a:xfrm>
          <a:off x="0" y="0"/>
          <a:ext cx="0" cy="0"/>
          <a:chOff x="0" y="0"/>
          <a:chExt cx="0" cy="0"/>
        </a:xfrm>
      </p:grpSpPr>
      <p:sp>
        <p:nvSpPr>
          <p:cNvPr id="185" name="Google Shape;185;p31"/>
          <p:cNvSpPr txBox="1">
            <a:spLocks noGrp="1"/>
          </p:cNvSpPr>
          <p:nvPr>
            <p:ph type="body" idx="1"/>
          </p:nvPr>
        </p:nvSpPr>
        <p:spPr>
          <a:xfrm>
            <a:off x="1406725" y="372925"/>
            <a:ext cx="5998800" cy="605100"/>
          </a:xfrm>
          <a:prstGeom prst="rect">
            <a:avLst/>
          </a:prstGeom>
          <a:gradFill>
            <a:gsLst>
              <a:gs pos="0">
                <a:srgbClr val="DFE9FB"/>
              </a:gs>
              <a:gs pos="100000">
                <a:srgbClr val="6E9BE7"/>
              </a:gs>
            </a:gsLst>
            <a:lin ang="5400012" scaled="0"/>
          </a:gradFill>
        </p:spPr>
        <p:txBody>
          <a:bodyPr spcFirstLastPara="1" wrap="square" lIns="91425" tIns="91425" rIns="91425" bIns="91425" anchor="ctr" anchorCtr="0">
            <a:normAutofit/>
          </a:bodyPr>
          <a:lstStyle/>
          <a:p>
            <a:pPr marL="0" lvl="0" indent="0" algn="ctr" rtl="0">
              <a:spcBef>
                <a:spcPts val="0"/>
              </a:spcBef>
              <a:spcAft>
                <a:spcPts val="0"/>
              </a:spcAft>
              <a:buNone/>
            </a:pPr>
            <a:r>
              <a:rPr lang="en" sz="2300" b="1">
                <a:solidFill>
                  <a:schemeClr val="dk1"/>
                </a:solidFill>
              </a:rPr>
              <a:t>Conclusion</a:t>
            </a:r>
            <a:endParaRPr sz="2300" b="1">
              <a:solidFill>
                <a:schemeClr val="dk1"/>
              </a:solidFill>
            </a:endParaRPr>
          </a:p>
        </p:txBody>
      </p:sp>
      <p:sp>
        <p:nvSpPr>
          <p:cNvPr id="186" name="Google Shape;186;p31"/>
          <p:cNvSpPr txBox="1"/>
          <p:nvPr/>
        </p:nvSpPr>
        <p:spPr>
          <a:xfrm>
            <a:off x="632900" y="1396375"/>
            <a:ext cx="7886100" cy="2016300"/>
          </a:xfrm>
          <a:prstGeom prst="rect">
            <a:avLst/>
          </a:prstGeom>
          <a:solidFill>
            <a:schemeClr val="lt1"/>
          </a:solid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700">
                <a:solidFill>
                  <a:schemeClr val="dk1"/>
                </a:solidFill>
              </a:rPr>
              <a:t>By retraining the model three times, we were able to get this accuracy.</a:t>
            </a:r>
            <a:endParaRPr sz="1700">
              <a:solidFill>
                <a:schemeClr val="dk1"/>
              </a:solidFill>
            </a:endParaRPr>
          </a:p>
          <a:p>
            <a:pPr marL="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  Further improvements may be made if we increase the number of epochs and play around with the threshold. </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Perhaps if we use the data obtained from the spectral analysis as extra features, we can further increase the accuracy.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804625" y="445025"/>
            <a:ext cx="3354600" cy="615600"/>
          </a:xfrm>
          <a:prstGeom prst="rect">
            <a:avLst/>
          </a:prstGeom>
          <a:solidFill>
            <a:schemeClr val="lt1"/>
          </a:solidFill>
        </p:spPr>
        <p:txBody>
          <a:bodyPr spcFirstLastPara="1" wrap="square" lIns="91425" tIns="91425" rIns="91425" bIns="91425" anchor="t" anchorCtr="0">
            <a:spAutoFit/>
          </a:bodyPr>
          <a:lstStyle/>
          <a:p>
            <a:pPr marL="0" lvl="0" indent="0" algn="ctr" rtl="0">
              <a:spcBef>
                <a:spcPts val="0"/>
              </a:spcBef>
              <a:spcAft>
                <a:spcPts val="0"/>
              </a:spcAft>
              <a:buNone/>
            </a:pPr>
            <a:r>
              <a:rPr lang="en" b="1"/>
              <a:t>Acknowledgement</a:t>
            </a:r>
            <a:endParaRPr b="1"/>
          </a:p>
        </p:txBody>
      </p:sp>
      <p:sp>
        <p:nvSpPr>
          <p:cNvPr id="62" name="Google Shape;62;p14"/>
          <p:cNvSpPr txBox="1"/>
          <p:nvPr/>
        </p:nvSpPr>
        <p:spPr>
          <a:xfrm>
            <a:off x="339600" y="1366250"/>
            <a:ext cx="8464800" cy="3237600"/>
          </a:xfrm>
          <a:prstGeom prst="rect">
            <a:avLst/>
          </a:prstGeom>
          <a:solidFill>
            <a:schemeClr val="lt1"/>
          </a:solid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200"/>
              <a:t>We’d like to thank our Project Coordinator, Prof  Dr.Soumya R Mohanty for guiding us through various stages of the project. It has been a learning experience for all of us, and we have been able to broaden our knowledge of both Deep Learning and Event detection in power lines.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90"/>
        <p:cNvGrpSpPr/>
        <p:nvPr/>
      </p:nvGrpSpPr>
      <p:grpSpPr>
        <a:xfrm>
          <a:off x="0" y="0"/>
          <a:ext cx="0" cy="0"/>
          <a:chOff x="0" y="0"/>
          <a:chExt cx="0" cy="0"/>
        </a:xfrm>
      </p:grpSpPr>
      <p:sp>
        <p:nvSpPr>
          <p:cNvPr id="191" name="Google Shape;191;p32"/>
          <p:cNvSpPr txBox="1">
            <a:spLocks noGrp="1"/>
          </p:cNvSpPr>
          <p:nvPr>
            <p:ph type="body" idx="1"/>
          </p:nvPr>
        </p:nvSpPr>
        <p:spPr>
          <a:xfrm>
            <a:off x="1371975" y="406800"/>
            <a:ext cx="5998800" cy="605100"/>
          </a:xfrm>
          <a:prstGeom prst="rect">
            <a:avLst/>
          </a:prstGeom>
          <a:solidFill>
            <a:schemeClr val="lt1"/>
          </a:solidFill>
        </p:spPr>
        <p:txBody>
          <a:bodyPr spcFirstLastPara="1" wrap="square" lIns="91425" tIns="91425" rIns="91425" bIns="91425" anchor="ctr" anchorCtr="0">
            <a:normAutofit fontScale="92500"/>
          </a:bodyPr>
          <a:lstStyle/>
          <a:p>
            <a:pPr marL="0" lvl="0" indent="0" algn="l" rtl="0">
              <a:spcBef>
                <a:spcPts val="0"/>
              </a:spcBef>
              <a:spcAft>
                <a:spcPts val="0"/>
              </a:spcAft>
              <a:buNone/>
            </a:pPr>
            <a:r>
              <a:rPr lang="en" b="1"/>
              <a:t>Other models which can Detect partial discharge as well</a:t>
            </a:r>
            <a:endParaRPr b="1"/>
          </a:p>
        </p:txBody>
      </p:sp>
      <p:sp>
        <p:nvSpPr>
          <p:cNvPr id="192" name="Google Shape;192;p32"/>
          <p:cNvSpPr txBox="1"/>
          <p:nvPr/>
        </p:nvSpPr>
        <p:spPr>
          <a:xfrm>
            <a:off x="471901" y="1106720"/>
            <a:ext cx="7959405" cy="4309163"/>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23529"/>
              </a:lnSpc>
              <a:spcBef>
                <a:spcPts val="2900"/>
              </a:spcBef>
              <a:spcAft>
                <a:spcPts val="0"/>
              </a:spcAft>
              <a:buClr>
                <a:schemeClr val="dk1"/>
              </a:buClr>
              <a:buSzPts val="1100"/>
              <a:buFont typeface="Arial"/>
              <a:buNone/>
            </a:pPr>
            <a:r>
              <a:rPr lang="en" sz="1650" dirty="0">
                <a:solidFill>
                  <a:srgbClr val="292929"/>
                </a:solidFill>
                <a:highlight>
                  <a:srgbClr val="FFFFFF"/>
                </a:highlight>
              </a:rPr>
              <a:t> </a:t>
            </a:r>
            <a:r>
              <a:rPr lang="en" sz="1650" b="1" dirty="0">
                <a:solidFill>
                  <a:srgbClr val="292929"/>
                </a:solidFill>
                <a:highlight>
                  <a:srgbClr val="FFFFFF"/>
                </a:highlight>
              </a:rPr>
              <a:t>Logistic Regression:</a:t>
            </a:r>
            <a:endParaRPr sz="1650" b="1" dirty="0">
              <a:solidFill>
                <a:srgbClr val="292929"/>
              </a:solidFill>
              <a:highlight>
                <a:srgbClr val="FFFFFF"/>
              </a:highlight>
            </a:endParaRPr>
          </a:p>
          <a:p>
            <a:pPr marL="0" lvl="0" indent="0" algn="l" rtl="0">
              <a:lnSpc>
                <a:spcPct val="218181"/>
              </a:lnSpc>
              <a:spcBef>
                <a:spcPts val="1400"/>
              </a:spcBef>
              <a:spcAft>
                <a:spcPts val="0"/>
              </a:spcAft>
              <a:buNone/>
            </a:pPr>
            <a:r>
              <a:rPr lang="en" sz="1600" dirty="0">
                <a:solidFill>
                  <a:srgbClr val="292929"/>
                </a:solidFill>
                <a:highlight>
                  <a:srgbClr val="FFFFFF"/>
                </a:highlight>
              </a:rPr>
              <a:t>We can first use stratified k fold cross-validation to find the best hyperparameter and then train our model using the best hyperparameter.</a:t>
            </a:r>
            <a:endParaRPr sz="1600" dirty="0">
              <a:solidFill>
                <a:srgbClr val="292929"/>
              </a:solidFill>
              <a:highlight>
                <a:srgbClr val="FFFFFF"/>
              </a:highlight>
            </a:endParaRPr>
          </a:p>
          <a:p>
            <a:pPr marL="0" lvl="0" indent="0" algn="l" rtl="0">
              <a:lnSpc>
                <a:spcPct val="218181"/>
              </a:lnSpc>
              <a:spcBef>
                <a:spcPts val="1400"/>
              </a:spcBef>
              <a:spcAft>
                <a:spcPts val="0"/>
              </a:spcAft>
              <a:buNone/>
            </a:pPr>
            <a:r>
              <a:rPr lang="en" sz="1600" b="1" dirty="0">
                <a:solidFill>
                  <a:srgbClr val="292929"/>
                </a:solidFill>
                <a:highlight>
                  <a:srgbClr val="FFFFFF"/>
                </a:highlight>
              </a:rPr>
              <a:t>Random Forest Classifier</a:t>
            </a:r>
            <a:r>
              <a:rPr lang="en" sz="1600" dirty="0">
                <a:solidFill>
                  <a:srgbClr val="292929"/>
                </a:solidFill>
                <a:highlight>
                  <a:srgbClr val="FFFFFF"/>
                </a:highlight>
              </a:rPr>
              <a:t> can be used as well.</a:t>
            </a:r>
            <a:endParaRPr sz="1600" dirty="0">
              <a:solidFill>
                <a:srgbClr val="292929"/>
              </a:solidFill>
              <a:highlight>
                <a:srgbClr val="FFFFFF"/>
              </a:highlight>
            </a:endParaRPr>
          </a:p>
          <a:p>
            <a:pPr marL="0" lvl="0" indent="0" algn="l" rtl="0">
              <a:lnSpc>
                <a:spcPct val="218181"/>
              </a:lnSpc>
              <a:spcBef>
                <a:spcPts val="1400"/>
              </a:spcBef>
              <a:spcAft>
                <a:spcPts val="0"/>
              </a:spcAft>
              <a:buClr>
                <a:schemeClr val="dk1"/>
              </a:buClr>
              <a:buSzPts val="1100"/>
              <a:buFont typeface="Arial"/>
              <a:buNone/>
            </a:pPr>
            <a:r>
              <a:rPr lang="en" sz="1600" dirty="0">
                <a:solidFill>
                  <a:srgbClr val="292929"/>
                </a:solidFill>
                <a:highlight>
                  <a:srgbClr val="FFFFFF"/>
                </a:highlight>
              </a:rPr>
              <a:t>There are various other Thresholding methods for denoising the signals but we chose fft transform because it was working well with our dataset and model.</a:t>
            </a:r>
            <a:endParaRPr sz="1600" dirty="0">
              <a:solidFill>
                <a:srgbClr val="292929"/>
              </a:solidFill>
              <a:highlight>
                <a:srgbClr val="FFFFFF"/>
              </a:highlight>
            </a:endParaRPr>
          </a:p>
          <a:p>
            <a:pPr marL="0" lvl="0" indent="0" algn="l" rtl="0">
              <a:spcBef>
                <a:spcPts val="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96"/>
        <p:cNvGrpSpPr/>
        <p:nvPr/>
      </p:nvGrpSpPr>
      <p:grpSpPr>
        <a:xfrm>
          <a:off x="0" y="0"/>
          <a:ext cx="0" cy="0"/>
          <a:chOff x="0" y="0"/>
          <a:chExt cx="0" cy="0"/>
        </a:xfrm>
      </p:grpSpPr>
      <p:sp>
        <p:nvSpPr>
          <p:cNvPr id="197" name="Google Shape;197;p33"/>
          <p:cNvSpPr txBox="1">
            <a:spLocks noGrp="1"/>
          </p:cNvSpPr>
          <p:nvPr>
            <p:ph type="body" idx="1"/>
          </p:nvPr>
        </p:nvSpPr>
        <p:spPr>
          <a:xfrm>
            <a:off x="311700" y="1152475"/>
            <a:ext cx="8520600" cy="3416400"/>
          </a:xfrm>
          <a:prstGeom prst="rect">
            <a:avLst/>
          </a:prstGeom>
          <a:solidFill>
            <a:schemeClr val="lt1"/>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1"/>
                </a:solidFill>
              </a:rPr>
              <a:t> We have used the Knowledge of Deep Learning (CNN+LSTM) in this project to detect partial discharge and overcome fault detection in signals.</a:t>
            </a:r>
            <a:endParaRPr>
              <a:solidFill>
                <a:schemeClr val="dk1"/>
              </a:solidFill>
            </a:endParaRPr>
          </a:p>
          <a:p>
            <a:pPr marL="0" lvl="0" indent="0" algn="l" rtl="0">
              <a:spcBef>
                <a:spcPts val="1200"/>
              </a:spcBef>
              <a:spcAft>
                <a:spcPts val="0"/>
              </a:spcAft>
              <a:buNone/>
            </a:pPr>
            <a:r>
              <a:rPr lang="en">
                <a:solidFill>
                  <a:schemeClr val="dk1"/>
                </a:solidFill>
              </a:rPr>
              <a:t>We are currently using fft to split the signals into high and low frequency channels. We can further improve the results by using spectral analysis and adding them as additional features. Further, we can enhance the experiment with cross-validation, adaptive learning rate, early stopping, ensembling etc. </a:t>
            </a:r>
            <a:endParaRPr>
              <a:solidFill>
                <a:schemeClr val="dk1"/>
              </a:solidFill>
            </a:endParaRPr>
          </a:p>
          <a:p>
            <a:pPr marL="0" lvl="0" indent="0" algn="l" rtl="0">
              <a:spcBef>
                <a:spcPts val="1200"/>
              </a:spcBef>
              <a:spcAft>
                <a:spcPts val="0"/>
              </a:spcAft>
              <a:buNone/>
            </a:pPr>
            <a:r>
              <a:rPr lang="en">
                <a:solidFill>
                  <a:schemeClr val="dk1"/>
                </a:solidFill>
              </a:rPr>
              <a:t>There are many organisations which are working on detecting these faults by using smart meters equipped with these types of models. </a:t>
            </a:r>
            <a:endParaRPr sz="2300">
              <a:solidFill>
                <a:schemeClr val="dk1"/>
              </a:solidFill>
            </a:endParaRPr>
          </a:p>
          <a:p>
            <a:pPr marL="0" lvl="0" indent="0" algn="l" rtl="0">
              <a:spcBef>
                <a:spcPts val="1200"/>
              </a:spcBef>
              <a:spcAft>
                <a:spcPts val="1200"/>
              </a:spcAft>
              <a:buNone/>
            </a:pPr>
            <a:endParaRPr>
              <a:solidFill>
                <a:schemeClr val="dk1"/>
              </a:solidFill>
            </a:endParaRPr>
          </a:p>
        </p:txBody>
      </p:sp>
      <p:sp>
        <p:nvSpPr>
          <p:cNvPr id="198" name="Google Shape;198;p33"/>
          <p:cNvSpPr txBox="1">
            <a:spLocks noGrp="1"/>
          </p:cNvSpPr>
          <p:nvPr>
            <p:ph type="title"/>
          </p:nvPr>
        </p:nvSpPr>
        <p:spPr>
          <a:xfrm>
            <a:off x="311700" y="445025"/>
            <a:ext cx="8520600" cy="572700"/>
          </a:xfrm>
          <a:prstGeom prst="rect">
            <a:avLst/>
          </a:prstGeom>
          <a:gradFill>
            <a:gsLst>
              <a:gs pos="0">
                <a:srgbClr val="D4E5F5"/>
              </a:gs>
              <a:gs pos="100000">
                <a:srgbClr val="70A4D5"/>
              </a:gs>
            </a:gsLst>
            <a:lin ang="5400012"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b="1"/>
              <a:t>  Future Prospect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4" name="Google Shape;204;p34"/>
          <p:cNvSpPr txBox="1">
            <a:spLocks noGrp="1"/>
          </p:cNvSpPr>
          <p:nvPr>
            <p:ph type="body" idx="1"/>
          </p:nvPr>
        </p:nvSpPr>
        <p:spPr>
          <a:xfrm>
            <a:off x="311700" y="1152475"/>
            <a:ext cx="8520600" cy="34164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rgbClr val="0000FF"/>
                </a:solidFill>
                <a:hlinkClick r:id="rId3">
                  <a:extLst>
                    <a:ext uri="{A12FA001-AC4F-418D-AE19-62706E023703}">
                      <ahyp:hlinkClr xmlns:ahyp="http://schemas.microsoft.com/office/drawing/2018/hyperlinkcolor" val="tx"/>
                    </a:ext>
                  </a:extLst>
                </a:hlinkClick>
              </a:rPr>
              <a:t>https://arxiv.org/abs/1905.01588</a:t>
            </a:r>
            <a:endParaRPr>
              <a:solidFill>
                <a:srgbClr val="0000FF"/>
              </a:solidFill>
            </a:endParaRPr>
          </a:p>
          <a:p>
            <a:pPr marL="0" lvl="0" indent="0" algn="l" rtl="0">
              <a:spcBef>
                <a:spcPts val="1200"/>
              </a:spcBef>
              <a:spcAft>
                <a:spcPts val="0"/>
              </a:spcAft>
              <a:buNone/>
            </a:pPr>
            <a:r>
              <a:rPr lang="en" u="sng">
                <a:solidFill>
                  <a:srgbClr val="0000FF"/>
                </a:solidFill>
                <a:hlinkClick r:id="rId4">
                  <a:extLst>
                    <a:ext uri="{A12FA001-AC4F-418D-AE19-62706E023703}">
                      <ahyp:hlinkClr xmlns:ahyp="http://schemas.microsoft.com/office/drawing/2018/hyperlinkcolor" val="tx"/>
                    </a:ext>
                  </a:extLst>
                </a:hlinkClick>
              </a:rPr>
              <a:t>https://arxiv.org/abs/2011.02336</a:t>
            </a:r>
            <a:endParaRPr>
              <a:solidFill>
                <a:srgbClr val="0000FF"/>
              </a:solidFill>
            </a:endParaRPr>
          </a:p>
          <a:p>
            <a:pPr marL="0" lvl="0" indent="0" algn="l" rtl="0">
              <a:spcBef>
                <a:spcPts val="1200"/>
              </a:spcBef>
              <a:spcAft>
                <a:spcPts val="0"/>
              </a:spcAft>
              <a:buNone/>
            </a:pPr>
            <a:r>
              <a:rPr lang="en" u="sng">
                <a:solidFill>
                  <a:srgbClr val="0000FF"/>
                </a:solidFill>
                <a:hlinkClick r:id="rId5">
                  <a:extLst>
                    <a:ext uri="{A12FA001-AC4F-418D-AE19-62706E023703}">
                      <ahyp:hlinkClr xmlns:ahyp="http://schemas.microsoft.com/office/drawing/2018/hyperlinkcolor" val="tx"/>
                    </a:ext>
                  </a:extLst>
                </a:hlinkClick>
              </a:rPr>
              <a:t>https://realpython.com/python-scipy-fft/</a:t>
            </a:r>
            <a:endParaRPr>
              <a:solidFill>
                <a:srgbClr val="0000FF"/>
              </a:solidFill>
            </a:endParaRPr>
          </a:p>
          <a:p>
            <a:pPr marL="0" lvl="0" indent="0" algn="l" rtl="0">
              <a:spcBef>
                <a:spcPts val="1200"/>
              </a:spcBef>
              <a:spcAft>
                <a:spcPts val="1200"/>
              </a:spcAft>
              <a:buNone/>
            </a:pPr>
            <a:r>
              <a:rPr lang="en" u="sng">
                <a:solidFill>
                  <a:srgbClr val="0000FF"/>
                </a:solidFill>
              </a:rPr>
              <a:t>https://bigdata.seas.gwu.edu/data-set-5-vsb-power-line-fault-detection-data-set/</a:t>
            </a:r>
            <a:endParaRPr u="sng">
              <a:solidFill>
                <a:srgbClr val="0000FF"/>
              </a:solidFill>
            </a:endParaRPr>
          </a:p>
        </p:txBody>
      </p:sp>
      <p:sp>
        <p:nvSpPr>
          <p:cNvPr id="205" name="Google Shape;205;p34"/>
          <p:cNvSpPr txBox="1">
            <a:spLocks noGrp="1"/>
          </p:cNvSpPr>
          <p:nvPr>
            <p:ph type="title"/>
          </p:nvPr>
        </p:nvSpPr>
        <p:spPr>
          <a:xfrm>
            <a:off x="311700" y="445025"/>
            <a:ext cx="8520600" cy="572700"/>
          </a:xfrm>
          <a:prstGeom prst="rect">
            <a:avLst/>
          </a:prstGeom>
          <a:gradFill>
            <a:gsLst>
              <a:gs pos="0">
                <a:srgbClr val="D4E5F5"/>
              </a:gs>
              <a:gs pos="100000">
                <a:srgbClr val="70A4D5"/>
              </a:gs>
            </a:gsLst>
            <a:lin ang="5400012"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09"/>
        <p:cNvGrpSpPr/>
        <p:nvPr/>
      </p:nvGrpSpPr>
      <p:grpSpPr>
        <a:xfrm>
          <a:off x="0" y="0"/>
          <a:ext cx="0" cy="0"/>
          <a:chOff x="0" y="0"/>
          <a:chExt cx="0" cy="0"/>
        </a:xfrm>
      </p:grpSpPr>
      <p:sp>
        <p:nvSpPr>
          <p:cNvPr id="210" name="Google Shape;210;p35"/>
          <p:cNvSpPr txBox="1"/>
          <p:nvPr/>
        </p:nvSpPr>
        <p:spPr>
          <a:xfrm>
            <a:off x="1587250" y="1486800"/>
            <a:ext cx="627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sz="4200" b="1"/>
              <a:t>Thank You</a:t>
            </a:r>
            <a:r>
              <a:rPr lang="en" sz="4200"/>
              <a:t> </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1046700"/>
          </a:xfrm>
          <a:prstGeom prst="rect">
            <a:avLst/>
          </a:prstGeom>
          <a:solidFill>
            <a:schemeClr val="lt1"/>
          </a:solidFill>
        </p:spPr>
        <p:txBody>
          <a:bodyPr spcFirstLastPara="1" wrap="square" lIns="91425" tIns="91425" rIns="91425" bIns="91425" anchor="t" anchorCtr="0">
            <a:spAutoFit/>
          </a:bodyPr>
          <a:lstStyle/>
          <a:p>
            <a:pPr marL="0" lvl="0" indent="0" algn="ctr" rtl="0">
              <a:spcBef>
                <a:spcPts val="0"/>
              </a:spcBef>
              <a:spcAft>
                <a:spcPts val="0"/>
              </a:spcAft>
              <a:buNone/>
            </a:pPr>
            <a:r>
              <a:rPr lang="en" b="1" u="sng"/>
              <a:t>Deep Learning application for event detection in a Power Network</a:t>
            </a:r>
            <a:endParaRPr b="1" u="sng"/>
          </a:p>
        </p:txBody>
      </p:sp>
      <p:sp>
        <p:nvSpPr>
          <p:cNvPr id="68" name="Google Shape;68;p15"/>
          <p:cNvSpPr txBox="1"/>
          <p:nvPr/>
        </p:nvSpPr>
        <p:spPr>
          <a:xfrm>
            <a:off x="311700" y="1836975"/>
            <a:ext cx="8520600" cy="2939100"/>
          </a:xfrm>
          <a:prstGeom prst="rect">
            <a:avLst/>
          </a:prstGeom>
          <a:solidFill>
            <a:schemeClr val="lt1"/>
          </a:solid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chemeClr val="dk1"/>
                </a:solidFill>
              </a:rPr>
              <a:t>Accurate detections of the events are crucial to bulk power system situation awareness and event investigation.Deep learning can be used to detect abnormalities in the data related to a power network. In this project, we utilize the recent advances of deep learning to build a convolutional neural network and long short-term memory model to detect faults in power lines.</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2"/>
        <p:cNvGrpSpPr/>
        <p:nvPr/>
      </p:nvGrpSpPr>
      <p:grpSpPr>
        <a:xfrm>
          <a:off x="0" y="0"/>
          <a:ext cx="0" cy="0"/>
          <a:chOff x="0" y="0"/>
          <a:chExt cx="0" cy="0"/>
        </a:xfrm>
      </p:grpSpPr>
      <p:sp>
        <p:nvSpPr>
          <p:cNvPr id="73" name="Google Shape;73;p16"/>
          <p:cNvSpPr txBox="1"/>
          <p:nvPr/>
        </p:nvSpPr>
        <p:spPr>
          <a:xfrm>
            <a:off x="203025" y="248150"/>
            <a:ext cx="8493600" cy="5541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t>What is Partial Discharge?</a:t>
            </a:r>
            <a:endParaRPr sz="2400" b="1"/>
          </a:p>
        </p:txBody>
      </p:sp>
      <p:sp>
        <p:nvSpPr>
          <p:cNvPr id="74" name="Google Shape;74;p16"/>
          <p:cNvSpPr txBox="1"/>
          <p:nvPr/>
        </p:nvSpPr>
        <p:spPr>
          <a:xfrm>
            <a:off x="236875" y="992600"/>
            <a:ext cx="857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5" name="Google Shape;75;p16"/>
          <p:cNvSpPr txBox="1"/>
          <p:nvPr/>
        </p:nvSpPr>
        <p:spPr>
          <a:xfrm>
            <a:off x="203025" y="851850"/>
            <a:ext cx="8380800" cy="1662300"/>
          </a:xfrm>
          <a:prstGeom prst="rect">
            <a:avLst/>
          </a:prstGeom>
          <a:solidFill>
            <a:srgbClr val="CCCC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Roboto"/>
                <a:ea typeface="Roboto"/>
                <a:cs typeface="Roboto"/>
                <a:sym typeface="Roboto"/>
              </a:rPr>
              <a:t>Medium voltage overhead power lines run for hundreds of miles to supply power to cities. These great distances make it expensive to manually inspect the lines for damage that doesn't immediately lead to a power outage, such as a tree branch hitting the line or a flaw in the insulator. These modes of damage lead to a phenomenon known as </a:t>
            </a:r>
            <a:r>
              <a:rPr lang="en" sz="1600" b="1">
                <a:latin typeface="Roboto"/>
                <a:ea typeface="Roboto"/>
                <a:cs typeface="Roboto"/>
                <a:sym typeface="Roboto"/>
              </a:rPr>
              <a:t>partial discharge — an electrical discharge which does not bridge the electrodes between an insulation system completely.</a:t>
            </a:r>
            <a:endParaRPr sz="1600" b="1">
              <a:latin typeface="Roboto"/>
              <a:ea typeface="Roboto"/>
              <a:cs typeface="Roboto"/>
              <a:sym typeface="Roboto"/>
            </a:endParaRPr>
          </a:p>
        </p:txBody>
      </p:sp>
      <p:sp>
        <p:nvSpPr>
          <p:cNvPr id="76" name="Google Shape;76;p16"/>
          <p:cNvSpPr txBox="1"/>
          <p:nvPr/>
        </p:nvSpPr>
        <p:spPr>
          <a:xfrm>
            <a:off x="203025" y="2755000"/>
            <a:ext cx="8493600" cy="5541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t>Problems caused by Partial Discharge</a:t>
            </a:r>
            <a:endParaRPr sz="2400" b="1"/>
          </a:p>
        </p:txBody>
      </p:sp>
      <p:sp>
        <p:nvSpPr>
          <p:cNvPr id="77" name="Google Shape;77;p16"/>
          <p:cNvSpPr txBox="1"/>
          <p:nvPr/>
        </p:nvSpPr>
        <p:spPr>
          <a:xfrm>
            <a:off x="259425" y="3366675"/>
            <a:ext cx="8380800" cy="1416000"/>
          </a:xfrm>
          <a:prstGeom prst="rect">
            <a:avLst/>
          </a:prstGeom>
          <a:solidFill>
            <a:srgbClr val="CCCCCC"/>
          </a:solid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 sz="1600">
                <a:solidFill>
                  <a:schemeClr val="dk1"/>
                </a:solidFill>
              </a:rPr>
              <a:t>Partial discharges slowly damage the power line, so left unrepaired they will eventually lead to a power outage or start a fire.</a:t>
            </a:r>
            <a:endParaRPr sz="1600">
              <a:solidFill>
                <a:schemeClr val="dk1"/>
              </a:solidFill>
            </a:endParaRPr>
          </a:p>
          <a:p>
            <a:pPr marL="457200" lvl="0" indent="0" algn="l" rtl="0">
              <a:spcBef>
                <a:spcPts val="0"/>
              </a:spcBef>
              <a:spcAft>
                <a:spcPts val="0"/>
              </a:spcAft>
              <a:buNone/>
            </a:pP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If left alone, partial discharges can damage equipment to the point that it stops functioning entirely</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1"/>
        <p:cNvGrpSpPr/>
        <p:nvPr/>
      </p:nvGrpSpPr>
      <p:grpSpPr>
        <a:xfrm>
          <a:off x="0" y="0"/>
          <a:ext cx="0" cy="0"/>
          <a:chOff x="0" y="0"/>
          <a:chExt cx="0" cy="0"/>
        </a:xfrm>
      </p:grpSpPr>
      <p:sp>
        <p:nvSpPr>
          <p:cNvPr id="82" name="Google Shape;82;p17"/>
          <p:cNvSpPr txBox="1"/>
          <p:nvPr/>
        </p:nvSpPr>
        <p:spPr>
          <a:xfrm>
            <a:off x="214325" y="169200"/>
            <a:ext cx="8696700" cy="554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t>Problem Statement </a:t>
            </a:r>
            <a:endParaRPr sz="2400" b="1"/>
          </a:p>
        </p:txBody>
      </p:sp>
      <p:sp>
        <p:nvSpPr>
          <p:cNvPr id="83" name="Google Shape;83;p17"/>
          <p:cNvSpPr txBox="1"/>
          <p:nvPr/>
        </p:nvSpPr>
        <p:spPr>
          <a:xfrm>
            <a:off x="394775" y="924925"/>
            <a:ext cx="2763600" cy="507900"/>
          </a:xfrm>
          <a:prstGeom prst="rect">
            <a:avLst/>
          </a:prstGeom>
          <a:gradFill>
            <a:gsLst>
              <a:gs pos="0">
                <a:srgbClr val="DFE9FB"/>
              </a:gs>
              <a:gs pos="100000">
                <a:srgbClr val="6E9BE7"/>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sz="2100" b="1"/>
              <a:t> What?</a:t>
            </a:r>
            <a:endParaRPr sz="2100" b="1"/>
          </a:p>
        </p:txBody>
      </p:sp>
      <p:sp>
        <p:nvSpPr>
          <p:cNvPr id="84" name="Google Shape;84;p17"/>
          <p:cNvSpPr txBox="1"/>
          <p:nvPr/>
        </p:nvSpPr>
        <p:spPr>
          <a:xfrm>
            <a:off x="400125" y="1502875"/>
            <a:ext cx="2763600" cy="32940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800"/>
              <a:t>To Detect Partial Discharge patterns in signals acquired from these power lines with a meter</a:t>
            </a: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5" name="Google Shape;85;p17"/>
          <p:cNvSpPr txBox="1"/>
          <p:nvPr/>
        </p:nvSpPr>
        <p:spPr>
          <a:xfrm>
            <a:off x="3237250" y="936200"/>
            <a:ext cx="3068100" cy="461700"/>
          </a:xfrm>
          <a:prstGeom prst="rect">
            <a:avLst/>
          </a:prstGeom>
          <a:gradFill>
            <a:gsLst>
              <a:gs pos="0">
                <a:srgbClr val="DFE9FB"/>
              </a:gs>
              <a:gs pos="100000">
                <a:srgbClr val="6E9BE7"/>
              </a:gs>
            </a:gsLst>
            <a:lin ang="5400012" scaled="0"/>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sz="1800"/>
              <a:t> </a:t>
            </a:r>
            <a:r>
              <a:rPr lang="en" sz="1800" b="1"/>
              <a:t>Why Solution is needed?</a:t>
            </a:r>
            <a:endParaRPr sz="1800" b="1"/>
          </a:p>
        </p:txBody>
      </p:sp>
      <p:sp>
        <p:nvSpPr>
          <p:cNvPr id="86" name="Google Shape;86;p17"/>
          <p:cNvSpPr txBox="1"/>
          <p:nvPr/>
        </p:nvSpPr>
        <p:spPr>
          <a:xfrm>
            <a:off x="3277725" y="1487575"/>
            <a:ext cx="3027600" cy="3324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600"/>
              <a:t>By Detecting partial discharges repairs we can reduce maintenance costs and prevent power outages.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Repairs can be made before any lasting harm occurs.</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87" name="Google Shape;87;p17"/>
          <p:cNvSpPr txBox="1"/>
          <p:nvPr/>
        </p:nvSpPr>
        <p:spPr>
          <a:xfrm>
            <a:off x="6378950" y="1022625"/>
            <a:ext cx="2596800" cy="431100"/>
          </a:xfrm>
          <a:prstGeom prst="rect">
            <a:avLst/>
          </a:prstGeom>
          <a:gradFill>
            <a:gsLst>
              <a:gs pos="0">
                <a:srgbClr val="DFE9FB"/>
              </a:gs>
              <a:gs pos="100000">
                <a:srgbClr val="6E9BE7"/>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    How to approach?</a:t>
            </a:r>
            <a:endParaRPr sz="1600" b="1"/>
          </a:p>
        </p:txBody>
      </p:sp>
      <p:sp>
        <p:nvSpPr>
          <p:cNvPr id="88" name="Google Shape;88;p17"/>
          <p:cNvSpPr txBox="1"/>
          <p:nvPr/>
        </p:nvSpPr>
        <p:spPr>
          <a:xfrm>
            <a:off x="6429375" y="1550625"/>
            <a:ext cx="2546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can do Feature Extraction on Signals and then feed them into the Neural Networks to do binary classification for whether the partial discharge pattern is present or not.</a:t>
            </a:r>
            <a:endParaRPr/>
          </a:p>
        </p:txBody>
      </p:sp>
      <p:sp>
        <p:nvSpPr>
          <p:cNvPr id="89" name="Google Shape;89;p17"/>
          <p:cNvSpPr txBox="1"/>
          <p:nvPr/>
        </p:nvSpPr>
        <p:spPr>
          <a:xfrm>
            <a:off x="6419325" y="1557125"/>
            <a:ext cx="2546400" cy="3201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can do Feature Extraction on Signals and then feed them into the Neural Networks to do binary classification for whether the partial discharge pattern is present or not.</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a:gradFill>
            <a:gsLst>
              <a:gs pos="0">
                <a:srgbClr val="D4E5F5"/>
              </a:gs>
              <a:gs pos="100000">
                <a:srgbClr val="70A4D5"/>
              </a:gs>
            </a:gsLst>
            <a:lin ang="5400012"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b="1"/>
              <a:t>Classical modes of Detection</a:t>
            </a:r>
            <a:endParaRPr b="1"/>
          </a:p>
        </p:txBody>
      </p:sp>
      <p:sp>
        <p:nvSpPr>
          <p:cNvPr id="95" name="Google Shape;95;p18"/>
          <p:cNvSpPr txBox="1">
            <a:spLocks noGrp="1"/>
          </p:cNvSpPr>
          <p:nvPr>
            <p:ph type="body" idx="1"/>
          </p:nvPr>
        </p:nvSpPr>
        <p:spPr>
          <a:xfrm>
            <a:off x="311700" y="1152475"/>
            <a:ext cx="8520600" cy="34164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a:t>Partial Discharges can be detected by measuring the emissions they give off,some of which are Ultrasonic sound and Transient Earth Voltages(TEV and UHF energy)</a:t>
            </a:r>
            <a:endParaRPr/>
          </a:p>
          <a:p>
            <a:pPr marL="0" lvl="0" indent="0" algn="l" rtl="0">
              <a:spcBef>
                <a:spcPts val="1200"/>
              </a:spcBef>
              <a:spcAft>
                <a:spcPts val="1200"/>
              </a:spcAft>
              <a:buNone/>
            </a:pPr>
            <a:r>
              <a:rPr lang="en"/>
              <a:t>We realized by doing some research that it is possible to enhance the modes of detection by Deep Learning after doing some pre 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9"/>
        <p:cNvGrpSpPr/>
        <p:nvPr/>
      </p:nvGrpSpPr>
      <p:grpSpPr>
        <a:xfrm>
          <a:off x="0" y="0"/>
          <a:ext cx="0" cy="0"/>
          <a:chOff x="0" y="0"/>
          <a:chExt cx="0" cy="0"/>
        </a:xfrm>
      </p:grpSpPr>
      <p:sp>
        <p:nvSpPr>
          <p:cNvPr id="100" name="Google Shape;100;p19"/>
          <p:cNvSpPr txBox="1"/>
          <p:nvPr/>
        </p:nvSpPr>
        <p:spPr>
          <a:xfrm>
            <a:off x="2973575" y="120550"/>
            <a:ext cx="3054000" cy="4617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sz="1800" b="1"/>
              <a:t> Approach</a:t>
            </a:r>
            <a:endParaRPr sz="1800" b="1"/>
          </a:p>
        </p:txBody>
      </p:sp>
      <p:sp>
        <p:nvSpPr>
          <p:cNvPr id="101" name="Google Shape;101;p19"/>
          <p:cNvSpPr/>
          <p:nvPr/>
        </p:nvSpPr>
        <p:spPr>
          <a:xfrm>
            <a:off x="2536175" y="635375"/>
            <a:ext cx="3928800" cy="1253400"/>
          </a:xfrm>
          <a:prstGeom prst="bevel">
            <a:avLst>
              <a:gd name="adj" fmla="val 125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We’ve taken data which consists of signals containing 800,000 measurements of a power line's voltage, taken over 20 milliseconds.</a:t>
            </a:r>
            <a:endParaRPr/>
          </a:p>
        </p:txBody>
      </p:sp>
      <p:sp>
        <p:nvSpPr>
          <p:cNvPr id="102" name="Google Shape;102;p19"/>
          <p:cNvSpPr/>
          <p:nvPr/>
        </p:nvSpPr>
        <p:spPr>
          <a:xfrm>
            <a:off x="4339825" y="1867150"/>
            <a:ext cx="381900" cy="542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653975" y="2409550"/>
            <a:ext cx="3753600" cy="1026000"/>
          </a:xfrm>
          <a:prstGeom prst="bevel">
            <a:avLst>
              <a:gd name="adj" fmla="val 125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We’ll do some Feature Extraction on these signals and then feed them into a NN.</a:t>
            </a:r>
            <a:endParaRPr/>
          </a:p>
        </p:txBody>
      </p:sp>
      <p:sp>
        <p:nvSpPr>
          <p:cNvPr id="104" name="Google Shape;104;p19"/>
          <p:cNvSpPr/>
          <p:nvPr/>
        </p:nvSpPr>
        <p:spPr>
          <a:xfrm>
            <a:off x="4339825" y="3413925"/>
            <a:ext cx="381900" cy="542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517300" y="3956325"/>
            <a:ext cx="4109400" cy="841500"/>
          </a:xfrm>
          <a:prstGeom prst="bevel">
            <a:avLst>
              <a:gd name="adj" fmla="val 125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We’ll use the NN to do binary classification for whether partial discharge is present or not?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9"/>
        <p:cNvGrpSpPr/>
        <p:nvPr/>
      </p:nvGrpSpPr>
      <p:grpSpPr>
        <a:xfrm>
          <a:off x="0" y="0"/>
          <a:ext cx="0" cy="0"/>
          <a:chOff x="0" y="0"/>
          <a:chExt cx="0" cy="0"/>
        </a:xfrm>
      </p:grpSpPr>
      <p:sp>
        <p:nvSpPr>
          <p:cNvPr id="110" name="Google Shape;110;p20"/>
          <p:cNvSpPr txBox="1"/>
          <p:nvPr/>
        </p:nvSpPr>
        <p:spPr>
          <a:xfrm>
            <a:off x="170775" y="200925"/>
            <a:ext cx="4608600" cy="492600"/>
          </a:xfrm>
          <a:prstGeom prst="rect">
            <a:avLst/>
          </a:prstGeom>
          <a:gradFill>
            <a:gsLst>
              <a:gs pos="0">
                <a:srgbClr val="D4E5F5"/>
              </a:gs>
              <a:gs pos="100000">
                <a:srgbClr val="70A4D5"/>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t>Data Overview and Source</a:t>
            </a:r>
            <a:endParaRPr sz="2000" b="1"/>
          </a:p>
        </p:txBody>
      </p:sp>
      <p:sp>
        <p:nvSpPr>
          <p:cNvPr id="111" name="Google Shape;111;p20"/>
          <p:cNvSpPr txBox="1"/>
          <p:nvPr/>
        </p:nvSpPr>
        <p:spPr>
          <a:xfrm>
            <a:off x="200925" y="874000"/>
            <a:ext cx="8418600" cy="3832800"/>
          </a:xfrm>
          <a:prstGeom prst="rect">
            <a:avLst/>
          </a:prstGeom>
          <a:solidFill>
            <a:srgbClr val="FFFFFF"/>
          </a:solid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500"/>
          </a:p>
          <a:p>
            <a:pPr marL="457200" lvl="0" indent="0" algn="l" rtl="0">
              <a:spcBef>
                <a:spcPts val="0"/>
              </a:spcBef>
              <a:spcAft>
                <a:spcPts val="0"/>
              </a:spcAft>
              <a:buNone/>
            </a:pPr>
            <a:endParaRPr sz="1500"/>
          </a:p>
          <a:p>
            <a:pPr marL="457200" lvl="0" indent="0" algn="l" rtl="0">
              <a:spcBef>
                <a:spcPts val="0"/>
              </a:spcBef>
              <a:spcAft>
                <a:spcPts val="0"/>
              </a:spcAft>
              <a:buNone/>
            </a:pPr>
            <a:endParaRPr sz="1500"/>
          </a:p>
          <a:p>
            <a:pPr marL="457200" lvl="0" indent="-342900" algn="l" rtl="0">
              <a:spcBef>
                <a:spcPts val="0"/>
              </a:spcBef>
              <a:spcAft>
                <a:spcPts val="0"/>
              </a:spcAft>
              <a:buSzPts val="1800"/>
              <a:buChar char="❖"/>
            </a:pPr>
            <a:r>
              <a:rPr lang="en" sz="1800"/>
              <a:t>Each signal contains 800,000 measurements of a power line's voltage, taken over 20 milliseconds. As the underlying electric grid operates at 50 Hz, each signal covers a single complete grid cycle. The grid itself works on a 3-phase power scheme, and all three phases are measured simultaneously.</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The data is collected in the form of signals from the powerlines by using a meter designed at the ENET Centre at VŠB.</a:t>
            </a:r>
            <a:endParaRPr sz="1800"/>
          </a:p>
          <a:p>
            <a:pPr marL="0" lvl="0" indent="0" algn="l" rtl="0">
              <a:spcBef>
                <a:spcPts val="0"/>
              </a:spcBef>
              <a:spcAft>
                <a:spcPts val="0"/>
              </a:spcAft>
              <a:buNone/>
            </a:pPr>
            <a:r>
              <a:rPr lang="en" sz="1800"/>
              <a:t>  </a:t>
            </a:r>
            <a:endParaRPr sz="1800"/>
          </a:p>
          <a:p>
            <a:pPr marL="0" lvl="0" indent="0" algn="l" rtl="0">
              <a:spcBef>
                <a:spcPts val="0"/>
              </a:spcBef>
              <a:spcAft>
                <a:spcPts val="0"/>
              </a:spcAft>
              <a:buNone/>
            </a:pPr>
            <a:endParaRPr sz="1500"/>
          </a:p>
          <a:p>
            <a:pPr marL="457200" lvl="0" indent="0" algn="l" rtl="0">
              <a:spcBef>
                <a:spcPts val="0"/>
              </a:spcBef>
              <a:spcAft>
                <a:spcPts val="0"/>
              </a:spcAft>
              <a:buNone/>
            </a:pP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674350" y="1086388"/>
            <a:ext cx="3552825" cy="1981200"/>
          </a:xfrm>
          <a:prstGeom prst="rect">
            <a:avLst/>
          </a:prstGeom>
          <a:noFill/>
          <a:ln>
            <a:noFill/>
          </a:ln>
        </p:spPr>
      </p:pic>
      <p:pic>
        <p:nvPicPr>
          <p:cNvPr id="117" name="Google Shape;117;p21"/>
          <p:cNvPicPr preferRelativeResize="0"/>
          <p:nvPr/>
        </p:nvPicPr>
        <p:blipFill>
          <a:blip r:embed="rId4">
            <a:alphaModFix/>
          </a:blip>
          <a:stretch>
            <a:fillRect/>
          </a:stretch>
        </p:blipFill>
        <p:spPr>
          <a:xfrm>
            <a:off x="4931625" y="1091138"/>
            <a:ext cx="3638550" cy="1971675"/>
          </a:xfrm>
          <a:prstGeom prst="rect">
            <a:avLst/>
          </a:prstGeom>
          <a:noFill/>
          <a:ln>
            <a:noFill/>
          </a:ln>
        </p:spPr>
      </p:pic>
      <p:sp>
        <p:nvSpPr>
          <p:cNvPr id="118" name="Google Shape;118;p21"/>
          <p:cNvSpPr txBox="1"/>
          <p:nvPr/>
        </p:nvSpPr>
        <p:spPr>
          <a:xfrm>
            <a:off x="1642129" y="3698719"/>
            <a:ext cx="6089930" cy="104641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n" dirty="0">
                <a:solidFill>
                  <a:schemeClr val="dk2"/>
                </a:solidFill>
              </a:rPr>
              <a:t>Sample signal records of the two classes </a:t>
            </a:r>
            <a:endParaRPr dirty="0">
              <a:solidFill>
                <a:schemeClr val="dk2"/>
              </a:solidFill>
            </a:endParaRPr>
          </a:p>
          <a:p>
            <a:pPr marL="0" lvl="0" indent="0" algn="l" rtl="0">
              <a:lnSpc>
                <a:spcPct val="200000"/>
              </a:lnSpc>
              <a:spcBef>
                <a:spcPts val="0"/>
              </a:spcBef>
              <a:spcAft>
                <a:spcPts val="0"/>
              </a:spcAft>
              <a:buNone/>
            </a:pPr>
            <a:r>
              <a:rPr lang="en" dirty="0">
                <a:solidFill>
                  <a:schemeClr val="dk2"/>
                </a:solidFill>
              </a:rPr>
              <a:t>(</a:t>
            </a:r>
            <a:r>
              <a:rPr lang="en" i="1" dirty="0">
                <a:solidFill>
                  <a:schemeClr val="dk2"/>
                </a:solidFill>
              </a:rPr>
              <a:t>a) Partial Discharge, (b) non-partial discharge signals from the dataset</a:t>
            </a:r>
            <a:endParaRPr i="1"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1409</Words>
  <Application>Microsoft Office PowerPoint</Application>
  <PresentationFormat>On-screen Show (16:9)</PresentationFormat>
  <Paragraphs>121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Montserrat</vt:lpstr>
      <vt:lpstr>Roboto</vt:lpstr>
      <vt:lpstr>Arial</vt:lpstr>
      <vt:lpstr>Simple Light</vt:lpstr>
      <vt:lpstr>PowerPoint Presentation</vt:lpstr>
      <vt:lpstr>Acknowledgement</vt:lpstr>
      <vt:lpstr>Deep Learning application for event detection in a Power Network</vt:lpstr>
      <vt:lpstr>PowerPoint Presentation</vt:lpstr>
      <vt:lpstr>PowerPoint Presentation</vt:lpstr>
      <vt:lpstr>                  Classical modes of Detection</vt:lpstr>
      <vt:lpstr>PowerPoint Presentation</vt:lpstr>
      <vt:lpstr>PowerPoint Presentation</vt:lpstr>
      <vt:lpstr>PowerPoint Presentation</vt:lpstr>
      <vt:lpstr>PowerPoint Presentation</vt:lpstr>
      <vt:lpstr>PowerPoint Presentation</vt:lpstr>
      <vt:lpstr>Fast Fourier transform</vt:lpstr>
      <vt:lpstr>  Denoising Data using FFT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Future Prospect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 N SAASWATH</cp:lastModifiedBy>
  <cp:revision>2</cp:revision>
  <dcterms:modified xsi:type="dcterms:W3CDTF">2021-05-17T13:12:21Z</dcterms:modified>
</cp:coreProperties>
</file>