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png" ContentType="image/png"/>
  <Override PartName="/ppt/media/image8.jpeg" ContentType="image/jpeg"/>
  <Override PartName="/ppt/media/image6.png" ContentType="image/png"/>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6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6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6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6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D582F1C-9722-48F2-94E2-55C6FBB7E36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381240" y="685800"/>
            <a:ext cx="6095520" cy="3428640"/>
          </a:xfrm>
          <a:prstGeom prst="rect">
            <a:avLst/>
          </a:prstGeom>
        </p:spPr>
      </p:sp>
      <p:sp>
        <p:nvSpPr>
          <p:cNvPr id="19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Let’s start by understanding what a data lake is and how it differs from a traditional data warehouse. A data lake is a repository for storing both structured and unstructured data at any scale. Unlike a data warehouse, which stores data in predefined schemas, a data lake retains data in its raw format. This allows for data to be stored as-is and processed later, providing greater flexibility. Data lakes can handle various data types, from text and numbers to images and videos.</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While both data lakes and data warehouses support complex analytics, data lakes offer more flexibility and lower costs. They support multiple storage formats, such as JSON and Parquet, which can be more cost-effective. Storing data in its original format also reduces the need for preprocessing, saving on storage costs and speeding up insights.</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Beyond analytics, data lakes are increasingly used in machine learning. For example:</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 **Tabular Data:** ML can be applied to tabular data in a data lake for predictive analytics, like using historical sales data to forecast future trends.</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 **Images:** Data lakes support unstructured data like images, enabling advanced ML tasks such as image segmentation and  generation.</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 **Multimodal Data:** Data lakes are good at handling multimodal data, allowing for complex ML tasks like video analysis, where you might identify objects, sounds, or entities in text or metadata. </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381240" y="685800"/>
            <a:ext cx="6095520" cy="3428640"/>
          </a:xfrm>
          <a:prstGeom prst="rect">
            <a:avLst/>
          </a:prstGeom>
        </p:spPr>
      </p:sp>
      <p:sp>
        <p:nvSpPr>
          <p:cNvPr id="198" name="PlaceHolder 2"/>
          <p:cNvSpPr>
            <a:spLocks noGrp="1"/>
          </p:cNvSpPr>
          <p:nvPr>
            <p:ph type="body"/>
          </p:nvPr>
        </p:nvSpPr>
        <p:spPr>
          <a:xfrm>
            <a:off x="685800" y="4343400"/>
            <a:ext cx="5486040" cy="4114440"/>
          </a:xfrm>
          <a:prstGeom prst="rect">
            <a:avLst/>
          </a:prstGeom>
        </p:spPr>
        <p:txBody>
          <a:bodyPr tIns="91440" bIns="91440">
            <a:noAutofit/>
          </a:bodyPr>
          <a:p>
            <a:pPr marL="457200" indent="-298080">
              <a:lnSpc>
                <a:spcPct val="100000"/>
              </a:lnSpc>
              <a:buClr>
                <a:srgbClr val="000000"/>
              </a:buClr>
              <a:buFont typeface="StarSymbol"/>
              <a:buAutoNum type="arabicPeriod"/>
            </a:pPr>
            <a:r>
              <a:rPr b="0" lang="en-US" sz="1100" spc="-1" strike="noStrike">
                <a:latin typeface="Arial"/>
              </a:rPr>
              <a:t>Despite their advantages, data lakes present significant challenges for ML tasks.</a:t>
            </a:r>
            <a:endParaRPr b="0" lang="en-US" sz="1100" spc="-1" strike="noStrike">
              <a:latin typeface="Arial"/>
            </a:endParaRPr>
          </a:p>
          <a:p>
            <a:pPr>
              <a:lnSpc>
                <a:spcPct val="100000"/>
              </a:lnSpc>
            </a:pP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A major challenge is managing the complex, interconnected nature of the data. Data lakes store diverse information in flexible formats, but this flexibility complicates metadata management. Relationships between data entities are vast and constantly evolving, making it difficult to track and manage metadata, which is crucial for understanding data structure and provenance.</a:t>
            </a:r>
            <a:endParaRPr b="0" lang="en-US" sz="1100" spc="-1" strike="noStrike">
              <a:latin typeface="Arial"/>
            </a:endParaRPr>
          </a:p>
          <a:p>
            <a:pPr>
              <a:lnSpc>
                <a:spcPct val="100000"/>
              </a:lnSpc>
            </a:pP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Another issue is the segmented ETL processes required for different data modalities, particularly in multimodal ML tasks. Preparing text, images, and videos demands different tools, leading to complex workflows and significant maintenance efforts. This siloed approach increases inconsistencies, complicating the data pipeline.</a:t>
            </a:r>
            <a:endParaRPr b="0" lang="en-US" sz="1100" spc="-1" strike="noStrike">
              <a:latin typeface="Arial"/>
            </a:endParaRPr>
          </a:p>
          <a:p>
            <a:pPr>
              <a:lnSpc>
                <a:spcPct val="100000"/>
              </a:lnSpc>
            </a:pPr>
            <a:endParaRPr b="0" lang="en-US" sz="1100" spc="-1" strike="noStrike">
              <a:latin typeface="Arial"/>
            </a:endParaRPr>
          </a:p>
          <a:p>
            <a:pPr marL="457200" indent="-298080">
              <a:lnSpc>
                <a:spcPct val="100000"/>
              </a:lnSpc>
              <a:buClr>
                <a:srgbClr val="000000"/>
              </a:buClr>
              <a:buFont typeface="StarSymbol"/>
              <a:buAutoNum type="arabicPeriod"/>
            </a:pPr>
            <a:r>
              <a:rPr b="0" lang="en-US" sz="1100" spc="-1" strike="noStrike">
                <a:latin typeface="Arial"/>
              </a:rPr>
              <a:t>Finally, integrating and transforming diverse data formats into a unified structure for ML training is time-consuming and resource-intensive. Processing raw data into a standard format involves significant data movement, temporary storage, and computation, leading to inefficiencies that can slow down ML training in data lakes.</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381240" y="685800"/>
            <a:ext cx="6095520" cy="3428640"/>
          </a:xfrm>
          <a:prstGeom prst="rect">
            <a:avLst/>
          </a:prstGeom>
        </p:spPr>
      </p:sp>
      <p:sp>
        <p:nvSpPr>
          <p:cNvPr id="20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Given all these challenges, 3 research questions are concluded for my phd journey.</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381240" y="685800"/>
            <a:ext cx="6095520" cy="3428640"/>
          </a:xfrm>
          <a:prstGeom prst="rect">
            <a:avLst/>
          </a:prstGeom>
        </p:spPr>
      </p:sp>
      <p:sp>
        <p:nvSpPr>
          <p:cNvPr id="20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In a typical data preparation pipeline, we gather data from various storage files and aggregate it into a large table for model training. This aggregation is necessary to map the data schema to the model features. But if we want to train models directly on storage files, we need metadata to create this map and skip the aggregation process.</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The challenge is that most ML algorithms use linear algebra, while traditional metadata relies on relational algebra, leading to a mismatch. To solve this, we’ve developed a binary matrix-based metadata system. This matrix tracks connections between entities and schemas across different data sources in the data lake.</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For example, if two datasets share the same entity in their first row, we traditionally perform a relational join, which requires converting columnar storage into relational tables. With our matrix-based metadata, we can directly map the physical location of an entity across files, eliminating the need for materialization. This metadata works on three levels: identifying the file, the row group, and the physical address of the entity. It can also link binary data like video and audio, supporting multimodal deep learning in data lakes.</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381240" y="685800"/>
            <a:ext cx="6095520" cy="3428640"/>
          </a:xfrm>
          <a:prstGeom prst="rect">
            <a:avLst/>
          </a:prstGeom>
        </p:spPr>
      </p:sp>
      <p:sp>
        <p:nvSpPr>
          <p:cNvPr id="20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Now, I would like to present how to use binary matrix metadata enabling ML training over columnar files. First I want to introduce factorised learning. Factorized learning can learn machine learning models over factored tables. Based on the metadata matrix, we can express the aggregation process by a sequence matrix multiplication as the formula indicates, on this basis, learning algorithms such as gradient descent can be rewritten as this way. That is to say, part of ML model weights can be push down to the physical place that is close to the data location. </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But factorized learning has limitations, only linear models or generalised linear models can be trained in this way. However, we have some preliminary conclusion that using matrix metadata for non-linear models such as neural networks is also possible, although due to non-linearity, communication after each epoch is still mandatory, but the communication overhead can be reduced with some mathematical transformation </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381240" y="685800"/>
            <a:ext cx="6095520" cy="3428640"/>
          </a:xfrm>
          <a:prstGeom prst="rect">
            <a:avLst/>
          </a:prstGeom>
        </p:spPr>
      </p:sp>
      <p:sp>
        <p:nvSpPr>
          <p:cNvPr id="20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So, we have discussed how to represent relations between datasets in columnar files, now let's discuss the data within columnar files. We know data lake has many types of data, apart from tabular data, there maybe video, audio, images. raw data of multimedia files are usually very large, they are usually first compressed and converted to binary streams in data lake. when training deep learning models with multimedia data, files are first decompressed and generate very large intermediate data, using lots of I/O bandwidth and influence the throughput. So if we can directly use compressed data for deep learning training, we can improve the I/O efficiency as well as reduce the storage space of multimedia.</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Traditional lossless compression algorithms are hard to be integrated with downstream deep learning models because compressed data doesn't keep semantics of raw data. Therefore, the questions becomes to do we have a compression algorithm that can keep semantics? So that we can learn ML models from compressed data. One way of semantic-retained compression is using auto encoder to reduce the dimension of input. The latent space of auto encoder has much lower dimension numbers than input. Another advantage is that the compressed data are vectors, which are exactly the form of input to most of deep learning models, therefore we can save the overhead in transformation. Although AE is lossy compression, it may degrade the performance of downstream models. Considering the robustness of deep learning models, the trade-offs are still need further exploration. </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381240" y="685800"/>
            <a:ext cx="6095520" cy="3428640"/>
          </a:xfrm>
          <a:prstGeom prst="rect">
            <a:avLst/>
          </a:prstGeom>
        </p:spPr>
      </p:sp>
      <p:sp>
        <p:nvSpPr>
          <p:cNvPr id="20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Given the matrix-form metadata and auto encoder-based compressor, the relations and content of columnar files become linear algebra compatible. Given that, can we use modern linear algebra accelerators to further improve the efficiency of ML training in data lakes.</a:t>
            </a:r>
            <a:endParaRPr b="0" lang="en-US" sz="1100" spc="-1" strike="noStrike">
              <a:latin typeface="Arial"/>
            </a:endParaRPr>
          </a:p>
          <a:p>
            <a:pPr>
              <a:lnSpc>
                <a:spcPct val="100000"/>
              </a:lnSpc>
              <a:tabLst>
                <a:tab algn="l" pos="0"/>
              </a:tabLst>
            </a:pPr>
            <a:r>
              <a:rPr b="0" lang="en-US" sz="1100" spc="-1" strike="noStrike">
                <a:latin typeface="Arial"/>
              </a:rPr>
              <a:t>Specifically, from Parquet file operations to model training, can be accelerated by transforming file operations into linear algebraic operations, and further be accelerated by modern hardware like GPUs.</a:t>
            </a:r>
            <a:endParaRPr b="0" lang="en-US" sz="1100" spc="-1" strike="noStrike">
              <a:latin typeface="Arial"/>
            </a:endParaRPr>
          </a:p>
          <a:p>
            <a:pPr>
              <a:lnSpc>
                <a:spcPct val="100000"/>
              </a:lnSpc>
              <a:tabLst>
                <a:tab algn="l" pos="0"/>
              </a:tabLst>
            </a:pPr>
            <a:r>
              <a:rPr b="0" lang="en-US" sz="1100" spc="-1" strike="noStrike">
                <a:latin typeface="Arial"/>
              </a:rPr>
              <a:t>Autoencoders can be employed for data decompression within the pipeline. Their operations, aligned with linear algebraic principles, allow efficient processing on GPUs, enhancing the overall performance of the ML pipeline.</a:t>
            </a:r>
            <a:endParaRPr b="0" lang="en-US" sz="1100" spc="-1" strike="noStrike">
              <a:latin typeface="Arial"/>
            </a:endParaRPr>
          </a:p>
          <a:p>
            <a:pPr>
              <a:lnSpc>
                <a:spcPct val="100000"/>
              </a:lnSpc>
              <a:tabLst>
                <a:tab algn="l" pos="0"/>
              </a:tabLst>
            </a:pPr>
            <a:r>
              <a:rPr b="0" lang="en-US" sz="1100" spc="-1" strike="noStrike">
                <a:latin typeface="Arial"/>
              </a:rPr>
              <a:t>3.  Integrating autoencoders with other deep learning models not only improves compression effectiveness but also helps mitigate the loss during compression, offering new opportunities for optimization.</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381240" y="685800"/>
            <a:ext cx="6095520" cy="3428640"/>
          </a:xfrm>
          <a:prstGeom prst="rect">
            <a:avLst/>
          </a:prstGeom>
        </p:spPr>
      </p:sp>
      <p:sp>
        <p:nvSpPr>
          <p:cNvPr id="21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latin typeface="Arial"/>
              </a:rPr>
              <a:t>Materialization is not mandatory when we know entity relations</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ML training algorithms can run over columnar storage file without aggregating them to human-readable records.</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Autoencoder is a promising lossy compressor for multimedia data in data lakes</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latin typeface="Arial"/>
              </a:rPr>
              <a:t>Binary metadata representation and AE-based compressor can serve as a middleware and enable GPU-accelerated data lakes</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4644720" y="50076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464472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605340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746244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64472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605340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746244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subTitle"/>
          </p:nvPr>
        </p:nvSpPr>
        <p:spPr>
          <a:xfrm>
            <a:off x="4644720" y="500760"/>
            <a:ext cx="4165920" cy="409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4644720" y="500760"/>
            <a:ext cx="4165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11760" y="1171440"/>
            <a:ext cx="3706200" cy="1028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type="subTitle"/>
          </p:nvPr>
        </p:nvSpPr>
        <p:spPr>
          <a:xfrm>
            <a:off x="4644720" y="500760"/>
            <a:ext cx="4165920" cy="409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4644720" y="50076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464472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605340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746244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464472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6"/>
          <p:cNvSpPr>
            <a:spLocks noGrp="1"/>
          </p:cNvSpPr>
          <p:nvPr>
            <p:ph type="body"/>
          </p:nvPr>
        </p:nvSpPr>
        <p:spPr>
          <a:xfrm>
            <a:off x="605340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7"/>
          <p:cNvSpPr>
            <a:spLocks noGrp="1"/>
          </p:cNvSpPr>
          <p:nvPr>
            <p:ph type="body"/>
          </p:nvPr>
        </p:nvSpPr>
        <p:spPr>
          <a:xfrm>
            <a:off x="746244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subTitle"/>
          </p:nvPr>
        </p:nvSpPr>
        <p:spPr>
          <a:xfrm>
            <a:off x="4644720" y="500760"/>
            <a:ext cx="4165920" cy="409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9" name="PlaceHolder 2"/>
          <p:cNvSpPr>
            <a:spLocks noGrp="1"/>
          </p:cNvSpPr>
          <p:nvPr>
            <p:ph type="body"/>
          </p:nvPr>
        </p:nvSpPr>
        <p:spPr>
          <a:xfrm>
            <a:off x="4644720" y="500760"/>
            <a:ext cx="4165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type="body"/>
          </p:nvPr>
        </p:nvSpPr>
        <p:spPr>
          <a:xfrm>
            <a:off x="4644720" y="500760"/>
            <a:ext cx="4165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311760" y="1171440"/>
            <a:ext cx="3706200" cy="1028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4"/>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4"/>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8" name="PlaceHolder 2"/>
          <p:cNvSpPr>
            <a:spLocks noGrp="1"/>
          </p:cNvSpPr>
          <p:nvPr>
            <p:ph type="body"/>
          </p:nvPr>
        </p:nvSpPr>
        <p:spPr>
          <a:xfrm>
            <a:off x="4644720" y="50076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3"/>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5"/>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type="body"/>
          </p:nvPr>
        </p:nvSpPr>
        <p:spPr>
          <a:xfrm>
            <a:off x="464472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3"/>
          <p:cNvSpPr>
            <a:spLocks noGrp="1"/>
          </p:cNvSpPr>
          <p:nvPr>
            <p:ph type="body"/>
          </p:nvPr>
        </p:nvSpPr>
        <p:spPr>
          <a:xfrm>
            <a:off x="605340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4"/>
          <p:cNvSpPr>
            <a:spLocks noGrp="1"/>
          </p:cNvSpPr>
          <p:nvPr>
            <p:ph type="body"/>
          </p:nvPr>
        </p:nvSpPr>
        <p:spPr>
          <a:xfrm>
            <a:off x="746244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5"/>
          <p:cNvSpPr>
            <a:spLocks noGrp="1"/>
          </p:cNvSpPr>
          <p:nvPr>
            <p:ph type="body"/>
          </p:nvPr>
        </p:nvSpPr>
        <p:spPr>
          <a:xfrm>
            <a:off x="464472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6"/>
          <p:cNvSpPr>
            <a:spLocks noGrp="1"/>
          </p:cNvSpPr>
          <p:nvPr>
            <p:ph type="body"/>
          </p:nvPr>
        </p:nvSpPr>
        <p:spPr>
          <a:xfrm>
            <a:off x="605340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7"/>
          <p:cNvSpPr>
            <a:spLocks noGrp="1"/>
          </p:cNvSpPr>
          <p:nvPr>
            <p:ph type="body"/>
          </p:nvPr>
        </p:nvSpPr>
        <p:spPr>
          <a:xfrm>
            <a:off x="746244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7" name="PlaceHolder 2"/>
          <p:cNvSpPr>
            <a:spLocks noGrp="1"/>
          </p:cNvSpPr>
          <p:nvPr>
            <p:ph type="subTitle"/>
          </p:nvPr>
        </p:nvSpPr>
        <p:spPr>
          <a:xfrm>
            <a:off x="4644720" y="500760"/>
            <a:ext cx="4165920" cy="409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9" name="PlaceHolder 2"/>
          <p:cNvSpPr>
            <a:spLocks noGrp="1"/>
          </p:cNvSpPr>
          <p:nvPr>
            <p:ph type="body"/>
          </p:nvPr>
        </p:nvSpPr>
        <p:spPr>
          <a:xfrm>
            <a:off x="4644720" y="500760"/>
            <a:ext cx="4165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1"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311760" y="1171440"/>
            <a:ext cx="3706200" cy="1028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6"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0"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4"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4"/>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8" name="PlaceHolder 2"/>
          <p:cNvSpPr>
            <a:spLocks noGrp="1"/>
          </p:cNvSpPr>
          <p:nvPr>
            <p:ph type="body"/>
          </p:nvPr>
        </p:nvSpPr>
        <p:spPr>
          <a:xfrm>
            <a:off x="4644720" y="50076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1"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5"/>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6" name="PlaceHolder 2"/>
          <p:cNvSpPr>
            <a:spLocks noGrp="1"/>
          </p:cNvSpPr>
          <p:nvPr>
            <p:ph type="body"/>
          </p:nvPr>
        </p:nvSpPr>
        <p:spPr>
          <a:xfrm>
            <a:off x="464472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605340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7462440" y="50076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5"/>
          <p:cNvSpPr>
            <a:spLocks noGrp="1"/>
          </p:cNvSpPr>
          <p:nvPr>
            <p:ph type="body"/>
          </p:nvPr>
        </p:nvSpPr>
        <p:spPr>
          <a:xfrm>
            <a:off x="464472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6"/>
          <p:cNvSpPr>
            <a:spLocks noGrp="1"/>
          </p:cNvSpPr>
          <p:nvPr>
            <p:ph type="body"/>
          </p:nvPr>
        </p:nvSpPr>
        <p:spPr>
          <a:xfrm>
            <a:off x="605340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7"/>
          <p:cNvSpPr>
            <a:spLocks noGrp="1"/>
          </p:cNvSpPr>
          <p:nvPr>
            <p:ph type="body"/>
          </p:nvPr>
        </p:nvSpPr>
        <p:spPr>
          <a:xfrm>
            <a:off x="7462440" y="2641680"/>
            <a:ext cx="134136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1171440"/>
            <a:ext cx="3706200" cy="10287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67795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46447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4644720" y="500760"/>
            <a:ext cx="2032920" cy="409824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6779520" y="264168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500760"/>
            <a:ext cx="3706200" cy="25084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46447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6779520" y="500760"/>
            <a:ext cx="2032920" cy="195480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4644720" y="2641680"/>
            <a:ext cx="4165920" cy="1954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94d"/>
        </a:solidFill>
      </p:bgPr>
    </p:bg>
    <p:spTree>
      <p:nvGrpSpPr>
        <p:cNvPr id="1" name=""/>
        <p:cNvGrpSpPr/>
        <p:nvPr/>
      </p:nvGrpSpPr>
      <p:grpSpPr>
        <a:xfrm>
          <a:off x="0" y="0"/>
          <a:ext cx="0" cy="0"/>
          <a:chOff x="0" y="0"/>
          <a:chExt cx="0" cy="0"/>
        </a:xfrm>
      </p:grpSpPr>
      <p:sp>
        <p:nvSpPr>
          <p:cNvPr id="0" name="CustomShape 1"/>
          <p:cNvSpPr/>
          <p:nvPr/>
        </p:nvSpPr>
        <p:spPr>
          <a:xfrm>
            <a:off x="0" y="0"/>
            <a:ext cx="9144000" cy="4397760"/>
          </a:xfrm>
          <a:custGeom>
            <a:avLst/>
            <a:gdLst/>
            <a:ahLst/>
            <a:rect l="l" t="t" r="r" b="b"/>
            <a:pathLst>
              <a:path w="365770" h="175924">
                <a:moveTo>
                  <a:pt x="0" y="0"/>
                </a:moveTo>
                <a:lnTo>
                  <a:pt x="365770" y="0"/>
                </a:lnTo>
                <a:lnTo>
                  <a:pt x="365760" y="70914"/>
                </a:lnTo>
                <a:lnTo>
                  <a:pt x="0" y="175924"/>
                </a:lnTo>
                <a:close/>
              </a:path>
            </a:pathLst>
          </a:custGeom>
          <a:solidFill>
            <a:schemeClr val="lt1"/>
          </a:solidFill>
          <a:ln>
            <a:noFill/>
          </a:ln>
        </p:spPr>
        <p:style>
          <a:lnRef idx="0"/>
          <a:fillRef idx="0"/>
          <a:effectRef idx="0"/>
          <a:fontRef idx="minor"/>
        </p:style>
      </p:sp>
      <p:sp>
        <p:nvSpPr>
          <p:cNvPr id="1" name="PlaceHolder 2"/>
          <p:cNvSpPr>
            <a:spLocks noGrp="1"/>
          </p:cNvSpPr>
          <p:nvPr>
            <p:ph type="title"/>
          </p:nvPr>
        </p:nvSpPr>
        <p:spPr>
          <a:xfrm>
            <a:off x="311760" y="539640"/>
            <a:ext cx="8520120" cy="1282320"/>
          </a:xfrm>
          <a:prstGeom prst="rect">
            <a:avLst/>
          </a:prstGeom>
        </p:spPr>
        <p:txBody>
          <a:bodyPr tIns="91440" bIns="91440">
            <a:normAutofit/>
          </a:bodyPr>
          <a:p>
            <a:r>
              <a:rPr b="0" lang="en-US" sz="3600" spc="-1" strike="noStrike">
                <a:solidFill>
                  <a:srgbClr val="000000"/>
                </a:solidFill>
                <a:latin typeface="Arial"/>
              </a:rPr>
              <a:t>Click to edit the </a:t>
            </a:r>
            <a:r>
              <a:rPr b="0" lang="en-US" sz="3600" spc="-1" strike="noStrike">
                <a:solidFill>
                  <a:srgbClr val="000000"/>
                </a:solidFill>
                <a:latin typeface="Arial"/>
              </a:rPr>
              <a:t>title text format</a:t>
            </a:r>
            <a:endParaRPr b="0" lang="en-US" sz="3600" spc="-1" strike="noStrike">
              <a:solidFill>
                <a:srgbClr val="000000"/>
              </a:solid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5CE4B989-DA87-4024-8017-0279B6CF147B}" type="slidenum">
              <a:rPr b="0" lang="en-US" sz="1000" spc="-1" strike="noStrike">
                <a:solidFill>
                  <a:srgbClr val="ffffff"/>
                </a:solidFill>
                <a:latin typeface="Roboto"/>
                <a:ea typeface="Roboto"/>
              </a:rPr>
              <a:t>&lt;number&gt;</a:t>
            </a:fld>
            <a:endParaRPr b="0" lang="en-US" sz="1000" spc="-1" strike="noStrike">
              <a:latin typeface="Times New Roman"/>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0" y="0"/>
            <a:ext cx="4313520" cy="5143320"/>
          </a:xfrm>
          <a:prstGeom prst="rect">
            <a:avLst/>
          </a:prstGeom>
          <a:solidFill>
            <a:schemeClr val="dk1"/>
          </a:solidFill>
          <a:ln>
            <a:noFill/>
          </a:ln>
        </p:spPr>
        <p:style>
          <a:lnRef idx="0"/>
          <a:fillRef idx="0"/>
          <a:effectRef idx="0"/>
          <a:fontRef idx="minor"/>
        </p:style>
      </p:sp>
      <p:sp>
        <p:nvSpPr>
          <p:cNvPr id="41" name="CustomShape 2"/>
          <p:cNvSpPr/>
          <p:nvPr/>
        </p:nvSpPr>
        <p:spPr>
          <a:xfrm>
            <a:off x="0" y="44280"/>
            <a:ext cx="4313160" cy="4398840"/>
          </a:xfrm>
          <a:custGeom>
            <a:avLst/>
            <a:gdLst/>
            <a:ahLst/>
            <a:rect l="l" t="t" r="r" b="b"/>
            <a:pathLst>
              <a:path w="172545" h="175975">
                <a:moveTo>
                  <a:pt x="0" y="157"/>
                </a:moveTo>
                <a:lnTo>
                  <a:pt x="172419" y="0"/>
                </a:lnTo>
                <a:lnTo>
                  <a:pt x="172545" y="126541"/>
                </a:lnTo>
                <a:lnTo>
                  <a:pt x="0" y="175975"/>
                </a:lnTo>
                <a:close/>
              </a:path>
            </a:pathLst>
          </a:custGeom>
          <a:solidFill>
            <a:schemeClr val="accent2"/>
          </a:solidFill>
          <a:ln>
            <a:noFill/>
          </a:ln>
        </p:spPr>
        <p:style>
          <a:lnRef idx="0"/>
          <a:fillRef idx="0"/>
          <a:effectRef idx="0"/>
          <a:fontRef idx="minor"/>
        </p:style>
      </p:sp>
      <p:sp>
        <p:nvSpPr>
          <p:cNvPr id="42" name="CustomShape 3"/>
          <p:cNvSpPr/>
          <p:nvPr/>
        </p:nvSpPr>
        <p:spPr>
          <a:xfrm>
            <a:off x="0" y="0"/>
            <a:ext cx="4316400" cy="4395240"/>
          </a:xfrm>
          <a:custGeom>
            <a:avLst/>
            <a:gdLst/>
            <a:ahLst/>
            <a:rect l="l" t="t" r="r" b="b"/>
            <a:pathLst>
              <a:path w="172676" h="175824">
                <a:moveTo>
                  <a:pt x="0" y="6"/>
                </a:moveTo>
                <a:lnTo>
                  <a:pt x="172676" y="0"/>
                </a:lnTo>
                <a:lnTo>
                  <a:pt x="172562" y="126442"/>
                </a:lnTo>
                <a:lnTo>
                  <a:pt x="0" y="175824"/>
                </a:lnTo>
                <a:close/>
              </a:path>
            </a:pathLst>
          </a:custGeom>
          <a:solidFill>
            <a:schemeClr val="dk1"/>
          </a:solidFill>
          <a:ln>
            <a:noFill/>
          </a:ln>
        </p:spPr>
        <p:style>
          <a:lnRef idx="0"/>
          <a:fillRef idx="0"/>
          <a:effectRef idx="0"/>
          <a:fontRef idx="minor"/>
        </p:style>
      </p:sp>
      <p:sp>
        <p:nvSpPr>
          <p:cNvPr id="43" name="PlaceHolder 4"/>
          <p:cNvSpPr>
            <a:spLocks noGrp="1"/>
          </p:cNvSpPr>
          <p:nvPr>
            <p:ph type="title"/>
          </p:nvPr>
        </p:nvSpPr>
        <p:spPr>
          <a:xfrm>
            <a:off x="311760" y="500760"/>
            <a:ext cx="3706200" cy="2508480"/>
          </a:xfrm>
          <a:prstGeom prst="rect">
            <a:avLst/>
          </a:prstGeom>
        </p:spPr>
        <p:txBody>
          <a:bodyPr tIns="91440" bIns="91440">
            <a:norm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4" name="PlaceHolder 5"/>
          <p:cNvSpPr>
            <a:spLocks noGrp="1"/>
          </p:cNvSpPr>
          <p:nvPr>
            <p:ph type="body"/>
          </p:nvPr>
        </p:nvSpPr>
        <p:spPr>
          <a:xfrm>
            <a:off x="4644720" y="500760"/>
            <a:ext cx="4165920" cy="40982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5" name="PlaceHolder 6"/>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A939A25C-4239-4003-B0A1-60CA6559A561}" type="slidenum">
              <a:rPr b="0" lang="en-US" sz="1000" spc="-1" strike="noStrike">
                <a:solidFill>
                  <a:srgbClr val="666666"/>
                </a:solidFill>
                <a:latin typeface="Roboto"/>
                <a:ea typeface="Robo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0" y="0"/>
            <a:ext cx="9143640" cy="1276920"/>
          </a:xfrm>
          <a:prstGeom prst="rect">
            <a:avLst/>
          </a:prstGeom>
          <a:solidFill>
            <a:schemeClr val="dk1"/>
          </a:solidFill>
          <a:ln>
            <a:noFill/>
          </a:ln>
        </p:spPr>
        <p:style>
          <a:lnRef idx="0"/>
          <a:fillRef idx="0"/>
          <a:effectRef idx="0"/>
          <a:fontRef idx="minor"/>
        </p:style>
      </p:sp>
      <p:sp>
        <p:nvSpPr>
          <p:cNvPr id="83" name="PlaceHolder 2"/>
          <p:cNvSpPr>
            <a:spLocks noGrp="1"/>
          </p:cNvSpPr>
          <p:nvPr>
            <p:ph type="title"/>
          </p:nvPr>
        </p:nvSpPr>
        <p:spPr>
          <a:xfrm>
            <a:off x="311760" y="500760"/>
            <a:ext cx="8520120" cy="623520"/>
          </a:xfrm>
          <a:prstGeom prst="rect">
            <a:avLst/>
          </a:prstGeom>
        </p:spPr>
        <p:txBody>
          <a:bodyPr tIns="91440" bIns="91440">
            <a:norm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84"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DBC2B50E-759B-47EB-91CD-267DA309F47F}" type="slidenum">
              <a:rPr b="0" lang="en-US" sz="1000" spc="-1" strike="noStrike">
                <a:solidFill>
                  <a:srgbClr val="666666"/>
                </a:solidFill>
                <a:latin typeface="Roboto"/>
                <a:ea typeface="Roboto"/>
              </a:rPr>
              <a:t>&lt;number&gt;</a:t>
            </a:fld>
            <a:endParaRPr b="0" lang="en-US" sz="1000" spc="-1" strike="noStrike">
              <a:latin typeface="Times New Roman"/>
            </a:endParaRPr>
          </a:p>
        </p:txBody>
      </p:sp>
      <p:sp>
        <p:nvSpPr>
          <p:cNvPr id="85"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0" y="0"/>
            <a:ext cx="4571640" cy="5143320"/>
          </a:xfrm>
          <a:prstGeom prst="rect">
            <a:avLst/>
          </a:prstGeom>
          <a:solidFill>
            <a:schemeClr val="dk1"/>
          </a:solidFill>
          <a:ln>
            <a:noFill/>
          </a:ln>
        </p:spPr>
        <p:style>
          <a:lnRef idx="0"/>
          <a:fillRef idx="0"/>
          <a:effectRef idx="0"/>
          <a:fontRef idx="minor"/>
        </p:style>
      </p:sp>
      <p:sp>
        <p:nvSpPr>
          <p:cNvPr id="123" name="PlaceHolder 2"/>
          <p:cNvSpPr>
            <a:spLocks noGrp="1"/>
          </p:cNvSpPr>
          <p:nvPr>
            <p:ph type="title"/>
          </p:nvPr>
        </p:nvSpPr>
        <p:spPr>
          <a:xfrm>
            <a:off x="311400" y="500760"/>
            <a:ext cx="3704040" cy="2049120"/>
          </a:xfrm>
          <a:prstGeom prst="rect">
            <a:avLst/>
          </a:prstGeom>
        </p:spPr>
        <p:txBody>
          <a:bodyPr tIns="91440" bIns="91440">
            <a:norm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24" name="PlaceHolder 3"/>
          <p:cNvSpPr>
            <a:spLocks noGrp="1"/>
          </p:cNvSpPr>
          <p:nvPr>
            <p:ph type="body"/>
          </p:nvPr>
        </p:nvSpPr>
        <p:spPr>
          <a:xfrm>
            <a:off x="4879080" y="500760"/>
            <a:ext cx="3953520" cy="411120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125" name="PlaceHolder 4"/>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26F1DC96-FF05-4B60-8FF0-6D822E0575EF}" type="slidenum">
              <a:rPr b="0" lang="en-US" sz="1000" spc="-1" strike="noStrike">
                <a:solidFill>
                  <a:srgbClr val="666666"/>
                </a:solidFill>
                <a:latin typeface="Roboto"/>
                <a:ea typeface="Robo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5.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5.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11760" y="539640"/>
            <a:ext cx="8520120" cy="1282320"/>
          </a:xfrm>
          <a:prstGeom prst="rect">
            <a:avLst/>
          </a:prstGeom>
          <a:noFill/>
          <a:ln>
            <a:noFill/>
          </a:ln>
        </p:spPr>
        <p:txBody>
          <a:bodyPr tIns="91440" bIns="91440">
            <a:normAutofit/>
          </a:bodyPr>
          <a:p>
            <a:pPr>
              <a:lnSpc>
                <a:spcPct val="100000"/>
              </a:lnSpc>
              <a:tabLst>
                <a:tab algn="l" pos="0"/>
              </a:tabLst>
            </a:pPr>
            <a:r>
              <a:rPr b="0" lang="en-US" sz="3600" spc="-1" strike="noStrike">
                <a:solidFill>
                  <a:srgbClr val="002f4a"/>
                </a:solidFill>
                <a:latin typeface="Merriweather"/>
                <a:ea typeface="Merriweather"/>
              </a:rPr>
              <a:t>On Efficient ML Model Training in Data Lakes</a:t>
            </a:r>
            <a:endParaRPr b="0" lang="en-US" sz="3600" spc="-1" strike="noStrike">
              <a:solidFill>
                <a:srgbClr val="000000"/>
              </a:solidFill>
              <a:latin typeface="Arial"/>
            </a:endParaRPr>
          </a:p>
        </p:txBody>
      </p:sp>
      <p:sp>
        <p:nvSpPr>
          <p:cNvPr id="169" name="TextShape 2"/>
          <p:cNvSpPr txBox="1"/>
          <p:nvPr/>
        </p:nvSpPr>
        <p:spPr>
          <a:xfrm>
            <a:off x="311760" y="1878480"/>
            <a:ext cx="4242240" cy="738000"/>
          </a:xfrm>
          <a:prstGeom prst="rect">
            <a:avLst/>
          </a:prstGeom>
          <a:noFill/>
          <a:ln>
            <a:noFill/>
          </a:ln>
        </p:spPr>
        <p:txBody>
          <a:bodyPr tIns="91440" bIns="91440">
            <a:normAutofit/>
          </a:bodyPr>
          <a:p>
            <a:pPr>
              <a:lnSpc>
                <a:spcPct val="100000"/>
              </a:lnSpc>
              <a:tabLst>
                <a:tab algn="l" pos="0"/>
              </a:tabLst>
            </a:pPr>
            <a:r>
              <a:rPr b="0" lang="en-US" sz="1600" spc="-1" strike="noStrike">
                <a:solidFill>
                  <a:srgbClr val="626b73"/>
                </a:solidFill>
                <a:latin typeface="Roboto"/>
                <a:ea typeface="Roboto"/>
              </a:rPr>
              <a:t>Wenbo Sun</a:t>
            </a:r>
            <a:endParaRPr b="0" lang="en-US" sz="1600" spc="-1" strike="noStrike">
              <a:latin typeface="Arial"/>
            </a:endParaRPr>
          </a:p>
          <a:p>
            <a:pPr>
              <a:lnSpc>
                <a:spcPct val="100000"/>
              </a:lnSpc>
              <a:tabLst>
                <a:tab algn="l" pos="0"/>
              </a:tabLst>
            </a:pPr>
            <a:r>
              <a:rPr b="0" lang="en-US" sz="1600" spc="-1" strike="noStrike">
                <a:solidFill>
                  <a:srgbClr val="626b73"/>
                </a:solidFill>
                <a:latin typeface="Roboto"/>
                <a:ea typeface="Roboto"/>
              </a:rPr>
              <a:t>TU Delft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1760" y="500760"/>
            <a:ext cx="3706200" cy="1119240"/>
          </a:xfrm>
          <a:prstGeom prst="rect">
            <a:avLst/>
          </a:prstGeom>
          <a:noFill/>
          <a:ln>
            <a:noFill/>
          </a:ln>
        </p:spPr>
        <p:txBody>
          <a:bodyPr tIns="91440" bIns="91440">
            <a:normAutofit/>
          </a:bodyPr>
          <a:p>
            <a:pPr>
              <a:lnSpc>
                <a:spcPct val="100000"/>
              </a:lnSpc>
              <a:tabLst>
                <a:tab algn="l" pos="0"/>
              </a:tabLst>
            </a:pPr>
            <a:r>
              <a:rPr b="0" lang="en-US" sz="2800" spc="-1" strike="noStrike">
                <a:solidFill>
                  <a:srgbClr val="ffffff"/>
                </a:solidFill>
                <a:latin typeface="Merriweather"/>
                <a:ea typeface="Merriweather"/>
              </a:rPr>
              <a:t>ML Model Training in Data Lakes</a:t>
            </a:r>
            <a:endParaRPr b="0" lang="en-US" sz="2800" spc="-1" strike="noStrike">
              <a:solidFill>
                <a:srgbClr val="000000"/>
              </a:solidFill>
              <a:latin typeface="Arial"/>
            </a:endParaRPr>
          </a:p>
        </p:txBody>
      </p:sp>
      <p:sp>
        <p:nvSpPr>
          <p:cNvPr id="171" name="CustomShape 2"/>
          <p:cNvSpPr/>
          <p:nvPr/>
        </p:nvSpPr>
        <p:spPr>
          <a:xfrm>
            <a:off x="36720" y="1808640"/>
            <a:ext cx="4252680" cy="1461960"/>
          </a:xfrm>
          <a:prstGeom prst="rect">
            <a:avLst/>
          </a:prstGeom>
          <a:noFill/>
          <a:ln>
            <a:noFill/>
          </a:ln>
        </p:spPr>
        <p:style>
          <a:lnRef idx="0"/>
          <a:fillRef idx="0"/>
          <a:effectRef idx="0"/>
          <a:fontRef idx="minor"/>
        </p:style>
        <p:txBody>
          <a:bodyPr tIns="91440" bIns="91440">
            <a:spAutoFit/>
          </a:bodyPr>
          <a:p>
            <a:pPr marL="457200" indent="-317160">
              <a:lnSpc>
                <a:spcPct val="100000"/>
              </a:lnSpc>
              <a:buClr>
                <a:srgbClr val="ffffff"/>
              </a:buClr>
              <a:buFont typeface="Roboto"/>
              <a:buChar char="●"/>
            </a:pPr>
            <a:r>
              <a:rPr b="0" lang="en-US" sz="1400" spc="-1" strike="noStrike">
                <a:solidFill>
                  <a:srgbClr val="ffffff"/>
                </a:solidFill>
                <a:latin typeface="Roboto"/>
                <a:ea typeface="Roboto"/>
              </a:rPr>
              <a:t>Prediction: Fraud detection, mortality prediction</a:t>
            </a:r>
            <a:endParaRPr b="0" lang="en-US" sz="1400" spc="-1" strike="noStrike">
              <a:latin typeface="Arial"/>
            </a:endParaRPr>
          </a:p>
          <a:p>
            <a:pPr marL="457200" indent="-317160">
              <a:lnSpc>
                <a:spcPct val="100000"/>
              </a:lnSpc>
              <a:buClr>
                <a:srgbClr val="ffffff"/>
              </a:buClr>
              <a:buFont typeface="Roboto"/>
              <a:buChar char="●"/>
            </a:pPr>
            <a:r>
              <a:rPr b="0" lang="en-US" sz="1400" spc="-1" strike="noStrike">
                <a:solidFill>
                  <a:srgbClr val="ffffff"/>
                </a:solidFill>
                <a:latin typeface="Roboto"/>
                <a:ea typeface="Roboto"/>
              </a:rPr>
              <a:t>Generation: Image segmentation, video segmentation</a:t>
            </a:r>
            <a:endParaRPr b="0" lang="en-US" sz="1400" spc="-1" strike="noStrike">
              <a:latin typeface="Arial"/>
            </a:endParaRPr>
          </a:p>
          <a:p>
            <a:pPr marL="457200" indent="-317160">
              <a:lnSpc>
                <a:spcPct val="100000"/>
              </a:lnSpc>
              <a:buClr>
                <a:srgbClr val="ffffff"/>
              </a:buClr>
              <a:buFont typeface="Roboto"/>
              <a:buChar char="●"/>
            </a:pPr>
            <a:r>
              <a:rPr b="0" lang="en-US" sz="1400" spc="-1" strike="noStrike">
                <a:solidFill>
                  <a:srgbClr val="ffffff"/>
                </a:solidFill>
                <a:latin typeface="Roboto"/>
                <a:ea typeface="Roboto"/>
              </a:rPr>
              <a:t>Multimodal Learning: Video/Audio understanding/summarization,</a:t>
            </a:r>
            <a:endParaRPr b="0" lang="en-US" sz="1400" spc="-1" strike="noStrike">
              <a:latin typeface="Arial"/>
            </a:endParaRPr>
          </a:p>
        </p:txBody>
      </p:sp>
      <p:pic>
        <p:nvPicPr>
          <p:cNvPr id="172" name="Google Shape;72;p14" descr=""/>
          <p:cNvPicPr/>
          <p:nvPr/>
        </p:nvPicPr>
        <p:blipFill>
          <a:blip r:embed="rId1"/>
          <a:stretch/>
        </p:blipFill>
        <p:spPr>
          <a:xfrm>
            <a:off x="4572000" y="470880"/>
            <a:ext cx="4114440" cy="41144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1760" y="500760"/>
            <a:ext cx="3706200" cy="938520"/>
          </a:xfrm>
          <a:prstGeom prst="rect">
            <a:avLst/>
          </a:prstGeom>
          <a:noFill/>
          <a:ln>
            <a:noFill/>
          </a:ln>
        </p:spPr>
        <p:txBody>
          <a:bodyPr tIns="91440" bIns="91440">
            <a:normAutofit/>
          </a:bodyPr>
          <a:p>
            <a:pPr>
              <a:lnSpc>
                <a:spcPct val="100000"/>
              </a:lnSpc>
              <a:tabLst>
                <a:tab algn="l" pos="0"/>
              </a:tabLst>
            </a:pPr>
            <a:r>
              <a:rPr b="0" lang="en-US" sz="2800" spc="-1" strike="noStrike">
                <a:solidFill>
                  <a:srgbClr val="ffffff"/>
                </a:solidFill>
                <a:latin typeface="Merriweather"/>
                <a:ea typeface="Merriweather"/>
              </a:rPr>
              <a:t>Challenges</a:t>
            </a:r>
            <a:endParaRPr b="0" lang="en-US" sz="2800" spc="-1" strike="noStrike">
              <a:solidFill>
                <a:srgbClr val="000000"/>
              </a:solidFill>
              <a:latin typeface="Arial"/>
            </a:endParaRPr>
          </a:p>
        </p:txBody>
      </p:sp>
      <p:pic>
        <p:nvPicPr>
          <p:cNvPr id="174" name="Google Shape;78;p15" descr=""/>
          <p:cNvPicPr/>
          <p:nvPr/>
        </p:nvPicPr>
        <p:blipFill>
          <a:blip r:embed="rId1"/>
          <a:stretch/>
        </p:blipFill>
        <p:spPr>
          <a:xfrm>
            <a:off x="4738320" y="332640"/>
            <a:ext cx="3917880" cy="4628880"/>
          </a:xfrm>
          <a:prstGeom prst="rect">
            <a:avLst/>
          </a:prstGeom>
          <a:ln>
            <a:noFill/>
          </a:ln>
        </p:spPr>
      </p:pic>
      <p:sp>
        <p:nvSpPr>
          <p:cNvPr id="175" name="CustomShape 2"/>
          <p:cNvSpPr/>
          <p:nvPr/>
        </p:nvSpPr>
        <p:spPr>
          <a:xfrm>
            <a:off x="144720" y="1765080"/>
            <a:ext cx="4101480" cy="147528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ffffff"/>
              </a:buClr>
              <a:buFont typeface="Roboto"/>
              <a:buChar char="●"/>
            </a:pPr>
            <a:r>
              <a:rPr b="0" lang="en-US" sz="1400" spc="-1" strike="noStrike">
                <a:solidFill>
                  <a:srgbClr val="ffffff"/>
                </a:solidFill>
                <a:latin typeface="Roboto"/>
                <a:ea typeface="Roboto"/>
              </a:rPr>
              <a:t>Interconnected files and keep evolving relations</a:t>
            </a:r>
            <a:endParaRPr b="0" lang="en-US" sz="1400" spc="-1" strike="noStrike">
              <a:latin typeface="Arial"/>
            </a:endParaRPr>
          </a:p>
          <a:p>
            <a:pPr marL="457200" indent="-317160">
              <a:lnSpc>
                <a:spcPct val="100000"/>
              </a:lnSpc>
              <a:buClr>
                <a:srgbClr val="ffffff"/>
              </a:buClr>
              <a:buFont typeface="Roboto"/>
              <a:buChar char="●"/>
            </a:pPr>
            <a:r>
              <a:rPr b="0" lang="en-US" sz="1400" spc="-1" strike="noStrike">
                <a:solidFill>
                  <a:srgbClr val="ffffff"/>
                </a:solidFill>
                <a:latin typeface="Roboto"/>
                <a:ea typeface="Roboto"/>
              </a:rPr>
              <a:t>Segmented ETL processes for different modalities</a:t>
            </a:r>
            <a:endParaRPr b="0" lang="en-US" sz="1400" spc="-1" strike="noStrike">
              <a:latin typeface="Arial"/>
            </a:endParaRPr>
          </a:p>
          <a:p>
            <a:pPr marL="457200" indent="-317160">
              <a:lnSpc>
                <a:spcPct val="100000"/>
              </a:lnSpc>
              <a:buClr>
                <a:srgbClr val="ffffff"/>
              </a:buClr>
              <a:buFont typeface="Roboto"/>
              <a:buChar char="●"/>
            </a:pPr>
            <a:r>
              <a:rPr b="0" lang="en-US" sz="1400" spc="-1" strike="noStrike">
                <a:solidFill>
                  <a:srgbClr val="ffffff"/>
                </a:solidFill>
                <a:latin typeface="Roboto"/>
                <a:ea typeface="Roboto"/>
              </a:rPr>
              <a:t>Costly materialization over various format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311760" y="500760"/>
            <a:ext cx="8520120" cy="623520"/>
          </a:xfrm>
          <a:prstGeom prst="rect">
            <a:avLst/>
          </a:prstGeom>
          <a:noFill/>
          <a:ln>
            <a:noFill/>
          </a:ln>
        </p:spPr>
        <p:txBody>
          <a:bodyPr tIns="91440" bIns="91440">
            <a:normAutofit/>
          </a:bodyPr>
          <a:p>
            <a:pPr>
              <a:lnSpc>
                <a:spcPct val="100000"/>
              </a:lnSpc>
              <a:tabLst>
                <a:tab algn="l" pos="0"/>
              </a:tabLst>
            </a:pPr>
            <a:r>
              <a:rPr b="0" lang="en-US" sz="2800" spc="-1" strike="noStrike">
                <a:solidFill>
                  <a:srgbClr val="ffffff"/>
                </a:solidFill>
                <a:latin typeface="Merriweather"/>
                <a:ea typeface="Merriweather"/>
              </a:rPr>
              <a:t>Research Questions</a:t>
            </a:r>
            <a:endParaRPr b="0" lang="en-US" sz="2800" spc="-1" strike="noStrike">
              <a:solidFill>
                <a:srgbClr val="000000"/>
              </a:solidFill>
              <a:latin typeface="Arial"/>
            </a:endParaRPr>
          </a:p>
        </p:txBody>
      </p:sp>
      <p:sp>
        <p:nvSpPr>
          <p:cNvPr id="177" name="TextShape 2"/>
          <p:cNvSpPr txBox="1"/>
          <p:nvPr/>
        </p:nvSpPr>
        <p:spPr>
          <a:xfrm>
            <a:off x="524880" y="1532520"/>
            <a:ext cx="8285760" cy="3066480"/>
          </a:xfrm>
          <a:prstGeom prst="rect">
            <a:avLst/>
          </a:prstGeom>
          <a:noFill/>
          <a:ln>
            <a:noFill/>
          </a:ln>
        </p:spPr>
        <p:txBody>
          <a:bodyPr tIns="91440" bIns="91440">
            <a:noAutofit/>
          </a:bodyPr>
          <a:p>
            <a:pPr marL="457200" indent="-323640">
              <a:lnSpc>
                <a:spcPct val="140000"/>
              </a:lnSpc>
              <a:buClr>
                <a:srgbClr val="000000"/>
              </a:buClr>
              <a:buFont typeface="Arial"/>
              <a:buChar char="●"/>
            </a:pPr>
            <a:r>
              <a:rPr b="0" lang="en-US" sz="1500" spc="-1" strike="noStrike">
                <a:solidFill>
                  <a:srgbClr val="000000"/>
                </a:solidFill>
                <a:latin typeface="Arial"/>
                <a:ea typeface="Arial"/>
              </a:rPr>
              <a:t>How can ML models be efficiently trained directly over columnar files without the need for costly data materialization processes? </a:t>
            </a:r>
            <a:endParaRPr b="0" lang="en-US" sz="1500" spc="-1" strike="noStrike">
              <a:solidFill>
                <a:srgbClr val="000000"/>
              </a:solidFill>
              <a:latin typeface="Arial"/>
            </a:endParaRPr>
          </a:p>
          <a:p>
            <a:pPr marL="457200">
              <a:lnSpc>
                <a:spcPct val="140000"/>
              </a:lnSpc>
              <a:spcBef>
                <a:spcPts val="1199"/>
              </a:spcBef>
              <a:tabLst>
                <a:tab algn="l" pos="0"/>
              </a:tabLst>
            </a:pPr>
            <a:endParaRPr b="0" lang="en-US" sz="1500" spc="-1" strike="noStrike">
              <a:solidFill>
                <a:srgbClr val="000000"/>
              </a:solidFill>
              <a:latin typeface="Arial"/>
            </a:endParaRPr>
          </a:p>
          <a:p>
            <a:pPr marL="457200" indent="-323640">
              <a:lnSpc>
                <a:spcPct val="140000"/>
              </a:lnSpc>
              <a:spcBef>
                <a:spcPts val="1199"/>
              </a:spcBef>
              <a:buClr>
                <a:srgbClr val="000000"/>
              </a:buClr>
              <a:buFont typeface="Arial"/>
              <a:buChar char="●"/>
              <a:tabLst>
                <a:tab algn="l" pos="0"/>
              </a:tabLst>
            </a:pPr>
            <a:r>
              <a:rPr b="0" lang="en-US" sz="1500" spc="-1" strike="noStrike">
                <a:solidFill>
                  <a:srgbClr val="000000"/>
                </a:solidFill>
                <a:latin typeface="Arial"/>
                <a:ea typeface="Arial"/>
              </a:rPr>
              <a:t>What modifications to file formats, such as Parquet, can make columnar storage more compatible with training a wide range of ML models? </a:t>
            </a:r>
            <a:endParaRPr b="0" lang="en-US" sz="1500" spc="-1" strike="noStrike">
              <a:solidFill>
                <a:srgbClr val="000000"/>
              </a:solidFill>
              <a:latin typeface="Arial"/>
            </a:endParaRPr>
          </a:p>
          <a:p>
            <a:pPr marL="457200">
              <a:lnSpc>
                <a:spcPct val="140000"/>
              </a:lnSpc>
              <a:spcBef>
                <a:spcPts val="1199"/>
              </a:spcBef>
              <a:tabLst>
                <a:tab algn="l" pos="0"/>
              </a:tabLst>
            </a:pPr>
            <a:endParaRPr b="0" lang="en-US" sz="1500" spc="-1" strike="noStrike">
              <a:solidFill>
                <a:srgbClr val="000000"/>
              </a:solidFill>
              <a:latin typeface="Arial"/>
            </a:endParaRPr>
          </a:p>
          <a:p>
            <a:pPr marL="457200" indent="-323640">
              <a:lnSpc>
                <a:spcPct val="140000"/>
              </a:lnSpc>
              <a:spcBef>
                <a:spcPts val="1199"/>
              </a:spcBef>
              <a:buClr>
                <a:srgbClr val="000000"/>
              </a:buClr>
              <a:buFont typeface="Arial"/>
              <a:buChar char="●"/>
              <a:tabLst>
                <a:tab algn="l" pos="0"/>
              </a:tabLst>
            </a:pPr>
            <a:r>
              <a:rPr b="0" lang="en-US" sz="1500" spc="-1" strike="noStrike">
                <a:solidFill>
                  <a:srgbClr val="000000"/>
                </a:solidFill>
                <a:latin typeface="Arial"/>
                <a:ea typeface="Arial"/>
              </a:rPr>
              <a:t>What techniques can be employed to leverage GPU acceleration for both data integration and ML training tasks within data lakes? </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311760" y="500760"/>
            <a:ext cx="3706200" cy="1213200"/>
          </a:xfrm>
          <a:prstGeom prst="rect">
            <a:avLst/>
          </a:prstGeom>
          <a:noFill/>
          <a:ln>
            <a:noFill/>
          </a:ln>
        </p:spPr>
        <p:txBody>
          <a:bodyPr tIns="91440" bIns="91440">
            <a:normAutofit/>
          </a:bodyPr>
          <a:p>
            <a:pPr>
              <a:lnSpc>
                <a:spcPct val="100000"/>
              </a:lnSpc>
              <a:tabLst>
                <a:tab algn="l" pos="0"/>
              </a:tabLst>
            </a:pPr>
            <a:r>
              <a:rPr b="0" lang="en-US" sz="2800" spc="-1" strike="noStrike">
                <a:solidFill>
                  <a:srgbClr val="ffffff"/>
                </a:solidFill>
                <a:latin typeface="Merriweather"/>
                <a:ea typeface="Merriweather"/>
              </a:rPr>
              <a:t>Metadata Representation</a:t>
            </a:r>
            <a:endParaRPr b="0" lang="en-US" sz="2800" spc="-1" strike="noStrike">
              <a:solidFill>
                <a:srgbClr val="000000"/>
              </a:solidFill>
              <a:latin typeface="Arial"/>
            </a:endParaRPr>
          </a:p>
        </p:txBody>
      </p:sp>
      <p:pic>
        <p:nvPicPr>
          <p:cNvPr id="179" name="Google Shape;91;p17" descr=""/>
          <p:cNvPicPr/>
          <p:nvPr/>
        </p:nvPicPr>
        <p:blipFill>
          <a:blip r:embed="rId1"/>
          <a:stretch/>
        </p:blipFill>
        <p:spPr>
          <a:xfrm>
            <a:off x="4358880" y="1405800"/>
            <a:ext cx="4785120" cy="3737160"/>
          </a:xfrm>
          <a:prstGeom prst="rect">
            <a:avLst/>
          </a:prstGeom>
          <a:ln>
            <a:noFill/>
          </a:ln>
        </p:spPr>
      </p:pic>
      <p:pic>
        <p:nvPicPr>
          <p:cNvPr id="180" name="Google Shape;92;p17" descr=""/>
          <p:cNvPicPr/>
          <p:nvPr/>
        </p:nvPicPr>
        <p:blipFill>
          <a:blip r:embed="rId2"/>
          <a:stretch/>
        </p:blipFill>
        <p:spPr>
          <a:xfrm>
            <a:off x="4329720" y="0"/>
            <a:ext cx="3945600" cy="531000"/>
          </a:xfrm>
          <a:prstGeom prst="rect">
            <a:avLst/>
          </a:prstGeom>
          <a:ln>
            <a:noFill/>
          </a:ln>
        </p:spPr>
      </p:pic>
      <p:pic>
        <p:nvPicPr>
          <p:cNvPr id="181" name="Google Shape;93;p17" descr=""/>
          <p:cNvPicPr/>
          <p:nvPr/>
        </p:nvPicPr>
        <p:blipFill>
          <a:blip r:embed="rId3"/>
          <a:stretch/>
        </p:blipFill>
        <p:spPr>
          <a:xfrm>
            <a:off x="4329720" y="531360"/>
            <a:ext cx="4462920" cy="531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11760" y="500760"/>
            <a:ext cx="3706200" cy="1046880"/>
          </a:xfrm>
          <a:prstGeom prst="rect">
            <a:avLst/>
          </a:prstGeom>
          <a:noFill/>
          <a:ln>
            <a:noFill/>
          </a:ln>
        </p:spPr>
        <p:txBody>
          <a:bodyPr tIns="91440" bIns="91440">
            <a:normAutofit/>
          </a:bodyPr>
          <a:p>
            <a:pPr>
              <a:lnSpc>
                <a:spcPct val="100000"/>
              </a:lnSpc>
              <a:tabLst>
                <a:tab algn="l" pos="0"/>
              </a:tabLst>
            </a:pPr>
            <a:r>
              <a:rPr b="0" lang="en-US" sz="2800" spc="-1" strike="noStrike">
                <a:solidFill>
                  <a:srgbClr val="ffffff"/>
                </a:solidFill>
                <a:latin typeface="Merriweather"/>
                <a:ea typeface="Merriweather"/>
              </a:rPr>
              <a:t>ML over Columnar Storage</a:t>
            </a:r>
            <a:endParaRPr b="0" lang="en-US" sz="2800" spc="-1" strike="noStrike">
              <a:solidFill>
                <a:srgbClr val="000000"/>
              </a:solidFill>
              <a:latin typeface="Arial"/>
            </a:endParaRPr>
          </a:p>
        </p:txBody>
      </p:sp>
      <p:sp>
        <p:nvSpPr>
          <p:cNvPr id="183" name="CustomShape 2"/>
          <p:cNvSpPr/>
          <p:nvPr/>
        </p:nvSpPr>
        <p:spPr>
          <a:xfrm>
            <a:off x="4528080" y="144720"/>
            <a:ext cx="3754080" cy="44100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US" sz="2000" spc="-1" strike="noStrike">
                <a:solidFill>
                  <a:srgbClr val="31394d"/>
                </a:solidFill>
                <a:latin typeface="Roboto"/>
                <a:ea typeface="Roboto"/>
              </a:rPr>
              <a:t>ML over factorized tables:</a:t>
            </a:r>
            <a:endParaRPr b="0" lang="en-US" sz="2000" spc="-1" strike="noStrike">
              <a:latin typeface="Arial"/>
            </a:endParaRPr>
          </a:p>
          <a:p>
            <a:pPr>
              <a:lnSpc>
                <a:spcPct val="100000"/>
              </a:lnSpc>
              <a:tabLst>
                <a:tab algn="l" pos="0"/>
              </a:tabLst>
            </a:pPr>
            <a:endParaRPr b="0" lang="en-US" sz="2000" spc="-1" strike="noStrike">
              <a:latin typeface="Arial"/>
            </a:endParaRPr>
          </a:p>
        </p:txBody>
      </p:sp>
      <p:pic>
        <p:nvPicPr>
          <p:cNvPr id="184" name="Google Shape;100;p18" descr=""/>
          <p:cNvPicPr/>
          <p:nvPr/>
        </p:nvPicPr>
        <p:blipFill>
          <a:blip r:embed="rId1"/>
          <a:stretch/>
        </p:blipFill>
        <p:spPr>
          <a:xfrm>
            <a:off x="4629240" y="749880"/>
            <a:ext cx="3797640" cy="404280"/>
          </a:xfrm>
          <a:prstGeom prst="rect">
            <a:avLst/>
          </a:prstGeom>
          <a:ln>
            <a:noFill/>
          </a:ln>
        </p:spPr>
      </p:pic>
      <p:pic>
        <p:nvPicPr>
          <p:cNvPr id="185" name="Google Shape;101;p18" descr=""/>
          <p:cNvPicPr/>
          <p:nvPr/>
        </p:nvPicPr>
        <p:blipFill>
          <a:blip r:embed="rId2"/>
          <a:stretch/>
        </p:blipFill>
        <p:spPr>
          <a:xfrm>
            <a:off x="4644360" y="2482560"/>
            <a:ext cx="4200120" cy="1499400"/>
          </a:xfrm>
          <a:prstGeom prst="rect">
            <a:avLst/>
          </a:prstGeom>
          <a:ln>
            <a:noFill/>
          </a:ln>
        </p:spPr>
      </p:pic>
      <p:sp>
        <p:nvSpPr>
          <p:cNvPr id="186" name="CustomShape 3"/>
          <p:cNvSpPr/>
          <p:nvPr/>
        </p:nvSpPr>
        <p:spPr>
          <a:xfrm>
            <a:off x="4504320" y="1378800"/>
            <a:ext cx="4487400" cy="70128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US" sz="1700" spc="-1" strike="noStrike">
                <a:solidFill>
                  <a:srgbClr val="31394d"/>
                </a:solidFill>
                <a:latin typeface="Roboto"/>
                <a:ea typeface="Roboto"/>
              </a:rPr>
              <a:t>Similarly, ML operators can separately computed close to where files are located </a:t>
            </a:r>
            <a:endParaRPr b="0" lang="en-US" sz="1700" spc="-1" strike="noStrike">
              <a:latin typeface="Arial"/>
            </a:endParaRPr>
          </a:p>
          <a:p>
            <a:pPr>
              <a:lnSpc>
                <a:spcPct val="100000"/>
              </a:lnSpc>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11400" y="500760"/>
            <a:ext cx="3704040" cy="2049120"/>
          </a:xfrm>
          <a:prstGeom prst="rect">
            <a:avLst/>
          </a:prstGeom>
          <a:noFill/>
          <a:ln>
            <a:noFill/>
          </a:ln>
        </p:spPr>
        <p:txBody>
          <a:bodyPr tIns="91440" bIns="91440">
            <a:normAutofit/>
          </a:bodyPr>
          <a:p>
            <a:pPr>
              <a:lnSpc>
                <a:spcPct val="100000"/>
              </a:lnSpc>
              <a:tabLst>
                <a:tab algn="l" pos="0"/>
              </a:tabLst>
            </a:pPr>
            <a:r>
              <a:rPr b="0" lang="en-US" sz="2800" spc="-1" strike="noStrike">
                <a:solidFill>
                  <a:srgbClr val="ffffff"/>
                </a:solidFill>
                <a:latin typeface="Merriweather"/>
                <a:ea typeface="Merriweather"/>
              </a:rPr>
              <a:t>Autoencoder as a Compressor</a:t>
            </a:r>
            <a:endParaRPr b="0" lang="en-US" sz="2800" spc="-1" strike="noStrike">
              <a:solidFill>
                <a:srgbClr val="000000"/>
              </a:solidFill>
              <a:latin typeface="Arial"/>
            </a:endParaRPr>
          </a:p>
        </p:txBody>
      </p:sp>
      <p:pic>
        <p:nvPicPr>
          <p:cNvPr id="188" name="Google Shape;108;p19" descr=""/>
          <p:cNvPicPr/>
          <p:nvPr/>
        </p:nvPicPr>
        <p:blipFill>
          <a:blip r:embed="rId1"/>
          <a:stretch/>
        </p:blipFill>
        <p:spPr>
          <a:xfrm>
            <a:off x="4572000" y="152280"/>
            <a:ext cx="4105440" cy="4838400"/>
          </a:xfrm>
          <a:prstGeom prst="rect">
            <a:avLst/>
          </a:prstGeom>
          <a:ln>
            <a:noFill/>
          </a:ln>
        </p:spPr>
      </p:pic>
      <p:sp>
        <p:nvSpPr>
          <p:cNvPr id="189" name="CustomShape 2"/>
          <p:cNvSpPr/>
          <p:nvPr/>
        </p:nvSpPr>
        <p:spPr>
          <a:xfrm>
            <a:off x="567000" y="1752840"/>
            <a:ext cx="6045840" cy="384480"/>
          </a:xfrm>
          <a:prstGeom prst="rect">
            <a:avLst/>
          </a:prstGeom>
          <a:noFill/>
          <a:ln>
            <a:noFill/>
          </a:ln>
        </p:spPr>
        <p:style>
          <a:lnRef idx="0"/>
          <a:fillRef idx="0"/>
          <a:effectRef idx="0"/>
          <a:fontRef idx="minor"/>
        </p:style>
      </p:sp>
      <p:sp>
        <p:nvSpPr>
          <p:cNvPr id="190" name="CustomShape 3"/>
          <p:cNvSpPr/>
          <p:nvPr/>
        </p:nvSpPr>
        <p:spPr>
          <a:xfrm>
            <a:off x="0" y="1753200"/>
            <a:ext cx="4303440" cy="231372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400" spc="-1" strike="noStrike">
                <a:solidFill>
                  <a:srgbClr val="ffffff"/>
                </a:solidFill>
                <a:latin typeface="Roboto"/>
                <a:ea typeface="Roboto"/>
              </a:rPr>
              <a:t>Lossless compression:</a:t>
            </a:r>
            <a:endParaRPr b="0" lang="en-US" sz="1400" spc="-1" strike="noStrike">
              <a:latin typeface="Arial"/>
            </a:endParaRPr>
          </a:p>
          <a:p>
            <a:pPr marL="457200" indent="-317160">
              <a:lnSpc>
                <a:spcPct val="100000"/>
              </a:lnSpc>
              <a:buClr>
                <a:srgbClr val="ffffff"/>
              </a:buClr>
              <a:buFont typeface="Roboto"/>
              <a:buChar char="●"/>
              <a:tabLst>
                <a:tab algn="l" pos="0"/>
              </a:tabLst>
            </a:pPr>
            <a:r>
              <a:rPr b="0" lang="en-US" sz="1400" spc="-1" strike="noStrike">
                <a:solidFill>
                  <a:srgbClr val="ffffff"/>
                </a:solidFill>
                <a:latin typeface="Roboto"/>
                <a:ea typeface="Roboto"/>
              </a:rPr>
              <a:t>Repeated (de)compression process</a:t>
            </a:r>
            <a:endParaRPr b="0" lang="en-US" sz="1400" spc="-1" strike="noStrike">
              <a:latin typeface="Arial"/>
            </a:endParaRPr>
          </a:p>
          <a:p>
            <a:pPr marL="457200" indent="-317160">
              <a:lnSpc>
                <a:spcPct val="100000"/>
              </a:lnSpc>
              <a:buClr>
                <a:srgbClr val="ffffff"/>
              </a:buClr>
              <a:buFont typeface="Roboto"/>
              <a:buChar char="●"/>
              <a:tabLst>
                <a:tab algn="l" pos="0"/>
              </a:tabLst>
            </a:pPr>
            <a:r>
              <a:rPr b="0" lang="en-US" sz="1400" spc="-1" strike="noStrike">
                <a:solidFill>
                  <a:srgbClr val="ffffff"/>
                </a:solidFill>
                <a:latin typeface="Roboto"/>
                <a:ea typeface="Roboto"/>
              </a:rPr>
              <a:t>intensive data transformation and movement</a:t>
            </a:r>
            <a:endParaRPr b="0" lang="en-US" sz="1400" spc="-1" strike="noStrike">
              <a:latin typeface="Arial"/>
            </a:endParaRPr>
          </a:p>
          <a:p>
            <a:pPr marL="457200">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ffffff"/>
                </a:solidFill>
                <a:latin typeface="Roboto"/>
                <a:ea typeface="Roboto"/>
              </a:rPr>
              <a:t>Lossy compression with AE:</a:t>
            </a:r>
            <a:endParaRPr b="0" lang="en-US" sz="1400" spc="-1" strike="noStrike">
              <a:latin typeface="Arial"/>
            </a:endParaRPr>
          </a:p>
          <a:p>
            <a:pPr marL="457200" indent="-317160">
              <a:lnSpc>
                <a:spcPct val="100000"/>
              </a:lnSpc>
              <a:buClr>
                <a:srgbClr val="ffffff"/>
              </a:buClr>
              <a:buFont typeface="Roboto"/>
              <a:buChar char="●"/>
              <a:tabLst>
                <a:tab algn="l" pos="0"/>
              </a:tabLst>
            </a:pPr>
            <a:r>
              <a:rPr b="0" lang="en-US" sz="1400" spc="-1" strike="noStrike">
                <a:solidFill>
                  <a:srgbClr val="ffffff"/>
                </a:solidFill>
                <a:latin typeface="Roboto"/>
                <a:ea typeface="Roboto"/>
              </a:rPr>
              <a:t>Integrated AE with downstream models</a:t>
            </a:r>
            <a:endParaRPr b="0" lang="en-US" sz="1400" spc="-1" strike="noStrike">
              <a:latin typeface="Arial"/>
            </a:endParaRPr>
          </a:p>
          <a:p>
            <a:pPr marL="457200" indent="-317160">
              <a:lnSpc>
                <a:spcPct val="100000"/>
              </a:lnSpc>
              <a:buClr>
                <a:srgbClr val="ffffff"/>
              </a:buClr>
              <a:buFont typeface="Roboto"/>
              <a:buChar char="●"/>
              <a:tabLst>
                <a:tab algn="l" pos="0"/>
              </a:tabLst>
            </a:pPr>
            <a:r>
              <a:rPr b="0" lang="en-US" sz="1400" spc="-1" strike="noStrike">
                <a:solidFill>
                  <a:srgbClr val="ffffff"/>
                </a:solidFill>
                <a:latin typeface="Roboto"/>
                <a:ea typeface="Roboto"/>
              </a:rPr>
              <a:t>The compressor itself is compressable</a:t>
            </a:r>
            <a:endParaRPr b="0" lang="en-US" sz="1400" spc="-1" strike="noStrike">
              <a:latin typeface="Arial"/>
            </a:endParaRPr>
          </a:p>
          <a:p>
            <a:pPr marL="457200" indent="-317160">
              <a:lnSpc>
                <a:spcPct val="100000"/>
              </a:lnSpc>
              <a:buClr>
                <a:srgbClr val="ffffff"/>
              </a:buClr>
              <a:buFont typeface="Roboto"/>
              <a:buChar char="●"/>
              <a:tabLst>
                <a:tab algn="l" pos="0"/>
              </a:tabLst>
            </a:pPr>
            <a:r>
              <a:rPr b="0" lang="en-US" sz="1400" spc="-1" strike="noStrike">
                <a:solidFill>
                  <a:srgbClr val="ffffff"/>
                </a:solidFill>
                <a:latin typeface="Roboto"/>
                <a:ea typeface="Roboto"/>
              </a:rPr>
              <a:t>Only encoding once</a:t>
            </a:r>
            <a:endParaRPr b="0" lang="en-US" sz="1400" spc="-1" strike="noStrike">
              <a:latin typeface="Arial"/>
            </a:endParaRPr>
          </a:p>
          <a:p>
            <a:pPr marL="457200" indent="-317160">
              <a:lnSpc>
                <a:spcPct val="100000"/>
              </a:lnSpc>
              <a:buClr>
                <a:srgbClr val="ffffff"/>
              </a:buClr>
              <a:buFont typeface="Roboto"/>
              <a:buChar char="●"/>
              <a:tabLst>
                <a:tab algn="l" pos="0"/>
              </a:tabLst>
            </a:pPr>
            <a:r>
              <a:rPr b="0" lang="en-US" sz="1400" spc="-1" strike="noStrike">
                <a:solidFill>
                  <a:srgbClr val="ffffff"/>
                </a:solidFill>
                <a:latin typeface="Roboto"/>
                <a:ea typeface="Roboto"/>
              </a:rPr>
              <a:t>Leveraging DL models robustness</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311760" y="500760"/>
            <a:ext cx="8520120" cy="623520"/>
          </a:xfrm>
          <a:prstGeom prst="rect">
            <a:avLst/>
          </a:prstGeom>
          <a:noFill/>
          <a:ln>
            <a:noFill/>
          </a:ln>
        </p:spPr>
        <p:txBody>
          <a:bodyPr tIns="91440" bIns="91440">
            <a:normAutofit/>
          </a:bodyPr>
          <a:p>
            <a:pPr>
              <a:lnSpc>
                <a:spcPct val="100000"/>
              </a:lnSpc>
              <a:tabLst>
                <a:tab algn="l" pos="0"/>
              </a:tabLst>
            </a:pPr>
            <a:r>
              <a:rPr b="0" lang="en-US" sz="2500" spc="-1" strike="noStrike">
                <a:solidFill>
                  <a:srgbClr val="ffffff"/>
                </a:solidFill>
                <a:latin typeface="Merriweather"/>
                <a:ea typeface="Merriweather"/>
              </a:rPr>
              <a:t>GPU-accelerated ML Pipeline in Data Lakes</a:t>
            </a:r>
            <a:endParaRPr b="0" lang="en-US" sz="2500" spc="-1" strike="noStrike">
              <a:solidFill>
                <a:srgbClr val="000000"/>
              </a:solidFill>
              <a:latin typeface="Arial"/>
            </a:endParaRPr>
          </a:p>
        </p:txBody>
      </p:sp>
      <p:sp>
        <p:nvSpPr>
          <p:cNvPr id="192" name="TextShape 2"/>
          <p:cNvSpPr txBox="1"/>
          <p:nvPr/>
        </p:nvSpPr>
        <p:spPr>
          <a:xfrm>
            <a:off x="378000" y="1438200"/>
            <a:ext cx="8002440" cy="3265920"/>
          </a:xfrm>
          <a:prstGeom prst="rect">
            <a:avLst/>
          </a:prstGeom>
          <a:noFill/>
          <a:ln>
            <a:noFill/>
          </a:ln>
        </p:spPr>
        <p:txBody>
          <a:bodyPr tIns="91440" bIns="91440">
            <a:normAutofit fontScale="97000"/>
          </a:bodyPr>
          <a:p>
            <a:pPr>
              <a:lnSpc>
                <a:spcPct val="115000"/>
              </a:lnSpc>
              <a:tabLst>
                <a:tab algn="l" pos="0"/>
              </a:tabLst>
            </a:pPr>
            <a:r>
              <a:rPr b="0" lang="en-US" sz="1500" spc="-1" strike="noStrike">
                <a:solidFill>
                  <a:srgbClr val="31394d"/>
                </a:solidFill>
                <a:latin typeface="Roboto"/>
                <a:ea typeface="Roboto"/>
              </a:rPr>
              <a:t>1. </a:t>
            </a:r>
            <a:r>
              <a:rPr b="1" lang="en-US" sz="1500" spc="-1" strike="noStrike">
                <a:solidFill>
                  <a:srgbClr val="31394d"/>
                </a:solidFill>
                <a:latin typeface="Roboto"/>
                <a:ea typeface="Roboto"/>
              </a:rPr>
              <a:t>Leveraging Modern Hardware for Pipeline Acceleration</a:t>
            </a:r>
            <a:r>
              <a:rPr b="0" lang="en-US" sz="1500" spc="-1" strike="noStrike">
                <a:solidFill>
                  <a:srgbClr val="31394d"/>
                </a:solidFill>
                <a:latin typeface="Roboto"/>
                <a:ea typeface="Roboto"/>
              </a:rPr>
              <a:t>: From Parquet file operations to model training, can be accelerated by transforming file operations into linear algebraic operations.</a:t>
            </a:r>
            <a:endParaRPr b="0" lang="en-US" sz="1500" spc="-1" strike="noStrike">
              <a:solidFill>
                <a:srgbClr val="000000"/>
              </a:solidFill>
              <a:latin typeface="Arial"/>
            </a:endParaRPr>
          </a:p>
          <a:p>
            <a:pPr>
              <a:lnSpc>
                <a:spcPct val="115000"/>
              </a:lnSpc>
              <a:spcBef>
                <a:spcPts val="1199"/>
              </a:spcBef>
              <a:tabLst>
                <a:tab algn="l" pos="0"/>
              </a:tabLst>
            </a:pPr>
            <a:r>
              <a:rPr b="0" lang="en-US" sz="1500" spc="-1" strike="noStrike">
                <a:solidFill>
                  <a:srgbClr val="31394d"/>
                </a:solidFill>
                <a:latin typeface="Roboto"/>
                <a:ea typeface="Roboto"/>
              </a:rPr>
              <a:t>2. </a:t>
            </a:r>
            <a:r>
              <a:rPr b="1" lang="en-US" sz="1500" spc="-1" strike="noStrike">
                <a:solidFill>
                  <a:srgbClr val="31394d"/>
                </a:solidFill>
                <a:latin typeface="Roboto"/>
                <a:ea typeface="Roboto"/>
              </a:rPr>
              <a:t>Role of Autoencoders in Decompression</a:t>
            </a:r>
            <a:r>
              <a:rPr b="0" lang="en-US" sz="1500" spc="-1" strike="noStrike">
                <a:solidFill>
                  <a:srgbClr val="31394d"/>
                </a:solidFill>
                <a:latin typeface="Roboto"/>
                <a:ea typeface="Roboto"/>
              </a:rPr>
              <a:t>: Autoencoders can be employed for data decompression within the pipeline. Their operations, aligned with linear algebraic principles, allow efficient processing on GPUs, enhancing the overall performance of the ML pipeline.</a:t>
            </a:r>
            <a:endParaRPr b="0" lang="en-US" sz="1500" spc="-1" strike="noStrike">
              <a:solidFill>
                <a:srgbClr val="000000"/>
              </a:solidFill>
              <a:latin typeface="Arial"/>
            </a:endParaRPr>
          </a:p>
          <a:p>
            <a:pPr>
              <a:lnSpc>
                <a:spcPct val="115000"/>
              </a:lnSpc>
              <a:spcBef>
                <a:spcPts val="1199"/>
              </a:spcBef>
              <a:spcAft>
                <a:spcPts val="1199"/>
              </a:spcAft>
              <a:tabLst>
                <a:tab algn="l" pos="0"/>
              </a:tabLst>
            </a:pPr>
            <a:r>
              <a:rPr b="0" lang="en-US" sz="1500" spc="-1" strike="noStrike">
                <a:solidFill>
                  <a:srgbClr val="666666"/>
                </a:solidFill>
                <a:latin typeface="Roboto"/>
                <a:ea typeface="Roboto"/>
              </a:rPr>
              <a:t>3. </a:t>
            </a:r>
            <a:r>
              <a:rPr b="1" lang="en-US" sz="1500" spc="-1" strike="noStrike">
                <a:solidFill>
                  <a:srgbClr val="31394d"/>
                </a:solidFill>
                <a:latin typeface="Roboto"/>
                <a:ea typeface="Roboto"/>
              </a:rPr>
              <a:t>Stacking Autoencoders with Deep Learning Models</a:t>
            </a:r>
            <a:r>
              <a:rPr b="0" lang="en-US" sz="1500" spc="-1" strike="noStrike">
                <a:solidFill>
                  <a:srgbClr val="666666"/>
                </a:solidFill>
                <a:latin typeface="Roboto"/>
                <a:ea typeface="Roboto"/>
              </a:rPr>
              <a:t>: Integrating autoencoders with other deep learning models not only improves compression effectiveness but also helps mitigate the loss during compression, offering new opportunities for optimization.</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311760" y="500760"/>
            <a:ext cx="3706200" cy="2508480"/>
          </a:xfrm>
          <a:prstGeom prst="rect">
            <a:avLst/>
          </a:prstGeom>
          <a:noFill/>
          <a:ln>
            <a:noFill/>
          </a:ln>
        </p:spPr>
        <p:txBody>
          <a:bodyPr tIns="91440" bIns="91440">
            <a:normAutofit/>
          </a:bodyPr>
          <a:p>
            <a:pPr>
              <a:lnSpc>
                <a:spcPct val="100000"/>
              </a:lnSpc>
              <a:tabLst>
                <a:tab algn="l" pos="0"/>
              </a:tabLst>
            </a:pPr>
            <a:r>
              <a:rPr b="0" lang="en-US" sz="2800" spc="-1" strike="noStrike">
                <a:solidFill>
                  <a:srgbClr val="ffffff"/>
                </a:solidFill>
                <a:latin typeface="Merriweather"/>
                <a:ea typeface="Merriweather"/>
              </a:rPr>
              <a:t>Conclusion</a:t>
            </a:r>
            <a:endParaRPr b="0" lang="en-US" sz="2800" spc="-1" strike="noStrike">
              <a:solidFill>
                <a:srgbClr val="000000"/>
              </a:solidFill>
              <a:latin typeface="Arial"/>
            </a:endParaRPr>
          </a:p>
        </p:txBody>
      </p:sp>
      <p:sp>
        <p:nvSpPr>
          <p:cNvPr id="194" name="TextShape 2"/>
          <p:cNvSpPr txBox="1"/>
          <p:nvPr/>
        </p:nvSpPr>
        <p:spPr>
          <a:xfrm>
            <a:off x="4676040" y="154440"/>
            <a:ext cx="4165920" cy="4663080"/>
          </a:xfrm>
          <a:prstGeom prst="rect">
            <a:avLst/>
          </a:prstGeom>
          <a:noFill/>
          <a:ln>
            <a:noFill/>
          </a:ln>
        </p:spPr>
        <p:txBody>
          <a:bodyPr tIns="91440" bIns="91440">
            <a:noAutofit/>
          </a:bodyPr>
          <a:p>
            <a:pPr marL="457200" indent="-323640">
              <a:lnSpc>
                <a:spcPct val="105000"/>
              </a:lnSpc>
              <a:buClr>
                <a:srgbClr val="31394d"/>
              </a:buClr>
              <a:buFont typeface="Roboto"/>
              <a:buChar char="●"/>
            </a:pPr>
            <a:r>
              <a:rPr b="0" lang="en-US" sz="1500" spc="-1" strike="noStrike">
                <a:solidFill>
                  <a:srgbClr val="31394d"/>
                </a:solidFill>
                <a:latin typeface="Roboto"/>
                <a:ea typeface="Roboto"/>
              </a:rPr>
              <a:t>Materialization is not mandatory when we know entity relations</a:t>
            </a:r>
            <a:endParaRPr b="0" lang="en-US" sz="1500" spc="-1" strike="noStrike">
              <a:solidFill>
                <a:srgbClr val="000000"/>
              </a:solidFill>
              <a:latin typeface="Arial"/>
            </a:endParaRPr>
          </a:p>
          <a:p>
            <a:pPr marL="457200">
              <a:lnSpc>
                <a:spcPct val="105000"/>
              </a:lnSpc>
              <a:spcBef>
                <a:spcPts val="1199"/>
              </a:spcBef>
              <a:tabLst>
                <a:tab algn="l" pos="0"/>
              </a:tabLst>
            </a:pPr>
            <a:endParaRPr b="0" lang="en-US" sz="1500" spc="-1" strike="noStrike">
              <a:solidFill>
                <a:srgbClr val="000000"/>
              </a:solidFill>
              <a:latin typeface="Arial"/>
            </a:endParaRPr>
          </a:p>
          <a:p>
            <a:pPr marL="457200" indent="-323640">
              <a:lnSpc>
                <a:spcPct val="105000"/>
              </a:lnSpc>
              <a:spcBef>
                <a:spcPts val="1199"/>
              </a:spcBef>
              <a:buClr>
                <a:srgbClr val="31394d"/>
              </a:buClr>
              <a:buFont typeface="Roboto"/>
              <a:buChar char="●"/>
              <a:tabLst>
                <a:tab algn="l" pos="0"/>
              </a:tabLst>
            </a:pPr>
            <a:r>
              <a:rPr b="0" lang="en-US" sz="1500" spc="-1" strike="noStrike">
                <a:solidFill>
                  <a:srgbClr val="31394d"/>
                </a:solidFill>
                <a:latin typeface="Roboto"/>
                <a:ea typeface="Roboto"/>
              </a:rPr>
              <a:t>ML training algorithms can run over columnar storage file without aggregating them to human-readable records.</a:t>
            </a:r>
            <a:endParaRPr b="0" lang="en-US" sz="1500" spc="-1" strike="noStrike">
              <a:solidFill>
                <a:srgbClr val="000000"/>
              </a:solidFill>
              <a:latin typeface="Arial"/>
            </a:endParaRPr>
          </a:p>
          <a:p>
            <a:pPr marL="457200">
              <a:lnSpc>
                <a:spcPct val="105000"/>
              </a:lnSpc>
              <a:spcBef>
                <a:spcPts val="1199"/>
              </a:spcBef>
              <a:tabLst>
                <a:tab algn="l" pos="0"/>
              </a:tabLst>
            </a:pPr>
            <a:endParaRPr b="0" lang="en-US" sz="1500" spc="-1" strike="noStrike">
              <a:solidFill>
                <a:srgbClr val="000000"/>
              </a:solidFill>
              <a:latin typeface="Arial"/>
            </a:endParaRPr>
          </a:p>
          <a:p>
            <a:pPr marL="457200" indent="-323640">
              <a:lnSpc>
                <a:spcPct val="105000"/>
              </a:lnSpc>
              <a:spcBef>
                <a:spcPts val="1199"/>
              </a:spcBef>
              <a:buClr>
                <a:srgbClr val="31394d"/>
              </a:buClr>
              <a:buFont typeface="Roboto"/>
              <a:buChar char="●"/>
              <a:tabLst>
                <a:tab algn="l" pos="0"/>
              </a:tabLst>
            </a:pPr>
            <a:r>
              <a:rPr b="0" lang="en-US" sz="1500" spc="-1" strike="noStrike">
                <a:solidFill>
                  <a:srgbClr val="31394d"/>
                </a:solidFill>
                <a:latin typeface="Roboto"/>
                <a:ea typeface="Roboto"/>
              </a:rPr>
              <a:t>Autoencoder is a promising lossy compressor for multimedia data in data lakes</a:t>
            </a:r>
            <a:endParaRPr b="0" lang="en-US" sz="1500" spc="-1" strike="noStrike">
              <a:solidFill>
                <a:srgbClr val="000000"/>
              </a:solidFill>
              <a:latin typeface="Arial"/>
            </a:endParaRPr>
          </a:p>
          <a:p>
            <a:pPr marL="457200">
              <a:lnSpc>
                <a:spcPct val="105000"/>
              </a:lnSpc>
              <a:spcBef>
                <a:spcPts val="1199"/>
              </a:spcBef>
              <a:tabLst>
                <a:tab algn="l" pos="0"/>
              </a:tabLst>
            </a:pPr>
            <a:endParaRPr b="0" lang="en-US" sz="1500" spc="-1" strike="noStrike">
              <a:solidFill>
                <a:srgbClr val="000000"/>
              </a:solidFill>
              <a:latin typeface="Arial"/>
            </a:endParaRPr>
          </a:p>
          <a:p>
            <a:pPr marL="457200" indent="-323640">
              <a:lnSpc>
                <a:spcPct val="105000"/>
              </a:lnSpc>
              <a:spcBef>
                <a:spcPts val="1199"/>
              </a:spcBef>
              <a:buClr>
                <a:srgbClr val="31394d"/>
              </a:buClr>
              <a:buFont typeface="Roboto"/>
              <a:buChar char="●"/>
              <a:tabLst>
                <a:tab algn="l" pos="0"/>
              </a:tabLst>
            </a:pPr>
            <a:r>
              <a:rPr b="0" lang="en-US" sz="1500" spc="-1" strike="noStrike">
                <a:solidFill>
                  <a:srgbClr val="31394d"/>
                </a:solidFill>
                <a:latin typeface="Roboto"/>
                <a:ea typeface="Roboto"/>
              </a:rPr>
              <a:t>Binary metadata representation and AE-based compressor can serve as a middleware and enable GPU-accelerated data lakes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2024-09-30T09:45:30Z</dcterms:modified>
  <cp:revision>1</cp:revision>
  <dc:subject/>
  <dc:title/>
</cp:coreProperties>
</file>