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9" r:id="rId3"/>
    <p:sldId id="312" r:id="rId4"/>
    <p:sldId id="314" r:id="rId5"/>
    <p:sldId id="320" r:id="rId6"/>
    <p:sldId id="316" r:id="rId7"/>
    <p:sldId id="317" r:id="rId8"/>
    <p:sldId id="318" r:id="rId9"/>
    <p:sldId id="319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Marcel Untied" initials="MU" lastIdx="35" clrIdx="0">
    <p:extLst>
      <p:ext uri="{19B8F6BF-5375-455C-9EA6-DF929625EA0E}">
        <p15:presenceInfo xmlns:p15="http://schemas.microsoft.com/office/powerpoint/2012/main" userId="Marcel Untied" providerId="None"/>
      </p:ext>
    </p:extLst>
  </p:cmAuthor>
  <p:cmAuthor id="3" name="Marchien van Doorn" initials="MvD" lastIdx="1" clrIdx="1">
    <p:extLst>
      <p:ext uri="{19B8F6BF-5375-455C-9EA6-DF929625EA0E}">
        <p15:presenceInfo xmlns:p15="http://schemas.microsoft.com/office/powerpoint/2012/main" userId="Marchien van Do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5465" autoAdjust="0"/>
  </p:normalViewPr>
  <p:slideViewPr>
    <p:cSldViewPr snapToGrid="0" snapToObjects="1">
      <p:cViewPr varScale="1">
        <p:scale>
          <a:sx n="98" d="100"/>
          <a:sy n="98" d="100"/>
        </p:scale>
        <p:origin x="828" y="90"/>
      </p:cViewPr>
      <p:guideLst/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ichtingsem.stoplight.io/docs/sem-technology-prototype/docs/introduction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pilot-pha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tichtingsem/functional-overvie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1" y="2794053"/>
            <a:ext cx="5945264" cy="1179431"/>
          </a:xfrm>
        </p:spPr>
        <p:txBody>
          <a:bodyPr>
            <a:normAutofit/>
          </a:bodyPr>
          <a:lstStyle/>
          <a:p>
            <a:r>
              <a:rPr lang="nl-NL" sz="4000" dirty="0" smtClean="0"/>
              <a:t>Minutes: CTO Meeting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17-12-2020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9-11-2020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Purpose Technical Advisory Board</a:t>
            </a:r>
          </a:p>
          <a:p>
            <a:pPr lvl="1"/>
            <a:r>
              <a:rPr lang="en-GB" dirty="0" smtClean="0"/>
              <a:t>Problem solving</a:t>
            </a:r>
          </a:p>
          <a:p>
            <a:pPr lvl="1"/>
            <a:r>
              <a:rPr lang="en-GB" dirty="0" smtClean="0"/>
              <a:t>Advice</a:t>
            </a:r>
          </a:p>
          <a:p>
            <a:pPr lvl="1"/>
            <a:r>
              <a:rPr lang="en-GB" dirty="0" smtClean="0"/>
              <a:t>Formalizing &amp; making decisions</a:t>
            </a:r>
          </a:p>
          <a:p>
            <a:pPr lvl="1"/>
            <a:r>
              <a:rPr lang="en-GB" dirty="0" smtClean="0"/>
              <a:t>Escalation channel</a:t>
            </a:r>
          </a:p>
          <a:p>
            <a:pPr lvl="1"/>
            <a:r>
              <a:rPr lang="en-GB" dirty="0" smtClean="0"/>
              <a:t>Guidance</a:t>
            </a:r>
          </a:p>
          <a:p>
            <a:r>
              <a:rPr lang="en-GB" dirty="0" smtClean="0"/>
              <a:t>Mandate</a:t>
            </a:r>
          </a:p>
          <a:p>
            <a:pPr lvl="1"/>
            <a:r>
              <a:rPr lang="en-GB" dirty="0" smtClean="0"/>
              <a:t>Give technical advice to steering committee and if necessary bring it to the SEM Board</a:t>
            </a:r>
          </a:p>
          <a:p>
            <a:r>
              <a:rPr lang="en-GB" dirty="0" smtClean="0"/>
              <a:t>Scope: 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echnical solutions/issues (not </a:t>
            </a:r>
            <a:r>
              <a:rPr lang="en-GB" dirty="0"/>
              <a:t>on resourcing, </a:t>
            </a:r>
            <a:r>
              <a:rPr lang="en-GB" dirty="0" smtClean="0"/>
              <a:t>planning)</a:t>
            </a:r>
          </a:p>
          <a:p>
            <a:r>
              <a:rPr lang="en-GB" dirty="0" smtClean="0"/>
              <a:t>Question:</a:t>
            </a:r>
          </a:p>
          <a:p>
            <a:pPr lvl="1"/>
            <a:r>
              <a:rPr lang="en-GB" dirty="0" smtClean="0"/>
              <a:t>Who is the chairman of TAB?</a:t>
            </a:r>
          </a:p>
          <a:p>
            <a:r>
              <a:rPr lang="en-GB" dirty="0" smtClean="0"/>
              <a:t>Actions:</a:t>
            </a:r>
          </a:p>
          <a:p>
            <a:pPr lvl="1"/>
            <a:r>
              <a:rPr lang="en-GB" dirty="0" smtClean="0"/>
              <a:t>Contact Thijs Willems for participation TAB (</a:t>
            </a:r>
            <a:r>
              <a:rPr lang="en-GB" dirty="0" err="1" smtClean="0"/>
              <a:t>Malmberg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Contact Dirk Jan </a:t>
            </a:r>
            <a:r>
              <a:rPr lang="en-GB" dirty="0" err="1" smtClean="0"/>
              <a:t>Timmer</a:t>
            </a:r>
            <a:r>
              <a:rPr lang="en-GB" dirty="0" smtClean="0"/>
              <a:t> for participation TAB (</a:t>
            </a:r>
            <a:r>
              <a:rPr lang="en-GB" dirty="0" err="1" smtClean="0"/>
              <a:t>Topicus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Prepare formalization (</a:t>
            </a:r>
            <a:r>
              <a:rPr lang="en-GB" dirty="0"/>
              <a:t>acceptance) </a:t>
            </a:r>
            <a:r>
              <a:rPr lang="en-GB" dirty="0" smtClean="0"/>
              <a:t>of the first phase for next TAB meeting – Clifton/Marcel</a:t>
            </a:r>
          </a:p>
          <a:p>
            <a:pPr lvl="1"/>
            <a:r>
              <a:rPr lang="en-GB" dirty="0"/>
              <a:t>Retrieve feedback and questions from within </a:t>
            </a:r>
            <a:r>
              <a:rPr lang="en-GB" dirty="0" smtClean="0"/>
              <a:t>organisations (regarding pilot) – Edwin, Clifton, Jannes</a:t>
            </a:r>
          </a:p>
          <a:p>
            <a:pPr lvl="1"/>
            <a:r>
              <a:rPr lang="en-GB" dirty="0" smtClean="0"/>
              <a:t>Determine TAB subjects – All</a:t>
            </a:r>
          </a:p>
          <a:p>
            <a:pPr lvl="1"/>
            <a:r>
              <a:rPr lang="en-GB" dirty="0" smtClean="0"/>
              <a:t>Plan next CTO meetings in advance - Marcel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03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Opening remarks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Short intro new </a:t>
            </a:r>
            <a:r>
              <a:rPr lang="en-GB" dirty="0" smtClean="0"/>
              <a:t>members</a:t>
            </a:r>
            <a:endParaRPr lang="nl-N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Minutes </a:t>
            </a:r>
            <a:r>
              <a:rPr lang="en-GB" dirty="0" smtClean="0"/>
              <a:t>&amp; </a:t>
            </a:r>
            <a:r>
              <a:rPr lang="en-GB" dirty="0"/>
              <a:t>A</a:t>
            </a:r>
            <a:r>
              <a:rPr lang="en-GB" dirty="0" smtClean="0"/>
              <a:t>ctions</a:t>
            </a:r>
            <a:endParaRPr lang="nl-NL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Contact Thijs Willems for participation TAB (</a:t>
            </a:r>
            <a:r>
              <a:rPr lang="en-GB" dirty="0" err="1"/>
              <a:t>Malmberg</a:t>
            </a:r>
            <a:r>
              <a:rPr lang="en-GB" dirty="0"/>
              <a:t>) – Albert, Done</a:t>
            </a:r>
            <a:endParaRPr lang="nl-NL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Contact Dirk Jan </a:t>
            </a:r>
            <a:r>
              <a:rPr lang="en-GB" dirty="0" err="1"/>
              <a:t>Timmer</a:t>
            </a:r>
            <a:r>
              <a:rPr lang="en-GB" dirty="0"/>
              <a:t> for participation TAB (</a:t>
            </a:r>
            <a:r>
              <a:rPr lang="en-GB" dirty="0" err="1"/>
              <a:t>Topicus</a:t>
            </a:r>
            <a:r>
              <a:rPr lang="en-GB" dirty="0"/>
              <a:t>) – Albert/Jannes, In progress</a:t>
            </a:r>
            <a:endParaRPr lang="nl-N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Walkthrough </a:t>
            </a:r>
            <a:r>
              <a:rPr lang="en-GB" dirty="0"/>
              <a:t>Architecture (Events, </a:t>
            </a:r>
            <a:r>
              <a:rPr lang="en-GB" dirty="0" err="1"/>
              <a:t>Webhooks</a:t>
            </a:r>
            <a:r>
              <a:rPr lang="en-GB" dirty="0"/>
              <a:t>, Security, API’s) – Clifton</a:t>
            </a:r>
            <a:endParaRPr lang="nl-N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First feedback project team – Clifton/Marcel</a:t>
            </a:r>
            <a:endParaRPr lang="nl-N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Other TAB subjects</a:t>
            </a:r>
            <a:endParaRPr lang="nl-N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AOB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26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17-12-2020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73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Present</a:t>
            </a:r>
          </a:p>
          <a:p>
            <a:pPr lvl="1"/>
            <a:r>
              <a:rPr lang="en-GB" dirty="0"/>
              <a:t>Jannes </a:t>
            </a:r>
            <a:r>
              <a:rPr lang="en-GB" dirty="0" smtClean="0"/>
              <a:t>Hessels (Chairman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Albert Jagt</a:t>
            </a:r>
          </a:p>
          <a:p>
            <a:pPr lvl="1"/>
            <a:r>
              <a:rPr lang="en-GB" dirty="0" smtClean="0"/>
              <a:t>Edwin Persoon</a:t>
            </a:r>
          </a:p>
          <a:p>
            <a:pPr lvl="1"/>
            <a:r>
              <a:rPr lang="en-GB" dirty="0" smtClean="0"/>
              <a:t>Thijs </a:t>
            </a:r>
            <a:r>
              <a:rPr lang="en-GB" dirty="0" err="1" smtClean="0"/>
              <a:t>WIllems</a:t>
            </a:r>
            <a:endParaRPr lang="en-GB" dirty="0"/>
          </a:p>
          <a:p>
            <a:pPr lvl="1"/>
            <a:r>
              <a:rPr lang="en-GB" dirty="0" smtClean="0"/>
              <a:t>Clifton Cunningham</a:t>
            </a:r>
          </a:p>
          <a:p>
            <a:pPr lvl="1"/>
            <a:r>
              <a:rPr lang="en-GB" dirty="0" smtClean="0"/>
              <a:t>Marcel Untied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Opening remarks</a:t>
            </a:r>
          </a:p>
          <a:p>
            <a:pPr lvl="1"/>
            <a:r>
              <a:rPr lang="en-GB" dirty="0" smtClean="0"/>
              <a:t>Jannes welcomes Thijs in the Technical Advisory Board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Short </a:t>
            </a:r>
            <a:r>
              <a:rPr lang="en-GB" dirty="0"/>
              <a:t>intro new </a:t>
            </a:r>
            <a:r>
              <a:rPr lang="en-GB" dirty="0" smtClean="0"/>
              <a:t>members</a:t>
            </a:r>
          </a:p>
          <a:p>
            <a:pPr lvl="1"/>
            <a:r>
              <a:rPr lang="en-GB" dirty="0" smtClean="0"/>
              <a:t>Short introduction by Thijs about his role and history at </a:t>
            </a:r>
            <a:r>
              <a:rPr lang="en-GB" dirty="0" err="1" smtClean="0"/>
              <a:t>Malmberg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Minutes &amp; Actions</a:t>
            </a:r>
          </a:p>
          <a:p>
            <a:pPr lvl="1"/>
            <a:r>
              <a:rPr lang="en-GB" dirty="0" smtClean="0"/>
              <a:t>Contact Thijs Willems for participation TAB (</a:t>
            </a:r>
            <a:r>
              <a:rPr lang="en-GB" dirty="0" err="1" smtClean="0"/>
              <a:t>Malmberg</a:t>
            </a:r>
            <a:r>
              <a:rPr lang="en-GB" dirty="0" smtClean="0"/>
              <a:t>) – Albert, Done</a:t>
            </a:r>
          </a:p>
          <a:p>
            <a:pPr lvl="1"/>
            <a:r>
              <a:rPr lang="en-GB" dirty="0" smtClean="0"/>
              <a:t>Contact </a:t>
            </a:r>
            <a:r>
              <a:rPr lang="en-GB" dirty="0"/>
              <a:t>Dirk Jan </a:t>
            </a:r>
            <a:r>
              <a:rPr lang="en-GB" dirty="0" err="1"/>
              <a:t>Timmer</a:t>
            </a:r>
            <a:r>
              <a:rPr lang="en-GB" dirty="0"/>
              <a:t> for participation TAB (</a:t>
            </a:r>
            <a:r>
              <a:rPr lang="en-GB" dirty="0" err="1"/>
              <a:t>Topicus</a:t>
            </a:r>
            <a:r>
              <a:rPr lang="en-GB" dirty="0"/>
              <a:t>) – Albert, In progress</a:t>
            </a:r>
          </a:p>
          <a:p>
            <a:pPr lvl="1"/>
            <a:r>
              <a:rPr lang="en-GB" dirty="0" smtClean="0"/>
              <a:t>No comments on minutes 26-11-2020 (= minutes approved)</a:t>
            </a:r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974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17-12-2020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64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GB" dirty="0" smtClean="0"/>
              <a:t>Walkthrough Architecture (Events, </a:t>
            </a:r>
            <a:r>
              <a:rPr lang="en-GB" dirty="0" err="1" smtClean="0"/>
              <a:t>Webhooks</a:t>
            </a:r>
            <a:r>
              <a:rPr lang="en-GB" dirty="0" smtClean="0"/>
              <a:t>, Security, API’s) – Clifton</a:t>
            </a:r>
          </a:p>
          <a:p>
            <a:pPr lvl="1"/>
            <a:r>
              <a:rPr lang="en-GB" dirty="0" smtClean="0"/>
              <a:t>Clifton explains the chosen architecture and patterns by walking through the documentation on Spotlight</a:t>
            </a:r>
          </a:p>
          <a:p>
            <a:pPr lvl="2"/>
            <a:r>
              <a:rPr lang="en-GB" dirty="0" smtClean="0">
                <a:hlinkClick r:id="rId3"/>
              </a:rPr>
              <a:t>Architecture SEM Pilot</a:t>
            </a:r>
            <a:endParaRPr lang="en-GB" dirty="0" smtClean="0"/>
          </a:p>
          <a:p>
            <a:pPr lvl="1"/>
            <a:r>
              <a:rPr lang="en-GB" dirty="0" smtClean="0"/>
              <a:t>Edwin and Thijs ask questions to Clifton about the chosen </a:t>
            </a:r>
            <a:r>
              <a:rPr lang="en-GB" dirty="0" smtClean="0"/>
              <a:t>architecture/pattern</a:t>
            </a:r>
            <a:endParaRPr lang="en-GB" dirty="0" smtClean="0"/>
          </a:p>
          <a:p>
            <a:pPr lvl="2"/>
            <a:r>
              <a:rPr lang="en-GB" dirty="0" smtClean="0"/>
              <a:t>Clifton explains that within the chosen architecture processing in batches is still possible but</a:t>
            </a:r>
            <a:r>
              <a:rPr lang="en-GB" b="1" dirty="0" smtClean="0"/>
              <a:t> highly recommends </a:t>
            </a:r>
            <a:r>
              <a:rPr lang="en-GB" dirty="0" smtClean="0"/>
              <a:t>to use </a:t>
            </a:r>
            <a:r>
              <a:rPr lang="en-GB" b="1" dirty="0" err="1" smtClean="0"/>
              <a:t>webhooks</a:t>
            </a:r>
            <a:r>
              <a:rPr lang="en-GB" b="1" dirty="0" smtClean="0"/>
              <a:t> </a:t>
            </a:r>
            <a:r>
              <a:rPr lang="en-GB" dirty="0" smtClean="0"/>
              <a:t>and</a:t>
            </a:r>
            <a:r>
              <a:rPr lang="en-GB" b="1" dirty="0" smtClean="0"/>
              <a:t> events. </a:t>
            </a:r>
          </a:p>
          <a:p>
            <a:pPr lvl="3"/>
            <a:r>
              <a:rPr lang="en-GB" dirty="0" smtClean="0"/>
              <a:t>Events and </a:t>
            </a:r>
            <a:r>
              <a:rPr lang="en-GB" dirty="0" err="1" smtClean="0"/>
              <a:t>webhooks</a:t>
            </a:r>
            <a:r>
              <a:rPr lang="en-GB" dirty="0" smtClean="0"/>
              <a:t> make it possible that a subscribing partner only asks for data (entities) that is changed and not for all the data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First feedback project team – Clifton/Marcel</a:t>
            </a:r>
          </a:p>
          <a:p>
            <a:pPr lvl="1"/>
            <a:r>
              <a:rPr lang="en-GB" dirty="0" smtClean="0"/>
              <a:t>Marcel has no issues to discuss and expects updates from project team members in the team meeting tomorrow</a:t>
            </a:r>
          </a:p>
          <a:p>
            <a:pPr lvl="1"/>
            <a:r>
              <a:rPr lang="en-GB" dirty="0" smtClean="0"/>
              <a:t>Clifton gives a short update:</a:t>
            </a:r>
          </a:p>
          <a:p>
            <a:pPr lvl="2"/>
            <a:r>
              <a:rPr lang="en-GB" dirty="0" smtClean="0"/>
              <a:t>Last week’s been about starting up development and talking about backlog items</a:t>
            </a:r>
          </a:p>
          <a:p>
            <a:pPr lvl="3"/>
            <a:r>
              <a:rPr lang="en-GB" dirty="0" smtClean="0"/>
              <a:t>Discussions with Danny (TLN) about the Market Place API</a:t>
            </a:r>
          </a:p>
          <a:p>
            <a:pPr lvl="3"/>
            <a:r>
              <a:rPr lang="en-GB" dirty="0" smtClean="0"/>
              <a:t>Discussions with Luke (</a:t>
            </a:r>
            <a:r>
              <a:rPr lang="en-GB" dirty="0" err="1" smtClean="0"/>
              <a:t>Topicus</a:t>
            </a:r>
            <a:r>
              <a:rPr lang="en-GB" dirty="0" smtClean="0"/>
              <a:t>) on setups</a:t>
            </a:r>
          </a:p>
          <a:p>
            <a:pPr lvl="2"/>
            <a:r>
              <a:rPr lang="en-GB" dirty="0" smtClean="0"/>
              <a:t>Expects that development will really start in January</a:t>
            </a:r>
          </a:p>
        </p:txBody>
      </p:sp>
    </p:spTree>
    <p:extLst>
      <p:ext uri="{BB962C8B-B14F-4D97-AF65-F5344CB8AC3E}">
        <p14:creationId xmlns:p14="http://schemas.microsoft.com/office/powerpoint/2010/main" val="17202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17-12-2020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64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GB" dirty="0"/>
              <a:t>Other TAB subjects</a:t>
            </a:r>
          </a:p>
          <a:p>
            <a:pPr lvl="1"/>
            <a:r>
              <a:rPr lang="en-GB" dirty="0"/>
              <a:t>Edwin asks about stubs and </a:t>
            </a:r>
            <a:r>
              <a:rPr lang="en-GB" dirty="0" err="1"/>
              <a:t>mockups</a:t>
            </a:r>
            <a:r>
              <a:rPr lang="en-GB" dirty="0"/>
              <a:t> that will be developed for the POC</a:t>
            </a:r>
          </a:p>
          <a:p>
            <a:pPr lvl="2"/>
            <a:r>
              <a:rPr lang="en-GB" dirty="0"/>
              <a:t>Marcel makes clear that the POC will be executed in the acceptance environments from the participating partners and that the POC has to demonstrate </a:t>
            </a:r>
            <a:r>
              <a:rPr lang="en-GB" dirty="0" smtClean="0"/>
              <a:t>working of the API’s </a:t>
            </a:r>
            <a:r>
              <a:rPr lang="en-GB" dirty="0"/>
              <a:t>to non-technical people (SEM Board, private and public partners)</a:t>
            </a:r>
          </a:p>
          <a:p>
            <a:pPr lvl="3"/>
            <a:r>
              <a:rPr lang="en-US" dirty="0">
                <a:hlinkClick r:id="rId3"/>
              </a:rPr>
              <a:t>Documentation &amp; meeting notes POC Phase</a:t>
            </a:r>
            <a:r>
              <a:rPr lang="en-US" dirty="0"/>
              <a:t> (also execution plan with POC scenario’s)</a:t>
            </a:r>
          </a:p>
          <a:p>
            <a:pPr lvl="3"/>
            <a:r>
              <a:rPr lang="en-GB" dirty="0" smtClean="0">
                <a:hlinkClick r:id="rId4"/>
              </a:rPr>
              <a:t>Phase 1: Functional &amp; Administrative documentation</a:t>
            </a:r>
            <a:endParaRPr lang="en-GB" dirty="0"/>
          </a:p>
          <a:p>
            <a:pPr lvl="2"/>
            <a:r>
              <a:rPr lang="en-GB" dirty="0" smtClean="0"/>
              <a:t>Marcel </a:t>
            </a:r>
            <a:r>
              <a:rPr lang="en-GB" dirty="0" smtClean="0"/>
              <a:t>explains </a:t>
            </a:r>
            <a:r>
              <a:rPr lang="en-GB" dirty="0" smtClean="0"/>
              <a:t>that for </a:t>
            </a:r>
            <a:r>
              <a:rPr lang="en-GB" dirty="0"/>
              <a:t>validation of the ecosystem there will be use </a:t>
            </a:r>
            <a:r>
              <a:rPr lang="en-GB" dirty="0" smtClean="0"/>
              <a:t>cases/test scenario’s</a:t>
            </a:r>
            <a:r>
              <a:rPr lang="en-GB" dirty="0" smtClean="0"/>
              <a:t>. For example: Access learning material in learning environment (LA)</a:t>
            </a:r>
            <a:endParaRPr lang="en-GB" dirty="0"/>
          </a:p>
          <a:p>
            <a:pPr lvl="3"/>
            <a:r>
              <a:rPr lang="en-GB" dirty="0"/>
              <a:t>Thijs </a:t>
            </a:r>
            <a:r>
              <a:rPr lang="en-GB" dirty="0" smtClean="0"/>
              <a:t>advices to </a:t>
            </a:r>
            <a:r>
              <a:rPr lang="en-GB" dirty="0" smtClean="0"/>
              <a:t>use </a:t>
            </a:r>
            <a:r>
              <a:rPr lang="en-GB" dirty="0" smtClean="0"/>
              <a:t>cases based on the current chain (ECK standard)</a:t>
            </a:r>
          </a:p>
          <a:p>
            <a:pPr lvl="3"/>
            <a:r>
              <a:rPr lang="en-GB" dirty="0" smtClean="0"/>
              <a:t>Use Cases/Test Scenarios will be discussed in the next Technical </a:t>
            </a:r>
            <a:r>
              <a:rPr lang="en-GB" dirty="0" err="1" smtClean="0"/>
              <a:t>Advirsory</a:t>
            </a:r>
            <a:r>
              <a:rPr lang="en-GB" dirty="0" smtClean="0"/>
              <a:t> Board</a:t>
            </a:r>
            <a:endParaRPr lang="en-GB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GB" dirty="0"/>
              <a:t>AOB</a:t>
            </a:r>
          </a:p>
          <a:p>
            <a:pPr lvl="1"/>
            <a:r>
              <a:rPr lang="en-GB" dirty="0"/>
              <a:t>No 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9565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817965"/>
          </a:xfrm>
        </p:spPr>
        <p:txBody>
          <a:bodyPr>
            <a:normAutofit/>
          </a:bodyPr>
          <a:lstStyle/>
          <a:p>
            <a:r>
              <a:rPr lang="nl-NL" sz="4000" dirty="0" err="1" smtClean="0"/>
              <a:t>Apendix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2743199"/>
            <a:ext cx="5199888" cy="256655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nl-NL" dirty="0" smtClean="0"/>
              <a:t>Minutes 26-11-2020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Minutes 9-11-2020</a:t>
            </a:r>
          </a:p>
        </p:txBody>
      </p:sp>
    </p:spTree>
    <p:extLst>
      <p:ext uri="{BB962C8B-B14F-4D97-AF65-F5344CB8AC3E}">
        <p14:creationId xmlns:p14="http://schemas.microsoft.com/office/powerpoint/2010/main" val="22604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26-11-2020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Present</a:t>
            </a:r>
          </a:p>
          <a:p>
            <a:pPr lvl="1"/>
            <a:r>
              <a:rPr lang="en-GB" dirty="0" smtClean="0"/>
              <a:t>Albert Jagt (chairman)</a:t>
            </a:r>
          </a:p>
          <a:p>
            <a:pPr lvl="1"/>
            <a:r>
              <a:rPr lang="en-GB" dirty="0" smtClean="0"/>
              <a:t>Jannes Hessels</a:t>
            </a:r>
          </a:p>
          <a:p>
            <a:pPr lvl="1"/>
            <a:r>
              <a:rPr lang="en-GB" dirty="0" smtClean="0"/>
              <a:t>Clifton Cunningham</a:t>
            </a:r>
          </a:p>
          <a:p>
            <a:pPr lvl="1"/>
            <a:r>
              <a:rPr lang="en-GB" dirty="0" smtClean="0"/>
              <a:t>Marcel Untied</a:t>
            </a:r>
          </a:p>
          <a:p>
            <a:r>
              <a:rPr lang="en-GB" dirty="0" smtClean="0"/>
              <a:t>Absence</a:t>
            </a:r>
          </a:p>
          <a:p>
            <a:pPr lvl="1"/>
            <a:r>
              <a:rPr lang="en-GB" dirty="0" smtClean="0"/>
              <a:t>Edwin Persoon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Opening remarks - Feedback SEM board </a:t>
            </a:r>
          </a:p>
          <a:p>
            <a:pPr lvl="1"/>
            <a:r>
              <a:rPr lang="en-GB" dirty="0"/>
              <a:t>SEM </a:t>
            </a:r>
            <a:r>
              <a:rPr lang="en-GB" dirty="0" smtClean="0"/>
              <a:t>board adjusted </a:t>
            </a:r>
            <a:r>
              <a:rPr lang="en-GB" dirty="0"/>
              <a:t>scope from a pilot to a proof of concept (POC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Proof that technical setup works</a:t>
            </a:r>
          </a:p>
          <a:p>
            <a:pPr lvl="1"/>
            <a:r>
              <a:rPr lang="en-GB" dirty="0" smtClean="0"/>
              <a:t>Wait for steering committee (tomorrow) for reaction on participation of </a:t>
            </a:r>
            <a:r>
              <a:rPr lang="en-GB" dirty="0" err="1" smtClean="0"/>
              <a:t>Iddink</a:t>
            </a:r>
            <a:endParaRPr lang="en-GB" dirty="0" smtClean="0"/>
          </a:p>
          <a:p>
            <a:pPr lvl="2"/>
            <a:r>
              <a:rPr lang="en-GB" dirty="0" smtClean="0"/>
              <a:t>TAB suggests to move on to next phase (start development)</a:t>
            </a:r>
          </a:p>
          <a:p>
            <a:pPr lvl="1"/>
            <a:r>
              <a:rPr lang="en-GB" dirty="0" smtClean="0"/>
              <a:t>It is most likely that </a:t>
            </a:r>
            <a:r>
              <a:rPr lang="en-GB" dirty="0" err="1" smtClean="0"/>
              <a:t>Thieme</a:t>
            </a:r>
            <a:r>
              <a:rPr lang="en-GB" dirty="0" smtClean="0"/>
              <a:t> will join POC as a learning application</a:t>
            </a:r>
          </a:p>
          <a:p>
            <a:pPr lvl="2"/>
            <a:r>
              <a:rPr lang="en-GB" dirty="0" smtClean="0"/>
              <a:t>Marcel expects formal confirmation next week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Notes 9-11</a:t>
            </a:r>
          </a:p>
          <a:p>
            <a:pPr lvl="1"/>
            <a:r>
              <a:rPr lang="en-GB" dirty="0" smtClean="0"/>
              <a:t>No remarks = approved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39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26-11-2020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Actions</a:t>
            </a:r>
          </a:p>
          <a:p>
            <a:pPr lvl="1"/>
            <a:r>
              <a:rPr lang="en-GB" dirty="0" smtClean="0"/>
              <a:t>Contact </a:t>
            </a:r>
            <a:r>
              <a:rPr lang="en-GB" dirty="0"/>
              <a:t>Thijs Willems for participation TAB (</a:t>
            </a:r>
            <a:r>
              <a:rPr lang="en-GB" dirty="0" err="1"/>
              <a:t>Malmberg</a:t>
            </a:r>
            <a:r>
              <a:rPr lang="en-GB" dirty="0" smtClean="0"/>
              <a:t>) – Albert, In progress</a:t>
            </a:r>
          </a:p>
          <a:p>
            <a:pPr lvl="2"/>
            <a:r>
              <a:rPr lang="en-GB" dirty="0" smtClean="0"/>
              <a:t>First talk to </a:t>
            </a:r>
            <a:r>
              <a:rPr lang="en-GB" dirty="0" err="1" smtClean="0"/>
              <a:t>Malmberg</a:t>
            </a:r>
            <a:r>
              <a:rPr lang="en-GB" dirty="0" smtClean="0"/>
              <a:t> (Albert, Marchien, </a:t>
            </a:r>
            <a:r>
              <a:rPr lang="en-GB" dirty="0" err="1" smtClean="0"/>
              <a:t>Rimco</a:t>
            </a:r>
            <a:r>
              <a:rPr lang="en-GB" dirty="0" smtClean="0"/>
              <a:t>, Thijs) for </a:t>
            </a:r>
            <a:r>
              <a:rPr lang="en-GB" dirty="0" err="1" smtClean="0"/>
              <a:t>broarder</a:t>
            </a:r>
            <a:r>
              <a:rPr lang="en-GB" dirty="0" smtClean="0"/>
              <a:t> purpose</a:t>
            </a:r>
          </a:p>
          <a:p>
            <a:pPr lvl="2"/>
            <a:r>
              <a:rPr lang="en-GB" dirty="0" smtClean="0"/>
              <a:t>After that ask Thijs to join Technical Advisory board</a:t>
            </a:r>
            <a:endParaRPr lang="en-GB" dirty="0"/>
          </a:p>
          <a:p>
            <a:pPr lvl="1"/>
            <a:r>
              <a:rPr lang="en-GB" dirty="0"/>
              <a:t>Contact Dirk Jan </a:t>
            </a:r>
            <a:r>
              <a:rPr lang="en-GB" dirty="0" err="1"/>
              <a:t>Timmer</a:t>
            </a:r>
            <a:r>
              <a:rPr lang="en-GB" dirty="0"/>
              <a:t> for participation TAB (</a:t>
            </a:r>
            <a:r>
              <a:rPr lang="en-GB" dirty="0" err="1" smtClean="0"/>
              <a:t>Topicus</a:t>
            </a:r>
            <a:r>
              <a:rPr lang="en-GB" dirty="0" smtClean="0"/>
              <a:t>) – Albert, In progress</a:t>
            </a:r>
          </a:p>
          <a:p>
            <a:pPr lvl="2"/>
            <a:r>
              <a:rPr lang="en-GB" dirty="0" smtClean="0"/>
              <a:t>Contact is made and </a:t>
            </a:r>
            <a:r>
              <a:rPr lang="en-GB" dirty="0" err="1" smtClean="0"/>
              <a:t>Topicus</a:t>
            </a:r>
            <a:r>
              <a:rPr lang="en-GB" dirty="0" smtClean="0"/>
              <a:t> is considering to delegate Kees Mastenbroek</a:t>
            </a:r>
          </a:p>
          <a:p>
            <a:pPr lvl="2"/>
            <a:r>
              <a:rPr lang="en-GB" dirty="0" smtClean="0"/>
              <a:t>TAB advise is to ask for Egbert van der Veen</a:t>
            </a:r>
            <a:endParaRPr lang="en-GB" dirty="0"/>
          </a:p>
          <a:p>
            <a:pPr lvl="1"/>
            <a:r>
              <a:rPr lang="en-GB" dirty="0"/>
              <a:t>Prepare formalization (acceptance) of the first phase for next TAB </a:t>
            </a:r>
            <a:r>
              <a:rPr lang="en-GB" dirty="0" smtClean="0"/>
              <a:t>meeting - Clifton/Marcel</a:t>
            </a:r>
          </a:p>
          <a:p>
            <a:pPr lvl="2"/>
            <a:r>
              <a:rPr lang="en-GB" dirty="0" smtClean="0"/>
              <a:t>It is on the agenda (point 6)</a:t>
            </a:r>
            <a:endParaRPr lang="en-GB" dirty="0"/>
          </a:p>
          <a:p>
            <a:pPr lvl="1"/>
            <a:r>
              <a:rPr lang="en-GB" dirty="0"/>
              <a:t>Retrieve feedback and questions from within organisations (regarding </a:t>
            </a:r>
            <a:r>
              <a:rPr lang="en-GB" dirty="0" smtClean="0"/>
              <a:t>pilot) – CTO’s</a:t>
            </a:r>
          </a:p>
          <a:p>
            <a:pPr lvl="2"/>
            <a:r>
              <a:rPr lang="en-GB" dirty="0"/>
              <a:t>It is on the agenda (point </a:t>
            </a:r>
            <a:r>
              <a:rPr lang="en-GB" dirty="0" smtClean="0"/>
              <a:t>5)</a:t>
            </a:r>
          </a:p>
          <a:p>
            <a:pPr lvl="1"/>
            <a:r>
              <a:rPr lang="en-GB" dirty="0" smtClean="0"/>
              <a:t>Determine </a:t>
            </a:r>
            <a:r>
              <a:rPr lang="en-GB" dirty="0"/>
              <a:t>TAB subjects</a:t>
            </a:r>
          </a:p>
          <a:p>
            <a:pPr lvl="2"/>
            <a:r>
              <a:rPr lang="en-GB" dirty="0"/>
              <a:t>It is on the agenda (point </a:t>
            </a:r>
            <a:r>
              <a:rPr lang="en-GB" dirty="0" smtClean="0"/>
              <a:t>7)</a:t>
            </a:r>
            <a:endParaRPr lang="en-GB" dirty="0"/>
          </a:p>
          <a:p>
            <a:pPr lvl="1"/>
            <a:r>
              <a:rPr lang="en-GB" dirty="0" smtClean="0"/>
              <a:t>Plan </a:t>
            </a:r>
            <a:r>
              <a:rPr lang="en-GB" dirty="0"/>
              <a:t>next CTO meetings in advance</a:t>
            </a:r>
          </a:p>
          <a:p>
            <a:pPr lvl="2"/>
            <a:r>
              <a:rPr lang="en-GB" dirty="0"/>
              <a:t>Marcel, </a:t>
            </a:r>
            <a:r>
              <a:rPr lang="en-GB" dirty="0" smtClean="0"/>
              <a:t>DONE</a:t>
            </a:r>
          </a:p>
          <a:p>
            <a:pPr lvl="1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326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26-11-2020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Chairman of the </a:t>
            </a:r>
            <a:r>
              <a:rPr lang="en-GB" dirty="0" smtClean="0"/>
              <a:t>Board</a:t>
            </a:r>
          </a:p>
          <a:p>
            <a:pPr lvl="1"/>
            <a:r>
              <a:rPr lang="en-GB" b="1" dirty="0" smtClean="0"/>
              <a:t>Decision: </a:t>
            </a:r>
            <a:r>
              <a:rPr lang="en-GB" dirty="0" smtClean="0"/>
              <a:t>Jannes will be the chairman of the Technical Advisory Board from next meeting</a:t>
            </a:r>
          </a:p>
          <a:p>
            <a:pPr lvl="1"/>
            <a:r>
              <a:rPr lang="en-GB" b="1" dirty="0" smtClean="0"/>
              <a:t>Decision: </a:t>
            </a:r>
            <a:r>
              <a:rPr lang="en-GB" dirty="0" smtClean="0"/>
              <a:t>Albert will stay on the Technical Advisory Board for link with steering committee and SEM board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/>
              <a:t>Feedback &amp; questions from </a:t>
            </a:r>
            <a:r>
              <a:rPr lang="en-GB" dirty="0" smtClean="0"/>
              <a:t>organizations</a:t>
            </a:r>
          </a:p>
          <a:p>
            <a:pPr lvl="1"/>
            <a:r>
              <a:rPr lang="en-GB" dirty="0" smtClean="0"/>
              <a:t>No feedback and questions received before and/or during meeting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/>
              <a:t>Walkthrough </a:t>
            </a:r>
            <a:r>
              <a:rPr lang="en-GB" dirty="0" smtClean="0"/>
              <a:t>Architecture (</a:t>
            </a:r>
            <a:r>
              <a:rPr lang="en-GB" dirty="0"/>
              <a:t>Events, </a:t>
            </a:r>
            <a:r>
              <a:rPr lang="en-GB" dirty="0" err="1"/>
              <a:t>Webhooks</a:t>
            </a:r>
            <a:r>
              <a:rPr lang="en-GB" dirty="0"/>
              <a:t>, Security, </a:t>
            </a:r>
            <a:r>
              <a:rPr lang="en-GB" dirty="0" smtClean="0"/>
              <a:t>API’s)</a:t>
            </a:r>
          </a:p>
          <a:p>
            <a:pPr lvl="1"/>
            <a:r>
              <a:rPr lang="en-GB" dirty="0" smtClean="0"/>
              <a:t>Agenda item is moved to the next meeting (larger audience)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Acceptance phase </a:t>
            </a:r>
            <a:r>
              <a:rPr lang="en-GB" dirty="0" smtClean="0"/>
              <a:t>1</a:t>
            </a:r>
          </a:p>
          <a:p>
            <a:pPr lvl="1"/>
            <a:r>
              <a:rPr lang="en-GB" dirty="0" smtClean="0"/>
              <a:t>There were no blocking issues during or after the preparation meeting (13-11)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TAB subjects during POC</a:t>
            </a:r>
          </a:p>
          <a:p>
            <a:pPr lvl="1"/>
            <a:r>
              <a:rPr lang="en-GB" dirty="0"/>
              <a:t>No </a:t>
            </a:r>
            <a:r>
              <a:rPr lang="en-GB" dirty="0" smtClean="0"/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234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920</Words>
  <Application>Microsoft Office PowerPoint</Application>
  <PresentationFormat>Breedbeeld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Minutes: CTO Meeting</vt:lpstr>
      <vt:lpstr>Agenda </vt:lpstr>
      <vt:lpstr>Minutes 17-12-2020</vt:lpstr>
      <vt:lpstr>Minutes 17-12-2020</vt:lpstr>
      <vt:lpstr>Minutes 17-12-2020</vt:lpstr>
      <vt:lpstr>Apendix</vt:lpstr>
      <vt:lpstr>Minutes 26-11-2020</vt:lpstr>
      <vt:lpstr>Minutes 26-11-2020</vt:lpstr>
      <vt:lpstr>Minutes 26-11-2020</vt:lpstr>
      <vt:lpstr>Minutes 9-11-2020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455</cp:revision>
  <dcterms:created xsi:type="dcterms:W3CDTF">2020-04-21T09:43:53Z</dcterms:created>
  <dcterms:modified xsi:type="dcterms:W3CDTF">2020-12-17T17:37:12Z</dcterms:modified>
</cp:coreProperties>
</file>