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65" r:id="rId4"/>
    <p:sldId id="264" r:id="rId5"/>
    <p:sldId id="259" r:id="rId6"/>
    <p:sldId id="261" r:id="rId7"/>
    <p:sldId id="262" r:id="rId8"/>
    <p:sldId id="263" r:id="rId9"/>
    <p:sldId id="260" r:id="rId10"/>
    <p:sldId id="257" r:id="rId11"/>
    <p:sldId id="270" r:id="rId12"/>
    <p:sldId id="266" r:id="rId13"/>
    <p:sldId id="267" r:id="rId14"/>
    <p:sldId id="268" r:id="rId15"/>
    <p:sldId id="276" r:id="rId16"/>
    <p:sldId id="269" r:id="rId17"/>
    <p:sldId id="258" r:id="rId18"/>
    <p:sldId id="275" r:id="rId19"/>
    <p:sldId id="274"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00EC0C-7047-40C6-BB47-C3133B591634}"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0EC0C-7047-40C6-BB47-C3133B591634}"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0EC0C-7047-40C6-BB47-C3133B591634}"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0EC0C-7047-40C6-BB47-C3133B591634}"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0EC0C-7047-40C6-BB47-C3133B591634}"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00EC0C-7047-40C6-BB47-C3133B591634}"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0EC0C-7047-40C6-BB47-C3133B591634}" type="datetimeFigureOut">
              <a:rPr lang="en-US" smtClean="0"/>
              <a:pPr/>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00EC0C-7047-40C6-BB47-C3133B591634}" type="datetimeFigureOut">
              <a:rPr lang="en-US" smtClean="0"/>
              <a:pPr/>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0EC0C-7047-40C6-BB47-C3133B591634}" type="datetimeFigureOut">
              <a:rPr lang="en-US" smtClean="0"/>
              <a:pPr/>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0EC0C-7047-40C6-BB47-C3133B591634}"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0EC0C-7047-40C6-BB47-C3133B591634}"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74851-B44F-4549-9B57-D43FF5F4B2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EC0C-7047-40C6-BB47-C3133B591634}" type="datetimeFigureOut">
              <a:rPr lang="en-US" smtClean="0"/>
              <a:pPr/>
              <a:t>8/1/2016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74851-B44F-4549-9B57-D43FF5F4B2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email=abc@def.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agiledata.org/essays/tdd.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Perl</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solidFill>
                  <a:schemeClr val="accent2">
                    <a:lumMod val="75000"/>
                  </a:schemeClr>
                </a:solidFill>
              </a:rPr>
              <a:t>Given by: </a:t>
            </a:r>
            <a:r>
              <a:rPr lang="en-US" dirty="0" err="1" smtClean="0">
                <a:solidFill>
                  <a:schemeClr val="accent2">
                    <a:lumMod val="75000"/>
                  </a:schemeClr>
                </a:solidFill>
              </a:rPr>
              <a:t>Joydeep</a:t>
            </a:r>
            <a:r>
              <a:rPr lang="en-US" dirty="0" smtClean="0">
                <a:solidFill>
                  <a:schemeClr val="accent2">
                    <a:lumMod val="75000"/>
                  </a:schemeClr>
                </a:solidFill>
              </a:rPr>
              <a:t> </a:t>
            </a:r>
            <a:r>
              <a:rPr lang="en-US" dirty="0" err="1" smtClean="0">
                <a:solidFill>
                  <a:schemeClr val="accent2">
                    <a:lumMod val="75000"/>
                  </a:schemeClr>
                </a:solidFill>
              </a:rPr>
              <a:t>Bhattacharjee</a:t>
            </a:r>
            <a:endParaRPr lang="en-US" dirty="0" smtClean="0">
              <a:solidFill>
                <a:schemeClr val="accent2">
                  <a:lumMod val="75000"/>
                </a:schemeClr>
              </a:solidFill>
            </a:endParaRPr>
          </a:p>
          <a:p>
            <a:r>
              <a:rPr lang="en-US" dirty="0" smtClean="0">
                <a:solidFill>
                  <a:schemeClr val="accent2">
                    <a:lumMod val="75000"/>
                  </a:schemeClr>
                </a:solidFill>
              </a:rPr>
              <a:t>Contact me: joydeep.bhattacharjee@slkgroup.com</a:t>
            </a:r>
          </a:p>
          <a:p>
            <a:r>
              <a:rPr lang="en-US" dirty="0" smtClean="0">
                <a:solidFill>
                  <a:schemeClr val="accent2">
                    <a:lumMod val="75000"/>
                  </a:schemeClr>
                </a:solidFill>
              </a:rPr>
              <a:t>joydeepubuntu@gmail.com</a:t>
            </a:r>
          </a:p>
          <a:p>
            <a:r>
              <a:rPr lang="en-US" dirty="0" smtClean="0">
                <a:solidFill>
                  <a:schemeClr val="accent2">
                    <a:lumMod val="75000"/>
                  </a:schemeClr>
                </a:solidFill>
              </a:rPr>
              <a:t>@alt227Joydeep</a:t>
            </a:r>
          </a:p>
          <a:p>
            <a:r>
              <a:rPr lang="en-US" sz="3100" dirty="0" smtClean="0">
                <a:solidFill>
                  <a:schemeClr val="accent2">
                    <a:lumMod val="75000"/>
                  </a:schemeClr>
                </a:solidFill>
              </a:rPr>
              <a:t>https://github.com/infinite-Joy</a:t>
            </a:r>
          </a:p>
          <a:p>
            <a:r>
              <a:rPr lang="en-US" dirty="0" smtClean="0">
                <a:solidFill>
                  <a:schemeClr val="accent2">
                    <a:lumMod val="75000"/>
                  </a:schemeClr>
                </a:solidFill>
              </a:rPr>
              <a:t>http://joydeepbhatt.com/</a:t>
            </a:r>
            <a:endParaRPr lang="en-US"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Virtues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According to Larry Wall</a:t>
            </a:r>
            <a:r>
              <a:rPr lang="en-US" baseline="30000" dirty="0" smtClean="0"/>
              <a:t>(1)</a:t>
            </a:r>
            <a:r>
              <a:rPr lang="en-US" dirty="0" smtClean="0"/>
              <a:t>, the original author of the Perl programming language, there are </a:t>
            </a:r>
            <a:r>
              <a:rPr lang="en-US" b="1" dirty="0" smtClean="0"/>
              <a:t>three great virtues of a programmer</a:t>
            </a:r>
            <a:r>
              <a:rPr lang="en-US" dirty="0" smtClean="0"/>
              <a:t>; Laziness, Impatience and Hubris</a:t>
            </a:r>
          </a:p>
          <a:p>
            <a:pPr>
              <a:buNone/>
            </a:pPr>
            <a:endParaRPr lang="en-US" b="1" dirty="0" smtClean="0"/>
          </a:p>
          <a:p>
            <a:pPr marL="514350" indent="-514350">
              <a:buAutoNum type="arabicPeriod"/>
            </a:pPr>
            <a:r>
              <a:rPr lang="en-US" b="1" dirty="0" smtClean="0"/>
              <a:t>Laziness</a:t>
            </a:r>
            <a:r>
              <a:rPr lang="en-US" dirty="0" smtClean="0"/>
              <a:t>: The quality that makes you go to great effort to reduce overall energy expenditure. It makes you write labor-saving programs that other people will find useful and document what you wrote so you don't have to answer so many questions about it.</a:t>
            </a:r>
          </a:p>
          <a:p>
            <a:pPr marL="514350" indent="-514350">
              <a:buAutoNum type="arabicPeriod"/>
            </a:pPr>
            <a:r>
              <a:rPr lang="en-US" b="1" dirty="0" smtClean="0"/>
              <a:t>Impatience</a:t>
            </a:r>
            <a:r>
              <a:rPr lang="en-US" dirty="0" smtClean="0"/>
              <a:t>: The anger you feel when the computer is being lazy. This makes you write programs that don't just react to your needs, but actually anticipate them. Or at least pretend to.</a:t>
            </a:r>
          </a:p>
          <a:p>
            <a:pPr marL="514350" indent="-514350">
              <a:buAutoNum type="arabicPeriod"/>
            </a:pPr>
            <a:r>
              <a:rPr lang="en-US" b="1" dirty="0" smtClean="0"/>
              <a:t>Hubris</a:t>
            </a:r>
            <a:r>
              <a:rPr lang="en-US" dirty="0" smtClean="0"/>
              <a:t>: The quality that makes you write (and maintain) programs that other people won't want to say bad things about.</a:t>
            </a:r>
          </a:p>
          <a:p>
            <a:pPr marL="514350" indent="-514350">
              <a:buAutoNum type="arabicPeriod"/>
            </a:pPr>
            <a:endParaRPr lang="en-US" dirty="0" smtClean="0"/>
          </a:p>
          <a:p>
            <a:pPr marL="514350" indent="-514350">
              <a:buAutoNum type="arabicPeriod"/>
            </a:pPr>
            <a:endParaRPr lang="en-US" dirty="0"/>
          </a:p>
          <a:p>
            <a:pPr marL="514350" indent="-514350">
              <a:buNone/>
            </a:pPr>
            <a:r>
              <a:rPr lang="en-US" sz="1800" dirty="0" smtClean="0"/>
              <a:t>Source: http://threevirtues.com/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368765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cpan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module-starter: </a:t>
            </a:r>
            <a:endParaRPr lang="en-US" dirty="0"/>
          </a:p>
          <a:p>
            <a:pPr>
              <a:buNone/>
            </a:pPr>
            <a:r>
              <a:rPr lang="en-US" sz="1100" dirty="0" smtClean="0"/>
              <a:t>module-starter --module=Foo::Bar,Foo::Bat --author="joydeep" </a:t>
            </a:r>
            <a:r>
              <a:rPr lang="en-US" sz="1100" dirty="0" smtClean="0">
                <a:hlinkClick r:id="rId2"/>
              </a:rPr>
              <a:t>--email=abc@def.com</a:t>
            </a:r>
            <a:endParaRPr lang="en-US" sz="1100" dirty="0" smtClean="0"/>
          </a:p>
          <a:p>
            <a:pPr>
              <a:buNone/>
            </a:pPr>
            <a:endParaRPr lang="en-US" sz="1100" dirty="0"/>
          </a:p>
          <a:p>
            <a:pPr lvl="0">
              <a:buNone/>
            </a:pPr>
            <a:r>
              <a:rPr lang="en-US" dirty="0" smtClean="0">
                <a:solidFill>
                  <a:prstClr val="black"/>
                </a:solidFill>
              </a:rPr>
              <a:t>PAR: </a:t>
            </a:r>
            <a:endParaRPr lang="en-US" dirty="0">
              <a:solidFill>
                <a:prstClr val="black"/>
              </a:solidFill>
            </a:endParaRPr>
          </a:p>
          <a:p>
            <a:pPr>
              <a:buNone/>
            </a:pPr>
            <a:r>
              <a:rPr lang="en-US" sz="1100" dirty="0" smtClean="0"/>
              <a:t># to make par</a:t>
            </a:r>
          </a:p>
          <a:p>
            <a:pPr>
              <a:buNone/>
            </a:pPr>
            <a:r>
              <a:rPr lang="en-US" sz="1100" dirty="0" smtClean="0"/>
              <a:t>$ perl Makefile.PL</a:t>
            </a:r>
          </a:p>
          <a:p>
            <a:pPr>
              <a:buNone/>
            </a:pPr>
            <a:r>
              <a:rPr lang="en-US" sz="1100" dirty="0" smtClean="0"/>
              <a:t>$ make</a:t>
            </a:r>
          </a:p>
          <a:p>
            <a:pPr>
              <a:buNone/>
            </a:pPr>
            <a:r>
              <a:rPr lang="en-US" sz="1100" dirty="0" smtClean="0"/>
              <a:t>$ cd blib</a:t>
            </a:r>
          </a:p>
          <a:p>
            <a:pPr>
              <a:buNone/>
            </a:pPr>
            <a:r>
              <a:rPr lang="en-US" sz="1100" dirty="0" smtClean="0"/>
              <a:t>$ zip –r mymodule.par arch/ lib/</a:t>
            </a:r>
          </a:p>
          <a:p>
            <a:pPr>
              <a:buNone/>
            </a:pPr>
            <a:endParaRPr lang="en-US" sz="1100" dirty="0"/>
          </a:p>
          <a:p>
            <a:pPr>
              <a:buNone/>
            </a:pPr>
            <a:r>
              <a:rPr lang="en-US" sz="1100" dirty="0" smtClean="0"/>
              <a:t># to use</a:t>
            </a:r>
          </a:p>
          <a:p>
            <a:pPr>
              <a:buNone/>
            </a:pPr>
            <a:r>
              <a:rPr lang="en-US" sz="1100" dirty="0" smtClean="0"/>
              <a:t>$ perl –MPAR=./foo –Mhello</a:t>
            </a:r>
          </a:p>
          <a:p>
            <a:pPr>
              <a:buNone/>
            </a:pPr>
            <a:r>
              <a:rPr lang="en-US" sz="1100" dirty="0" smtClean="0"/>
              <a:t># search for foo.par in the @INC</a:t>
            </a:r>
          </a:p>
          <a:p>
            <a:pPr>
              <a:buNone/>
            </a:pPr>
            <a:r>
              <a:rPr lang="en-US" sz="1100" dirty="0" smtClean="0"/>
              <a:t>$ perl –MPAR –Ifoo perl_script.pl</a:t>
            </a:r>
            <a:endParaRPr lang="en-US" sz="1100" dirty="0"/>
          </a:p>
          <a:p>
            <a:pPr>
              <a:buNone/>
            </a:pPr>
            <a:endParaRPr lang="en-US"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Decide What to Make</a:t>
            </a:r>
          </a:p>
          <a:p>
            <a:r>
              <a:rPr lang="en-US" dirty="0" smtClean="0"/>
              <a:t>Set Up a Text Editor</a:t>
            </a:r>
          </a:p>
          <a:p>
            <a:r>
              <a:rPr lang="en-US" dirty="0" smtClean="0"/>
              <a:t>Design!</a:t>
            </a:r>
          </a:p>
          <a:p>
            <a:r>
              <a:rPr lang="en-US" dirty="0" smtClean="0"/>
              <a:t>Plan Your Code</a:t>
            </a:r>
          </a:p>
          <a:p>
            <a:r>
              <a:rPr lang="en-US" dirty="0" smtClean="0"/>
              <a:t>Think about the Extras</a:t>
            </a:r>
            <a:endParaRPr lang="en-US" dirty="0"/>
          </a:p>
        </p:txBody>
      </p:sp>
    </p:spTree>
    <p:extLst>
      <p:ext uri="{BB962C8B-B14F-4D97-AF65-F5344CB8AC3E}">
        <p14:creationId xmlns="" xmlns:p14="http://schemas.microsoft.com/office/powerpoint/2010/main" val="2395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a:t>
            </a:r>
            <a:endParaRPr lang="en-US" dirty="0"/>
          </a:p>
        </p:txBody>
      </p:sp>
      <p:sp>
        <p:nvSpPr>
          <p:cNvPr id="3" name="Content Placeholder 2"/>
          <p:cNvSpPr>
            <a:spLocks noGrp="1"/>
          </p:cNvSpPr>
          <p:nvPr>
            <p:ph idx="1"/>
          </p:nvPr>
        </p:nvSpPr>
        <p:spPr/>
        <p:txBody>
          <a:bodyPr>
            <a:normAutofit lnSpcReduction="10000"/>
          </a:bodyPr>
          <a:lstStyle/>
          <a:p>
            <a:r>
              <a:rPr lang="en-US" sz="2300" dirty="0" smtClean="0"/>
              <a:t>The act of writing a unit test is more an act of design than of verification.  It is also more an act of documentation than of verification.  The act of writing a unit test closes a remarkable number of feedback loops, the least of which is the one pertaining to verification of function.</a:t>
            </a:r>
          </a:p>
          <a:p>
            <a:pPr>
              <a:buNone/>
            </a:pPr>
            <a:endParaRPr lang="en-US" sz="2300" dirty="0" smtClean="0"/>
          </a:p>
          <a:p>
            <a:r>
              <a:rPr lang="en-US" sz="2300" dirty="0" smtClean="0"/>
              <a:t>It’s a discipline.</a:t>
            </a:r>
          </a:p>
          <a:p>
            <a:endParaRPr lang="en-US" sz="2300" dirty="0" smtClean="0"/>
          </a:p>
          <a:p>
            <a:endParaRPr lang="en-US" sz="2300" dirty="0" smtClean="0"/>
          </a:p>
          <a:p>
            <a:endParaRPr lang="en-US" sz="2300" dirty="0" smtClean="0"/>
          </a:p>
          <a:p>
            <a:endParaRPr lang="en-US" sz="2300" dirty="0" smtClean="0"/>
          </a:p>
          <a:p>
            <a:pPr>
              <a:buNone/>
            </a:pPr>
            <a:endParaRPr lang="en-US" sz="1100" dirty="0" smtClean="0"/>
          </a:p>
          <a:p>
            <a:pPr>
              <a:buNone/>
            </a:pPr>
            <a:r>
              <a:rPr lang="en-US" sz="1100" dirty="0" smtClean="0"/>
              <a:t>Source: </a:t>
            </a:r>
            <a:r>
              <a:rPr lang="en-US" sz="1100" dirty="0" smtClean="0">
                <a:hlinkClick r:id="rId2"/>
              </a:rPr>
              <a:t>http://www.agiledata.org/essays/tdd.html</a:t>
            </a:r>
            <a:endParaRPr lang="en-US" sz="1100" dirty="0" smtClean="0"/>
          </a:p>
        </p:txBody>
      </p:sp>
    </p:spTree>
    <p:extLst>
      <p:ext uri="{BB962C8B-B14F-4D97-AF65-F5344CB8AC3E}">
        <p14:creationId xmlns="" xmlns:p14="http://schemas.microsoft.com/office/powerpoint/2010/main" val="137752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Test::Simple</a:t>
            </a:r>
          </a:p>
          <a:p>
            <a:endParaRPr lang="en-US" dirty="0" smtClean="0"/>
          </a:p>
          <a:p>
            <a:r>
              <a:rPr lang="en-US" dirty="0" smtClean="0"/>
              <a:t>Test::More</a:t>
            </a:r>
          </a:p>
          <a:p>
            <a:endParaRPr lang="en-US" dirty="0" smtClean="0"/>
          </a:p>
          <a:p>
            <a:r>
              <a:rPr lang="en-US" dirty="0" err="1" smtClean="0"/>
              <a:t>Devel</a:t>
            </a:r>
            <a:r>
              <a:rPr lang="en-US" dirty="0" smtClean="0"/>
              <a:t>::Cover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7200" dirty="0" smtClean="0"/>
              <a:t>Plain Old Documentation</a:t>
            </a:r>
          </a:p>
          <a:p>
            <a:pPr algn="ctr">
              <a:buNone/>
            </a:pPr>
            <a:r>
              <a:rPr lang="en-US" sz="7200" dirty="0" smtClean="0"/>
              <a:t>(POD)</a:t>
            </a:r>
          </a:p>
          <a:p>
            <a:pPr>
              <a:buNone/>
            </a:pPr>
            <a:endParaRPr lang="en-US" sz="1100" dirty="0" smtClean="0"/>
          </a:p>
          <a:p>
            <a:pPr>
              <a:buNone/>
            </a:pPr>
            <a:endParaRPr lang="en-US" sz="1100" dirty="0" smtClean="0"/>
          </a:p>
          <a:p>
            <a:pPr>
              <a:buNone/>
            </a:pPr>
            <a:endParaRPr lang="en-US" sz="1100" dirty="0" smtClean="0"/>
          </a:p>
          <a:p>
            <a:pPr>
              <a:buNone/>
            </a:pPr>
            <a:r>
              <a:rPr lang="en-US" sz="1100" dirty="0" smtClean="0"/>
              <a:t>Source: http://perldoc.perl.org/perlpod.html</a:t>
            </a:r>
            <a:endParaRPr lang="en-US" sz="1100" dirty="0"/>
          </a:p>
        </p:txBody>
      </p:sp>
    </p:spTree>
    <p:extLst>
      <p:ext uri="{BB962C8B-B14F-4D97-AF65-F5344CB8AC3E}">
        <p14:creationId xmlns="" xmlns:p14="http://schemas.microsoft.com/office/powerpoint/2010/main" val="84434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Readability matters</a:t>
            </a:r>
            <a:endParaRPr lang="en-US" dirty="0"/>
          </a:p>
        </p:txBody>
      </p:sp>
      <p:pic>
        <p:nvPicPr>
          <p:cNvPr id="1027" name="Picture 3"/>
          <p:cNvPicPr>
            <a:picLocks noChangeAspect="1" noChangeArrowheads="1"/>
          </p:cNvPicPr>
          <p:nvPr/>
        </p:nvPicPr>
        <p:blipFill>
          <a:blip r:embed="rId2"/>
          <a:srcRect/>
          <a:stretch>
            <a:fillRect/>
          </a:stretch>
        </p:blipFill>
        <p:spPr bwMode="auto">
          <a:xfrm>
            <a:off x="2057400" y="3505200"/>
            <a:ext cx="5181600" cy="19240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62200" y="1752600"/>
            <a:ext cx="4600575" cy="1266825"/>
          </a:xfrm>
          <a:prstGeom prst="rect">
            <a:avLst/>
          </a:prstGeom>
          <a:noFill/>
          <a:ln w="9525">
            <a:noFill/>
            <a:miter lim="800000"/>
            <a:headEnd/>
            <a:tailEnd/>
          </a:ln>
          <a:effectLst/>
        </p:spPr>
      </p:pic>
      <p:sp>
        <p:nvSpPr>
          <p:cNvPr id="10" name="Rectangle 9"/>
          <p:cNvSpPr/>
          <p:nvPr/>
        </p:nvSpPr>
        <p:spPr>
          <a:xfrm>
            <a:off x="2286000" y="5791200"/>
            <a:ext cx="4154214" cy="369332"/>
          </a:xfrm>
          <a:prstGeom prst="rect">
            <a:avLst/>
          </a:prstGeom>
        </p:spPr>
        <p:txBody>
          <a:bodyPr wrap="none">
            <a:spAutoFit/>
          </a:bodyPr>
          <a:lstStyle/>
          <a:p>
            <a:r>
              <a:rPr lang="en-US" dirty="0" smtClean="0"/>
              <a:t>Perl isn't going to make you. It's up to you.</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sp>
        <p:nvSpPr>
          <p:cNvPr id="3" name="Content Placeholder 2"/>
          <p:cNvSpPr>
            <a:spLocks noGrp="1"/>
          </p:cNvSpPr>
          <p:nvPr>
            <p:ph idx="1"/>
          </p:nvPr>
        </p:nvSpPr>
        <p:spPr/>
        <p:txBody>
          <a:bodyPr/>
          <a:lstStyle/>
          <a:p>
            <a:r>
              <a:rPr lang="en-US" dirty="0" smtClean="0"/>
              <a:t>Don’ts</a:t>
            </a:r>
          </a:p>
          <a:p>
            <a:pPr>
              <a:buNone/>
            </a:pPr>
            <a:r>
              <a:rPr lang="en-US" sz="1800" dirty="0" smtClean="0"/>
              <a:t>    1. A 5000-line main program.</a:t>
            </a:r>
          </a:p>
          <a:p>
            <a:pPr>
              <a:buNone/>
            </a:pPr>
            <a:r>
              <a:rPr lang="en-US" sz="1800" dirty="0" smtClean="0"/>
              <a:t>    2. A sub that reads and writes global variables.</a:t>
            </a:r>
          </a:p>
          <a:p>
            <a:pPr>
              <a:buNone/>
            </a:pPr>
            <a:r>
              <a:rPr lang="en-US" sz="1800" dirty="0" smtClean="0"/>
              <a:t>    3. A sub that does not have a single purpose; for example, instead of a sin function and a tan function, someone defines a </a:t>
            </a:r>
            <a:r>
              <a:rPr lang="en-US" sz="1800" dirty="0" err="1" smtClean="0"/>
              <a:t>sin_and_tan</a:t>
            </a:r>
            <a:r>
              <a:rPr lang="en-US" sz="1800" dirty="0" smtClean="0"/>
              <a:t> function </a:t>
            </a:r>
          </a:p>
          <a:p>
            <a:pPr>
              <a:buNone/>
            </a:pPr>
            <a:endParaRPr lang="en-US" sz="1800" dirty="0" smtClean="0"/>
          </a:p>
          <a:p>
            <a:pPr>
              <a:buNone/>
            </a:pPr>
            <a:endParaRPr lang="en-US" sz="1800" dirty="0" smtClean="0"/>
          </a:p>
          <a:p>
            <a:pPr lvl="0"/>
            <a:r>
              <a:rPr lang="en-US" dirty="0" smtClean="0">
                <a:solidFill>
                  <a:prstClr val="black"/>
                </a:solidFill>
              </a:rPr>
              <a:t>Dos</a:t>
            </a:r>
          </a:p>
          <a:p>
            <a:pPr lvl="0">
              <a:buFont typeface="+mj-lt"/>
              <a:buAutoNum type="arabicPeriod"/>
            </a:pPr>
            <a:r>
              <a:rPr lang="en-US" sz="1800" dirty="0" smtClean="0"/>
              <a:t>strict-safe</a:t>
            </a:r>
          </a:p>
          <a:p>
            <a:pPr lvl="0">
              <a:buFont typeface="+mj-lt"/>
              <a:buAutoNum type="arabicPeriod"/>
            </a:pPr>
            <a:r>
              <a:rPr lang="en-US" sz="1800" dirty="0" smtClean="0"/>
              <a:t>Simple, Clear, General</a:t>
            </a:r>
          </a:p>
          <a:p>
            <a:pPr lvl="0">
              <a:buFont typeface="+mj-lt"/>
              <a:buAutoNum type="arabicPeriod"/>
            </a:pPr>
            <a:r>
              <a:rPr lang="en-US" sz="1800" dirty="0" smtClean="0"/>
              <a:t>Comprehensive test suite.</a:t>
            </a:r>
            <a:endParaRPr lang="en-US" sz="1800" dirty="0" smtClean="0">
              <a:solidFill>
                <a:prstClr val="black"/>
              </a:solidFill>
            </a:endParaRPr>
          </a:p>
          <a:p>
            <a:pPr>
              <a:buNone/>
            </a:pP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ctr">
              <a:buNone/>
            </a:pPr>
            <a:r>
              <a:rPr lang="en-US" sz="8000" dirty="0" smtClean="0"/>
              <a:t>Do not Trust</a:t>
            </a:r>
          </a:p>
          <a:p>
            <a:pPr algn="ctr">
              <a:buNone/>
            </a:pPr>
            <a:endParaRPr lang="en-US" sz="8000" dirty="0" smtClean="0"/>
          </a:p>
          <a:p>
            <a:pPr algn="ctr">
              <a:buNone/>
            </a:pPr>
            <a:r>
              <a:rPr lang="en-US" sz="8000" dirty="0" smtClean="0">
                <a:solidFill>
                  <a:srgbClr val="FF0000"/>
                </a:solidFill>
              </a:rPr>
              <a:t>Verify!!</a:t>
            </a:r>
            <a:endParaRPr lang="en-US" sz="80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All scripts, </a:t>
            </a:r>
            <a:r>
              <a:rPr lang="en-US" dirty="0" err="1" smtClean="0"/>
              <a:t>ppt</a:t>
            </a:r>
            <a:r>
              <a:rPr lang="en-US" dirty="0" smtClean="0"/>
              <a:t> and code discussed here can be </a:t>
            </a:r>
            <a:r>
              <a:rPr lang="en-US" smtClean="0"/>
              <a:t>found at:</a:t>
            </a:r>
            <a:endParaRPr lang="en-US" dirty="0" smtClean="0"/>
          </a:p>
          <a:p>
            <a:pPr>
              <a:buNone/>
            </a:pPr>
            <a:endParaRPr lang="en-US" dirty="0" smtClean="0"/>
          </a:p>
          <a:p>
            <a:pPr>
              <a:buNone/>
            </a:pPr>
            <a:r>
              <a:rPr lang="en-US" dirty="0" smtClean="0"/>
              <a:t>https://github.com/infinite-Joy/perl-tuts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Benchmarking</a:t>
            </a:r>
            <a:endParaRPr lang="en-US" dirty="0"/>
          </a:p>
        </p:txBody>
      </p:sp>
    </p:spTree>
    <p:extLst>
      <p:ext uri="{BB962C8B-B14F-4D97-AF65-F5344CB8AC3E}">
        <p14:creationId xmlns="" xmlns:p14="http://schemas.microsoft.com/office/powerpoint/2010/main" val="280416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programmers.png"/>
          <p:cNvPicPr>
            <a:picLocks noGrp="1" noChangeAspect="1" noChangeArrowheads="1"/>
          </p:cNvPicPr>
          <p:nvPr>
            <p:ph idx="1"/>
          </p:nvPr>
        </p:nvPicPr>
        <p:blipFill>
          <a:blip r:embed="rId2"/>
          <a:srcRect/>
          <a:stretch>
            <a:fillRect/>
          </a:stretch>
        </p:blipFill>
        <p:spPr bwMode="auto">
          <a:xfrm>
            <a:off x="1905000" y="129384"/>
            <a:ext cx="4588441" cy="642381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Larry Wall</a:t>
            </a:r>
            <a:endParaRPr lang="en-US" dirty="0"/>
          </a:p>
        </p:txBody>
      </p:sp>
      <p:pic>
        <p:nvPicPr>
          <p:cNvPr id="19458" name="Picture 2" descr="C:\Users\admin\Desktop\Larry_Wall_YAPC_2007.jpg"/>
          <p:cNvPicPr>
            <a:picLocks noGrp="1" noChangeAspect="1" noChangeArrowheads="1"/>
          </p:cNvPicPr>
          <p:nvPr>
            <p:ph idx="1"/>
          </p:nvPr>
        </p:nvPicPr>
        <p:blipFill>
          <a:blip r:embed="rId2"/>
          <a:srcRect/>
          <a:stretch>
            <a:fillRect/>
          </a:stretch>
        </p:blipFill>
        <p:spPr bwMode="auto">
          <a:xfrm>
            <a:off x="2962855" y="1600200"/>
            <a:ext cx="3218289" cy="452596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Perl</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Powerful, stable, mature, portable </a:t>
            </a:r>
          </a:p>
          <a:p>
            <a:pPr>
              <a:buNone/>
            </a:pPr>
            <a:endParaRPr lang="en-US" b="1" dirty="0" smtClean="0"/>
          </a:p>
          <a:p>
            <a:pPr>
              <a:buNone/>
            </a:pPr>
            <a:r>
              <a:rPr lang="en-US" dirty="0" smtClean="0"/>
              <a:t>     Perl 5 is a highly capable, feature-rich programming language with over 29 years of development. Perl 5 runs on over 100 platforms from portables to mainframes and is suitable for both rapid prototyping and large scale development projects.</a:t>
            </a:r>
          </a:p>
          <a:p>
            <a:pPr>
              <a:buNone/>
            </a:pPr>
            <a:r>
              <a:rPr lang="en-US" dirty="0" smtClean="0"/>
              <a:t> </a:t>
            </a:r>
          </a:p>
          <a:p>
            <a:pPr>
              <a:buNone/>
            </a:pPr>
            <a:r>
              <a:rPr lang="en-US" dirty="0" smtClean="0"/>
              <a:t>    "Perl" is a family of languages, "Perl 6" is part of the family, but it is a separate language which has its own development team. Its existence has no significant impact on the continuing development of "Perl 5". </a:t>
            </a:r>
          </a:p>
          <a:p>
            <a:pPr>
              <a:buNone/>
            </a:pPr>
            <a:r>
              <a:rPr lang="en-US" sz="1400" dirty="0" smtClean="0"/>
              <a:t>Source: https://www.perl.org/about.html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ebsite</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457200" y="1741275"/>
            <a:ext cx="8229600" cy="42438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perl</a:t>
            </a:r>
            <a:r>
              <a:rPr lang="en-US" dirty="0" smtClean="0"/>
              <a:t> 6</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457200" y="1642602"/>
            <a:ext cx="8229600" cy="444115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Perl 6 website</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457200" y="1604334"/>
            <a:ext cx="8229600" cy="451769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b="1" dirty="0" smtClean="0"/>
              <a:t>Mission critical </a:t>
            </a:r>
            <a:endParaRPr lang="en-US" b="1" dirty="0"/>
          </a:p>
          <a:p>
            <a:r>
              <a:rPr lang="en-US" b="1" dirty="0" smtClean="0"/>
              <a:t>Object-oriented, procedural and functional </a:t>
            </a:r>
          </a:p>
          <a:p>
            <a:r>
              <a:rPr lang="en-US" b="1" dirty="0" smtClean="0"/>
              <a:t>Easily extendible </a:t>
            </a:r>
          </a:p>
          <a:p>
            <a:r>
              <a:rPr lang="en-US" b="1" dirty="0" smtClean="0"/>
              <a:t>Text manipulation </a:t>
            </a:r>
          </a:p>
          <a:p>
            <a:r>
              <a:rPr lang="en-US" b="1" dirty="0" smtClean="0"/>
              <a:t>C/C++ library interface </a:t>
            </a:r>
          </a:p>
          <a:p>
            <a:r>
              <a:rPr lang="en-US" b="1" dirty="0" smtClean="0"/>
              <a:t>Open Source </a:t>
            </a:r>
          </a:p>
          <a:p>
            <a:endParaRPr lang="en-US" b="1"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525</Words>
  <Application>Microsoft Office PowerPoint</Application>
  <PresentationFormat>On-screen Show (4:3)</PresentationFormat>
  <Paragraphs>98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Perl</vt:lpstr>
      <vt:lpstr>Slide 2</vt:lpstr>
      <vt:lpstr>Slide 3</vt:lpstr>
      <vt:lpstr>Larry Wall</vt:lpstr>
      <vt:lpstr>What is Perl</vt:lpstr>
      <vt:lpstr>Website</vt:lpstr>
      <vt:lpstr>Github perl 6</vt:lpstr>
      <vt:lpstr>Perl 6 website</vt:lpstr>
      <vt:lpstr>Features</vt:lpstr>
      <vt:lpstr>Three Virtues</vt:lpstr>
      <vt:lpstr>Source Control</vt:lpstr>
      <vt:lpstr>cpan</vt:lpstr>
      <vt:lpstr>Design</vt:lpstr>
      <vt:lpstr>TDD</vt:lpstr>
      <vt:lpstr>Slide 15</vt:lpstr>
      <vt:lpstr>Slide 16</vt:lpstr>
      <vt:lpstr>Readability matters</vt:lpstr>
      <vt:lpstr>Clean Code:</vt:lpstr>
      <vt:lpstr>Slide 19</vt:lpstr>
      <vt:lpstr>Benchmarking</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dc:title>
  <dc:creator>admin</dc:creator>
  <cp:lastModifiedBy>admin</cp:lastModifiedBy>
  <cp:revision>27</cp:revision>
  <dcterms:created xsi:type="dcterms:W3CDTF">2016-07-25T04:19:40Z</dcterms:created>
  <dcterms:modified xsi:type="dcterms:W3CDTF">2016-08-01T17:17:12Z</dcterms:modified>
</cp:coreProperties>
</file>