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9" r:id="rId2"/>
    <p:sldId id="270" r:id="rId3"/>
    <p:sldId id="294" r:id="rId4"/>
    <p:sldId id="295" r:id="rId5"/>
    <p:sldId id="296" r:id="rId6"/>
    <p:sldId id="292" r:id="rId7"/>
    <p:sldId id="293" r:id="rId8"/>
    <p:sldId id="291" r:id="rId9"/>
    <p:sldId id="290" r:id="rId10"/>
    <p:sldId id="271" r:id="rId11"/>
    <p:sldId id="277" r:id="rId12"/>
    <p:sldId id="276" r:id="rId13"/>
    <p:sldId id="279" r:id="rId14"/>
    <p:sldId id="302" r:id="rId15"/>
    <p:sldId id="303" r:id="rId16"/>
    <p:sldId id="304" r:id="rId17"/>
    <p:sldId id="305" r:id="rId18"/>
    <p:sldId id="275"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FD966"/>
    <a:srgbClr val="7F7F7F"/>
    <a:srgbClr val="F8CE7C"/>
    <a:srgbClr val="D0B0A9"/>
    <a:srgbClr val="4C302A"/>
    <a:srgbClr val="B7A784"/>
    <a:srgbClr val="D2836E"/>
    <a:srgbClr val="B59666"/>
    <a:srgbClr val="4B38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6318" autoAdjust="0"/>
  </p:normalViewPr>
  <p:slideViewPr>
    <p:cSldViewPr snapToGrid="0">
      <p:cViewPr varScale="1">
        <p:scale>
          <a:sx n="110" d="100"/>
          <a:sy n="110" d="100"/>
        </p:scale>
        <p:origin x="786" y="10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FC243-3E68-4BFF-A505-ADDF9D7195A4}"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7D84A-3049-44F6-8517-64F0971FD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567D84A-3049-44F6-8517-64F0971FDD2A}"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8495710" y="3569750"/>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7FFDAE1-EB67-42CF-B593-56AA292DA8C8}" type="datetimeFigureOut">
              <a:rPr lang="zh-CN" altLang="en-US" smtClean="0"/>
              <a:t>2022/4/7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1E6056-67A1-460C-8D55-8E079809267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alphaModFix amt="65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FFDAE1-EB67-42CF-B593-56AA292DA8C8}" type="datetimeFigureOut">
              <a:rPr lang="zh-CN" altLang="en-US" smtClean="0"/>
              <a:t>2022/4/7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E6056-67A1-460C-8D55-8E079809267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flipH="1">
            <a:off x="11469291" y="1"/>
            <a:ext cx="122633"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2291359" y="2386496"/>
            <a:ext cx="7254509" cy="1531188"/>
          </a:xfrm>
          <a:prstGeom prst="rect">
            <a:avLst/>
          </a:prstGeom>
        </p:spPr>
        <p:txBody>
          <a:bodyPr wrap="square" lIns="68580" tIns="34290" rIns="68580" bIns="34290">
            <a:spAutoFit/>
          </a:bodyPr>
          <a:lstStyle/>
          <a:p>
            <a:pPr>
              <a:defRPr/>
            </a:pPr>
            <a:r>
              <a:rPr lang="zh-CN" altLang="en-US" sz="7500" spc="300" dirty="0">
                <a:solidFill>
                  <a:srgbClr val="292929"/>
                </a:solidFill>
                <a:latin typeface="等距更纱黑体 SC Semibold" panose="02000709000000000000" pitchFamily="49" charset="-122"/>
                <a:ea typeface="等距更纱黑体 SC Semibold" panose="02000709000000000000" pitchFamily="49" charset="-122"/>
                <a:cs typeface="等距更纱黑体 SC Semibold" panose="02000709000000000000" pitchFamily="49" charset="-122"/>
                <a:sym typeface="+mn-lt"/>
              </a:rPr>
              <a:t>计算机组成原理</a:t>
            </a:r>
            <a:endParaRPr lang="en-US" altLang="zh-CN" sz="7500" spc="300" dirty="0">
              <a:solidFill>
                <a:srgbClr val="292929"/>
              </a:solidFill>
              <a:latin typeface="等距更纱黑体 SC Semibold" panose="02000709000000000000" pitchFamily="49" charset="-122"/>
              <a:ea typeface="等距更纱黑体 SC Semibold" panose="02000709000000000000" pitchFamily="49" charset="-122"/>
              <a:cs typeface="等距更纱黑体 SC Semibold" panose="02000709000000000000" pitchFamily="49" charset="-122"/>
              <a:sym typeface="+mn-lt"/>
            </a:endParaRPr>
          </a:p>
          <a:p>
            <a:pPr>
              <a:defRPr/>
            </a:pPr>
            <a:r>
              <a:rPr lang="en-US" sz="2000" spc="300" dirty="0">
                <a:solidFill>
                  <a:srgbClr val="292929"/>
                </a:solidFill>
                <a:latin typeface="方正粗谭黑简体" panose="02000000000000000000" pitchFamily="2" charset="-122"/>
                <a:ea typeface="方正粗谭黑简体" panose="02000000000000000000" pitchFamily="2" charset="-122"/>
                <a:cs typeface="+mn-ea"/>
                <a:sym typeface="+mn-lt"/>
              </a:rPr>
              <a:t>                                --</a:t>
            </a:r>
            <a:r>
              <a:rPr lang="zh-CN" altLang="en-US" sz="2000" spc="300" dirty="0">
                <a:solidFill>
                  <a:srgbClr val="292929"/>
                </a:solidFill>
                <a:latin typeface="方正粗谭黑简体" panose="02000000000000000000" pitchFamily="2" charset="-122"/>
                <a:ea typeface="方正粗谭黑简体" panose="02000000000000000000" pitchFamily="2" charset="-122"/>
                <a:cs typeface="+mn-ea"/>
                <a:sym typeface="+mn-lt"/>
              </a:rPr>
              <a:t>运算器实验（联机方式）</a:t>
            </a:r>
            <a:endParaRPr sz="2000" spc="300" dirty="0">
              <a:solidFill>
                <a:srgbClr val="292929"/>
              </a:solidFill>
              <a:latin typeface="方正粗谭黑简体" panose="02000000000000000000" pitchFamily="2" charset="-122"/>
              <a:ea typeface="方正粗谭黑简体" panose="02000000000000000000" pitchFamily="2" charset="-122"/>
              <a:cs typeface="+mn-ea"/>
              <a:sym typeface="+mn-lt"/>
            </a:endParaRPr>
          </a:p>
        </p:txBody>
      </p:sp>
      <p:sp>
        <p:nvSpPr>
          <p:cNvPr id="13" name="矩形 12"/>
          <p:cNvSpPr/>
          <p:nvPr/>
        </p:nvSpPr>
        <p:spPr>
          <a:xfrm>
            <a:off x="7991775" y="4058504"/>
            <a:ext cx="1516027" cy="1915909"/>
          </a:xfrm>
          <a:prstGeom prst="rect">
            <a:avLst/>
          </a:prstGeom>
        </p:spPr>
        <p:txBody>
          <a:bodyPr wrap="square" lIns="68580" tIns="34290" rIns="68580" bIns="34290">
            <a:spAutoFit/>
          </a:bodyPr>
          <a:lstStyle/>
          <a:p>
            <a:pPr>
              <a:defRPr/>
            </a:pPr>
            <a:r>
              <a:rPr lang="zh-CN" altLang="en-US" sz="2400" spc="225" dirty="0">
                <a:solidFill>
                  <a:srgbClr val="292929"/>
                </a:solidFill>
                <a:latin typeface="幼圆" panose="02010509060101010101" pitchFamily="49" charset="-122"/>
                <a:ea typeface="幼圆" panose="02010509060101010101" pitchFamily="49" charset="-122"/>
                <a:cs typeface="+mn-ea"/>
                <a:sym typeface="+mn-lt"/>
              </a:rPr>
              <a:t>小组成员：</a:t>
            </a:r>
            <a:endParaRPr lang="en-US" altLang="zh-CN" sz="2400" spc="225" dirty="0">
              <a:solidFill>
                <a:srgbClr val="292929"/>
              </a:solidFill>
              <a:latin typeface="幼圆" panose="02010509060101010101" pitchFamily="49" charset="-122"/>
              <a:ea typeface="幼圆" panose="02010509060101010101" pitchFamily="49" charset="-122"/>
              <a:cs typeface="+mn-ea"/>
              <a:sym typeface="+mn-lt"/>
            </a:endParaRPr>
          </a:p>
          <a:p>
            <a:pPr>
              <a:defRPr/>
            </a:pPr>
            <a:r>
              <a:rPr lang="zh-CN" altLang="en-US" sz="2400" spc="225" dirty="0">
                <a:solidFill>
                  <a:srgbClr val="292929"/>
                </a:solidFill>
                <a:latin typeface="幼圆" panose="02010509060101010101" pitchFamily="49" charset="-122"/>
                <a:ea typeface="幼圆" panose="02010509060101010101" pitchFamily="49" charset="-122"/>
                <a:cs typeface="+mn-ea"/>
                <a:sym typeface="+mn-lt"/>
              </a:rPr>
              <a:t>季飞</a:t>
            </a:r>
            <a:endParaRPr lang="en-US" altLang="zh-CN" sz="2400" spc="225" dirty="0">
              <a:solidFill>
                <a:srgbClr val="292929"/>
              </a:solidFill>
              <a:latin typeface="幼圆" panose="02010509060101010101" pitchFamily="49" charset="-122"/>
              <a:ea typeface="幼圆" panose="02010509060101010101" pitchFamily="49" charset="-122"/>
              <a:cs typeface="+mn-ea"/>
              <a:sym typeface="+mn-lt"/>
            </a:endParaRPr>
          </a:p>
          <a:p>
            <a:pPr>
              <a:defRPr/>
            </a:pPr>
            <a:r>
              <a:rPr lang="zh-CN" altLang="en-US" sz="2400" spc="225" dirty="0">
                <a:solidFill>
                  <a:srgbClr val="292929"/>
                </a:solidFill>
                <a:latin typeface="幼圆" panose="02010509060101010101" pitchFamily="49" charset="-122"/>
                <a:ea typeface="幼圆" panose="02010509060101010101" pitchFamily="49" charset="-122"/>
                <a:cs typeface="+mn-ea"/>
                <a:sym typeface="+mn-lt"/>
              </a:rPr>
              <a:t>张梦娜</a:t>
            </a:r>
            <a:endParaRPr lang="en-US" altLang="zh-CN" sz="2400" spc="225" dirty="0">
              <a:solidFill>
                <a:srgbClr val="292929"/>
              </a:solidFill>
              <a:latin typeface="幼圆" panose="02010509060101010101" pitchFamily="49" charset="-122"/>
              <a:ea typeface="幼圆" panose="02010509060101010101" pitchFamily="49" charset="-122"/>
              <a:cs typeface="+mn-ea"/>
              <a:sym typeface="+mn-lt"/>
            </a:endParaRPr>
          </a:p>
          <a:p>
            <a:pPr>
              <a:defRPr/>
            </a:pPr>
            <a:r>
              <a:rPr lang="zh-CN" altLang="en-US" sz="2400" spc="225" dirty="0">
                <a:solidFill>
                  <a:srgbClr val="292929"/>
                </a:solidFill>
                <a:latin typeface="幼圆" panose="02010509060101010101" pitchFamily="49" charset="-122"/>
                <a:ea typeface="幼圆" panose="02010509060101010101" pitchFamily="49" charset="-122"/>
                <a:cs typeface="+mn-ea"/>
                <a:sym typeface="+mn-lt"/>
              </a:rPr>
              <a:t>杜晓鹏</a:t>
            </a:r>
            <a:endParaRPr lang="en-US" altLang="zh-CN" sz="2400" spc="225" dirty="0">
              <a:solidFill>
                <a:srgbClr val="292929"/>
              </a:solidFill>
              <a:latin typeface="幼圆" panose="02010509060101010101" pitchFamily="49" charset="-122"/>
              <a:ea typeface="幼圆" panose="02010509060101010101" pitchFamily="49" charset="-122"/>
              <a:cs typeface="+mn-ea"/>
              <a:sym typeface="+mn-lt"/>
            </a:endParaRPr>
          </a:p>
          <a:p>
            <a:pPr>
              <a:defRPr/>
            </a:pPr>
            <a:r>
              <a:rPr lang="zh-CN" altLang="en-US" sz="2400" spc="225" dirty="0">
                <a:solidFill>
                  <a:srgbClr val="292929"/>
                </a:solidFill>
                <a:latin typeface="幼圆" panose="02010509060101010101" pitchFamily="49" charset="-122"/>
                <a:ea typeface="幼圆" panose="02010509060101010101" pitchFamily="49" charset="-122"/>
                <a:cs typeface="+mn-ea"/>
                <a:sym typeface="+mn-lt"/>
              </a:rPr>
              <a:t>张路遥</a:t>
            </a:r>
            <a:endParaRPr sz="2400" spc="225" dirty="0">
              <a:solidFill>
                <a:srgbClr val="292929"/>
              </a:solidFill>
              <a:latin typeface="幼圆" panose="02010509060101010101" pitchFamily="49" charset="-122"/>
              <a:ea typeface="幼圆" panose="02010509060101010101" pitchFamily="49" charset="-122"/>
              <a:cs typeface="+mn-ea"/>
              <a:sym typeface="+mn-lt"/>
            </a:endParaRPr>
          </a:p>
        </p:txBody>
      </p:sp>
      <p:sp>
        <p:nvSpPr>
          <p:cNvPr id="17" name="矩形 16">
            <a:extLst>
              <a:ext uri="{FF2B5EF4-FFF2-40B4-BE49-F238E27FC236}">
                <a16:creationId xmlns:a16="http://schemas.microsoft.com/office/drawing/2014/main" id="{F84533E0-7CB1-4F9B-BB42-13B36D24991E}"/>
              </a:ext>
            </a:extLst>
          </p:cNvPr>
          <p:cNvSpPr/>
          <p:nvPr/>
        </p:nvSpPr>
        <p:spPr>
          <a:xfrm flipH="1">
            <a:off x="11812190" y="5876925"/>
            <a:ext cx="122633" cy="101188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7" grpId="0" animBg="1"/>
      <p:bldP spid="8" grpId="0" animBg="1"/>
      <p:bldP spid="10" grpId="0" animBg="1"/>
      <p:bldP spid="11" grpId="0"/>
      <p:bldP spid="13"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269667" y="205961"/>
            <a:ext cx="2388524" cy="706755"/>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Part Two</a:t>
            </a: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646531" y="2959188"/>
            <a:ext cx="4093044" cy="1222375"/>
          </a:xfrm>
          <a:prstGeom prst="rect">
            <a:avLst/>
          </a:prstGeom>
        </p:spPr>
        <p:txBody>
          <a:bodyPr wrap="square" lIns="68580" tIns="34290" rIns="68580" bIns="34290">
            <a:spAutoFit/>
          </a:bodyPr>
          <a:lstStyle/>
          <a:p>
            <a:pPr>
              <a:defRPr/>
            </a:pPr>
            <a:r>
              <a:rPr lang="zh-CN" sz="7500" b="1" spc="225" dirty="0">
                <a:solidFill>
                  <a:srgbClr val="292929"/>
                </a:solidFill>
                <a:cs typeface="+mn-ea"/>
                <a:sym typeface="+mn-lt"/>
              </a:rPr>
              <a:t>联机实验</a:t>
            </a:r>
          </a:p>
        </p:txBody>
      </p:sp>
      <p:sp>
        <p:nvSpPr>
          <p:cNvPr id="13" name="文本框 12"/>
          <p:cNvSpPr txBox="1"/>
          <p:nvPr/>
        </p:nvSpPr>
        <p:spPr>
          <a:xfrm>
            <a:off x="2037201" y="2959188"/>
            <a:ext cx="1830706" cy="1323439"/>
          </a:xfrm>
          <a:prstGeom prst="rect">
            <a:avLst/>
          </a:prstGeom>
          <a:noFill/>
        </p:spPr>
        <p:txBody>
          <a:bodyPr wrap="square" rtlCol="0">
            <a:spAutoFit/>
          </a:bodyPr>
          <a:lstStyle/>
          <a:p>
            <a:pPr algn="ctr"/>
            <a:r>
              <a:rPr lang="en-US" altLang="zh-CN" sz="8000" dirty="0">
                <a:solidFill>
                  <a:schemeClr val="tx1">
                    <a:lumMod val="75000"/>
                    <a:lumOff val="25000"/>
                  </a:schemeClr>
                </a:solidFill>
                <a:cs typeface="+mn-ea"/>
                <a:sym typeface="+mn-lt"/>
              </a:rPr>
              <a:t>02</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465198" y="399457"/>
            <a:ext cx="3405519" cy="583770"/>
            <a:chOff x="733" y="591"/>
            <a:chExt cx="4876" cy="739"/>
          </a:xfrm>
        </p:grpSpPr>
        <p:sp>
          <p:nvSpPr>
            <p:cNvPr id="4" name="椭圆 3"/>
            <p:cNvSpPr/>
            <p:nvPr/>
          </p:nvSpPr>
          <p:spPr>
            <a:xfrm>
              <a:off x="733" y="657"/>
              <a:ext cx="608" cy="60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1481" y="591"/>
              <a:ext cx="4128" cy="739"/>
            </a:xfrm>
            <a:prstGeom prst="rect">
              <a:avLst/>
            </a:prstGeom>
            <a:noFill/>
          </p:spPr>
          <p:txBody>
            <a:bodyPr wrap="square" rtlCol="0">
              <a:spAutoFit/>
            </a:bodyPr>
            <a:lstStyle/>
            <a:p>
              <a:r>
                <a:rPr lang="zh-CN" altLang="en-US" sz="3200" dirty="0">
                  <a:solidFill>
                    <a:schemeClr val="tx1">
                      <a:lumMod val="75000"/>
                      <a:lumOff val="25000"/>
                    </a:schemeClr>
                  </a:solidFill>
                  <a:cs typeface="+mn-ea"/>
                  <a:sym typeface="+mn-lt"/>
                </a:rPr>
                <a:t>简要实验原理</a:t>
              </a:r>
            </a:p>
          </p:txBody>
        </p:sp>
      </p:grpSp>
      <p:pic>
        <p:nvPicPr>
          <p:cNvPr id="100" name="图片 99"/>
          <p:cNvPicPr/>
          <p:nvPr/>
        </p:nvPicPr>
        <p:blipFill>
          <a:blip r:embed="rId3"/>
          <a:stretch>
            <a:fillRect/>
          </a:stretch>
        </p:blipFill>
        <p:spPr>
          <a:xfrm>
            <a:off x="5720715" y="880110"/>
            <a:ext cx="5341620" cy="5097780"/>
          </a:xfrm>
          <a:prstGeom prst="rect">
            <a:avLst/>
          </a:prstGeom>
          <a:noFill/>
          <a:ln w="9525">
            <a:noFill/>
          </a:ln>
        </p:spPr>
      </p:pic>
      <p:grpSp>
        <p:nvGrpSpPr>
          <p:cNvPr id="20" name="组合 19"/>
          <p:cNvGrpSpPr/>
          <p:nvPr/>
        </p:nvGrpSpPr>
        <p:grpSpPr>
          <a:xfrm>
            <a:off x="1756878" y="1762125"/>
            <a:ext cx="3963837" cy="3107114"/>
            <a:chOff x="2617" y="4737"/>
            <a:chExt cx="5890" cy="4247"/>
          </a:xfrm>
        </p:grpSpPr>
        <p:grpSp>
          <p:nvGrpSpPr>
            <p:cNvPr id="3" name="组合 2"/>
            <p:cNvGrpSpPr/>
            <p:nvPr/>
          </p:nvGrpSpPr>
          <p:grpSpPr>
            <a:xfrm>
              <a:off x="2617" y="4737"/>
              <a:ext cx="5889" cy="970"/>
              <a:chOff x="10119" y="3915"/>
              <a:chExt cx="5238" cy="624"/>
            </a:xfrm>
          </p:grpSpPr>
          <p:sp>
            <p:nvSpPr>
              <p:cNvPr id="9" name="Freeform 45"/>
              <p:cNvSpPr>
                <a:spLocks noEditPoints="1"/>
              </p:cNvSpPr>
              <p:nvPr/>
            </p:nvSpPr>
            <p:spPr bwMode="auto">
              <a:xfrm>
                <a:off x="10119" y="3915"/>
                <a:ext cx="653" cy="49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cs typeface="+mn-ea"/>
                  <a:sym typeface="+mn-lt"/>
                </a:endParaRPr>
              </a:p>
            </p:txBody>
          </p:sp>
          <p:sp>
            <p:nvSpPr>
              <p:cNvPr id="13" name="文本框 12"/>
              <p:cNvSpPr txBox="1"/>
              <p:nvPr/>
            </p:nvSpPr>
            <p:spPr>
              <a:xfrm>
                <a:off x="10939" y="3915"/>
                <a:ext cx="4418" cy="62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r>
                  <a:rPr lang="zh-CN" altLang="en-US" sz="3200" dirty="0">
                    <a:solidFill>
                      <a:schemeClr val="tx1">
                        <a:lumMod val="75000"/>
                        <a:lumOff val="25000"/>
                      </a:schemeClr>
                    </a:solidFill>
                    <a:cs typeface="+mn-ea"/>
                    <a:sym typeface="+mn-lt"/>
                  </a:rPr>
                  <a:t>Am2901运算器</a:t>
                </a:r>
              </a:p>
            </p:txBody>
          </p:sp>
        </p:grpSp>
        <p:sp>
          <p:nvSpPr>
            <p:cNvPr id="19" name="文本框 18"/>
            <p:cNvSpPr txBox="1"/>
            <p:nvPr/>
          </p:nvSpPr>
          <p:spPr>
            <a:xfrm>
              <a:off x="2617" y="5830"/>
              <a:ext cx="5226" cy="3154"/>
            </a:xfrm>
            <a:prstGeom prst="rect">
              <a:avLst/>
            </a:prstGeom>
            <a:noFill/>
          </p:spPr>
          <p:txBody>
            <a:bodyPr wrap="square" rtlCol="0">
              <a:spAutoFit/>
            </a:bodyPr>
            <a:lstStyle/>
            <a:p>
              <a:r>
                <a:rPr lang="zh-CN" altLang="en-US"/>
                <a:t>Am2901 芯片内部组成结构：</a:t>
              </a:r>
            </a:p>
            <a:p>
              <a:endParaRPr lang="zh-CN" altLang="en-US"/>
            </a:p>
            <a:p>
              <a:r>
                <a:rPr lang="en-US" altLang="zh-CN"/>
                <a:t>        </a:t>
              </a:r>
              <a:r>
                <a:rPr lang="zh-CN" altLang="en-US"/>
                <a:t>AM2901 芯片是一个4位的位片结构的运算器部件，是一个完整的运算器，只是位数较少，具有很好的典型性，是个理想的教学实例。其内部组成结构如右图所示：</a:t>
              </a:r>
            </a:p>
          </p:txBody>
        </p:sp>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26212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简要实验原理</a:t>
            </a:r>
          </a:p>
        </p:txBody>
      </p:sp>
      <p:pic>
        <p:nvPicPr>
          <p:cNvPr id="19" name="图片 18"/>
          <p:cNvPicPr>
            <a:picLocks noChangeAspect="1"/>
          </p:cNvPicPr>
          <p:nvPr/>
        </p:nvPicPr>
        <p:blipFill>
          <a:blip r:embed="rId3"/>
          <a:stretch>
            <a:fillRect/>
          </a:stretch>
        </p:blipFill>
        <p:spPr>
          <a:xfrm>
            <a:off x="465455" y="1224915"/>
            <a:ext cx="6537960" cy="4427220"/>
          </a:xfrm>
          <a:prstGeom prst="rect">
            <a:avLst/>
          </a:prstGeom>
        </p:spPr>
      </p:pic>
      <p:sp>
        <p:nvSpPr>
          <p:cNvPr id="20" name="文本框 19"/>
          <p:cNvSpPr txBox="1"/>
          <p:nvPr/>
        </p:nvSpPr>
        <p:spPr>
          <a:xfrm>
            <a:off x="7433945" y="1213485"/>
            <a:ext cx="3935095" cy="3999865"/>
          </a:xfrm>
          <a:prstGeom prst="rect">
            <a:avLst/>
          </a:prstGeom>
          <a:noFill/>
        </p:spPr>
        <p:txBody>
          <a:bodyPr wrap="square" rtlCol="0">
            <a:spAutoFit/>
          </a:bodyPr>
          <a:lstStyle/>
          <a:p>
            <a:r>
              <a:rPr lang="en-US" altLang="zh-CN" dirty="0"/>
              <a:t> </a:t>
            </a:r>
            <a:r>
              <a:rPr lang="zh-CN" altLang="en-US" sz="2800" dirty="0"/>
              <a:t>Am2901芯片的控制信号及其控制码与操作</a:t>
            </a:r>
          </a:p>
          <a:p>
            <a:r>
              <a:rPr lang="en-US" altLang="zh-CN" dirty="0"/>
              <a:t>        </a:t>
            </a:r>
            <a:r>
              <a:rPr lang="zh-CN" altLang="en-US" dirty="0"/>
              <a:t>Am2901芯片的控制信号有9个，即I8-I0，这回个控制信号分成三组，它们是：</a:t>
            </a:r>
          </a:p>
          <a:p>
            <a:r>
              <a:rPr lang="zh-CN" altLang="en-US" dirty="0"/>
              <a:t>    </a:t>
            </a:r>
            <a:r>
              <a:rPr lang="en-US" altLang="zh-CN" dirty="0"/>
              <a:t>1</a:t>
            </a:r>
            <a:r>
              <a:rPr lang="zh-CN" altLang="en-US" dirty="0"/>
              <a:t>、I8，I7，I6（B30-28）：选择运算结果或有关数据以何种方式送往何处；</a:t>
            </a:r>
          </a:p>
          <a:p>
            <a:r>
              <a:rPr lang="zh-CN" altLang="en-US" dirty="0"/>
              <a:t>    </a:t>
            </a:r>
            <a:r>
              <a:rPr lang="en-US" altLang="zh-CN" dirty="0"/>
              <a:t>2</a:t>
            </a:r>
            <a:r>
              <a:rPr lang="zh-CN" altLang="en-US" dirty="0"/>
              <a:t>、I5，I4，I3（B26-24）：选择ALU的运算功能，共8种；</a:t>
            </a:r>
          </a:p>
          <a:p>
            <a:r>
              <a:rPr lang="zh-CN" altLang="en-US" dirty="0"/>
              <a:t>   </a:t>
            </a:r>
            <a:r>
              <a:rPr lang="en-US" altLang="zh-CN" dirty="0"/>
              <a:t>3</a:t>
            </a:r>
            <a:r>
              <a:rPr lang="zh-CN" altLang="en-US" dirty="0"/>
              <a:t>、 I2，I1，I0（B22-20）：选择送入ALU进行运算的两个操作数据R和S的来源，共有8种组合。</a:t>
            </a:r>
          </a:p>
        </p:txBody>
      </p:sp>
      <p:sp>
        <p:nvSpPr>
          <p:cNvPr id="21" name="Freeform 45"/>
          <p:cNvSpPr>
            <a:spLocks noEditPoints="1"/>
          </p:cNvSpPr>
          <p:nvPr/>
        </p:nvSpPr>
        <p:spPr bwMode="auto">
          <a:xfrm>
            <a:off x="7003415" y="1400175"/>
            <a:ext cx="494030" cy="567055"/>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18084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实验步骤</a:t>
            </a:r>
          </a:p>
        </p:txBody>
      </p:sp>
      <p:sp>
        <p:nvSpPr>
          <p:cNvPr id="15" name="文本框 14"/>
          <p:cNvSpPr txBox="1"/>
          <p:nvPr/>
        </p:nvSpPr>
        <p:spPr>
          <a:xfrm>
            <a:off x="6784340" y="2532380"/>
            <a:ext cx="3411220" cy="193802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just"/>
            <a:r>
              <a:rPr lang="en-US" altLang="zh-CN" sz="2400" dirty="0">
                <a:solidFill>
                  <a:schemeClr val="tx1">
                    <a:lumMod val="75000"/>
                    <a:lumOff val="25000"/>
                  </a:schemeClr>
                </a:solidFill>
                <a:cs typeface="+mn-ea"/>
                <a:sym typeface="+mn-lt"/>
              </a:rPr>
              <a:t>2</a:t>
            </a:r>
            <a:r>
              <a:rPr lang="zh-CN" altLang="en-US" sz="2400" dirty="0">
                <a:solidFill>
                  <a:schemeClr val="tx1">
                    <a:lumMod val="75000"/>
                    <a:lumOff val="25000"/>
                  </a:schemeClr>
                </a:solidFill>
                <a:cs typeface="+mn-ea"/>
                <a:sym typeface="+mn-lt"/>
              </a:rPr>
              <a:t>、打开计算机电源开关，使计算机正常启动。打开TEC-2电源开关，TEC-2大板左上角一排指示灯亮。</a:t>
            </a:r>
          </a:p>
        </p:txBody>
      </p:sp>
      <p:sp>
        <p:nvSpPr>
          <p:cNvPr id="2" name="Freeform 45"/>
          <p:cNvSpPr>
            <a:spLocks noEditPoints="1"/>
          </p:cNvSpPr>
          <p:nvPr/>
        </p:nvSpPr>
        <p:spPr bwMode="auto">
          <a:xfrm>
            <a:off x="465288" y="1042670"/>
            <a:ext cx="494071" cy="5674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cs typeface="+mn-ea"/>
              <a:sym typeface="+mn-lt"/>
            </a:endParaRPr>
          </a:p>
        </p:txBody>
      </p:sp>
      <p:sp>
        <p:nvSpPr>
          <p:cNvPr id="19" name="文本框 18"/>
          <p:cNvSpPr txBox="1"/>
          <p:nvPr/>
        </p:nvSpPr>
        <p:spPr>
          <a:xfrm>
            <a:off x="1043940" y="911860"/>
            <a:ext cx="3900805" cy="1568450"/>
          </a:xfrm>
          <a:prstGeom prst="rect">
            <a:avLst/>
          </a:prstGeom>
          <a:noFill/>
        </p:spPr>
        <p:txBody>
          <a:bodyPr wrap="square" rtlCol="0">
            <a:spAutoFit/>
          </a:bodyPr>
          <a:lstStyle/>
          <a:p>
            <a:r>
              <a:rPr lang="zh-CN" altLang="en-US" sz="2400"/>
              <a:t>启动TEC-2机，进入监控程序状态：具体操作如下：（该过程部分采用模拟系统演示）</a:t>
            </a:r>
          </a:p>
        </p:txBody>
      </p:sp>
      <p:grpSp>
        <p:nvGrpSpPr>
          <p:cNvPr id="23" name="组合 22"/>
          <p:cNvGrpSpPr/>
          <p:nvPr/>
        </p:nvGrpSpPr>
        <p:grpSpPr>
          <a:xfrm>
            <a:off x="2374265" y="2532380"/>
            <a:ext cx="2822575" cy="3020060"/>
            <a:chOff x="2187" y="4105"/>
            <a:chExt cx="4445" cy="4756"/>
          </a:xfrm>
        </p:grpSpPr>
        <p:sp>
          <p:nvSpPr>
            <p:cNvPr id="13" name="文本框 12"/>
            <p:cNvSpPr txBox="1"/>
            <p:nvPr/>
          </p:nvSpPr>
          <p:spPr>
            <a:xfrm>
              <a:off x="2187" y="4105"/>
              <a:ext cx="4445" cy="247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just"/>
              <a:r>
                <a:rPr lang="en-US" altLang="zh-CN" sz="2400" dirty="0">
                  <a:solidFill>
                    <a:schemeClr val="tx1">
                      <a:lumMod val="75000"/>
                      <a:lumOff val="25000"/>
                    </a:schemeClr>
                  </a:solidFill>
                  <a:cs typeface="+mn-ea"/>
                  <a:sym typeface="+mn-lt"/>
                </a:rPr>
                <a:t>1</a:t>
              </a:r>
              <a:r>
                <a:rPr lang="zh-CN" altLang="en-US" sz="2400" dirty="0">
                  <a:solidFill>
                    <a:schemeClr val="tx1">
                      <a:lumMod val="75000"/>
                      <a:lumOff val="25000"/>
                    </a:schemeClr>
                  </a:solidFill>
                  <a:cs typeface="+mn-ea"/>
                  <a:sym typeface="+mn-lt"/>
                </a:rPr>
                <a:t>、将TEC-2机的FS1~FS4置为1010，STEP/CONT置成CONT。</a:t>
              </a:r>
            </a:p>
          </p:txBody>
        </p:sp>
        <p:pic>
          <p:nvPicPr>
            <p:cNvPr id="20" name="图片 19"/>
            <p:cNvPicPr>
              <a:picLocks noChangeAspect="1"/>
            </p:cNvPicPr>
            <p:nvPr/>
          </p:nvPicPr>
          <p:blipFill>
            <a:blip r:embed="rId3"/>
            <a:stretch>
              <a:fillRect/>
            </a:stretch>
          </p:blipFill>
          <p:spPr>
            <a:xfrm>
              <a:off x="2187" y="6575"/>
              <a:ext cx="4445" cy="2286"/>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animBg="1"/>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18084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实验步骤</a:t>
            </a:r>
          </a:p>
        </p:txBody>
      </p:sp>
      <p:sp>
        <p:nvSpPr>
          <p:cNvPr id="2" name="Freeform 45"/>
          <p:cNvSpPr>
            <a:spLocks noEditPoints="1"/>
          </p:cNvSpPr>
          <p:nvPr/>
        </p:nvSpPr>
        <p:spPr bwMode="auto">
          <a:xfrm>
            <a:off x="465288" y="1042670"/>
            <a:ext cx="494071" cy="567452"/>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D966"/>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cs typeface="+mn-ea"/>
              <a:sym typeface="+mn-lt"/>
            </a:endParaRPr>
          </a:p>
        </p:txBody>
      </p:sp>
      <p:sp>
        <p:nvSpPr>
          <p:cNvPr id="19" name="文本框 18"/>
          <p:cNvSpPr txBox="1"/>
          <p:nvPr/>
        </p:nvSpPr>
        <p:spPr>
          <a:xfrm>
            <a:off x="1043940" y="911860"/>
            <a:ext cx="3900805" cy="1568450"/>
          </a:xfrm>
          <a:prstGeom prst="rect">
            <a:avLst/>
          </a:prstGeom>
          <a:noFill/>
        </p:spPr>
        <p:txBody>
          <a:bodyPr wrap="square" rtlCol="0">
            <a:spAutoFit/>
          </a:bodyPr>
          <a:lstStyle/>
          <a:p>
            <a:r>
              <a:rPr lang="zh-CN" altLang="en-US" sz="2400"/>
              <a:t>启动TEC-2机，进入监控程序状态：具体操作如下：（该过程部分采用模拟系统演示）</a:t>
            </a:r>
          </a:p>
        </p:txBody>
      </p:sp>
      <p:sp>
        <p:nvSpPr>
          <p:cNvPr id="13" name="文本框 12"/>
          <p:cNvSpPr txBox="1"/>
          <p:nvPr/>
        </p:nvSpPr>
        <p:spPr>
          <a:xfrm>
            <a:off x="6186170" y="350520"/>
            <a:ext cx="3867150" cy="230695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just"/>
            <a:r>
              <a:rPr lang="en-US" altLang="zh-CN" sz="2400" dirty="0">
                <a:solidFill>
                  <a:schemeClr val="tx1">
                    <a:lumMod val="75000"/>
                    <a:lumOff val="25000"/>
                  </a:schemeClr>
                </a:solidFill>
                <a:cs typeface="+mn-ea"/>
                <a:sym typeface="+mn-lt"/>
              </a:rPr>
              <a:t>3</a:t>
            </a:r>
            <a:r>
              <a:rPr lang="zh-CN" altLang="en-US" sz="2400" dirty="0">
                <a:solidFill>
                  <a:schemeClr val="tx1">
                    <a:lumMod val="75000"/>
                    <a:lumOff val="25000"/>
                  </a:schemeClr>
                </a:solidFill>
                <a:cs typeface="+mn-ea"/>
                <a:sym typeface="+mn-lt"/>
              </a:rPr>
              <a:t>、运行通讯程序PCEC，在DOS下命令提示（按默认设置：选择1，N）。联机后，进入联机状态，用A命令输入下列程序：(ENTER表示)</a:t>
            </a:r>
          </a:p>
        </p:txBody>
      </p:sp>
      <p:pic>
        <p:nvPicPr>
          <p:cNvPr id="6" name="图片 5"/>
          <p:cNvPicPr>
            <a:picLocks noChangeAspect="1"/>
          </p:cNvPicPr>
          <p:nvPr/>
        </p:nvPicPr>
        <p:blipFill>
          <a:blip r:embed="rId3"/>
          <a:stretch>
            <a:fillRect/>
          </a:stretch>
        </p:blipFill>
        <p:spPr>
          <a:xfrm>
            <a:off x="7157085" y="2657475"/>
            <a:ext cx="1924685" cy="3850005"/>
          </a:xfrm>
          <a:prstGeom prst="rect">
            <a:avLst/>
          </a:prstGeom>
        </p:spPr>
      </p:pic>
      <p:pic>
        <p:nvPicPr>
          <p:cNvPr id="7" name="图片 6"/>
          <p:cNvPicPr>
            <a:picLocks noChangeAspect="1"/>
          </p:cNvPicPr>
          <p:nvPr/>
        </p:nvPicPr>
        <p:blipFill>
          <a:blip r:embed="rId4"/>
          <a:stretch>
            <a:fillRect/>
          </a:stretch>
        </p:blipFill>
        <p:spPr>
          <a:xfrm>
            <a:off x="1127125" y="4149090"/>
            <a:ext cx="3733800" cy="1927860"/>
          </a:xfrm>
          <a:prstGeom prst="rect">
            <a:avLst/>
          </a:prstGeom>
        </p:spPr>
      </p:pic>
      <p:pic>
        <p:nvPicPr>
          <p:cNvPr id="8" name="图片 7"/>
          <p:cNvPicPr>
            <a:picLocks noChangeAspect="1"/>
          </p:cNvPicPr>
          <p:nvPr/>
        </p:nvPicPr>
        <p:blipFill>
          <a:blip r:embed="rId5"/>
          <a:stretch>
            <a:fillRect/>
          </a:stretch>
        </p:blipFill>
        <p:spPr>
          <a:xfrm>
            <a:off x="2176780" y="2377440"/>
            <a:ext cx="1634490" cy="1691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18084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实验步骤</a:t>
            </a:r>
          </a:p>
        </p:txBody>
      </p:sp>
      <p:sp>
        <p:nvSpPr>
          <p:cNvPr id="13" name="文本框 12"/>
          <p:cNvSpPr txBox="1"/>
          <p:nvPr/>
        </p:nvSpPr>
        <p:spPr>
          <a:xfrm>
            <a:off x="5911850" y="859790"/>
            <a:ext cx="3867150" cy="461664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buClrTx/>
              <a:buSzTx/>
              <a:buNone/>
            </a:pPr>
            <a:r>
              <a:rPr lang="zh-CN" altLang="en-US" sz="1800" dirty="0">
                <a:sym typeface="+mn-ea"/>
              </a:rPr>
              <a:t>6.    用“T”或“P”命令单步执行</a:t>
            </a:r>
            <a:endParaRPr lang="zh-CN" altLang="en-US" sz="1800" dirty="0"/>
          </a:p>
          <a:p>
            <a:pPr algn="l">
              <a:buClrTx/>
              <a:buSzTx/>
              <a:buNone/>
            </a:pPr>
            <a:endParaRPr lang="zh-CN" altLang="en-US" sz="1800" dirty="0"/>
          </a:p>
          <a:p>
            <a:pPr algn="l">
              <a:buClrTx/>
              <a:buSzTx/>
              <a:buNone/>
            </a:pPr>
            <a:r>
              <a:rPr lang="zh-CN" altLang="en-US" sz="1800" dirty="0">
                <a:sym typeface="+mn-ea"/>
              </a:rPr>
              <a:t>在命令行提示符状态下输入：</a:t>
            </a:r>
            <a:endParaRPr lang="zh-CN" altLang="en-US" sz="1800" dirty="0"/>
          </a:p>
          <a:p>
            <a:pPr algn="l">
              <a:buClrTx/>
              <a:buSzTx/>
              <a:buNone/>
            </a:pPr>
            <a:endParaRPr lang="zh-CN" altLang="en-US" sz="1800" dirty="0"/>
          </a:p>
          <a:p>
            <a:pPr algn="l">
              <a:buClrTx/>
              <a:buSzTx/>
              <a:buNone/>
            </a:pPr>
            <a:r>
              <a:rPr lang="zh-CN" altLang="en-US" sz="1800" dirty="0">
                <a:sym typeface="+mn-ea"/>
              </a:rPr>
              <a:t>&gt;T</a:t>
            </a:r>
            <a:endParaRPr lang="zh-CN" altLang="en-US" sz="1800" dirty="0"/>
          </a:p>
          <a:p>
            <a:pPr algn="l">
              <a:buClrTx/>
              <a:buSzTx/>
              <a:buNone/>
            </a:pPr>
            <a:endParaRPr lang="zh-CN" altLang="en-US" sz="1800" dirty="0"/>
          </a:p>
          <a:p>
            <a:pPr algn="l">
              <a:buClrTx/>
              <a:buSzTx/>
              <a:buNone/>
            </a:pPr>
            <a:r>
              <a:rPr lang="zh-CN" altLang="en-US" sz="1800" dirty="0">
                <a:sym typeface="+mn-ea"/>
              </a:rPr>
              <a:t>或</a:t>
            </a:r>
            <a:endParaRPr lang="zh-CN" altLang="en-US" sz="1800" dirty="0"/>
          </a:p>
          <a:p>
            <a:pPr algn="l">
              <a:buClrTx/>
              <a:buSzTx/>
              <a:buNone/>
            </a:pPr>
            <a:endParaRPr lang="zh-CN" altLang="en-US" sz="1800" dirty="0"/>
          </a:p>
          <a:p>
            <a:pPr algn="l">
              <a:buClrTx/>
              <a:buSzTx/>
              <a:buNone/>
            </a:pPr>
            <a:r>
              <a:rPr lang="zh-CN" altLang="en-US" sz="1800" dirty="0">
                <a:sym typeface="+mn-ea"/>
              </a:rPr>
              <a:t>&gt;P</a:t>
            </a:r>
          </a:p>
          <a:p>
            <a:pPr algn="l">
              <a:buClrTx/>
              <a:buSzTx/>
              <a:buNone/>
            </a:pPr>
            <a:r>
              <a:rPr lang="zh-CN" altLang="en-US" sz="1800" dirty="0">
                <a:sym typeface="+mn-ea"/>
              </a:rPr>
              <a:t>重复执行第四步，观察运行结果及状态</a:t>
            </a:r>
            <a:endParaRPr lang="zh-CN" altLang="en-US" sz="1800" dirty="0"/>
          </a:p>
          <a:p>
            <a:pPr algn="just"/>
            <a:endParaRPr lang="en-US" altLang="zh-CN" sz="2400" dirty="0"/>
          </a:p>
          <a:p>
            <a:pPr algn="just"/>
            <a:endParaRPr lang="en-US" altLang="zh-CN" sz="2400" dirty="0"/>
          </a:p>
          <a:p>
            <a:pPr algn="just"/>
            <a:r>
              <a:rPr lang="zh-CN" altLang="en-US" sz="2400" dirty="0">
                <a:sym typeface="+mn-ea"/>
                <a:hlinkClick r:id="rId3" action="ppaction://hlinksldjump"/>
              </a:rPr>
              <a:t>运行结果展示</a:t>
            </a:r>
            <a:endParaRPr lang="zh-CN" altLang="en-US" sz="2400" dirty="0"/>
          </a:p>
          <a:p>
            <a:pPr algn="just"/>
            <a:endParaRPr lang="zh-CN" altLang="en-US" sz="2400" dirty="0">
              <a:solidFill>
                <a:schemeClr val="tx1">
                  <a:lumMod val="75000"/>
                  <a:lumOff val="25000"/>
                </a:schemeClr>
              </a:solidFill>
              <a:cs typeface="+mn-ea"/>
              <a:sym typeface="+mn-lt"/>
            </a:endParaRPr>
          </a:p>
        </p:txBody>
      </p:sp>
      <p:sp>
        <p:nvSpPr>
          <p:cNvPr id="3" name="文本框 2"/>
          <p:cNvSpPr txBox="1"/>
          <p:nvPr/>
        </p:nvSpPr>
        <p:spPr>
          <a:xfrm>
            <a:off x="700405" y="876300"/>
            <a:ext cx="5637530" cy="5631180"/>
          </a:xfrm>
          <a:prstGeom prst="rect">
            <a:avLst/>
          </a:prstGeom>
          <a:noFill/>
        </p:spPr>
        <p:txBody>
          <a:bodyPr wrap="square" rtlCol="0">
            <a:spAutoFit/>
          </a:bodyPr>
          <a:lstStyle/>
          <a:p>
            <a:r>
              <a:rPr lang="zh-CN" altLang="en-US"/>
              <a:t>4.    用“G”命令运行程序</a:t>
            </a:r>
          </a:p>
          <a:p>
            <a:endParaRPr lang="zh-CN" altLang="en-US"/>
          </a:p>
          <a:p>
            <a:r>
              <a:rPr lang="zh-CN" altLang="en-US"/>
              <a:t>在命令行提示符状态下输入：</a:t>
            </a:r>
          </a:p>
          <a:p>
            <a:endParaRPr lang="zh-CN" altLang="en-US"/>
          </a:p>
          <a:p>
            <a:r>
              <a:rPr lang="zh-CN" altLang="en-US"/>
              <a:t>&gt; G800</a:t>
            </a:r>
          </a:p>
          <a:p>
            <a:endParaRPr lang="zh-CN" altLang="en-US"/>
          </a:p>
          <a:p>
            <a:r>
              <a:rPr lang="zh-CN" altLang="en-US"/>
              <a:t>执行上面输入的程序</a:t>
            </a:r>
          </a:p>
          <a:p>
            <a:endParaRPr lang="zh-CN" altLang="en-US"/>
          </a:p>
          <a:p>
            <a:r>
              <a:rPr lang="zh-CN" altLang="en-US"/>
              <a:t>5.    用“R”命令观察运行结果及状态</a:t>
            </a:r>
          </a:p>
          <a:p>
            <a:endParaRPr lang="zh-CN" altLang="en-US"/>
          </a:p>
          <a:p>
            <a:r>
              <a:rPr lang="zh-CN" altLang="en-US"/>
              <a:t>在命令行提示符状态下输入:</a:t>
            </a:r>
          </a:p>
          <a:p>
            <a:endParaRPr lang="zh-CN" altLang="en-US"/>
          </a:p>
          <a:p>
            <a:r>
              <a:rPr lang="zh-CN" altLang="en-US"/>
              <a:t>&gt;R</a:t>
            </a:r>
          </a:p>
          <a:p>
            <a:endParaRPr lang="zh-CN" altLang="en-US"/>
          </a:p>
          <a:p>
            <a:r>
              <a:rPr lang="zh-CN" altLang="en-US"/>
              <a:t>观察运行结果及状态</a:t>
            </a:r>
          </a:p>
          <a:p>
            <a:endParaRPr lang="zh-CN" altLang="en-US"/>
          </a:p>
          <a:p>
            <a:r>
              <a:rPr lang="zh-CN" altLang="en-US"/>
              <a:t>屏幕将显示：</a:t>
            </a:r>
          </a:p>
          <a:p>
            <a:endParaRPr lang="zh-CN" altLang="en-US"/>
          </a:p>
          <a:p>
            <a:r>
              <a:rPr lang="zh-CN" altLang="en-US"/>
              <a:t>R0=8001  R1=4000……</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18084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实验结果</a:t>
            </a:r>
          </a:p>
        </p:txBody>
      </p:sp>
      <p:pic>
        <p:nvPicPr>
          <p:cNvPr id="2" name="图片 1"/>
          <p:cNvPicPr>
            <a:picLocks noChangeAspect="1"/>
          </p:cNvPicPr>
          <p:nvPr/>
        </p:nvPicPr>
        <p:blipFill>
          <a:blip r:embed="rId3"/>
          <a:stretch>
            <a:fillRect/>
          </a:stretch>
        </p:blipFill>
        <p:spPr>
          <a:xfrm>
            <a:off x="993775" y="1111250"/>
            <a:ext cx="2852420" cy="2390140"/>
          </a:xfrm>
          <a:prstGeom prst="rect">
            <a:avLst/>
          </a:prstGeom>
        </p:spPr>
      </p:pic>
      <p:pic>
        <p:nvPicPr>
          <p:cNvPr id="6" name="图片 5"/>
          <p:cNvPicPr>
            <a:picLocks noChangeAspect="1"/>
          </p:cNvPicPr>
          <p:nvPr/>
        </p:nvPicPr>
        <p:blipFill>
          <a:blip r:embed="rId4"/>
          <a:stretch>
            <a:fillRect/>
          </a:stretch>
        </p:blipFill>
        <p:spPr>
          <a:xfrm>
            <a:off x="4284980" y="954405"/>
            <a:ext cx="7033260" cy="50946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18084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实验结果</a:t>
            </a:r>
          </a:p>
        </p:txBody>
      </p:sp>
      <p:pic>
        <p:nvPicPr>
          <p:cNvPr id="3" name="图片 2"/>
          <p:cNvPicPr>
            <a:picLocks noChangeAspect="1"/>
          </p:cNvPicPr>
          <p:nvPr/>
        </p:nvPicPr>
        <p:blipFill>
          <a:blip r:embed="rId3"/>
          <a:stretch>
            <a:fillRect/>
          </a:stretch>
        </p:blipFill>
        <p:spPr>
          <a:xfrm>
            <a:off x="916940" y="2044700"/>
            <a:ext cx="2470150" cy="2768600"/>
          </a:xfrm>
          <a:prstGeom prst="rect">
            <a:avLst/>
          </a:prstGeom>
        </p:spPr>
      </p:pic>
      <p:pic>
        <p:nvPicPr>
          <p:cNvPr id="7" name="图片 6"/>
          <p:cNvPicPr>
            <a:picLocks noChangeAspect="1"/>
          </p:cNvPicPr>
          <p:nvPr/>
        </p:nvPicPr>
        <p:blipFill>
          <a:blip r:embed="rId4"/>
          <a:stretch>
            <a:fillRect/>
          </a:stretch>
        </p:blipFill>
        <p:spPr>
          <a:xfrm>
            <a:off x="3843655" y="803910"/>
            <a:ext cx="7348855" cy="5311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3006189" y="2318083"/>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9228795" y="3200400"/>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2744906" y="1382479"/>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956935" y="3533827"/>
            <a:ext cx="224588" cy="224588"/>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3006189" y="2792067"/>
            <a:ext cx="6166377" cy="1223412"/>
          </a:xfrm>
          <a:prstGeom prst="rect">
            <a:avLst/>
          </a:prstGeom>
        </p:spPr>
        <p:txBody>
          <a:bodyPr wrap="square" lIns="68580" tIns="34290" rIns="68580" bIns="34290">
            <a:spAutoFit/>
          </a:bodyPr>
          <a:lstStyle/>
          <a:p>
            <a:pPr>
              <a:defRPr/>
            </a:pPr>
            <a:r>
              <a:rPr lang="zh-CN" altLang="en-US" sz="7500" b="1" spc="225" dirty="0">
                <a:solidFill>
                  <a:srgbClr val="292929"/>
                </a:solidFill>
                <a:cs typeface="+mn-ea"/>
                <a:sym typeface="+mn-lt"/>
              </a:rPr>
              <a:t>感谢您的观看</a:t>
            </a:r>
            <a:endParaRPr sz="7500" b="1" spc="225" dirty="0">
              <a:solidFill>
                <a:srgbClr val="292929"/>
              </a:solidFill>
              <a:cs typeface="+mn-ea"/>
              <a:sym typeface="+mn-lt"/>
            </a:endParaRPr>
          </a:p>
        </p:txBody>
      </p:sp>
      <p:sp>
        <p:nvSpPr>
          <p:cNvPr id="13" name="矩形 12"/>
          <p:cNvSpPr/>
          <p:nvPr/>
        </p:nvSpPr>
        <p:spPr>
          <a:xfrm>
            <a:off x="6089377" y="4015479"/>
            <a:ext cx="2783148" cy="561692"/>
          </a:xfrm>
          <a:prstGeom prst="rect">
            <a:avLst/>
          </a:prstGeom>
        </p:spPr>
        <p:txBody>
          <a:bodyPr wrap="square" lIns="68580" tIns="34290" rIns="68580" bIns="34290">
            <a:spAutoFit/>
          </a:bodyPr>
          <a:lstStyle/>
          <a:p>
            <a:pPr algn="dist">
              <a:defRPr/>
            </a:pPr>
            <a:r>
              <a:rPr lang="en-US" altLang="zh-CN" sz="3200" spc="225" dirty="0">
                <a:solidFill>
                  <a:srgbClr val="292929"/>
                </a:solidFill>
                <a:cs typeface="+mn-ea"/>
                <a:sym typeface="+mn-lt"/>
              </a:rPr>
              <a:t>Thanks </a:t>
            </a:r>
            <a:endParaRPr sz="3200" spc="225" dirty="0">
              <a:solidFill>
                <a:srgbClr val="292929"/>
              </a:solidFill>
              <a:cs typeface="+mn-ea"/>
              <a:sym typeface="+mn-lt"/>
            </a:endParaRPr>
          </a:p>
        </p:txBody>
      </p:sp>
      <p:sp>
        <p:nvSpPr>
          <p:cNvPr id="16" name="矩形 15"/>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1000"/>
                                        <p:tgtEl>
                                          <p:spTgt spid="5"/>
                                        </p:tgtEl>
                                      </p:cBhvr>
                                    </p:animEffect>
                                    <p:anim calcmode="lin" valueType="num">
                                      <p:cBhvr>
                                        <p:cTn id="44" dur="1000" fill="hold"/>
                                        <p:tgtEl>
                                          <p:spTgt spid="5"/>
                                        </p:tgtEl>
                                        <p:attrNameLst>
                                          <p:attrName>ppt_x</p:attrName>
                                        </p:attrNameLst>
                                      </p:cBhvr>
                                      <p:tavLst>
                                        <p:tav tm="0">
                                          <p:val>
                                            <p:strVal val="#ppt_x"/>
                                          </p:val>
                                        </p:tav>
                                        <p:tav tm="100000">
                                          <p:val>
                                            <p:strVal val="#ppt_x"/>
                                          </p:val>
                                        </p:tav>
                                      </p:tavLst>
                                    </p:anim>
                                    <p:anim calcmode="lin" valueType="num">
                                      <p:cBhvr>
                                        <p:cTn id="4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p:bldP spid="13"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椭圆 2"/>
          <p:cNvSpPr/>
          <p:nvPr/>
        </p:nvSpPr>
        <p:spPr>
          <a:xfrm>
            <a:off x="1467889" y="2361689"/>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201419" y="4613027"/>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301199" y="1830549"/>
            <a:ext cx="3284115" cy="3284115"/>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851387" y="2935814"/>
            <a:ext cx="1596663" cy="923330"/>
          </a:xfrm>
          <a:prstGeom prst="rect">
            <a:avLst/>
          </a:prstGeom>
          <a:noFill/>
        </p:spPr>
        <p:txBody>
          <a:bodyPr wrap="square" rtlCol="0">
            <a:spAutoFit/>
          </a:bodyPr>
          <a:lstStyle/>
          <a:p>
            <a:pPr algn="dist"/>
            <a:r>
              <a:rPr lang="zh-CN" sz="5400" dirty="0">
                <a:solidFill>
                  <a:schemeClr val="tx1">
                    <a:lumMod val="75000"/>
                    <a:lumOff val="25000"/>
                  </a:schemeClr>
                </a:solidFill>
                <a:cs typeface="+mn-ea"/>
                <a:sym typeface="+mn-lt"/>
              </a:rPr>
              <a:t>目录</a:t>
            </a:r>
            <a:endParaRPr lang="en-US" altLang="zh-CN" sz="5400" dirty="0">
              <a:solidFill>
                <a:schemeClr val="tx1">
                  <a:lumMod val="75000"/>
                  <a:lumOff val="25000"/>
                </a:schemeClr>
              </a:solidFill>
              <a:cs typeface="+mn-ea"/>
              <a:sym typeface="+mn-lt"/>
            </a:endParaRPr>
          </a:p>
        </p:txBody>
      </p:sp>
      <p:grpSp>
        <p:nvGrpSpPr>
          <p:cNvPr id="7" name="组合 6"/>
          <p:cNvGrpSpPr/>
          <p:nvPr/>
        </p:nvGrpSpPr>
        <p:grpSpPr>
          <a:xfrm>
            <a:off x="5201419" y="2244973"/>
            <a:ext cx="3643202" cy="849575"/>
            <a:chOff x="7258629" y="2103633"/>
            <a:chExt cx="3162069" cy="849575"/>
          </a:xfrm>
        </p:grpSpPr>
        <p:sp>
          <p:nvSpPr>
            <p:cNvPr id="8" name="文本框 7"/>
            <p:cNvSpPr txBox="1"/>
            <p:nvPr/>
          </p:nvSpPr>
          <p:spPr>
            <a:xfrm>
              <a:off x="7793068" y="2103633"/>
              <a:ext cx="2627630" cy="646331"/>
            </a:xfrm>
            <a:prstGeom prst="rect">
              <a:avLst/>
            </a:prstGeom>
            <a:noFill/>
          </p:spPr>
          <p:txBody>
            <a:bodyPr wrap="square" rtlCol="0">
              <a:spAutoFit/>
            </a:bodyPr>
            <a:lstStyle/>
            <a:p>
              <a:r>
                <a:rPr lang="zh-CN" altLang="en-US" sz="3600" dirty="0">
                  <a:solidFill>
                    <a:schemeClr val="tx1">
                      <a:lumMod val="75000"/>
                      <a:lumOff val="25000"/>
                    </a:schemeClr>
                  </a:solidFill>
                  <a:cs typeface="+mn-ea"/>
                  <a:sym typeface="+mn-lt"/>
                  <a:hlinkClick r:id="rId3" action="ppaction://hlinksldjump"/>
                </a:rPr>
                <a:t>联机通讯指南</a:t>
              </a:r>
              <a:endParaRPr lang="zh-CN" altLang="en-US" sz="3600" dirty="0">
                <a:solidFill>
                  <a:schemeClr val="tx1">
                    <a:lumMod val="75000"/>
                    <a:lumOff val="25000"/>
                  </a:schemeClr>
                </a:solidFill>
                <a:cs typeface="+mn-ea"/>
                <a:sym typeface="+mn-lt"/>
              </a:endParaRPr>
            </a:p>
          </p:txBody>
        </p:sp>
        <p:sp>
          <p:nvSpPr>
            <p:cNvPr id="9" name="文本框 8"/>
            <p:cNvSpPr txBox="1"/>
            <p:nvPr/>
          </p:nvSpPr>
          <p:spPr>
            <a:xfrm>
              <a:off x="7258629" y="2137600"/>
              <a:ext cx="417195" cy="646331"/>
            </a:xfrm>
            <a:prstGeom prst="rect">
              <a:avLst/>
            </a:prstGeom>
            <a:noFill/>
          </p:spPr>
          <p:txBody>
            <a:bodyPr wrap="square" rtlCol="0">
              <a:spAutoFit/>
            </a:bodyPr>
            <a:lstStyle/>
            <a:p>
              <a:r>
                <a:rPr lang="en-US" altLang="zh-CN" sz="3600" dirty="0">
                  <a:solidFill>
                    <a:schemeClr val="tx1">
                      <a:lumMod val="75000"/>
                      <a:lumOff val="25000"/>
                    </a:schemeClr>
                  </a:solidFill>
                  <a:cs typeface="+mn-ea"/>
                  <a:sym typeface="+mn-lt"/>
                </a:rPr>
                <a:t>1</a:t>
              </a:r>
            </a:p>
          </p:txBody>
        </p:sp>
        <p:sp>
          <p:nvSpPr>
            <p:cNvPr id="10" name="矩形 9"/>
            <p:cNvSpPr/>
            <p:nvPr/>
          </p:nvSpPr>
          <p:spPr>
            <a:xfrm>
              <a:off x="9014518" y="2614654"/>
              <a:ext cx="184731" cy="338554"/>
            </a:xfrm>
            <a:prstGeom prst="rect">
              <a:avLst/>
            </a:prstGeom>
          </p:spPr>
          <p:txBody>
            <a:bodyPr wrap="none">
              <a:spAutoFit/>
            </a:bodyPr>
            <a:lstStyle/>
            <a:p>
              <a:pPr algn="dist">
                <a:defRPr/>
              </a:pPr>
              <a:endParaRPr lang="zh-CN" altLang="en-US" sz="1600" dirty="0">
                <a:solidFill>
                  <a:schemeClr val="tx1">
                    <a:lumMod val="75000"/>
                    <a:lumOff val="25000"/>
                  </a:schemeClr>
                </a:solidFill>
                <a:cs typeface="+mn-ea"/>
                <a:sym typeface="+mn-lt"/>
              </a:endParaRPr>
            </a:p>
          </p:txBody>
        </p:sp>
      </p:grpSp>
      <p:grpSp>
        <p:nvGrpSpPr>
          <p:cNvPr id="11" name="组合 10"/>
          <p:cNvGrpSpPr/>
          <p:nvPr/>
        </p:nvGrpSpPr>
        <p:grpSpPr>
          <a:xfrm>
            <a:off x="5265922" y="3566241"/>
            <a:ext cx="4551272" cy="1200329"/>
            <a:chOff x="7220041" y="2940049"/>
            <a:chExt cx="4551272" cy="1200329"/>
          </a:xfrm>
        </p:grpSpPr>
        <p:sp>
          <p:nvSpPr>
            <p:cNvPr id="12" name="文本框 11"/>
            <p:cNvSpPr txBox="1"/>
            <p:nvPr/>
          </p:nvSpPr>
          <p:spPr>
            <a:xfrm>
              <a:off x="7395875" y="2940049"/>
              <a:ext cx="4375438" cy="1200329"/>
            </a:xfrm>
            <a:prstGeom prst="rect">
              <a:avLst/>
            </a:prstGeom>
            <a:noFill/>
          </p:spPr>
          <p:txBody>
            <a:bodyPr wrap="square" rtlCol="0">
              <a:spAutoFit/>
            </a:bodyPr>
            <a:lstStyle/>
            <a:p>
              <a:pPr>
                <a:defRPr/>
              </a:pPr>
              <a:r>
                <a:rPr lang="en-US" altLang="zh-CN" sz="3600" dirty="0">
                  <a:solidFill>
                    <a:schemeClr val="tx1">
                      <a:lumMod val="75000"/>
                      <a:lumOff val="25000"/>
                    </a:schemeClr>
                  </a:solidFill>
                  <a:cs typeface="+mn-ea"/>
                  <a:sym typeface="+mn-lt"/>
                </a:rPr>
                <a:t>   </a:t>
              </a:r>
              <a:r>
                <a:rPr lang="zh-CN" altLang="zh-CN" sz="3600" dirty="0">
                  <a:solidFill>
                    <a:schemeClr val="tx1">
                      <a:lumMod val="75000"/>
                      <a:lumOff val="25000"/>
                    </a:schemeClr>
                  </a:solidFill>
                  <a:cs typeface="+mn-ea"/>
                  <a:sym typeface="+mn-lt"/>
                  <a:hlinkClick r:id="rId4" action="ppaction://hlinksldjump"/>
                </a:rPr>
                <a:t>联机实验</a:t>
              </a:r>
              <a:endParaRPr lang="en-US" altLang="zh-CN" sz="3600" dirty="0">
                <a:solidFill>
                  <a:schemeClr val="tx1">
                    <a:lumMod val="75000"/>
                    <a:lumOff val="25000"/>
                  </a:schemeClr>
                </a:solidFill>
                <a:cs typeface="+mn-ea"/>
                <a:sym typeface="+mn-lt"/>
                <a:hlinkClick r:id="rId4" action="ppaction://hlinksldjump"/>
              </a:endParaRPr>
            </a:p>
            <a:p>
              <a:pPr>
                <a:defRPr/>
              </a:pPr>
              <a:r>
                <a:rPr lang="zh-CN" altLang="en-US" sz="3600" dirty="0">
                  <a:solidFill>
                    <a:schemeClr val="tx1">
                      <a:lumMod val="75000"/>
                      <a:lumOff val="25000"/>
                    </a:schemeClr>
                  </a:solidFill>
                  <a:cs typeface="+mn-ea"/>
                  <a:sym typeface="+mn-lt"/>
                  <a:hlinkClick r:id="rId4" action="ppaction://hlinksldjump"/>
                </a:rPr>
                <a:t>（采用</a:t>
              </a:r>
              <a:r>
                <a:rPr lang="en-US" altLang="zh-CN" sz="3600" dirty="0">
                  <a:solidFill>
                    <a:schemeClr val="tx1">
                      <a:lumMod val="75000"/>
                      <a:lumOff val="25000"/>
                    </a:schemeClr>
                  </a:solidFill>
                  <a:cs typeface="+mn-ea"/>
                  <a:sym typeface="+mn-lt"/>
                  <a:hlinkClick r:id="rId4" action="ppaction://hlinksldjump"/>
                </a:rPr>
                <a:t>PC</a:t>
              </a:r>
              <a:r>
                <a:rPr lang="zh-CN" altLang="en-US" sz="3600" dirty="0">
                  <a:solidFill>
                    <a:schemeClr val="tx1">
                      <a:lumMod val="75000"/>
                      <a:lumOff val="25000"/>
                    </a:schemeClr>
                  </a:solidFill>
                  <a:cs typeface="+mn-ea"/>
                  <a:sym typeface="+mn-lt"/>
                  <a:hlinkClick r:id="rId4" action="ppaction://hlinksldjump"/>
                </a:rPr>
                <a:t>模拟软件）</a:t>
              </a:r>
              <a:endParaRPr lang="zh-CN" altLang="zh-CN" sz="3600" dirty="0">
                <a:solidFill>
                  <a:schemeClr val="tx1">
                    <a:lumMod val="75000"/>
                    <a:lumOff val="25000"/>
                  </a:schemeClr>
                </a:solidFill>
                <a:cs typeface="+mn-ea"/>
                <a:sym typeface="+mn-lt"/>
              </a:endParaRPr>
            </a:p>
          </p:txBody>
        </p:sp>
        <p:sp>
          <p:nvSpPr>
            <p:cNvPr id="13" name="文本框 12"/>
            <p:cNvSpPr txBox="1"/>
            <p:nvPr/>
          </p:nvSpPr>
          <p:spPr>
            <a:xfrm>
              <a:off x="7220041" y="3006965"/>
              <a:ext cx="417195" cy="646331"/>
            </a:xfrm>
            <a:prstGeom prst="rect">
              <a:avLst/>
            </a:prstGeom>
            <a:noFill/>
          </p:spPr>
          <p:txBody>
            <a:bodyPr wrap="square" rtlCol="0">
              <a:spAutoFit/>
            </a:bodyPr>
            <a:lstStyle/>
            <a:p>
              <a:r>
                <a:rPr lang="en-US" altLang="zh-CN" sz="3600" dirty="0">
                  <a:solidFill>
                    <a:schemeClr val="tx1">
                      <a:lumMod val="75000"/>
                      <a:lumOff val="25000"/>
                    </a:schemeClr>
                  </a:solidFill>
                  <a:cs typeface="+mn-ea"/>
                  <a:sym typeface="+mn-lt"/>
                </a:rPr>
                <a:t>2</a:t>
              </a:r>
            </a:p>
          </p:txBody>
        </p:sp>
      </p:grpSp>
      <p:sp>
        <p:nvSpPr>
          <p:cNvPr id="23" name="矩形 22"/>
          <p:cNvSpPr/>
          <p:nvPr/>
        </p:nvSpPr>
        <p:spPr>
          <a:xfrm flipH="1">
            <a:off x="11340853" y="5152295"/>
            <a:ext cx="353943" cy="1841541"/>
          </a:xfrm>
          <a:prstGeom prst="rect">
            <a:avLst/>
          </a:prstGeom>
        </p:spPr>
        <p:txBody>
          <a:bodyPr vert="eaVert" wrap="square" lIns="68580" tIns="34290" rIns="68580" bIns="34290">
            <a:spAutoFit/>
          </a:bodyPr>
          <a:lstStyle/>
          <a:p>
            <a:pPr>
              <a:defRPr/>
            </a:pPr>
            <a:r>
              <a:rPr lang="en-US" altLang="zh-CN" sz="1400" spc="225" dirty="0">
                <a:solidFill>
                  <a:srgbClr val="292929"/>
                </a:solidFill>
                <a:cs typeface="+mn-ea"/>
                <a:sym typeface="+mn-lt"/>
              </a:rPr>
              <a:t>CONTENT</a:t>
            </a:r>
            <a:endParaRPr sz="1400" spc="225" dirty="0">
              <a:solidFill>
                <a:srgbClr val="292929"/>
              </a:solidFill>
              <a:cs typeface="+mn-ea"/>
              <a:sym typeface="+mn-lt"/>
            </a:endParaRPr>
          </a:p>
        </p:txBody>
      </p:sp>
      <p:sp>
        <p:nvSpPr>
          <p:cNvPr id="24" name="矩形 23"/>
          <p:cNvSpPr/>
          <p:nvPr/>
        </p:nvSpPr>
        <p:spPr>
          <a:xfrm flipH="1">
            <a:off x="11469292" y="6256421"/>
            <a:ext cx="97066" cy="6015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23" grpId="0"/>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465221" cy="465221"/>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椭圆 5"/>
          <p:cNvSpPr/>
          <p:nvPr/>
        </p:nvSpPr>
        <p:spPr>
          <a:xfrm>
            <a:off x="9821300" y="3624585"/>
            <a:ext cx="558015" cy="558015"/>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269667" y="205961"/>
            <a:ext cx="2388524" cy="707886"/>
          </a:xfrm>
          <a:prstGeom prst="rect">
            <a:avLst/>
          </a:prstGeom>
          <a:noFill/>
        </p:spPr>
        <p:txBody>
          <a:bodyPr wrap="square" rtlCol="0">
            <a:spAutoFit/>
          </a:bodyPr>
          <a:lstStyle/>
          <a:p>
            <a:r>
              <a:rPr lang="en-US" altLang="zh-CN" sz="4000" dirty="0">
                <a:solidFill>
                  <a:schemeClr val="tx1">
                    <a:lumMod val="75000"/>
                    <a:lumOff val="25000"/>
                  </a:schemeClr>
                </a:solidFill>
                <a:cs typeface="+mn-ea"/>
                <a:sym typeface="+mn-lt"/>
              </a:rPr>
              <a:t>Part one</a:t>
            </a:r>
          </a:p>
        </p:txBody>
      </p:sp>
      <p:grpSp>
        <p:nvGrpSpPr>
          <p:cNvPr id="12" name="组合 11"/>
          <p:cNvGrpSpPr/>
          <p:nvPr/>
        </p:nvGrpSpPr>
        <p:grpSpPr>
          <a:xfrm>
            <a:off x="1882813" y="2027836"/>
            <a:ext cx="3272128" cy="3272128"/>
            <a:chOff x="1269667" y="1823914"/>
            <a:chExt cx="4093043" cy="4093043"/>
          </a:xfrm>
        </p:grpSpPr>
        <p:sp>
          <p:nvSpPr>
            <p:cNvPr id="9" name="椭圆 8"/>
            <p:cNvSpPr/>
            <p:nvPr/>
          </p:nvSpPr>
          <p:spPr>
            <a:xfrm>
              <a:off x="1530950" y="2759518"/>
              <a:ext cx="2221834" cy="222183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p:cNvSpPr/>
            <p:nvPr/>
          </p:nvSpPr>
          <p:spPr>
            <a:xfrm>
              <a:off x="1269667" y="1823914"/>
              <a:ext cx="4093043" cy="4093043"/>
            </a:xfrm>
            <a:prstGeom prst="ellipse">
              <a:avLst/>
            </a:prstGeom>
            <a:noFill/>
            <a:ln w="571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1" name="矩形 10"/>
          <p:cNvSpPr/>
          <p:nvPr/>
        </p:nvSpPr>
        <p:spPr>
          <a:xfrm>
            <a:off x="4646295" y="2959100"/>
            <a:ext cx="6132830" cy="1222375"/>
          </a:xfrm>
          <a:prstGeom prst="rect">
            <a:avLst/>
          </a:prstGeom>
        </p:spPr>
        <p:txBody>
          <a:bodyPr wrap="square" lIns="68580" tIns="34290" rIns="68580" bIns="34290">
            <a:spAutoFit/>
          </a:bodyPr>
          <a:lstStyle/>
          <a:p>
            <a:pPr>
              <a:defRPr/>
            </a:pPr>
            <a:r>
              <a:rPr lang="zh-CN" altLang="en-US" sz="7500" b="1" spc="225" dirty="0">
                <a:solidFill>
                  <a:srgbClr val="292929"/>
                </a:solidFill>
                <a:cs typeface="+mn-ea"/>
                <a:sym typeface="+mn-lt"/>
              </a:rPr>
              <a:t>联机通讯指南</a:t>
            </a:r>
          </a:p>
        </p:txBody>
      </p:sp>
      <p:sp>
        <p:nvSpPr>
          <p:cNvPr id="13" name="文本框 12"/>
          <p:cNvSpPr txBox="1"/>
          <p:nvPr/>
        </p:nvSpPr>
        <p:spPr>
          <a:xfrm>
            <a:off x="2037201" y="2959188"/>
            <a:ext cx="1830706" cy="1322070"/>
          </a:xfrm>
          <a:prstGeom prst="rect">
            <a:avLst/>
          </a:prstGeom>
          <a:noFill/>
        </p:spPr>
        <p:txBody>
          <a:bodyPr wrap="square" rtlCol="0">
            <a:spAutoFit/>
          </a:bodyPr>
          <a:lstStyle/>
          <a:p>
            <a:pPr algn="ctr"/>
            <a:r>
              <a:rPr lang="en-US" altLang="zh-CN" sz="8000" dirty="0">
                <a:solidFill>
                  <a:schemeClr val="tx1">
                    <a:lumMod val="75000"/>
                    <a:lumOff val="25000"/>
                  </a:schemeClr>
                </a:solidFill>
                <a:cs typeface="+mn-ea"/>
                <a:sym typeface="+mn-lt"/>
              </a:rPr>
              <a:t>01</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26212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联机通讯指南</a:t>
            </a:r>
          </a:p>
        </p:txBody>
      </p:sp>
      <p:pic>
        <p:nvPicPr>
          <p:cNvPr id="7" name="图片 6" descr="D:\桌面\v2-e405ab13133e2906a49a7f33c6b3404c_1200x500 (1).jpgv2-e405ab13133e2906a49a7f33c6b3404c_1200x500 (1)"/>
          <p:cNvPicPr>
            <a:picLocks noChangeAspect="1"/>
          </p:cNvPicPr>
          <p:nvPr/>
        </p:nvPicPr>
        <p:blipFill>
          <a:blip r:embed="rId3"/>
          <a:srcRect/>
          <a:stretch>
            <a:fillRect/>
          </a:stretch>
        </p:blipFill>
        <p:spPr>
          <a:xfrm>
            <a:off x="549694" y="1868653"/>
            <a:ext cx="4962525" cy="3307715"/>
          </a:xfrm>
          <a:prstGeom prst="rect">
            <a:avLst/>
          </a:prstGeom>
        </p:spPr>
      </p:pic>
      <p:sp>
        <p:nvSpPr>
          <p:cNvPr id="8" name="矩形 7"/>
          <p:cNvSpPr/>
          <p:nvPr/>
        </p:nvSpPr>
        <p:spPr>
          <a:xfrm>
            <a:off x="3868784" y="4921850"/>
            <a:ext cx="1960090" cy="1057992"/>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TextBox 7"/>
          <p:cNvSpPr txBox="1"/>
          <p:nvPr/>
        </p:nvSpPr>
        <p:spPr>
          <a:xfrm>
            <a:off x="5674173" y="2002639"/>
            <a:ext cx="2734310" cy="583565"/>
          </a:xfrm>
          <a:prstGeom prst="rect">
            <a:avLst/>
          </a:prstGeom>
          <a:noFill/>
        </p:spPr>
        <p:txBody>
          <a:bodyPr wrap="none" rtlCol="0">
            <a:spAutoFit/>
          </a:bodyPr>
          <a:lstStyle/>
          <a:p>
            <a:r>
              <a:rPr lang="en-US" altLang="zh-CN" sz="3200" dirty="0">
                <a:solidFill>
                  <a:schemeClr val="tx1">
                    <a:lumMod val="75000"/>
                    <a:lumOff val="25000"/>
                  </a:schemeClr>
                </a:solidFill>
                <a:cs typeface="+mn-ea"/>
                <a:sym typeface="+mn-lt"/>
              </a:rPr>
              <a:t>PC</a:t>
            </a:r>
            <a:r>
              <a:rPr lang="zh-CN" altLang="en-US" sz="3200" dirty="0">
                <a:solidFill>
                  <a:schemeClr val="tx1">
                    <a:lumMod val="75000"/>
                    <a:lumOff val="25000"/>
                  </a:schemeClr>
                </a:solidFill>
                <a:cs typeface="+mn-ea"/>
                <a:sym typeface="+mn-lt"/>
              </a:rPr>
              <a:t>机和</a:t>
            </a:r>
            <a:r>
              <a:rPr lang="en-US" altLang="zh-CN" sz="3200" dirty="0">
                <a:solidFill>
                  <a:schemeClr val="tx1">
                    <a:lumMod val="75000"/>
                    <a:lumOff val="25000"/>
                  </a:schemeClr>
                </a:solidFill>
                <a:cs typeface="+mn-ea"/>
                <a:sym typeface="+mn-lt"/>
              </a:rPr>
              <a:t>TEC-2</a:t>
            </a:r>
          </a:p>
        </p:txBody>
      </p:sp>
      <p:sp>
        <p:nvSpPr>
          <p:cNvPr id="10" name="Google Shape;86;p19"/>
          <p:cNvSpPr txBox="1"/>
          <p:nvPr/>
        </p:nvSpPr>
        <p:spPr>
          <a:xfrm>
            <a:off x="5674173" y="1434384"/>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altLang="en-US" sz="2400" b="0" i="0" u="none" strike="noStrike" cap="none" dirty="0">
                <a:solidFill>
                  <a:schemeClr val="tx1">
                    <a:lumMod val="75000"/>
                    <a:lumOff val="25000"/>
                  </a:schemeClr>
                </a:solidFill>
                <a:cs typeface="+mn-ea"/>
                <a:sym typeface="+mn-lt"/>
              </a:rPr>
              <a:t>准备阶段</a:t>
            </a:r>
          </a:p>
        </p:txBody>
      </p:sp>
      <p:sp>
        <p:nvSpPr>
          <p:cNvPr id="11" name="TextBox 24"/>
          <p:cNvSpPr txBox="1"/>
          <p:nvPr/>
        </p:nvSpPr>
        <p:spPr>
          <a:xfrm>
            <a:off x="5674807" y="2488861"/>
            <a:ext cx="5245357" cy="299847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bg1">
                    <a:lumMod val="50000"/>
                  </a:schemeClr>
                </a:solidFill>
                <a:effectLst/>
                <a:uLnTx/>
                <a:uFillTx/>
                <a:cs typeface="+mn-ea"/>
                <a:sym typeface="+mn-lt"/>
              </a:rPr>
              <a:t>将</a:t>
            </a:r>
            <a:r>
              <a:rPr kumimoji="0" lang="en-US" altLang="zh-CN" b="0" i="0" u="none" strike="noStrike" kern="1200" cap="none" spc="0" normalizeH="0" baseline="0" noProof="0" dirty="0">
                <a:ln>
                  <a:noFill/>
                </a:ln>
                <a:solidFill>
                  <a:schemeClr val="bg1">
                    <a:lumMod val="50000"/>
                  </a:schemeClr>
                </a:solidFill>
                <a:effectLst/>
                <a:uLnTx/>
                <a:uFillTx/>
                <a:cs typeface="+mn-ea"/>
                <a:sym typeface="+mn-lt"/>
              </a:rPr>
              <a:t>TEC-2</a:t>
            </a:r>
            <a:r>
              <a:rPr kumimoji="0" lang="zh-CN" altLang="en-US" b="0" i="0" u="none" strike="noStrike" kern="1200" cap="none" spc="0" normalizeH="0" baseline="0" noProof="0" dirty="0">
                <a:ln>
                  <a:noFill/>
                </a:ln>
                <a:solidFill>
                  <a:schemeClr val="bg1">
                    <a:lumMod val="50000"/>
                  </a:schemeClr>
                </a:solidFill>
                <a:effectLst/>
                <a:uLnTx/>
                <a:uFillTx/>
                <a:cs typeface="+mn-ea"/>
                <a:sym typeface="+mn-lt"/>
              </a:rPr>
              <a:t>电源的直流输出插口</a:t>
            </a:r>
            <a:r>
              <a:rPr kumimoji="0" lang="en-US" altLang="zh-CN" b="0" i="0" u="none" strike="noStrike" kern="1200" cap="none" spc="0" normalizeH="0" baseline="0" noProof="0" dirty="0">
                <a:ln>
                  <a:noFill/>
                </a:ln>
                <a:solidFill>
                  <a:schemeClr val="bg1">
                    <a:lumMod val="50000"/>
                  </a:schemeClr>
                </a:solidFill>
                <a:effectLst/>
                <a:uLnTx/>
                <a:uFillTx/>
                <a:cs typeface="+mn-ea"/>
                <a:sym typeface="+mn-lt"/>
              </a:rPr>
              <a:t>P8</a:t>
            </a:r>
            <a:r>
              <a:rPr kumimoji="0" lang="zh-CN" altLang="en-US" b="0" i="0" u="none" strike="noStrike" kern="1200" cap="none" spc="0" normalizeH="0" baseline="0" noProof="0" dirty="0">
                <a:ln>
                  <a:noFill/>
                </a:ln>
                <a:solidFill>
                  <a:schemeClr val="bg1">
                    <a:lumMod val="50000"/>
                  </a:schemeClr>
                </a:solidFill>
                <a:effectLst/>
                <a:uLnTx/>
                <a:uFillTx/>
                <a:cs typeface="+mn-ea"/>
                <a:sym typeface="+mn-lt"/>
              </a:rPr>
              <a:t>插在</a:t>
            </a:r>
            <a:r>
              <a:rPr kumimoji="0" lang="en-US" altLang="zh-CN" b="0" i="0" u="none" strike="noStrike" kern="1200" cap="none" spc="0" normalizeH="0" baseline="0" noProof="0" dirty="0">
                <a:ln>
                  <a:noFill/>
                </a:ln>
                <a:solidFill>
                  <a:schemeClr val="bg1">
                    <a:lumMod val="50000"/>
                  </a:schemeClr>
                </a:solidFill>
                <a:effectLst/>
                <a:uLnTx/>
                <a:uFillTx/>
                <a:cs typeface="+mn-ea"/>
                <a:sym typeface="+mn-lt"/>
              </a:rPr>
              <a:t>TEC-2</a:t>
            </a:r>
            <a:r>
              <a:rPr kumimoji="0" lang="zh-CN" altLang="en-US" b="0" i="0" u="none" strike="noStrike" kern="1200" cap="none" spc="0" normalizeH="0" baseline="0" noProof="0" dirty="0">
                <a:ln>
                  <a:noFill/>
                </a:ln>
                <a:solidFill>
                  <a:schemeClr val="bg1">
                    <a:lumMod val="50000"/>
                  </a:schemeClr>
                </a:solidFill>
                <a:effectLst/>
                <a:uLnTx/>
                <a:uFillTx/>
                <a:cs typeface="+mn-ea"/>
                <a:sym typeface="+mn-lt"/>
              </a:rPr>
              <a:t>上板左侧的插座</a:t>
            </a:r>
            <a:r>
              <a:rPr kumimoji="0" lang="en-US" altLang="zh-CN" b="0" i="0" u="none" strike="noStrike" kern="1200" cap="none" spc="0" normalizeH="0" baseline="0" noProof="0" dirty="0">
                <a:ln>
                  <a:noFill/>
                </a:ln>
                <a:solidFill>
                  <a:schemeClr val="bg1">
                    <a:lumMod val="50000"/>
                  </a:schemeClr>
                </a:solidFill>
                <a:effectLst/>
                <a:uLnTx/>
                <a:uFillTx/>
                <a:cs typeface="+mn-ea"/>
                <a:sym typeface="+mn-lt"/>
              </a:rPr>
              <a:t>P8</a:t>
            </a:r>
            <a:r>
              <a:rPr kumimoji="0" lang="zh-CN" altLang="en-US" b="0" i="0" u="none" strike="noStrike" kern="1200" cap="none" spc="0" normalizeH="0" baseline="0" noProof="0" dirty="0">
                <a:ln>
                  <a:noFill/>
                </a:ln>
                <a:solidFill>
                  <a:schemeClr val="bg1">
                    <a:lumMod val="50000"/>
                  </a:schemeClr>
                </a:solidFill>
                <a:effectLst/>
                <a:uLnTx/>
                <a:uFillTx/>
                <a:cs typeface="+mn-ea"/>
                <a:sym typeface="+mn-lt"/>
              </a:rPr>
              <a:t>上；</a:t>
            </a: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noProof="0" dirty="0">
                <a:ln>
                  <a:noFill/>
                </a:ln>
                <a:solidFill>
                  <a:schemeClr val="bg1">
                    <a:lumMod val="50000"/>
                  </a:schemeClr>
                </a:solidFill>
                <a:effectLst/>
                <a:uLnTx/>
                <a:uFillTx/>
                <a:cs typeface="+mn-ea"/>
                <a:sym typeface="+mn-lt"/>
              </a:rPr>
              <a:t>将</a:t>
            </a:r>
            <a:r>
              <a:rPr lang="en-US" altLang="zh-CN" noProof="0" dirty="0">
                <a:ln>
                  <a:noFill/>
                </a:ln>
                <a:solidFill>
                  <a:schemeClr val="bg1">
                    <a:lumMod val="50000"/>
                  </a:schemeClr>
                </a:solidFill>
                <a:effectLst/>
                <a:uLnTx/>
                <a:uFillTx/>
                <a:cs typeface="+mn-ea"/>
                <a:sym typeface="+mn-lt"/>
              </a:rPr>
              <a:t>TEC-2</a:t>
            </a:r>
            <a:r>
              <a:rPr lang="zh-CN" altLang="en-US" noProof="0" dirty="0">
                <a:ln>
                  <a:noFill/>
                </a:ln>
                <a:solidFill>
                  <a:schemeClr val="bg1">
                    <a:lumMod val="50000"/>
                  </a:schemeClr>
                </a:solidFill>
                <a:effectLst/>
                <a:uLnTx/>
                <a:uFillTx/>
                <a:cs typeface="+mn-ea"/>
                <a:sym typeface="+mn-lt"/>
              </a:rPr>
              <a:t>电源的直流输出插口</a:t>
            </a:r>
            <a:r>
              <a:rPr lang="en-US" altLang="zh-CN" noProof="0" dirty="0">
                <a:ln>
                  <a:noFill/>
                </a:ln>
                <a:solidFill>
                  <a:schemeClr val="bg1">
                    <a:lumMod val="50000"/>
                  </a:schemeClr>
                </a:solidFill>
                <a:effectLst/>
                <a:uLnTx/>
                <a:uFillTx/>
                <a:cs typeface="+mn-ea"/>
                <a:sym typeface="+mn-lt"/>
              </a:rPr>
              <a:t>P9</a:t>
            </a:r>
            <a:r>
              <a:rPr lang="zh-CN" altLang="en-US" noProof="0" dirty="0">
                <a:ln>
                  <a:noFill/>
                </a:ln>
                <a:solidFill>
                  <a:schemeClr val="bg1">
                    <a:lumMod val="50000"/>
                  </a:schemeClr>
                </a:solidFill>
                <a:effectLst/>
                <a:uLnTx/>
                <a:uFillTx/>
                <a:cs typeface="+mn-ea"/>
                <a:sym typeface="+mn-lt"/>
              </a:rPr>
              <a:t>插在</a:t>
            </a:r>
            <a:r>
              <a:rPr lang="en-US" altLang="zh-CN" noProof="0" dirty="0">
                <a:ln>
                  <a:noFill/>
                </a:ln>
                <a:solidFill>
                  <a:schemeClr val="bg1">
                    <a:lumMod val="50000"/>
                  </a:schemeClr>
                </a:solidFill>
                <a:effectLst/>
                <a:uLnTx/>
                <a:uFillTx/>
                <a:cs typeface="+mn-ea"/>
                <a:sym typeface="+mn-lt"/>
              </a:rPr>
              <a:t>TEC-2</a:t>
            </a:r>
            <a:r>
              <a:rPr lang="zh-CN" altLang="en-US" noProof="0" dirty="0">
                <a:ln>
                  <a:noFill/>
                </a:ln>
                <a:solidFill>
                  <a:schemeClr val="bg1">
                    <a:lumMod val="50000"/>
                  </a:schemeClr>
                </a:solidFill>
                <a:effectLst/>
                <a:uLnTx/>
                <a:uFillTx/>
                <a:cs typeface="+mn-ea"/>
                <a:sym typeface="+mn-lt"/>
              </a:rPr>
              <a:t>上板左侧的插座P9上；</a:t>
            </a: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noProof="0" dirty="0">
                <a:ln>
                  <a:noFill/>
                </a:ln>
                <a:solidFill>
                  <a:schemeClr val="bg1">
                    <a:lumMod val="50000"/>
                  </a:schemeClr>
                </a:solidFill>
                <a:effectLst/>
                <a:uLnTx/>
                <a:uFillTx/>
                <a:cs typeface="+mn-ea"/>
                <a:sym typeface="+mn-lt"/>
              </a:rPr>
              <a:t>不要接反P8和P9，否则会烧坏机器或电源</a:t>
            </a:r>
            <a:endParaRPr kumimoji="0" lang="zh-CN" altLang="en-US" b="0" i="0" u="none" strike="noStrike" kern="1200" cap="none" spc="0" normalizeH="0" baseline="0" noProof="0" dirty="0">
              <a:ln>
                <a:noFill/>
              </a:ln>
              <a:solidFill>
                <a:schemeClr val="bg1">
                  <a:lumMod val="50000"/>
                </a:schemeClr>
              </a:solidFill>
              <a:effectLst/>
              <a:uLnTx/>
              <a:uFillTx/>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b="0" i="0" u="none" strike="noStrike" kern="1200" cap="none" spc="0" normalizeH="0" baseline="0" noProof="0" dirty="0">
              <a:ln>
                <a:noFill/>
              </a:ln>
              <a:solidFill>
                <a:schemeClr val="bg1">
                  <a:lumMod val="50000"/>
                </a:schemeClr>
              </a:solidFill>
              <a:effectLst/>
              <a:uLnTx/>
              <a:uFillTx/>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b="0" i="0" u="none" strike="noStrike" kern="1200" cap="none" spc="0" normalizeH="0" baseline="0" noProof="0" dirty="0">
              <a:ln>
                <a:noFill/>
              </a:ln>
              <a:solidFill>
                <a:schemeClr val="bg1">
                  <a:lumMod val="50000"/>
                </a:schemeClr>
              </a:solidFill>
              <a:effectLst/>
              <a:uLnTx/>
              <a:uFillTx/>
              <a:cs typeface="+mn-ea"/>
              <a:sym typeface="+mn-lt"/>
            </a:endParaRPr>
          </a:p>
        </p:txBody>
      </p:sp>
      <p:sp>
        <p:nvSpPr>
          <p:cNvPr id="12" name="文本框 11"/>
          <p:cNvSpPr txBox="1"/>
          <p:nvPr/>
        </p:nvSpPr>
        <p:spPr>
          <a:xfrm>
            <a:off x="6152782" y="4696065"/>
            <a:ext cx="4289560" cy="170688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400" dirty="0">
                <a:solidFill>
                  <a:schemeClr val="tx1">
                    <a:lumMod val="75000"/>
                    <a:lumOff val="25000"/>
                  </a:schemeClr>
                </a:solidFill>
                <a:cs typeface="+mn-ea"/>
                <a:sym typeface="+mn-lt"/>
              </a:rPr>
              <a:t>将</a:t>
            </a:r>
            <a:r>
              <a:rPr lang="en-US" altLang="zh-CN" sz="1400" dirty="0">
                <a:solidFill>
                  <a:schemeClr val="tx1">
                    <a:lumMod val="75000"/>
                    <a:lumOff val="25000"/>
                  </a:schemeClr>
                </a:solidFill>
                <a:cs typeface="+mn-ea"/>
                <a:sym typeface="+mn-lt"/>
              </a:rPr>
              <a:t>TEC-2</a:t>
            </a:r>
            <a:r>
              <a:rPr lang="zh-CN" altLang="en-US" sz="1400" dirty="0">
                <a:solidFill>
                  <a:schemeClr val="tx1">
                    <a:lumMod val="75000"/>
                    <a:lumOff val="25000"/>
                  </a:schemeClr>
                </a:solidFill>
                <a:cs typeface="+mn-ea"/>
                <a:sym typeface="+mn-lt"/>
              </a:rPr>
              <a:t>电源的电源线一端接电源的交流输入插孔，另一端接</a:t>
            </a:r>
            <a:r>
              <a:rPr lang="en-US" altLang="zh-CN" sz="1400" dirty="0">
                <a:solidFill>
                  <a:schemeClr val="tx1">
                    <a:lumMod val="75000"/>
                    <a:lumOff val="25000"/>
                  </a:schemeClr>
                </a:solidFill>
                <a:cs typeface="+mn-ea"/>
                <a:sym typeface="+mn-lt"/>
              </a:rPr>
              <a:t>220V</a:t>
            </a:r>
            <a:r>
              <a:rPr lang="zh-CN" altLang="en-US" sz="1400" dirty="0">
                <a:solidFill>
                  <a:schemeClr val="tx1">
                    <a:lumMod val="75000"/>
                    <a:lumOff val="25000"/>
                  </a:schemeClr>
                </a:solidFill>
                <a:cs typeface="+mn-ea"/>
                <a:sym typeface="+mn-lt"/>
              </a:rPr>
              <a:t>交流电源接线盒。</a:t>
            </a:r>
          </a:p>
          <a:p>
            <a:pPr>
              <a:lnSpc>
                <a:spcPct val="150000"/>
              </a:lnSpc>
            </a:pPr>
            <a:r>
              <a:rPr lang="zh-CN" altLang="en-US" sz="1400" dirty="0">
                <a:solidFill>
                  <a:schemeClr val="tx1">
                    <a:lumMod val="75000"/>
                    <a:lumOff val="25000"/>
                  </a:schemeClr>
                </a:solidFill>
                <a:cs typeface="+mn-ea"/>
                <a:sym typeface="+mn-lt"/>
              </a:rPr>
              <a:t>注意：</a:t>
            </a:r>
            <a:r>
              <a:rPr lang="en-US" altLang="zh-CN" sz="1400" dirty="0">
                <a:solidFill>
                  <a:schemeClr val="tx1">
                    <a:lumMod val="75000"/>
                    <a:lumOff val="25000"/>
                  </a:schemeClr>
                </a:solidFill>
                <a:cs typeface="+mn-ea"/>
                <a:sym typeface="+mn-lt"/>
              </a:rPr>
              <a:t>TEC-2 </a:t>
            </a:r>
            <a:r>
              <a:rPr lang="zh-CN" altLang="en-US" sz="1400" dirty="0">
                <a:solidFill>
                  <a:schemeClr val="tx1">
                    <a:lumMod val="75000"/>
                    <a:lumOff val="25000"/>
                  </a:schemeClr>
                </a:solidFill>
                <a:cs typeface="+mn-ea"/>
                <a:sym typeface="+mn-lt"/>
              </a:rPr>
              <a:t>电源的交流电源线必须和计算机的电源线接在同一个有地线的电源接线盒，保证两个设备共同接地。</a:t>
            </a:r>
          </a:p>
        </p:txBody>
      </p:sp>
      <p:sp>
        <p:nvSpPr>
          <p:cNvPr id="13" name="TextBox 7"/>
          <p:cNvSpPr txBox="1"/>
          <p:nvPr/>
        </p:nvSpPr>
        <p:spPr>
          <a:xfrm>
            <a:off x="4074680" y="5189236"/>
            <a:ext cx="1605280" cy="521970"/>
          </a:xfrm>
          <a:prstGeom prst="rect">
            <a:avLst/>
          </a:prstGeom>
          <a:noFill/>
        </p:spPr>
        <p:txBody>
          <a:bodyPr wrap="none" rtlCol="0">
            <a:spAutoFit/>
          </a:bodyPr>
          <a:lstStyle/>
          <a:p>
            <a:r>
              <a:rPr lang="zh-CN" altLang="en-US" sz="2800" dirty="0">
                <a:solidFill>
                  <a:srgbClr val="262626"/>
                </a:solidFill>
                <a:cs typeface="+mn-ea"/>
                <a:sym typeface="+mn-lt"/>
              </a:rPr>
              <a:t>连接电源</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2621280" cy="58356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联机通讯指南</a:t>
            </a:r>
          </a:p>
        </p:txBody>
      </p:sp>
      <p:sp>
        <p:nvSpPr>
          <p:cNvPr id="6" name="椭圆 5"/>
          <p:cNvSpPr/>
          <p:nvPr/>
        </p:nvSpPr>
        <p:spPr>
          <a:xfrm>
            <a:off x="9335256" y="1056920"/>
            <a:ext cx="4801310" cy="4801310"/>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descr="D:\桌面\图片1.png图片1"/>
          <p:cNvPicPr>
            <a:picLocks noChangeAspect="1"/>
          </p:cNvPicPr>
          <p:nvPr>
            <p:custDataLst>
              <p:tags r:id="rId1"/>
            </p:custDataLst>
          </p:nvPr>
        </p:nvPicPr>
        <p:blipFill>
          <a:blip r:embed="rId4"/>
          <a:srcRect/>
          <a:stretch>
            <a:fillRect/>
          </a:stretch>
        </p:blipFill>
        <p:spPr>
          <a:xfrm>
            <a:off x="914400" y="2114550"/>
            <a:ext cx="3775710" cy="3046095"/>
          </a:xfrm>
          <a:prstGeom prst="rect">
            <a:avLst/>
          </a:prstGeom>
        </p:spPr>
      </p:pic>
      <p:sp>
        <p:nvSpPr>
          <p:cNvPr id="13" name="文本框 12"/>
          <p:cNvSpPr txBox="1"/>
          <p:nvPr/>
        </p:nvSpPr>
        <p:spPr>
          <a:xfrm>
            <a:off x="5270500" y="1823720"/>
            <a:ext cx="4969510" cy="415417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l">
              <a:lnSpc>
                <a:spcPct val="150000"/>
              </a:lnSpc>
            </a:pPr>
            <a:r>
              <a:rPr lang="en-US" sz="1200" dirty="0">
                <a:solidFill>
                  <a:schemeClr val="tx1">
                    <a:lumMod val="75000"/>
                    <a:lumOff val="25000"/>
                  </a:schemeClr>
                </a:solidFill>
                <a:cs typeface="+mn-ea"/>
                <a:sym typeface="+mn-lt"/>
              </a:rPr>
              <a:t>  </a:t>
            </a:r>
            <a:r>
              <a:rPr lang="en-US" sz="1600" dirty="0">
                <a:solidFill>
                  <a:schemeClr val="tx1">
                    <a:lumMod val="75000"/>
                    <a:lumOff val="25000"/>
                  </a:schemeClr>
                </a:solidFill>
                <a:cs typeface="+mn-ea"/>
                <a:sym typeface="+mn-lt"/>
              </a:rPr>
              <a:t>     TEC-2</a:t>
            </a:r>
            <a:r>
              <a:rPr lang="zh-CN" altLang="en-US" sz="1600" dirty="0">
                <a:solidFill>
                  <a:schemeClr val="tx1">
                    <a:lumMod val="75000"/>
                    <a:lumOff val="25000"/>
                  </a:schemeClr>
                </a:solidFill>
                <a:cs typeface="+mn-ea"/>
                <a:sym typeface="+mn-lt"/>
              </a:rPr>
              <a:t>随机提供多条通讯电缆，务必正确选用，以免错误连接造成联机失败。准备好随机提供的</a:t>
            </a:r>
            <a:r>
              <a:rPr lang="en-US" altLang="zh-CN" sz="1600" dirty="0">
                <a:solidFill>
                  <a:schemeClr val="tx1">
                    <a:lumMod val="75000"/>
                    <a:lumOff val="25000"/>
                  </a:schemeClr>
                </a:solidFill>
                <a:cs typeface="+mn-ea"/>
                <a:sym typeface="+mn-lt"/>
              </a:rPr>
              <a:t>TEC-2</a:t>
            </a:r>
            <a:r>
              <a:rPr lang="zh-CN" altLang="en-US" sz="1600" dirty="0">
                <a:solidFill>
                  <a:schemeClr val="tx1">
                    <a:lumMod val="75000"/>
                    <a:lumOff val="25000"/>
                  </a:schemeClr>
                </a:solidFill>
                <a:cs typeface="+mn-ea"/>
                <a:sym typeface="+mn-lt"/>
              </a:rPr>
              <a:t>和</a:t>
            </a:r>
            <a:r>
              <a:rPr lang="en-US" altLang="zh-CN" sz="1600" dirty="0">
                <a:solidFill>
                  <a:schemeClr val="tx1">
                    <a:lumMod val="75000"/>
                    <a:lumOff val="25000"/>
                  </a:schemeClr>
                </a:solidFill>
                <a:cs typeface="+mn-ea"/>
                <a:sym typeface="+mn-lt"/>
              </a:rPr>
              <a:t>PC</a:t>
            </a:r>
            <a:r>
              <a:rPr lang="zh-CN" altLang="en-US" sz="1600" dirty="0">
                <a:solidFill>
                  <a:schemeClr val="tx1">
                    <a:lumMod val="75000"/>
                    <a:lumOff val="25000"/>
                  </a:schemeClr>
                </a:solidFill>
                <a:cs typeface="+mn-ea"/>
                <a:sym typeface="+mn-lt"/>
              </a:rPr>
              <a:t>的串口通讯电缆，一端是</a:t>
            </a:r>
            <a:r>
              <a:rPr lang="en-US" altLang="zh-CN" sz="1600" dirty="0">
                <a:solidFill>
                  <a:schemeClr val="tx1">
                    <a:lumMod val="75000"/>
                    <a:lumOff val="25000"/>
                  </a:schemeClr>
                </a:solidFill>
                <a:cs typeface="+mn-ea"/>
                <a:sym typeface="+mn-lt"/>
              </a:rPr>
              <a:t>9</a:t>
            </a:r>
            <a:r>
              <a:rPr lang="zh-CN" altLang="en-US" sz="1600" dirty="0">
                <a:solidFill>
                  <a:schemeClr val="tx1">
                    <a:lumMod val="75000"/>
                    <a:lumOff val="25000"/>
                  </a:schemeClr>
                </a:solidFill>
                <a:cs typeface="+mn-ea"/>
                <a:sym typeface="+mn-lt"/>
              </a:rPr>
              <a:t>孔插头，另一端是</a:t>
            </a:r>
            <a:r>
              <a:rPr lang="en-US" altLang="zh-CN" sz="1600" dirty="0">
                <a:solidFill>
                  <a:schemeClr val="tx1">
                    <a:lumMod val="75000"/>
                    <a:lumOff val="25000"/>
                  </a:schemeClr>
                </a:solidFill>
                <a:cs typeface="+mn-ea"/>
                <a:sym typeface="+mn-lt"/>
              </a:rPr>
              <a:t>25</a:t>
            </a:r>
            <a:r>
              <a:rPr lang="zh-CN" altLang="en-US" sz="1600" dirty="0">
                <a:solidFill>
                  <a:schemeClr val="tx1">
                    <a:lumMod val="75000"/>
                    <a:lumOff val="25000"/>
                  </a:schemeClr>
                </a:solidFill>
                <a:cs typeface="+mn-ea"/>
                <a:sym typeface="+mn-lt"/>
              </a:rPr>
              <a:t>孔插头。</a:t>
            </a:r>
          </a:p>
          <a:p>
            <a:pPr algn="l">
              <a:lnSpc>
                <a:spcPct val="150000"/>
              </a:lnSpc>
            </a:pP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将串口通讯电缆的</a:t>
            </a:r>
            <a:r>
              <a:rPr lang="en-US" altLang="zh-CN" sz="1600" dirty="0">
                <a:solidFill>
                  <a:schemeClr val="tx1">
                    <a:lumMod val="75000"/>
                    <a:lumOff val="25000"/>
                  </a:schemeClr>
                </a:solidFill>
                <a:cs typeface="+mn-ea"/>
                <a:sym typeface="+mn-lt"/>
              </a:rPr>
              <a:t>9</a:t>
            </a:r>
            <a:r>
              <a:rPr lang="zh-CN" altLang="en-US" sz="1600" dirty="0">
                <a:solidFill>
                  <a:schemeClr val="tx1">
                    <a:lumMod val="75000"/>
                    <a:lumOff val="25000"/>
                  </a:schemeClr>
                </a:solidFill>
                <a:cs typeface="+mn-ea"/>
                <a:sym typeface="+mn-lt"/>
              </a:rPr>
              <a:t>孔插头接在</a:t>
            </a:r>
            <a:r>
              <a:rPr lang="en-US" altLang="zh-CN" sz="1600" dirty="0">
                <a:solidFill>
                  <a:schemeClr val="tx1">
                    <a:lumMod val="75000"/>
                    <a:lumOff val="25000"/>
                  </a:schemeClr>
                </a:solidFill>
                <a:cs typeface="+mn-ea"/>
                <a:sym typeface="+mn-lt"/>
              </a:rPr>
              <a:t>TEC-2</a:t>
            </a:r>
            <a:r>
              <a:rPr lang="zh-CN" altLang="en-US" sz="1600" dirty="0">
                <a:solidFill>
                  <a:schemeClr val="tx1">
                    <a:lumMod val="75000"/>
                    <a:lumOff val="25000"/>
                  </a:schemeClr>
                </a:solidFill>
                <a:cs typeface="+mn-ea"/>
                <a:sym typeface="+mn-lt"/>
              </a:rPr>
              <a:t>机上版左下角</a:t>
            </a:r>
            <a:r>
              <a:rPr lang="en-US" altLang="zh-CN" sz="1600" dirty="0">
                <a:solidFill>
                  <a:schemeClr val="tx1">
                    <a:lumMod val="75000"/>
                    <a:lumOff val="25000"/>
                  </a:schemeClr>
                </a:solidFill>
                <a:cs typeface="+mn-ea"/>
                <a:sym typeface="+mn-lt"/>
              </a:rPr>
              <a:t>V70</a:t>
            </a:r>
            <a:r>
              <a:rPr lang="zh-CN" altLang="en-US" sz="1600" dirty="0">
                <a:solidFill>
                  <a:schemeClr val="tx1">
                    <a:lumMod val="75000"/>
                    <a:lumOff val="25000"/>
                  </a:schemeClr>
                </a:solidFill>
                <a:cs typeface="+mn-ea"/>
                <a:sym typeface="+mn-lt"/>
              </a:rPr>
              <a:t>插座上，</a:t>
            </a:r>
            <a:r>
              <a:rPr lang="en-US" altLang="zh-CN" sz="1600" dirty="0">
                <a:solidFill>
                  <a:schemeClr val="tx1">
                    <a:lumMod val="75000"/>
                    <a:lumOff val="25000"/>
                  </a:schemeClr>
                </a:solidFill>
                <a:cs typeface="+mn-ea"/>
                <a:sym typeface="+mn-lt"/>
              </a:rPr>
              <a:t>25</a:t>
            </a:r>
            <a:r>
              <a:rPr lang="zh-CN" altLang="en-US" sz="1600" dirty="0">
                <a:solidFill>
                  <a:schemeClr val="tx1">
                    <a:lumMod val="75000"/>
                    <a:lumOff val="25000"/>
                  </a:schemeClr>
                </a:solidFill>
                <a:cs typeface="+mn-ea"/>
                <a:sym typeface="+mn-lt"/>
              </a:rPr>
              <a:t>孔插头插在计算机的串口上（</a:t>
            </a:r>
            <a:r>
              <a:rPr lang="en-US" altLang="zh-CN" sz="1600" dirty="0">
                <a:solidFill>
                  <a:schemeClr val="tx1">
                    <a:lumMod val="75000"/>
                    <a:lumOff val="25000"/>
                  </a:schemeClr>
                </a:solidFill>
                <a:cs typeface="+mn-ea"/>
                <a:sym typeface="+mn-lt"/>
              </a:rPr>
              <a:t>COM1</a:t>
            </a:r>
            <a:r>
              <a:rPr lang="zh-CN" altLang="en-US" sz="1600" dirty="0">
                <a:solidFill>
                  <a:schemeClr val="tx1">
                    <a:lumMod val="75000"/>
                    <a:lumOff val="25000"/>
                  </a:schemeClr>
                </a:solidFill>
                <a:cs typeface="+mn-ea"/>
                <a:sym typeface="+mn-lt"/>
              </a:rPr>
              <a:t>和</a:t>
            </a:r>
            <a:r>
              <a:rPr lang="en-US" altLang="zh-CN" sz="1600" dirty="0">
                <a:solidFill>
                  <a:schemeClr val="tx1">
                    <a:lumMod val="75000"/>
                    <a:lumOff val="25000"/>
                  </a:schemeClr>
                </a:solidFill>
                <a:cs typeface="+mn-ea"/>
                <a:sym typeface="+mn-lt"/>
              </a:rPr>
              <a:t>COM2</a:t>
            </a:r>
            <a:r>
              <a:rPr lang="zh-CN" altLang="en-US" sz="1600" dirty="0">
                <a:solidFill>
                  <a:schemeClr val="tx1">
                    <a:lumMod val="75000"/>
                    <a:lumOff val="25000"/>
                  </a:schemeClr>
                </a:solidFill>
                <a:cs typeface="+mn-ea"/>
                <a:sym typeface="+mn-lt"/>
              </a:rPr>
              <a:t>）。</a:t>
            </a:r>
          </a:p>
          <a:p>
            <a:pPr algn="l">
              <a:lnSpc>
                <a:spcPct val="150000"/>
              </a:lnSpc>
            </a:pPr>
            <a:r>
              <a:rPr lang="zh-CN" altLang="en-US" sz="1600" dirty="0">
                <a:solidFill>
                  <a:schemeClr val="tx1">
                    <a:lumMod val="75000"/>
                    <a:lumOff val="25000"/>
                  </a:schemeClr>
                </a:solidFill>
                <a:cs typeface="+mn-ea"/>
                <a:sym typeface="+mn-lt"/>
              </a:rPr>
              <a:t> </a:t>
            </a:r>
            <a:r>
              <a:rPr lang="en-US" altLang="zh-CN" sz="1600" dirty="0">
                <a:solidFill>
                  <a:schemeClr val="tx1">
                    <a:lumMod val="75000"/>
                    <a:lumOff val="25000"/>
                  </a:schemeClr>
                </a:solidFill>
                <a:cs typeface="+mn-ea"/>
                <a:sym typeface="+mn-lt"/>
              </a:rPr>
              <a:t>      </a:t>
            </a:r>
            <a:r>
              <a:rPr lang="zh-CN" altLang="en-US" sz="1600" dirty="0">
                <a:solidFill>
                  <a:schemeClr val="tx1">
                    <a:lumMod val="75000"/>
                    <a:lumOff val="25000"/>
                  </a:schemeClr>
                </a:solidFill>
                <a:cs typeface="+mn-ea"/>
                <a:sym typeface="+mn-lt"/>
              </a:rPr>
              <a:t>如果</a:t>
            </a:r>
            <a:r>
              <a:rPr lang="en-US" altLang="zh-CN" sz="1600" dirty="0">
                <a:solidFill>
                  <a:schemeClr val="tx1">
                    <a:lumMod val="75000"/>
                    <a:lumOff val="25000"/>
                  </a:schemeClr>
                </a:solidFill>
                <a:cs typeface="+mn-ea"/>
                <a:sym typeface="+mn-lt"/>
              </a:rPr>
              <a:t>PC</a:t>
            </a:r>
            <a:r>
              <a:rPr lang="zh-CN" altLang="en-US" sz="1600" dirty="0">
                <a:solidFill>
                  <a:schemeClr val="tx1">
                    <a:lumMod val="75000"/>
                    <a:lumOff val="25000"/>
                  </a:schemeClr>
                </a:solidFill>
                <a:cs typeface="+mn-ea"/>
                <a:sym typeface="+mn-lt"/>
              </a:rPr>
              <a:t>上没有</a:t>
            </a:r>
            <a:r>
              <a:rPr lang="en-US" altLang="zh-CN" sz="1600" dirty="0">
                <a:solidFill>
                  <a:schemeClr val="tx1">
                    <a:lumMod val="75000"/>
                    <a:lumOff val="25000"/>
                  </a:schemeClr>
                </a:solidFill>
                <a:cs typeface="+mn-ea"/>
                <a:sym typeface="+mn-lt"/>
              </a:rPr>
              <a:t>25</a:t>
            </a:r>
            <a:r>
              <a:rPr lang="zh-CN" altLang="en-US" sz="1600" dirty="0">
                <a:solidFill>
                  <a:schemeClr val="tx1">
                    <a:lumMod val="75000"/>
                    <a:lumOff val="25000"/>
                  </a:schemeClr>
                </a:solidFill>
                <a:cs typeface="+mn-ea"/>
                <a:sym typeface="+mn-lt"/>
              </a:rPr>
              <a:t>针的串口或</a:t>
            </a:r>
            <a:r>
              <a:rPr lang="en-US" altLang="zh-CN" sz="1600" dirty="0">
                <a:solidFill>
                  <a:schemeClr val="tx1">
                    <a:lumMod val="75000"/>
                    <a:lumOff val="25000"/>
                  </a:schemeClr>
                </a:solidFill>
                <a:cs typeface="+mn-ea"/>
                <a:sym typeface="+mn-lt"/>
              </a:rPr>
              <a:t>25</a:t>
            </a:r>
            <a:r>
              <a:rPr lang="zh-CN" altLang="en-US" sz="1600" dirty="0">
                <a:solidFill>
                  <a:schemeClr val="tx1">
                    <a:lumMod val="75000"/>
                    <a:lumOff val="25000"/>
                  </a:schemeClr>
                </a:solidFill>
                <a:cs typeface="+mn-ea"/>
                <a:sym typeface="+mn-lt"/>
              </a:rPr>
              <a:t>针串口以及被其他设备所占用，</a:t>
            </a:r>
            <a:r>
              <a:rPr lang="en-US" altLang="zh-CN" sz="1600" dirty="0">
                <a:solidFill>
                  <a:schemeClr val="tx1">
                    <a:lumMod val="75000"/>
                    <a:lumOff val="25000"/>
                  </a:schemeClr>
                </a:solidFill>
                <a:cs typeface="+mn-ea"/>
                <a:sym typeface="+mn-lt"/>
              </a:rPr>
              <a:t>TEC-2</a:t>
            </a:r>
            <a:r>
              <a:rPr lang="zh-CN" altLang="en-US" sz="1600" dirty="0">
                <a:solidFill>
                  <a:schemeClr val="tx1">
                    <a:lumMod val="75000"/>
                    <a:lumOff val="25000"/>
                  </a:schemeClr>
                </a:solidFill>
                <a:cs typeface="+mn-ea"/>
                <a:sym typeface="+mn-lt"/>
              </a:rPr>
              <a:t>随机提供一个</a:t>
            </a:r>
            <a:r>
              <a:rPr lang="en-US" altLang="zh-CN" sz="1600" dirty="0">
                <a:solidFill>
                  <a:schemeClr val="tx1">
                    <a:lumMod val="75000"/>
                    <a:lumOff val="25000"/>
                  </a:schemeClr>
                </a:solidFill>
                <a:cs typeface="+mn-ea"/>
                <a:sym typeface="+mn-lt"/>
              </a:rPr>
              <a:t>9</a:t>
            </a:r>
            <a:r>
              <a:rPr lang="zh-CN" altLang="en-US" sz="1600" dirty="0">
                <a:solidFill>
                  <a:schemeClr val="tx1">
                    <a:lumMod val="75000"/>
                    <a:lumOff val="25000"/>
                  </a:schemeClr>
                </a:solidFill>
                <a:cs typeface="+mn-ea"/>
                <a:sym typeface="+mn-lt"/>
              </a:rPr>
              <a:t>转</a:t>
            </a:r>
            <a:r>
              <a:rPr lang="en-US" altLang="zh-CN" sz="1600" dirty="0">
                <a:solidFill>
                  <a:schemeClr val="tx1">
                    <a:lumMod val="75000"/>
                    <a:lumOff val="25000"/>
                  </a:schemeClr>
                </a:solidFill>
                <a:cs typeface="+mn-ea"/>
                <a:sym typeface="+mn-lt"/>
              </a:rPr>
              <a:t>25</a:t>
            </a:r>
            <a:r>
              <a:rPr lang="zh-CN" altLang="en-US" sz="1600" dirty="0">
                <a:solidFill>
                  <a:schemeClr val="tx1">
                    <a:lumMod val="75000"/>
                    <a:lumOff val="25000"/>
                  </a:schemeClr>
                </a:solidFill>
                <a:cs typeface="+mn-ea"/>
                <a:sym typeface="+mn-lt"/>
              </a:rPr>
              <a:t>的转换器可以把</a:t>
            </a:r>
            <a:r>
              <a:rPr lang="en-US" altLang="zh-CN" sz="1600" dirty="0">
                <a:solidFill>
                  <a:schemeClr val="tx1">
                    <a:lumMod val="75000"/>
                    <a:lumOff val="25000"/>
                  </a:schemeClr>
                </a:solidFill>
                <a:cs typeface="+mn-ea"/>
                <a:sym typeface="+mn-lt"/>
              </a:rPr>
              <a:t>25</a:t>
            </a:r>
            <a:r>
              <a:rPr lang="zh-CN" altLang="en-US" sz="1600" dirty="0">
                <a:solidFill>
                  <a:schemeClr val="tx1">
                    <a:lumMod val="75000"/>
                    <a:lumOff val="25000"/>
                  </a:schemeClr>
                </a:solidFill>
                <a:cs typeface="+mn-ea"/>
                <a:sym typeface="+mn-lt"/>
              </a:rPr>
              <a:t>孔的插头转换成</a:t>
            </a:r>
            <a:r>
              <a:rPr lang="en-US" altLang="zh-CN" sz="1600" dirty="0">
                <a:solidFill>
                  <a:schemeClr val="tx1">
                    <a:lumMod val="75000"/>
                    <a:lumOff val="25000"/>
                  </a:schemeClr>
                </a:solidFill>
                <a:cs typeface="+mn-ea"/>
                <a:sym typeface="+mn-lt"/>
              </a:rPr>
              <a:t>9</a:t>
            </a:r>
            <a:r>
              <a:rPr lang="zh-CN" altLang="en-US" sz="1600" dirty="0">
                <a:solidFill>
                  <a:schemeClr val="tx1">
                    <a:lumMod val="75000"/>
                    <a:lumOff val="25000"/>
                  </a:schemeClr>
                </a:solidFill>
                <a:cs typeface="+mn-ea"/>
                <a:sym typeface="+mn-lt"/>
              </a:rPr>
              <a:t>孔插头，接在</a:t>
            </a:r>
            <a:r>
              <a:rPr lang="en-US" altLang="zh-CN" sz="1600" dirty="0">
                <a:solidFill>
                  <a:schemeClr val="tx1">
                    <a:lumMod val="75000"/>
                    <a:lumOff val="25000"/>
                  </a:schemeClr>
                </a:solidFill>
                <a:cs typeface="+mn-ea"/>
                <a:sym typeface="+mn-lt"/>
              </a:rPr>
              <a:t>9</a:t>
            </a:r>
            <a:r>
              <a:rPr lang="zh-CN" altLang="en-US" sz="1600" dirty="0">
                <a:solidFill>
                  <a:schemeClr val="tx1">
                    <a:lumMod val="75000"/>
                    <a:lumOff val="25000"/>
                  </a:schemeClr>
                </a:solidFill>
                <a:cs typeface="+mn-ea"/>
                <a:sym typeface="+mn-lt"/>
              </a:rPr>
              <a:t>针的串口上。</a:t>
            </a:r>
          </a:p>
          <a:p>
            <a:pPr algn="l">
              <a:lnSpc>
                <a:spcPct val="150000"/>
              </a:lnSpc>
            </a:pPr>
            <a:endParaRPr lang="zh-CN" altLang="en-US" sz="1600" dirty="0">
              <a:solidFill>
                <a:schemeClr val="tx1">
                  <a:lumMod val="75000"/>
                  <a:lumOff val="25000"/>
                </a:schemeClr>
              </a:solidFill>
              <a:cs typeface="+mn-ea"/>
              <a:sym typeface="+mn-lt"/>
            </a:endParaRPr>
          </a:p>
        </p:txBody>
      </p:sp>
      <p:sp>
        <p:nvSpPr>
          <p:cNvPr id="14" name="文本框 13"/>
          <p:cNvSpPr txBox="1"/>
          <p:nvPr/>
        </p:nvSpPr>
        <p:spPr>
          <a:xfrm>
            <a:off x="4690110" y="1247775"/>
            <a:ext cx="3519170" cy="460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r>
              <a:rPr lang="zh-CN" altLang="en-US" sz="2400" dirty="0">
                <a:solidFill>
                  <a:schemeClr val="tx1">
                    <a:lumMod val="75000"/>
                    <a:lumOff val="25000"/>
                  </a:schemeClr>
                </a:solidFill>
                <a:cs typeface="+mn-ea"/>
                <a:sym typeface="+mn-lt"/>
              </a:rPr>
              <a:t>连接</a:t>
            </a:r>
            <a:r>
              <a:rPr lang="en-US" altLang="zh-CN" sz="2400" dirty="0">
                <a:solidFill>
                  <a:schemeClr val="tx1">
                    <a:lumMod val="75000"/>
                    <a:lumOff val="25000"/>
                  </a:schemeClr>
                </a:solidFill>
                <a:cs typeface="+mn-ea"/>
                <a:sym typeface="+mn-lt"/>
              </a:rPr>
              <a:t>TEC-2</a:t>
            </a:r>
            <a:r>
              <a:rPr lang="zh-CN" altLang="en-US" sz="2400" dirty="0">
                <a:solidFill>
                  <a:schemeClr val="tx1">
                    <a:lumMod val="75000"/>
                    <a:lumOff val="25000"/>
                  </a:schemeClr>
                </a:solidFill>
                <a:cs typeface="+mn-ea"/>
                <a:sym typeface="+mn-lt"/>
              </a:rPr>
              <a:t>和</a:t>
            </a:r>
            <a:r>
              <a:rPr lang="en-US" altLang="zh-CN" sz="2400" dirty="0">
                <a:solidFill>
                  <a:schemeClr val="tx1">
                    <a:lumMod val="75000"/>
                    <a:lumOff val="25000"/>
                  </a:schemeClr>
                </a:solidFill>
                <a:cs typeface="+mn-ea"/>
                <a:sym typeface="+mn-lt"/>
              </a:rPr>
              <a:t>PC</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2646878"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联机通讯指南</a:t>
            </a:r>
          </a:p>
        </p:txBody>
      </p:sp>
      <p:pic>
        <p:nvPicPr>
          <p:cNvPr id="2" name="图片 1"/>
          <p:cNvPicPr>
            <a:picLocks noChangeAspect="1"/>
          </p:cNvPicPr>
          <p:nvPr/>
        </p:nvPicPr>
        <p:blipFill>
          <a:blip r:embed="rId3"/>
          <a:stretch>
            <a:fillRect/>
          </a:stretch>
        </p:blipFill>
        <p:spPr>
          <a:xfrm>
            <a:off x="1145540" y="1660301"/>
            <a:ext cx="10062845" cy="2176780"/>
          </a:xfrm>
          <a:prstGeom prst="rect">
            <a:avLst/>
          </a:prstGeom>
        </p:spPr>
      </p:pic>
      <p:pic>
        <p:nvPicPr>
          <p:cNvPr id="3" name="图片 2"/>
          <p:cNvPicPr>
            <a:picLocks noChangeAspect="1"/>
          </p:cNvPicPr>
          <p:nvPr/>
        </p:nvPicPr>
        <p:blipFill>
          <a:blip r:embed="rId4"/>
          <a:stretch>
            <a:fillRect/>
          </a:stretch>
        </p:blipFill>
        <p:spPr>
          <a:xfrm>
            <a:off x="1145540" y="3837828"/>
            <a:ext cx="6541135" cy="673100"/>
          </a:xfrm>
          <a:prstGeom prst="rect">
            <a:avLst/>
          </a:prstGeom>
        </p:spPr>
      </p:pic>
      <p:pic>
        <p:nvPicPr>
          <p:cNvPr id="19" name="图片 18"/>
          <p:cNvPicPr>
            <a:picLocks noChangeAspect="1"/>
          </p:cNvPicPr>
          <p:nvPr/>
        </p:nvPicPr>
        <p:blipFill>
          <a:blip r:embed="rId5"/>
          <a:stretch>
            <a:fillRect/>
          </a:stretch>
        </p:blipFill>
        <p:spPr>
          <a:xfrm>
            <a:off x="1145540" y="4511675"/>
            <a:ext cx="7336790" cy="2048510"/>
          </a:xfrm>
          <a:prstGeom prst="rect">
            <a:avLst/>
          </a:prstGeom>
        </p:spPr>
      </p:pic>
      <p:sp>
        <p:nvSpPr>
          <p:cNvPr id="20" name="文本框 19"/>
          <p:cNvSpPr txBox="1"/>
          <p:nvPr/>
        </p:nvSpPr>
        <p:spPr>
          <a:xfrm>
            <a:off x="8865737" y="4417039"/>
            <a:ext cx="2759075" cy="2062103"/>
          </a:xfrm>
          <a:prstGeom prst="rect">
            <a:avLst/>
          </a:prstGeom>
          <a:noFill/>
        </p:spPr>
        <p:txBody>
          <a:bodyPr wrap="square" rtlCol="0">
            <a:spAutoFit/>
          </a:bodyPr>
          <a:lstStyle/>
          <a:p>
            <a:r>
              <a:rPr lang="zh-CN" altLang="en-US" sz="1600" dirty="0">
                <a:solidFill>
                  <a:schemeClr val="tx1">
                    <a:lumMod val="75000"/>
                    <a:lumOff val="25000"/>
                  </a:schemeClr>
                </a:solidFill>
                <a:cs typeface="+mn-ea"/>
              </a:rPr>
              <a:t>如左图所示</a:t>
            </a:r>
          </a:p>
          <a:p>
            <a:r>
              <a:rPr lang="en-US" altLang="zh-CN" sz="1600" dirty="0">
                <a:solidFill>
                  <a:schemeClr val="tx1">
                    <a:lumMod val="75000"/>
                    <a:lumOff val="25000"/>
                  </a:schemeClr>
                </a:solidFill>
                <a:cs typeface="+mn-ea"/>
              </a:rPr>
              <a:t>S2 S1 S0 </a:t>
            </a:r>
          </a:p>
          <a:p>
            <a:r>
              <a:rPr lang="zh-CN" altLang="en-US" sz="1600" dirty="0">
                <a:solidFill>
                  <a:schemeClr val="tx1">
                    <a:lumMod val="75000"/>
                    <a:lumOff val="25000"/>
                  </a:schemeClr>
                </a:solidFill>
                <a:cs typeface="+mn-ea"/>
              </a:rPr>
              <a:t>对应</a:t>
            </a:r>
            <a:endParaRPr lang="en-US" altLang="zh-CN" sz="1600" dirty="0">
              <a:solidFill>
                <a:schemeClr val="tx1">
                  <a:lumMod val="75000"/>
                  <a:lumOff val="25000"/>
                </a:schemeClr>
              </a:solidFill>
              <a:cs typeface="+mn-ea"/>
            </a:endParaRPr>
          </a:p>
          <a:p>
            <a:r>
              <a:rPr lang="en-US" altLang="zh-CN" sz="1600" dirty="0">
                <a:solidFill>
                  <a:schemeClr val="tx1">
                    <a:lumMod val="75000"/>
                    <a:lumOff val="25000"/>
                  </a:schemeClr>
                </a:solidFill>
                <a:cs typeface="+mn-ea"/>
              </a:rPr>
              <a:t>100</a:t>
            </a:r>
          </a:p>
          <a:p>
            <a:endParaRPr lang="en-US" altLang="zh-CN" sz="1600" dirty="0">
              <a:solidFill>
                <a:schemeClr val="tx1">
                  <a:lumMod val="75000"/>
                  <a:lumOff val="25000"/>
                </a:schemeClr>
              </a:solidFill>
              <a:cs typeface="+mn-ea"/>
            </a:endParaRPr>
          </a:p>
          <a:p>
            <a:r>
              <a:rPr lang="en-US" altLang="zh-CN" sz="1600" dirty="0">
                <a:solidFill>
                  <a:schemeClr val="tx1">
                    <a:lumMod val="75000"/>
                    <a:lumOff val="25000"/>
                  </a:schemeClr>
                </a:solidFill>
                <a:cs typeface="+mn-ea"/>
              </a:rPr>
              <a:t>FS1 FS2 FS3 FS4 </a:t>
            </a:r>
          </a:p>
          <a:p>
            <a:r>
              <a:rPr lang="zh-CN" altLang="en-US" sz="1600" dirty="0">
                <a:solidFill>
                  <a:schemeClr val="tx1">
                    <a:lumMod val="75000"/>
                    <a:lumOff val="25000"/>
                  </a:schemeClr>
                </a:solidFill>
                <a:cs typeface="+mn-ea"/>
              </a:rPr>
              <a:t>对应</a:t>
            </a:r>
            <a:endParaRPr lang="en-US" altLang="zh-CN" sz="1600" dirty="0">
              <a:solidFill>
                <a:schemeClr val="tx1">
                  <a:lumMod val="75000"/>
                  <a:lumOff val="25000"/>
                </a:schemeClr>
              </a:solidFill>
              <a:cs typeface="+mn-ea"/>
            </a:endParaRPr>
          </a:p>
          <a:p>
            <a:r>
              <a:rPr lang="en-US" altLang="zh-CN" sz="1600" dirty="0">
                <a:solidFill>
                  <a:schemeClr val="tx1">
                    <a:lumMod val="75000"/>
                    <a:lumOff val="25000"/>
                  </a:schemeClr>
                </a:solidFill>
                <a:cs typeface="+mn-ea"/>
              </a:rPr>
              <a:t>1010</a:t>
            </a:r>
          </a:p>
        </p:txBody>
      </p:sp>
      <p:sp>
        <p:nvSpPr>
          <p:cNvPr id="12" name="文本框 11">
            <a:extLst>
              <a:ext uri="{FF2B5EF4-FFF2-40B4-BE49-F238E27FC236}">
                <a16:creationId xmlns:a16="http://schemas.microsoft.com/office/drawing/2014/main" id="{A362AAE9-92B9-4ACA-BB3F-24DFF446D91C}"/>
              </a:ext>
            </a:extLst>
          </p:cNvPr>
          <p:cNvSpPr txBox="1"/>
          <p:nvPr/>
        </p:nvSpPr>
        <p:spPr>
          <a:xfrm>
            <a:off x="1145540" y="1030230"/>
            <a:ext cx="6096000" cy="523220"/>
          </a:xfrm>
          <a:prstGeom prst="rect">
            <a:avLst/>
          </a:prstGeom>
          <a:noFill/>
        </p:spPr>
        <p:txBody>
          <a:bodyPr wrap="square">
            <a:spAutoFit/>
          </a:bodyPr>
          <a:lstStyle/>
          <a:p>
            <a:pPr marL="0" marR="0" lvl="0" indent="0" algn="l" rtl="0">
              <a:spcBef>
                <a:spcPts val="0"/>
              </a:spcBef>
              <a:spcAft>
                <a:spcPts val="0"/>
              </a:spcAft>
              <a:buNone/>
            </a:pPr>
            <a:r>
              <a:rPr lang="zh-CN" altLang="en-US" sz="2800" b="0" i="0" u="none" strike="noStrike" cap="none" dirty="0">
                <a:solidFill>
                  <a:schemeClr val="tx1">
                    <a:lumMod val="75000"/>
                    <a:lumOff val="25000"/>
                  </a:schemeClr>
                </a:solidFill>
                <a:cs typeface="+mn-ea"/>
                <a:sym typeface="+mn-lt"/>
              </a:rPr>
              <a:t>初始设置</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ppt_x"/>
                                          </p:val>
                                        </p:tav>
                                        <p:tav tm="100000">
                                          <p:val>
                                            <p:strVal val="#ppt_x"/>
                                          </p:val>
                                        </p:tav>
                                      </p:tavLst>
                                    </p:anim>
                                    <p:anim calcmode="lin" valueType="num">
                                      <p:cBhvr additive="base">
                                        <p:cTn id="2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2646878"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联机通讯指南</a:t>
            </a:r>
          </a:p>
        </p:txBody>
      </p:sp>
      <p:pic>
        <p:nvPicPr>
          <p:cNvPr id="2" name="图片 1"/>
          <p:cNvPicPr>
            <a:picLocks noChangeAspect="1"/>
          </p:cNvPicPr>
          <p:nvPr/>
        </p:nvPicPr>
        <p:blipFill>
          <a:blip r:embed="rId3"/>
          <a:stretch>
            <a:fillRect/>
          </a:stretch>
        </p:blipFill>
        <p:spPr>
          <a:xfrm>
            <a:off x="993505" y="1850892"/>
            <a:ext cx="9043670" cy="1692275"/>
          </a:xfrm>
          <a:prstGeom prst="rect">
            <a:avLst/>
          </a:prstGeom>
        </p:spPr>
      </p:pic>
      <p:pic>
        <p:nvPicPr>
          <p:cNvPr id="3" name="图片 2"/>
          <p:cNvPicPr>
            <a:picLocks noChangeAspect="1"/>
          </p:cNvPicPr>
          <p:nvPr/>
        </p:nvPicPr>
        <p:blipFill>
          <a:blip r:embed="rId4"/>
          <a:stretch>
            <a:fillRect/>
          </a:stretch>
        </p:blipFill>
        <p:spPr>
          <a:xfrm>
            <a:off x="993505" y="4678045"/>
            <a:ext cx="10861675" cy="1401445"/>
          </a:xfrm>
          <a:prstGeom prst="rect">
            <a:avLst/>
          </a:prstGeom>
        </p:spPr>
      </p:pic>
      <p:sp>
        <p:nvSpPr>
          <p:cNvPr id="27" name="文本框 26"/>
          <p:cNvSpPr txBox="1"/>
          <p:nvPr/>
        </p:nvSpPr>
        <p:spPr>
          <a:xfrm>
            <a:off x="993505" y="3848996"/>
            <a:ext cx="5044440" cy="523220"/>
          </a:xfrm>
          <a:prstGeom prst="rect">
            <a:avLst/>
          </a:prstGeom>
          <a:noFill/>
        </p:spPr>
        <p:txBody>
          <a:bodyPr wrap="square" rtlCol="0">
            <a:spAutoFit/>
          </a:bodyPr>
          <a:lstStyle/>
          <a:p>
            <a:r>
              <a:rPr lang="zh-CN" altLang="en-US" sz="2800" dirty="0"/>
              <a:t>强调：开机一定要按照顺序来</a:t>
            </a:r>
          </a:p>
        </p:txBody>
      </p:sp>
      <p:sp>
        <p:nvSpPr>
          <p:cNvPr id="8" name="文本框 7">
            <a:extLst>
              <a:ext uri="{FF2B5EF4-FFF2-40B4-BE49-F238E27FC236}">
                <a16:creationId xmlns:a16="http://schemas.microsoft.com/office/drawing/2014/main" id="{CB581B57-A057-45BD-8652-3CFC28132AAC}"/>
              </a:ext>
            </a:extLst>
          </p:cNvPr>
          <p:cNvSpPr txBox="1"/>
          <p:nvPr/>
        </p:nvSpPr>
        <p:spPr>
          <a:xfrm>
            <a:off x="993505" y="1243614"/>
            <a:ext cx="6096000" cy="523220"/>
          </a:xfrm>
          <a:prstGeom prst="rect">
            <a:avLst/>
          </a:prstGeom>
          <a:noFill/>
        </p:spPr>
        <p:txBody>
          <a:bodyPr wrap="square">
            <a:spAutoFit/>
          </a:bodyPr>
          <a:lstStyle/>
          <a:p>
            <a:r>
              <a:rPr lang="zh-CN" altLang="en-US" sz="2800" dirty="0">
                <a:solidFill>
                  <a:schemeClr val="tx1">
                    <a:lumMod val="75000"/>
                    <a:lumOff val="25000"/>
                  </a:schemeClr>
                </a:solidFill>
                <a:cs typeface="+mn-ea"/>
                <a:sym typeface="+mn-lt"/>
              </a:rPr>
              <a:t>开机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2646878"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联机通讯指南</a:t>
            </a:r>
          </a:p>
        </p:txBody>
      </p:sp>
      <p:pic>
        <p:nvPicPr>
          <p:cNvPr id="6" name="图片 5"/>
          <p:cNvPicPr>
            <a:picLocks noChangeAspect="1"/>
          </p:cNvPicPr>
          <p:nvPr/>
        </p:nvPicPr>
        <p:blipFill>
          <a:blip r:embed="rId3"/>
          <a:stretch>
            <a:fillRect/>
          </a:stretch>
        </p:blipFill>
        <p:spPr>
          <a:xfrm>
            <a:off x="109855" y="859790"/>
            <a:ext cx="6113145" cy="4487545"/>
          </a:xfrm>
          <a:prstGeom prst="rect">
            <a:avLst/>
          </a:prstGeom>
        </p:spPr>
      </p:pic>
      <p:pic>
        <p:nvPicPr>
          <p:cNvPr id="7" name="图片 6"/>
          <p:cNvPicPr>
            <a:picLocks noChangeAspect="1"/>
          </p:cNvPicPr>
          <p:nvPr/>
        </p:nvPicPr>
        <p:blipFill>
          <a:blip r:embed="rId4"/>
          <a:stretch>
            <a:fillRect/>
          </a:stretch>
        </p:blipFill>
        <p:spPr>
          <a:xfrm>
            <a:off x="6223000" y="2100580"/>
            <a:ext cx="5996305" cy="3246755"/>
          </a:xfrm>
          <a:prstGeom prst="rect">
            <a:avLst/>
          </a:prstGeom>
        </p:spPr>
      </p:pic>
      <p:sp>
        <p:nvSpPr>
          <p:cNvPr id="8" name="文本框 7"/>
          <p:cNvSpPr txBox="1"/>
          <p:nvPr/>
        </p:nvSpPr>
        <p:spPr>
          <a:xfrm>
            <a:off x="333652" y="5403914"/>
            <a:ext cx="5762348" cy="1200329"/>
          </a:xfrm>
          <a:prstGeom prst="rect">
            <a:avLst/>
          </a:prstGeom>
          <a:noFill/>
        </p:spPr>
        <p:txBody>
          <a:bodyPr wrap="square" rtlCol="0">
            <a:spAutoFit/>
          </a:bodyPr>
          <a:lstStyle/>
          <a:p>
            <a:r>
              <a:rPr lang="zh-CN" altLang="en-US" sz="2400" dirty="0"/>
              <a:t>如果有机会尝试通讯软件，目前相对可能实现的应该是第一种方式，</a:t>
            </a:r>
            <a:r>
              <a:rPr lang="en-US" altLang="zh-CN" sz="2400" dirty="0"/>
              <a:t>pc</a:t>
            </a:r>
            <a:r>
              <a:rPr lang="zh-CN" altLang="en-US" sz="2400" dirty="0"/>
              <a:t>开机后进入</a:t>
            </a:r>
            <a:r>
              <a:rPr lang="en-US" altLang="zh-CN" sz="2400" dirty="0"/>
              <a:t>boot menu</a:t>
            </a:r>
            <a:r>
              <a:rPr lang="zh-CN" altLang="en-US" sz="2400" dirty="0"/>
              <a:t>用</a:t>
            </a:r>
            <a:r>
              <a:rPr lang="en-US" altLang="zh-CN" sz="2400" dirty="0"/>
              <a:t>U</a:t>
            </a:r>
            <a:r>
              <a:rPr lang="zh-CN" altLang="en-US" sz="2400" dirty="0"/>
              <a:t>盘启动盘代替软驱</a:t>
            </a:r>
          </a:p>
        </p:txBody>
      </p:sp>
      <p:sp>
        <p:nvSpPr>
          <p:cNvPr id="9" name="文本框 8"/>
          <p:cNvSpPr txBox="1"/>
          <p:nvPr/>
        </p:nvSpPr>
        <p:spPr>
          <a:xfrm>
            <a:off x="6223000" y="1505069"/>
            <a:ext cx="4243070" cy="521970"/>
          </a:xfrm>
          <a:prstGeom prst="rect">
            <a:avLst/>
          </a:prstGeom>
          <a:noFill/>
        </p:spPr>
        <p:txBody>
          <a:bodyPr wrap="square" rtlCol="0">
            <a:spAutoFit/>
          </a:bodyPr>
          <a:lstStyle/>
          <a:p>
            <a:r>
              <a:rPr lang="zh-CN" altLang="en-US" sz="2800" dirty="0"/>
              <a:t>正确操作后出现如下界面</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65221" y="417094"/>
            <a:ext cx="386117" cy="386117"/>
          </a:xfrm>
          <a:prstGeom prst="ellipse">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p:cNvSpPr txBox="1"/>
          <p:nvPr/>
        </p:nvSpPr>
        <p:spPr>
          <a:xfrm>
            <a:off x="993505" y="276066"/>
            <a:ext cx="2646878" cy="584775"/>
          </a:xfrm>
          <a:prstGeom prst="rect">
            <a:avLst/>
          </a:prstGeom>
          <a:noFill/>
        </p:spPr>
        <p:txBody>
          <a:bodyPr wrap="none" rtlCol="0">
            <a:spAutoFit/>
          </a:bodyPr>
          <a:lstStyle/>
          <a:p>
            <a:r>
              <a:rPr lang="zh-CN" altLang="en-US" sz="3200" dirty="0">
                <a:solidFill>
                  <a:schemeClr val="tx1">
                    <a:lumMod val="75000"/>
                    <a:lumOff val="25000"/>
                  </a:schemeClr>
                </a:solidFill>
                <a:cs typeface="+mn-ea"/>
                <a:sym typeface="+mn-lt"/>
              </a:rPr>
              <a:t>联机通讯指南</a:t>
            </a:r>
          </a:p>
        </p:txBody>
      </p:sp>
      <p:pic>
        <p:nvPicPr>
          <p:cNvPr id="2" name="图片 1"/>
          <p:cNvPicPr>
            <a:picLocks noChangeAspect="1"/>
          </p:cNvPicPr>
          <p:nvPr/>
        </p:nvPicPr>
        <p:blipFill>
          <a:blip r:embed="rId3"/>
          <a:stretch>
            <a:fillRect/>
          </a:stretch>
        </p:blipFill>
        <p:spPr>
          <a:xfrm>
            <a:off x="113665" y="1102995"/>
            <a:ext cx="6378575" cy="5453380"/>
          </a:xfrm>
          <a:prstGeom prst="rect">
            <a:avLst/>
          </a:prstGeom>
        </p:spPr>
      </p:pic>
      <p:pic>
        <p:nvPicPr>
          <p:cNvPr id="3" name="图片 2"/>
          <p:cNvPicPr>
            <a:picLocks noChangeAspect="1"/>
          </p:cNvPicPr>
          <p:nvPr/>
        </p:nvPicPr>
        <p:blipFill>
          <a:blip r:embed="rId4"/>
          <a:stretch>
            <a:fillRect/>
          </a:stretch>
        </p:blipFill>
        <p:spPr>
          <a:xfrm>
            <a:off x="6492240" y="3860165"/>
            <a:ext cx="5658485" cy="2696210"/>
          </a:xfrm>
          <a:prstGeom prst="rect">
            <a:avLst/>
          </a:prstGeom>
        </p:spPr>
      </p:pic>
      <p:sp>
        <p:nvSpPr>
          <p:cNvPr id="24" name="文本框 23"/>
          <p:cNvSpPr txBox="1"/>
          <p:nvPr/>
        </p:nvSpPr>
        <p:spPr>
          <a:xfrm>
            <a:off x="6817179" y="1450529"/>
            <a:ext cx="3763736" cy="2062103"/>
          </a:xfrm>
          <a:prstGeom prst="rect">
            <a:avLst/>
          </a:prstGeom>
          <a:noFill/>
        </p:spPr>
        <p:txBody>
          <a:bodyPr wrap="square" rtlCol="0">
            <a:spAutoFit/>
          </a:bodyPr>
          <a:lstStyle/>
          <a:p>
            <a:r>
              <a:rPr lang="zh-CN" altLang="en-US" sz="3200" dirty="0"/>
              <a:t>如果出现按压</a:t>
            </a:r>
            <a:r>
              <a:rPr lang="en-US" altLang="zh-CN" sz="3200" dirty="0"/>
              <a:t>LDMC/RESET</a:t>
            </a:r>
            <a:r>
              <a:rPr lang="zh-CN" altLang="en-US" sz="3200" dirty="0"/>
              <a:t>键后</a:t>
            </a:r>
          </a:p>
          <a:p>
            <a:r>
              <a:rPr lang="zh-CN" altLang="en-US" sz="3200" dirty="0"/>
              <a:t>没反应的情况可以尝试重新运行程序</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述职"/>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825.656692913386,&quot;width&quot;:5472.04409448818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dh3yr2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860</Words>
  <Application>Microsoft Office PowerPoint</Application>
  <PresentationFormat>宽屏</PresentationFormat>
  <Paragraphs>126</Paragraphs>
  <Slides>18</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等距更纱黑体 SC Semibold</vt:lpstr>
      <vt:lpstr>等线</vt:lpstr>
      <vt:lpstr>方正粗谭黑简体</vt:lpstr>
      <vt:lpstr>幼圆</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简洁述职报告</dc:title>
  <dc:creator>第一PPT</dc:creator>
  <cp:keywords>www.1ppt.com</cp:keywords>
  <dc:description>www.1ppt.com</dc:description>
  <cp:lastModifiedBy>张 路遥</cp:lastModifiedBy>
  <cp:revision>76</cp:revision>
  <dcterms:created xsi:type="dcterms:W3CDTF">2019-06-11T09:29:00Z</dcterms:created>
  <dcterms:modified xsi:type="dcterms:W3CDTF">2022-04-07T06:09:00Z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F87370A7F61E4F8393C7F2252CDAD62D</vt:lpwstr>
  </property>
  <property fmtid="{D5CDD505-2E9C-101B-9397-08002B2CF9AE}" pid="3" name="KSOProductBuildVer">
    <vt:lpwstr>2052-11.1.0.11365</vt:lpwstr>
  </property>
</Properties>
</file>