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80" r:id="rId6"/>
    <p:sldId id="258" r:id="rId7"/>
    <p:sldId id="259" r:id="rId8"/>
    <p:sldId id="279" r:id="rId9"/>
    <p:sldId id="323" r:id="rId10"/>
    <p:sldId id="281" r:id="rId11"/>
    <p:sldId id="324" r:id="rId12"/>
    <p:sldId id="326" r:id="rId13"/>
    <p:sldId id="276" r:id="rId14"/>
    <p:sldId id="284" r:id="rId15"/>
    <p:sldId id="287" r:id="rId16"/>
    <p:sldId id="288" r:id="rId17"/>
    <p:sldId id="277" r:id="rId18"/>
    <p:sldId id="327" r:id="rId19"/>
    <p:sldId id="300" r:id="rId20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7F7F"/>
    <a:srgbClr val="273045"/>
    <a:srgbClr val="17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9338" autoAdjust="0"/>
  </p:normalViewPr>
  <p:slideViewPr>
    <p:cSldViewPr>
      <p:cViewPr varScale="1">
        <p:scale>
          <a:sx n="63" d="100"/>
          <a:sy n="63" d="100"/>
        </p:scale>
        <p:origin x="77" y="595"/>
      </p:cViewPr>
      <p:guideLst>
        <p:guide orient="horz" pos="1635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6932C-E8B6-44D0-A35E-BAED5439DF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1" y="883821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1" y="341314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59632" y="502002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5" name="矩形 14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1" name="矩形 2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30" name="组合 1029"/>
          <p:cNvGrpSpPr/>
          <p:nvPr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1029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接连接符 59"/>
          <p:cNvCxnSpPr/>
          <p:nvPr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矩形 1030"/>
          <p:cNvSpPr/>
          <p:nvPr/>
        </p:nvSpPr>
        <p:spPr>
          <a:xfrm>
            <a:off x="8666593" y="1493640"/>
            <a:ext cx="79313" cy="1788898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67054" y="3895750"/>
            <a:ext cx="26327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组员：郭芷若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樊琪琪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</a:t>
            </a:r>
            <a:r>
              <a:rPr lang="zh-CN" altLang="en-US" sz="14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rPr>
              <a:t>赵靖暄</a:t>
            </a:r>
            <a:r>
              <a:rPr lang="en-US" altLang="zh-CN" sz="14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rPr>
              <a:t>  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2890" y="1539240"/>
            <a:ext cx="4409440" cy="1656080"/>
          </a:xfrm>
          <a:prstGeom prst="rect">
            <a:avLst/>
          </a:prstGeom>
          <a:solidFill>
            <a:srgbClr val="D9D9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2.2.1     </a:t>
            </a:r>
            <a:endParaRPr lang="en-US" altLang="zh-CN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TEC-2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指令系统综述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4" grpId="0" animBg="1"/>
      <p:bldP spid="20" grpId="0" animBg="1"/>
      <p:bldP spid="23" grpId="0" animBg="1"/>
      <p:bldP spid="25" grpId="0" animBg="1"/>
      <p:bldP spid="26" grpId="0" animBg="1"/>
      <p:bldP spid="1031" grpId="0" animBg="1"/>
      <p:bldP spid="35" grpId="0" animBg="1"/>
      <p:bldP spid="37" grpId="0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组合 32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330" name="矩形 32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31" name="组合 33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332" name="矩形 33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3" name="矩形 33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4" name="矩形 33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5" name="矩形 33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6" name="矩形 33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7" name="矩形 33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8" name="矩形 33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9" name="组合 338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340" name="组合 339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344" name="矩形 343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5" name="矩形 344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41" name="矩形 340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2" name="矩形 341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3" name="矩形 342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6" name="TextBox 7"/>
          <p:cNvSpPr txBox="1"/>
          <p:nvPr/>
        </p:nvSpPr>
        <p:spPr>
          <a:xfrm>
            <a:off x="959680" y="195373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分类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从指令长度区分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8440" y="487775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405" y="843915"/>
            <a:ext cx="69608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ym typeface="+mn-ea"/>
              </a:rPr>
              <a:t>• ⑴从指令长度区分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zh-CN" altLang="en-US" dirty="0">
                <a:sym typeface="+mn-ea"/>
              </a:rPr>
              <a:t>• ①</a:t>
            </a:r>
            <a:r>
              <a:rPr lang="zh-CN" altLang="en-US" b="1" dirty="0">
                <a:sym typeface="+mn-ea"/>
              </a:rPr>
              <a:t>单字长指令</a:t>
            </a:r>
            <a:endParaRPr lang="zh-CN" altLang="en-US" b="1" dirty="0"/>
          </a:p>
          <a:p>
            <a:pPr algn="l">
              <a:lnSpc>
                <a:spcPct val="150000"/>
              </a:lnSpc>
            </a:pPr>
            <a:r>
              <a:rPr lang="zh-CN" altLang="en-US" dirty="0">
                <a:sym typeface="+mn-ea"/>
              </a:rPr>
              <a:t>单字长指令仅用一个指令字16个二进制位</a:t>
            </a:r>
            <a:endParaRPr lang="zh-CN" altLang="en-US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zh-CN" altLang="en-US" dirty="0">
                <a:sym typeface="+mn-ea"/>
              </a:rPr>
              <a:t>• ②</a:t>
            </a:r>
            <a:r>
              <a:rPr lang="zh-CN" altLang="en-US" b="1" dirty="0">
                <a:sym typeface="+mn-ea"/>
              </a:rPr>
              <a:t>双字长指令</a:t>
            </a:r>
            <a:endParaRPr lang="zh-CN" altLang="en-US" b="1" dirty="0"/>
          </a:p>
          <a:p>
            <a:pPr algn="l">
              <a:lnSpc>
                <a:spcPct val="150000"/>
              </a:lnSpc>
            </a:pPr>
            <a:r>
              <a:rPr lang="zh-CN" altLang="en-US" dirty="0">
                <a:sym typeface="+mn-ea"/>
              </a:rPr>
              <a:t>双字长指令用两个指令字此时第二个指令字的内容可能是立即数，一个绝对地址或一个变址位移量。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60730" y="4415790"/>
            <a:ext cx="378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• 注意：用户还可以实现三字长指令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TextBox 7"/>
          <p:cNvSpPr txBox="1"/>
          <p:nvPr/>
        </p:nvSpPr>
        <p:spPr>
          <a:xfrm>
            <a:off x="1044131" y="266493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双字长指令数</a:t>
            </a: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1948"/>
          <a:stretch>
            <a:fillRect/>
          </a:stretch>
        </p:blipFill>
        <p:spPr>
          <a:xfrm>
            <a:off x="1259840" y="573405"/>
            <a:ext cx="6696710" cy="17487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8310" y="2355850"/>
            <a:ext cx="79387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第一个指令字又可分为三个字段：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● 最高6位是操作码字段，最多支持</a:t>
            </a:r>
            <a:r>
              <a:rPr lang="zh-CN" altLang="en-US" b="1" dirty="0"/>
              <a:t>64</a:t>
            </a:r>
            <a:r>
              <a:rPr lang="zh-CN" altLang="en-US" dirty="0"/>
              <a:t>条基本指令。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● 中间两位，即第9、8两位是条件码字段，目前只把它用作有</a:t>
            </a:r>
            <a:r>
              <a:rPr lang="zh-CN" altLang="en-US" b="1" dirty="0"/>
              <a:t>条件转移指令</a:t>
            </a:r>
            <a:r>
              <a:rPr lang="zh-CN" altLang="en-US" dirty="0"/>
              <a:t>的判断条件。这两位的值为00、01、10和11时，分别选择处理机状态字中的</a:t>
            </a:r>
            <a:r>
              <a:rPr lang="zh-CN" altLang="en-US" b="1" dirty="0"/>
              <a:t>C（进位位）、Z（值为零）、V（溢出位）和S（符号位）</a:t>
            </a:r>
            <a:r>
              <a:rPr lang="zh-CN" altLang="en-US" dirty="0"/>
              <a:t>的值作为判断条件。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● 除了条件转移指令之外，其余指令均不使用这两位 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54" name="组合 553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555" name="组合 554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559" name="矩形 55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0" name="矩形 55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56" name="矩形 55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7" name="矩形 55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8" name="矩形 55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51460" y="1923415"/>
            <a:ext cx="8180070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dirty="0"/>
              <a:t>最后</a:t>
            </a:r>
            <a:r>
              <a:rPr lang="en-US" altLang="zh-CN" dirty="0"/>
              <a:t>8</a:t>
            </a:r>
            <a:r>
              <a:rPr lang="zh-CN" altLang="en-US" dirty="0"/>
              <a:t>位：</a:t>
            </a:r>
            <a:endParaRPr lang="zh-CN" altLang="en-US" dirty="0"/>
          </a:p>
          <a:p>
            <a:pPr indent="0">
              <a:lnSpc>
                <a:spcPct val="130000"/>
              </a:lnSpc>
              <a:buFont typeface="+mj-ea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）用于指出</a:t>
            </a:r>
            <a:r>
              <a:rPr lang="zh-CN" altLang="en-US" b="1" dirty="0"/>
              <a:t>I/O</a:t>
            </a:r>
            <a:r>
              <a:rPr lang="zh-CN" altLang="en-US" dirty="0"/>
              <a:t>指令的</a:t>
            </a:r>
            <a:r>
              <a:rPr lang="zh-CN" altLang="en-US" b="1" dirty="0"/>
              <a:t>I/O</a:t>
            </a:r>
            <a:r>
              <a:rPr lang="zh-CN" altLang="en-US" dirty="0"/>
              <a:t>端口的地址。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（2）用于给出相对寻址的位移量，其范围从-128到+127之间，因此相对地址应在当前指令地址向前向后总共</a:t>
            </a:r>
            <a:r>
              <a:rPr lang="zh-CN" altLang="en-US" b="1" dirty="0"/>
              <a:t>256</a:t>
            </a:r>
            <a:r>
              <a:rPr lang="zh-CN" altLang="en-US" dirty="0"/>
              <a:t>个字的范围之内。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（3）这8位又可分成两个子字段，用于给出所用的</a:t>
            </a:r>
            <a:r>
              <a:rPr lang="zh-CN" altLang="en-US" b="1" dirty="0"/>
              <a:t>通用寄存器编号</a:t>
            </a:r>
            <a:r>
              <a:rPr lang="zh-CN" altLang="en-US" dirty="0"/>
              <a:t>。对</a:t>
            </a:r>
            <a:r>
              <a:rPr lang="zh-CN" altLang="en-US" b="1" dirty="0"/>
              <a:t>双操作数指令</a:t>
            </a:r>
            <a:r>
              <a:rPr lang="zh-CN" altLang="en-US" dirty="0"/>
              <a:t>，前4位（7位~4位</a:t>
            </a:r>
            <a:r>
              <a:rPr lang="en-US" altLang="zh-CN" dirty="0"/>
              <a:t>)</a:t>
            </a:r>
            <a:r>
              <a:rPr lang="zh-CN" altLang="en-US" dirty="0"/>
              <a:t>给出</a:t>
            </a:r>
            <a:r>
              <a:rPr lang="zh-CN" altLang="en-US" b="1" dirty="0"/>
              <a:t>目的</a:t>
            </a:r>
            <a:r>
              <a:rPr lang="zh-CN" altLang="en-US" dirty="0"/>
              <a:t>操作数所在的寄存编号；后4位（3位</a:t>
            </a:r>
            <a:r>
              <a:rPr lang="en-US" altLang="zh-CN" dirty="0"/>
              <a:t>~</a:t>
            </a:r>
            <a:r>
              <a:rPr lang="zh-CN" altLang="en-US" dirty="0"/>
              <a:t>0位）给出</a:t>
            </a:r>
            <a:r>
              <a:rPr lang="zh-CN" altLang="en-US" b="1" dirty="0"/>
              <a:t>源</a:t>
            </a:r>
            <a:r>
              <a:rPr lang="zh-CN" altLang="en-US" dirty="0"/>
              <a:t>操作数所在的寄存器编号。对</a:t>
            </a:r>
            <a:r>
              <a:rPr lang="zh-CN" altLang="en-US" b="1" dirty="0"/>
              <a:t>单操作数指令</a:t>
            </a:r>
            <a:r>
              <a:rPr lang="zh-CN" altLang="en-US" dirty="0"/>
              <a:t>，由于只有源或目的一个操作数，可能只用一个4位字段，另一个4位则不用。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rcRect t="1948"/>
          <a:stretch>
            <a:fillRect/>
          </a:stretch>
        </p:blipFill>
        <p:spPr>
          <a:xfrm>
            <a:off x="997585" y="123190"/>
            <a:ext cx="6696710" cy="174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8" name="TextBox 7"/>
          <p:cNvSpPr txBox="1"/>
          <p:nvPr/>
        </p:nvSpPr>
        <p:spPr>
          <a:xfrm>
            <a:off x="603504" y="932259"/>
            <a:ext cx="2891790" cy="327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7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分类</a:t>
            </a:r>
            <a:r>
              <a:rPr lang="en-US" altLang="zh-CN" sz="27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2——</a:t>
            </a:r>
            <a:r>
              <a:rPr lang="zh-CN" altLang="en-US" sz="27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按指令实现的功能划分</a:t>
            </a:r>
            <a:endParaRPr lang="zh-CN" altLang="en-US" sz="2700" b="1" kern="120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grpSp>
        <p:nvGrpSpPr>
          <p:cNvPr id="127" name="Group 126"/>
          <p:cNvGrpSpPr>
            <a:grpSpLocks noGrp="1" noRot="1" noChangeAspect="1" noMove="1" noResize="1" noUngrp="1"/>
          </p:cNvGrpSpPr>
          <p:nvPr/>
        </p:nvGrpSpPr>
        <p:grpSpPr>
          <a:xfrm>
            <a:off x="3673011" y="3963"/>
            <a:ext cx="5470989" cy="5143500"/>
            <a:chOff x="4897348" y="-5799"/>
            <a:chExt cx="7294653" cy="6858000"/>
          </a:xfrm>
        </p:grpSpPr>
        <p:sp>
          <p:nvSpPr>
            <p:cNvPr id="128" name="Freeform: Shape 127"/>
            <p:cNvSpPr/>
            <p:nvPr/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974609" y="774740"/>
            <a:ext cx="3689331" cy="3594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2"/>
                </a:solidFill>
              </a:rPr>
              <a:t>算术逻辑指令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2"/>
                </a:solidFill>
              </a:rPr>
              <a:t>传送指令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2"/>
                </a:solidFill>
              </a:rPr>
              <a:t>输入</a:t>
            </a:r>
            <a:r>
              <a:rPr lang="en-US" altLang="zh-CN" sz="2800" dirty="0">
                <a:solidFill>
                  <a:schemeClr val="tx2"/>
                </a:solidFill>
              </a:rPr>
              <a:t>/</a:t>
            </a:r>
            <a:r>
              <a:rPr lang="zh-CN" altLang="en-US" sz="2800" dirty="0">
                <a:solidFill>
                  <a:schemeClr val="tx2"/>
                </a:solidFill>
              </a:rPr>
              <a:t>输出指令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2"/>
                </a:solidFill>
              </a:rPr>
              <a:t>控制类指令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2"/>
                </a:solidFill>
              </a:rPr>
              <a:t>其它指令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pSp>
        <p:nvGrpSpPr>
          <p:cNvPr id="421" name="组合 420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422" name="矩形 421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23" name="组合 422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424" name="矩形 423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5" name="矩形 424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6" name="矩形 425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7" name="矩形 426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8" name="矩形 427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9" name="矩形 428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0" name="矩形 429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1" name="组合 430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432" name="组合 431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436" name="矩形 435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7" name="矩形 436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33" name="矩形 432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4" name="矩形 433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5" name="矩形 434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2" name="Rectangle 1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7"/>
          <p:cNvSpPr txBox="1"/>
          <p:nvPr/>
        </p:nvSpPr>
        <p:spPr>
          <a:xfrm>
            <a:off x="4570578" y="602216"/>
            <a:ext cx="3733482" cy="1091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700" b="1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分类</a:t>
            </a:r>
            <a:r>
              <a:rPr lang="en-US" altLang="zh-CN" sz="2700" b="1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3——</a:t>
            </a:r>
            <a:r>
              <a:rPr lang="zh-CN" altLang="en-US" sz="2700" b="1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从支持的基本寻址方式区分</a:t>
            </a:r>
            <a:endParaRPr lang="zh-CN" altLang="en-US" sz="2700" b="1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163" y="452004"/>
            <a:ext cx="2318009" cy="2074618"/>
          </a:xfrm>
          <a:prstGeom prst="rect">
            <a:avLst/>
          </a:prstGeom>
        </p:spPr>
      </p:pic>
      <p:grpSp>
        <p:nvGrpSpPr>
          <p:cNvPr id="753" name="Group 117"/>
          <p:cNvGrpSpPr>
            <a:grpSpLocks noGrp="1" noRot="1" noChangeAspect="1" noMove="1" noResize="1" noUngrp="1"/>
          </p:cNvGrpSpPr>
          <p:nvPr/>
        </p:nvGrpSpPr>
        <p:grpSpPr>
          <a:xfrm flipH="1">
            <a:off x="7257560" y="-3116"/>
            <a:ext cx="1886211" cy="1630749"/>
            <a:chOff x="-305" y="-4155"/>
            <a:chExt cx="2514948" cy="2174333"/>
          </a:xfrm>
        </p:grpSpPr>
        <p:sp>
          <p:nvSpPr>
            <p:cNvPr id="119" name="Freeform: Shape 118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567930" y="1816261"/>
            <a:ext cx="3733184" cy="272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2"/>
                </a:solidFill>
              </a:rPr>
              <a:t> </a:t>
            </a:r>
            <a:r>
              <a:rPr lang="zh-CN" altLang="en-US" sz="2000" b="1" dirty="0">
                <a:solidFill>
                  <a:schemeClr val="tx2"/>
                </a:solidFill>
              </a:rPr>
              <a:t>寄存器寻址指令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2"/>
                </a:solidFill>
              </a:rPr>
              <a:t> </a:t>
            </a:r>
            <a:r>
              <a:rPr lang="zh-CN" altLang="en-US" sz="2000" b="1" dirty="0">
                <a:solidFill>
                  <a:schemeClr val="tx2"/>
                </a:solidFill>
              </a:rPr>
              <a:t>寄存器间接寻址指令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2"/>
                </a:solidFill>
              </a:rPr>
              <a:t> </a:t>
            </a:r>
            <a:r>
              <a:rPr lang="zh-CN" altLang="en-US" sz="2000" b="1" dirty="0">
                <a:solidFill>
                  <a:schemeClr val="tx2"/>
                </a:solidFill>
              </a:rPr>
              <a:t>立即寻址指令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2"/>
                </a:solidFill>
              </a:rPr>
              <a:t> </a:t>
            </a:r>
            <a:r>
              <a:rPr lang="zh-CN" altLang="en-US" sz="2000" b="1" dirty="0">
                <a:solidFill>
                  <a:schemeClr val="tx2"/>
                </a:solidFill>
              </a:rPr>
              <a:t>变址寻址指令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2"/>
                </a:solidFill>
              </a:rPr>
              <a:t> 相对寻址指令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2"/>
                </a:solidFill>
              </a:rPr>
              <a:t> 绝对寻址指令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2"/>
                </a:solidFill>
              </a:rPr>
              <a:t> 堆栈寻址方式指令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grpSp>
        <p:nvGrpSpPr>
          <p:cNvPr id="734" name="组合 733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35" name="矩形 734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36" name="组合 735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7" name="矩形 736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8" name="矩形 737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9" name="矩形 738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0" name="矩形 739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1" name="矩形 740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2" name="矩形 741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44" name="组合 743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5" name="组合 744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9" name="矩形 74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50" name="矩形 74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46" name="矩形 74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7" name="矩形 74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8" name="矩形 74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83" y="2715425"/>
            <a:ext cx="2715890" cy="2255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8" name="TextBox 7"/>
          <p:cNvSpPr txBox="1"/>
          <p:nvPr/>
        </p:nvSpPr>
        <p:spPr>
          <a:xfrm>
            <a:off x="603504" y="932259"/>
            <a:ext cx="2891790" cy="327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7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分类</a:t>
            </a:r>
            <a:r>
              <a:rPr lang="en-US" altLang="zh-CN" sz="27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4——</a:t>
            </a:r>
            <a:r>
              <a:rPr lang="zh-CN" altLang="en-US" sz="27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从操作数的个数区分</a:t>
            </a:r>
            <a:endParaRPr lang="zh-CN" altLang="en-US" sz="2700" b="1" kern="1200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grpSp>
        <p:nvGrpSpPr>
          <p:cNvPr id="127" name="Group 126"/>
          <p:cNvGrpSpPr>
            <a:grpSpLocks noGrp="1" noRot="1" noChangeAspect="1" noMove="1" noResize="1" noUngrp="1"/>
          </p:cNvGrpSpPr>
          <p:nvPr/>
        </p:nvGrpSpPr>
        <p:grpSpPr>
          <a:xfrm>
            <a:off x="3673011" y="3963"/>
            <a:ext cx="5470989" cy="5143500"/>
            <a:chOff x="4897348" y="-5799"/>
            <a:chExt cx="7294653" cy="6858000"/>
          </a:xfrm>
        </p:grpSpPr>
        <p:sp>
          <p:nvSpPr>
            <p:cNvPr id="128" name="Freeform: Shape 127"/>
            <p:cNvSpPr/>
            <p:nvPr/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974609" y="774740"/>
            <a:ext cx="3689331" cy="3594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无操作数指令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单操作数指令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双操作数指令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2"/>
                </a:solidFill>
              </a:rPr>
              <a:t> I/O</a:t>
            </a:r>
            <a:r>
              <a:rPr lang="zh-CN" altLang="en-US" sz="2800" dirty="0">
                <a:solidFill>
                  <a:schemeClr val="tx2"/>
                </a:solidFill>
              </a:rPr>
              <a:t>指令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转移指令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子程序调用指令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pSp>
        <p:nvGrpSpPr>
          <p:cNvPr id="421" name="组合 420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422" name="矩形 421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23" name="组合 422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424" name="矩形 423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5" name="矩形 424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6" name="矩形 425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7" name="矩形 426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8" name="矩形 427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9" name="矩形 428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0" name="矩形 429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1" name="组合 430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432" name="组合 431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436" name="矩形 435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7" name="矩形 436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33" name="矩形 432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4" name="矩形 433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5" name="矩形 434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5" name="矩形 14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355976" y="221171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cs typeface="+mn-ea"/>
                <a:sym typeface="+mn-lt"/>
              </a:rPr>
              <a:t>谢谢观看与聆听</a:t>
            </a:r>
            <a:endParaRPr lang="zh-CN" altLang="en-US" sz="4400" b="1" dirty="0">
              <a:cs typeface="+mn-ea"/>
              <a:sym typeface="+mn-lt"/>
            </a:endParaRPr>
          </a:p>
        </p:txBody>
      </p:sp>
      <p:grpSp>
        <p:nvGrpSpPr>
          <p:cNvPr id="1025" name="组合 1024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1" name="矩形 2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094084" y="2931790"/>
            <a:ext cx="4294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cs typeface="+mn-ea"/>
                <a:sym typeface="+mn-lt"/>
              </a:rPr>
              <a:t>Thank you for watching and listening </a:t>
            </a:r>
            <a:endParaRPr lang="en-US" altLang="zh-CN" sz="1600" dirty="0">
              <a:cs typeface="+mn-ea"/>
              <a:sym typeface="+mn-lt"/>
            </a:endParaRPr>
          </a:p>
        </p:txBody>
      </p:sp>
      <p:grpSp>
        <p:nvGrpSpPr>
          <p:cNvPr id="1030" name="组合 1029"/>
          <p:cNvGrpSpPr/>
          <p:nvPr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1029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接连接符 59"/>
          <p:cNvCxnSpPr/>
          <p:nvPr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矩形 1030"/>
          <p:cNvSpPr/>
          <p:nvPr/>
        </p:nvSpPr>
        <p:spPr>
          <a:xfrm>
            <a:off x="8460432" y="1430924"/>
            <a:ext cx="79313" cy="1788898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4" grpId="0" animBg="1"/>
      <p:bldP spid="20" grpId="0" animBg="1"/>
      <p:bldP spid="23" grpId="0" animBg="1"/>
      <p:bldP spid="25" grpId="0" animBg="1"/>
      <p:bldP spid="26" grpId="0" animBg="1"/>
      <p:bldP spid="31" grpId="0"/>
      <p:bldP spid="55" grpId="0"/>
      <p:bldP spid="1031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组合 726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29" name="组合 728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7" name="组合 736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38" name="组合 737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7" name="矩形 746"/>
          <p:cNvSpPr/>
          <p:nvPr/>
        </p:nvSpPr>
        <p:spPr>
          <a:xfrm>
            <a:off x="608330" y="1131570"/>
            <a:ext cx="785368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• 指令系统是一台计算机(CPU)所提供的所有指令的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集合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305" y="168275"/>
            <a:ext cx="3539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指令系统简介</a:t>
            </a:r>
            <a:endParaRPr lang="zh-CN" altLang="en-US" sz="3200" b="1"/>
          </a:p>
        </p:txBody>
      </p:sp>
      <p:sp>
        <p:nvSpPr>
          <p:cNvPr id="7" name="文本框 6"/>
          <p:cNvSpPr txBox="1"/>
          <p:nvPr/>
        </p:nvSpPr>
        <p:spPr>
          <a:xfrm>
            <a:off x="608330" y="1995805"/>
            <a:ext cx="76314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• 计算机的所有功能都通过CPU所设置的指令来实现。所以CPU指令系统设置的指令基本就决定了CPU的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性能处理能力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l"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l"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505" y="3219450"/>
            <a:ext cx="76282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• CPU不同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其对应的指令系统不同。要在CPU上完成运算任务必须用其提供的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指令编制程序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去实现。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" grpId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631536" y="58291"/>
            <a:ext cx="790918" cy="918236"/>
            <a:chOff x="3288977" y="-263355"/>
            <a:chExt cx="1237092" cy="1436232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 flipV="1">
            <a:off x="3006982" y="1183660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27" name="组合 2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31" name="矩形 3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1"/>
            <a:ext cx="1721886" cy="1911301"/>
            <a:chOff x="0" y="1"/>
            <a:chExt cx="2123058" cy="2356604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714659" y="385380"/>
            <a:ext cx="171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目录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27984" y="1203088"/>
            <a:ext cx="288032" cy="45719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43608" y="2236363"/>
            <a:ext cx="461095" cy="46109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30985" y="2236363"/>
            <a:ext cx="461095" cy="4610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TextBox 39"/>
          <p:cNvSpPr txBox="1"/>
          <p:nvPr/>
        </p:nvSpPr>
        <p:spPr>
          <a:xfrm>
            <a:off x="1619885" y="2308860"/>
            <a:ext cx="27857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TEC-2</a:t>
            </a:r>
            <a:r>
              <a:rPr lang="zh-CN" altLang="en-US" sz="1600" dirty="0">
                <a:cs typeface="+mn-ea"/>
                <a:sym typeface="+mn-lt"/>
              </a:rPr>
              <a:t>机与编程有关的寄存器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43608" y="3219822"/>
            <a:ext cx="461095" cy="4610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TextBox 39"/>
          <p:cNvSpPr txBox="1"/>
          <p:nvPr/>
        </p:nvSpPr>
        <p:spPr>
          <a:xfrm>
            <a:off x="1691640" y="3281680"/>
            <a:ext cx="21761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TEC-2</a:t>
            </a:r>
            <a:r>
              <a:rPr lang="zh-CN" altLang="en-US" sz="1600" dirty="0">
                <a:cs typeface="+mn-ea"/>
                <a:sym typeface="+mn-lt"/>
              </a:rPr>
              <a:t>机指令系统分类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5285" y="2289175"/>
            <a:ext cx="253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TEC-2</a:t>
            </a:r>
            <a:r>
              <a:rPr lang="zh-CN" altLang="en-US"/>
              <a:t>机指令系统综述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bldLvl="0" animBg="1"/>
      <p:bldP spid="36" grpId="0" animBg="1"/>
      <p:bldP spid="41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/>
          <p:cNvSpPr txBox="1"/>
          <p:nvPr/>
        </p:nvSpPr>
        <p:spPr>
          <a:xfrm>
            <a:off x="2829560" y="2552700"/>
            <a:ext cx="58045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TEC-2</a:t>
            </a:r>
            <a:r>
              <a:rPr lang="zh-CN" altLang="en-US" sz="3200" dirty="0">
                <a:cs typeface="+mn-ea"/>
                <a:sym typeface="+mn-lt"/>
              </a:rPr>
              <a:t>机与编程有关的寄存器</a:t>
            </a:r>
            <a:endParaRPr lang="zh-CN" altLang="en-US" sz="3200" dirty="0">
              <a:cs typeface="+mn-ea"/>
              <a:sym typeface="+mn-lt"/>
            </a:endParaRPr>
          </a:p>
          <a:p>
            <a:pPr algn="ctr"/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组合 645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647" name="矩形 646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48" name="组合 647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49" name="矩形 648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0" name="矩形 649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1" name="矩形 650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2" name="矩形 651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3" name="矩形 652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4" name="矩形 653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5" name="矩形 654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56" name="组合 655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657" name="组合 65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661" name="矩形 66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2" name="矩形 66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58" name="矩形 657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9" name="矩形 658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0" name="矩形 65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63" name="TextBox 7"/>
          <p:cNvSpPr txBox="1"/>
          <p:nvPr/>
        </p:nvSpPr>
        <p:spPr>
          <a:xfrm>
            <a:off x="840296" y="185213"/>
            <a:ext cx="54349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TEC-2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机与编程有关的寄存器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74" name="矩形 673"/>
          <p:cNvSpPr/>
          <p:nvPr/>
        </p:nvSpPr>
        <p:spPr>
          <a:xfrm>
            <a:off x="840105" y="843915"/>
            <a:ext cx="7776845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• CPU指令系统的设置与设置的指令功能有关切指令用的操作数要用到CPU中的寄存器。所以要在CPU上完成某种处理，必须掌握其指令系统，而要掌握指令必须掌握CPU内寄存器的使用方法。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795" y="2181860"/>
            <a:ext cx="712914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• 在TEC-2机中，运算器为16位，里面有十六个16位的通用寄存器R</a:t>
            </a:r>
            <a:r>
              <a:rPr lang="en-US" altLang="zh-CN"/>
              <a:t>0~</a:t>
            </a:r>
            <a:r>
              <a:rPr lang="zh-CN" altLang="en-US"/>
              <a:t>R15，实际上只有</a:t>
            </a:r>
            <a:r>
              <a:rPr lang="zh-CN" altLang="en-US" b="1"/>
              <a:t>R0</a:t>
            </a:r>
            <a:r>
              <a:rPr lang="en-US" altLang="zh-CN" b="1"/>
              <a:t>~</a:t>
            </a:r>
            <a:r>
              <a:rPr lang="zh-CN" altLang="en-US" b="1"/>
              <a:t>R3 、R8</a:t>
            </a:r>
            <a:r>
              <a:rPr lang="en-US" altLang="zh-CN" b="1"/>
              <a:t>~</a:t>
            </a:r>
            <a:r>
              <a:rPr lang="zh-CN" altLang="en-US" b="1"/>
              <a:t>R15</a:t>
            </a:r>
            <a:r>
              <a:rPr lang="en-US" altLang="zh-CN"/>
              <a:t>  </a:t>
            </a:r>
            <a:r>
              <a:rPr lang="zh-CN" altLang="en-US"/>
              <a:t> 12个寄存器可作为通用寄存器供用户编程使用。</a:t>
            </a:r>
            <a:r>
              <a:rPr lang="zh-CN" altLang="en-US" b="1"/>
              <a:t>R4 、R5 、R6</a:t>
            </a:r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3个分别用作SP堆栈指针、PC程序记数器和IP当前指令地址寄存器而R7寄存器则用于供单步操作使用。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0105" y="4444365"/>
            <a:ext cx="664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• 寄存器既可用于给出操作数、操作数地址也用作变址寄存器。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" grpId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/>
          <p:cNvSpPr txBox="1"/>
          <p:nvPr/>
        </p:nvSpPr>
        <p:spPr>
          <a:xfrm>
            <a:off x="2339975" y="2555240"/>
            <a:ext cx="5804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ym typeface="+mn-ea"/>
              </a:rPr>
              <a:t>TEC-2</a:t>
            </a:r>
            <a:r>
              <a:rPr lang="zh-CN" altLang="en-US" sz="3200">
                <a:sym typeface="+mn-ea"/>
              </a:rPr>
              <a:t>机指令系统综述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组合 71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0" name="矩形 71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21" name="组合 72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22" name="矩形 72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3" name="矩形 72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4" name="矩形 72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5" name="矩形 72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6" name="矩形 72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7" name="矩形 72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8" name="矩形 72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9" name="组合 728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30" name="组合 729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34" name="矩形 733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1" name="矩形 730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2" name="矩形 731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3" name="矩形 732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36" name="TextBox 7"/>
          <p:cNvSpPr txBox="1"/>
          <p:nvPr/>
        </p:nvSpPr>
        <p:spPr>
          <a:xfrm>
            <a:off x="971424" y="220138"/>
            <a:ext cx="3207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TEC-2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机指令系统综述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3434" y="1047105"/>
            <a:ext cx="6863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• TEC-2机的控制器采用</a:t>
            </a:r>
            <a:r>
              <a:rPr lang="zh-CN" altLang="en-US" b="1" dirty="0"/>
              <a:t>微程序控制器设计方法，</a:t>
            </a:r>
            <a:r>
              <a:rPr lang="zh-CN" altLang="en-US" dirty="0"/>
              <a:t>故其指令系统的每条指令通过编写一段微程序实现。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83434" y="1995795"/>
            <a:ext cx="6862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• TEC-2机基本指令系统同PC机指令类同。采用</a:t>
            </a:r>
            <a:r>
              <a:rPr lang="zh-CN" altLang="en-US" b="1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位</a:t>
            </a:r>
            <a:r>
              <a:rPr lang="zh-CN" altLang="en-US" b="1" dirty="0">
                <a:sym typeface="+mn-ea"/>
              </a:rPr>
              <a:t>操作码，</a:t>
            </a:r>
            <a:r>
              <a:rPr lang="zh-CN" altLang="en-US" dirty="0">
                <a:sym typeface="+mn-ea"/>
              </a:rPr>
              <a:t>故最多支持</a:t>
            </a:r>
            <a:r>
              <a:rPr lang="zh-CN" altLang="en-US" b="1" dirty="0">
                <a:sym typeface="+mn-ea"/>
              </a:rPr>
              <a:t>64</a:t>
            </a:r>
            <a:r>
              <a:rPr lang="zh-CN" altLang="en-US" dirty="0">
                <a:sym typeface="+mn-ea"/>
              </a:rPr>
              <a:t>条</a:t>
            </a:r>
            <a:r>
              <a:rPr lang="zh-CN" altLang="en-US" b="1" dirty="0">
                <a:sym typeface="+mn-ea"/>
              </a:rPr>
              <a:t>基本指令，</a:t>
            </a:r>
            <a:r>
              <a:rPr lang="zh-CN" altLang="en-US" dirty="0">
                <a:sym typeface="+mn-ea"/>
              </a:rPr>
              <a:t>其中</a:t>
            </a:r>
            <a:r>
              <a:rPr lang="zh-CN" altLang="en-US" b="1" dirty="0">
                <a:sym typeface="+mn-ea"/>
              </a:rPr>
              <a:t>53</a:t>
            </a:r>
            <a:r>
              <a:rPr lang="zh-CN" altLang="en-US" dirty="0">
                <a:sym typeface="+mn-ea"/>
              </a:rPr>
              <a:t>条</a:t>
            </a:r>
            <a:r>
              <a:rPr lang="zh-CN" altLang="en-US" b="1" dirty="0">
                <a:sym typeface="+mn-ea"/>
              </a:rPr>
              <a:t>指令</a:t>
            </a:r>
            <a:r>
              <a:rPr lang="zh-CN" altLang="en-US" dirty="0">
                <a:sym typeface="+mn-ea"/>
              </a:rPr>
              <a:t>已由设计者实现其相应微程序，固化在</a:t>
            </a:r>
            <a:r>
              <a:rPr lang="zh-CN" altLang="en-US" b="1" dirty="0">
                <a:sym typeface="+mn-ea"/>
              </a:rPr>
              <a:t>ROM芯片</a:t>
            </a:r>
            <a:r>
              <a:rPr lang="zh-CN" altLang="en-US" dirty="0">
                <a:sym typeface="+mn-ea"/>
              </a:rPr>
              <a:t>中，其余11条将留给实验人员自己实现。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434" y="3291830"/>
            <a:ext cx="6863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• TEC-2机上现有的软件，包括监控程序都是用已实现的53条指令设计完成的。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/>
          <p:cNvSpPr txBox="1"/>
          <p:nvPr/>
        </p:nvSpPr>
        <p:spPr>
          <a:xfrm>
            <a:off x="2339975" y="2555240"/>
            <a:ext cx="5804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TEC-2</a:t>
            </a:r>
            <a:r>
              <a:rPr lang="zh-CN" altLang="en-US" sz="3200" dirty="0">
                <a:cs typeface="+mn-ea"/>
                <a:sym typeface="+mn-lt"/>
              </a:rPr>
              <a:t>机指令系统分类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组合 71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0" name="矩形 71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21" name="组合 72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22" name="矩形 72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3" name="矩形 72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4" name="矩形 72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5" name="矩形 72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6" name="矩形 72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7" name="矩形 72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8" name="矩形 72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9" name="组合 728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30" name="组合 729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34" name="矩形 733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1" name="矩形 730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2" name="矩形 731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3" name="矩形 732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36" name="TextBox 7"/>
          <p:cNvSpPr txBox="1"/>
          <p:nvPr/>
        </p:nvSpPr>
        <p:spPr>
          <a:xfrm>
            <a:off x="971424" y="220138"/>
            <a:ext cx="3207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TEC-2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机指令系统格式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6391" y="1275606"/>
            <a:ext cx="688848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• TEC-2机基本指令的格式比较固定，从指令功能看最常用的指令类型和运算还是比较齐全的。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•根据不同分类方法有多种类型的指令格式。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4048" y="3112174"/>
            <a:ext cx="4260252" cy="2031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9B178935-7D4C-40D6-A447-863E4BF2F5E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G:\冰山下的火种（4） 4月8号\17893723"/>
  <p:tag name="ISPRING_PRESENTATION_TITLE" val="5c0e649450be3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i3oqa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1605</Words>
  <Application>WPS 演示</Application>
  <PresentationFormat>全屏显示(16:9)</PresentationFormat>
  <Paragraphs>138</Paragraphs>
  <Slides>16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Roboto</vt:lpstr>
      <vt:lpstr>Verdana</vt:lpstr>
      <vt:lpstr>微软雅黑</vt:lpstr>
      <vt:lpstr>Wingdings</vt:lpstr>
      <vt:lpstr>Arial Unicode MS</vt:lpstr>
      <vt:lpstr>等线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蓝色稳重商务</dc:title>
  <dc:creator/>
  <cp:keywords>www.1ppt.com</cp:keywords>
  <dc:description>www.1ppt.com</dc:description>
  <cp:lastModifiedBy>Lenovo</cp:lastModifiedBy>
  <cp:revision>3</cp:revision>
  <dcterms:created xsi:type="dcterms:W3CDTF">2018-12-07T09:49:00Z</dcterms:created>
  <dcterms:modified xsi:type="dcterms:W3CDTF">2022-03-23T11:37:58Z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69E66ACC4C834C9492EC01F988A47D92</vt:lpwstr>
  </property>
  <property fmtid="{D5CDD505-2E9C-101B-9397-08002B2CF9AE}" pid="3" name="KSOProductBuildVer">
    <vt:lpwstr>2052-11.1.0.11365</vt:lpwstr>
  </property>
</Properties>
</file>