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75" r:id="rId5"/>
    <p:sldId id="276" r:id="rId6"/>
    <p:sldId id="261" r:id="rId7"/>
    <p:sldId id="328" r:id="rId8"/>
    <p:sldId id="310" r:id="rId9"/>
    <p:sldId id="327" r:id="rId10"/>
    <p:sldId id="330" r:id="rId11"/>
    <p:sldId id="331" r:id="rId12"/>
    <p:sldId id="329" r:id="rId13"/>
    <p:sldId id="333" r:id="rId14"/>
    <p:sldId id="334" r:id="rId15"/>
    <p:sldId id="319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CA0289-85E9-4A8A-9291-68C25141829F}">
          <p14:sldIdLst>
            <p14:sldId id="256"/>
            <p14:sldId id="275"/>
            <p14:sldId id="276"/>
            <p14:sldId id="261"/>
            <p14:sldId id="328"/>
            <p14:sldId id="310"/>
            <p14:sldId id="327"/>
            <p14:sldId id="330"/>
            <p14:sldId id="331"/>
            <p14:sldId id="329"/>
            <p14:sldId id="333"/>
            <p14:sldId id="334"/>
            <p14:sldId id="31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288"/>
    <a:srgbClr val="6483B3"/>
    <a:srgbClr val="334E6E"/>
    <a:srgbClr val="F7F7F7"/>
    <a:srgbClr val="E5D4C2"/>
    <a:srgbClr val="B79470"/>
    <a:srgbClr val="E6E8EF"/>
    <a:srgbClr val="EF5350"/>
    <a:srgbClr val="CAD0D8"/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18" autoAdjust="0"/>
  </p:normalViewPr>
  <p:slideViewPr>
    <p:cSldViewPr snapToGrid="0" showGuides="1">
      <p:cViewPr varScale="1">
        <p:scale>
          <a:sx n="107" d="100"/>
          <a:sy n="107" d="100"/>
        </p:scale>
        <p:origin x="136" y="76"/>
      </p:cViewPr>
      <p:guideLst>
        <p:guide orient="horz" pos="2124"/>
        <p:guide pos="37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5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A61F4-E11F-422F-AFFB-0189BBEFA4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组合 376"/>
          <p:cNvGrpSpPr/>
          <p:nvPr userDrawn="1"/>
        </p:nvGrpSpPr>
        <p:grpSpPr>
          <a:xfrm>
            <a:off x="1" y="0"/>
            <a:ext cx="12191999" cy="6858000"/>
            <a:chOff x="0" y="0"/>
            <a:chExt cx="13488487" cy="6963486"/>
          </a:xfrm>
        </p:grpSpPr>
        <p:grpSp>
          <p:nvGrpSpPr>
            <p:cNvPr id="378" name="组合 377"/>
            <p:cNvGrpSpPr/>
            <p:nvPr userDrawn="1"/>
          </p:nvGrpSpPr>
          <p:grpSpPr>
            <a:xfrm>
              <a:off x="0" y="0"/>
              <a:ext cx="4494659" cy="6963486"/>
              <a:chOff x="0" y="0"/>
              <a:chExt cx="4494659" cy="6963486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625" name="组合 624"/>
              <p:cNvGrpSpPr/>
              <p:nvPr userDrawn="1"/>
            </p:nvGrpSpPr>
            <p:grpSpPr>
              <a:xfrm>
                <a:off x="0" y="0"/>
                <a:ext cx="2250485" cy="6963486"/>
                <a:chOff x="0" y="0"/>
                <a:chExt cx="2250485" cy="6963486"/>
              </a:xfrm>
              <a:grpFill/>
            </p:grpSpPr>
            <p:grpSp>
              <p:nvGrpSpPr>
                <p:cNvPr id="686" name="组合 685"/>
                <p:cNvGrpSpPr/>
                <p:nvPr userDrawn="1"/>
              </p:nvGrpSpPr>
              <p:grpSpPr>
                <a:xfrm>
                  <a:off x="0" y="0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737" name="矩形 736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8" name="矩形 737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9" name="矩形 738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0" name="矩形 739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1" name="矩形 740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2" name="矩形 741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3" name="矩形 742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4" name="矩形 743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5" name="矩形 744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6" name="矩形 745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7" name="组合 686"/>
                <p:cNvGrpSpPr/>
                <p:nvPr userDrawn="1"/>
              </p:nvGrpSpPr>
              <p:grpSpPr>
                <a:xfrm>
                  <a:off x="0" y="1265898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727" name="矩形 726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8" name="矩形 727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9" name="矩形 728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0" name="矩形 729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1" name="矩形 730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2" name="矩形 731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3" name="矩形 732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4" name="矩形 733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5" name="矩形 734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6" name="矩形 735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8" name="组合 687"/>
                <p:cNvGrpSpPr/>
                <p:nvPr userDrawn="1"/>
              </p:nvGrpSpPr>
              <p:grpSpPr>
                <a:xfrm>
                  <a:off x="0" y="2526755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717" name="矩形 716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8" name="矩形 717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9" name="矩形 718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0" name="矩形 719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1" name="矩形 720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2" name="矩形 721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3" name="矩形 722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4" name="矩形 723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5" name="矩形 724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6" name="矩形 725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9" name="组合 688"/>
                <p:cNvGrpSpPr/>
                <p:nvPr userDrawn="1"/>
              </p:nvGrpSpPr>
              <p:grpSpPr>
                <a:xfrm>
                  <a:off x="0" y="3792653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707" name="矩形 706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8" name="矩形 707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9" name="矩形 708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0" name="矩形 709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1" name="矩形 710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2" name="矩形 711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3" name="矩形 712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4" name="矩形 713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5" name="矩形 714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6" name="矩形 715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0" name="组合 689"/>
                <p:cNvGrpSpPr/>
                <p:nvPr userDrawn="1"/>
              </p:nvGrpSpPr>
              <p:grpSpPr>
                <a:xfrm>
                  <a:off x="0" y="5064638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697" name="矩形 696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8" name="矩形 697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9" name="矩形 698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0" name="矩形 699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1" name="矩形 700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2" name="矩形 701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3" name="矩形 702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4" name="矩形 703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5" name="矩形 704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6" name="矩形 705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1" name="组合 690"/>
                <p:cNvGrpSpPr/>
                <p:nvPr userDrawn="1"/>
              </p:nvGrpSpPr>
              <p:grpSpPr>
                <a:xfrm>
                  <a:off x="0" y="6330536"/>
                  <a:ext cx="2250485" cy="632950"/>
                  <a:chOff x="0" y="0"/>
                  <a:chExt cx="2250485" cy="632950"/>
                </a:xfrm>
                <a:grpFill/>
              </p:grpSpPr>
              <p:sp>
                <p:nvSpPr>
                  <p:cNvPr id="692" name="矩形 691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3" name="矩形 692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4" name="矩形 693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5" name="矩形 694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6" name="矩形 695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26" name="矩形 625"/>
              <p:cNvSpPr/>
              <p:nvPr userDrawn="1"/>
            </p:nvSpPr>
            <p:spPr>
              <a:xfrm>
                <a:off x="2244174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矩形 626"/>
              <p:cNvSpPr/>
              <p:nvPr userDrawn="1"/>
            </p:nvSpPr>
            <p:spPr>
              <a:xfrm>
                <a:off x="3144368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矩形 627"/>
              <p:cNvSpPr/>
              <p:nvPr userDrawn="1"/>
            </p:nvSpPr>
            <p:spPr>
              <a:xfrm>
                <a:off x="4044562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矩形 628"/>
              <p:cNvSpPr/>
              <p:nvPr userDrawn="1"/>
            </p:nvSpPr>
            <p:spPr>
              <a:xfrm>
                <a:off x="2694271" y="2602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矩形 629"/>
              <p:cNvSpPr/>
              <p:nvPr userDrawn="1"/>
            </p:nvSpPr>
            <p:spPr>
              <a:xfrm>
                <a:off x="3594465" y="2602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矩形 630"/>
              <p:cNvSpPr/>
              <p:nvPr userDrawn="1"/>
            </p:nvSpPr>
            <p:spPr>
              <a:xfrm>
                <a:off x="2244174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矩形 631"/>
              <p:cNvSpPr/>
              <p:nvPr userDrawn="1"/>
            </p:nvSpPr>
            <p:spPr>
              <a:xfrm>
                <a:off x="3144368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矩形 632"/>
              <p:cNvSpPr/>
              <p:nvPr userDrawn="1"/>
            </p:nvSpPr>
            <p:spPr>
              <a:xfrm>
                <a:off x="4044562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矩形 633"/>
              <p:cNvSpPr/>
              <p:nvPr userDrawn="1"/>
            </p:nvSpPr>
            <p:spPr>
              <a:xfrm>
                <a:off x="2694271" y="635551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矩形 634"/>
              <p:cNvSpPr/>
              <p:nvPr userDrawn="1"/>
            </p:nvSpPr>
            <p:spPr>
              <a:xfrm>
                <a:off x="3594465" y="635551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6" name="组合 635"/>
              <p:cNvGrpSpPr/>
              <p:nvPr userDrawn="1"/>
            </p:nvGrpSpPr>
            <p:grpSpPr>
              <a:xfrm>
                <a:off x="2244174" y="952025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676" name="矩形 675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7" name="矩形 676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8" name="矩形 677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矩形 678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矩形 679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矩形 680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矩形 681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矩形 682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4" name="矩形 683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5" name="矩形 684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7" name="组合 636"/>
              <p:cNvGrpSpPr/>
              <p:nvPr userDrawn="1"/>
            </p:nvGrpSpPr>
            <p:grpSpPr>
              <a:xfrm>
                <a:off x="2244174" y="2212882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666" name="矩形 665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7" name="矩形 666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矩形 667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矩形 668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矩形 669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矩形 670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矩形 671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3" name="矩形 672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4" name="矩形 673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5" name="矩形 674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8" name="组合 637"/>
              <p:cNvGrpSpPr/>
              <p:nvPr userDrawn="1"/>
            </p:nvGrpSpPr>
            <p:grpSpPr>
              <a:xfrm>
                <a:off x="2244174" y="3478780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656" name="矩形 655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7" name="矩形 656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8" name="矩形 657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9" name="矩形 658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0" name="矩形 659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1" name="矩形 660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2" name="矩形 661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3" name="矩形 662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4" name="矩形 663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5" name="矩形 664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9" name="组合 638"/>
              <p:cNvGrpSpPr/>
              <p:nvPr userDrawn="1"/>
            </p:nvGrpSpPr>
            <p:grpSpPr>
              <a:xfrm>
                <a:off x="2244174" y="4750765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646" name="矩形 645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7" name="矩形 646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8" name="矩形 647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9" name="矩形 648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0" name="矩形 649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1" name="矩形 650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矩形 651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矩形 652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矩形 653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矩形 654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0" name="组合 639"/>
              <p:cNvGrpSpPr/>
              <p:nvPr userDrawn="1"/>
            </p:nvGrpSpPr>
            <p:grpSpPr>
              <a:xfrm>
                <a:off x="2244174" y="6016663"/>
                <a:ext cx="2250485" cy="632950"/>
                <a:chOff x="0" y="0"/>
                <a:chExt cx="2250485" cy="632950"/>
              </a:xfrm>
              <a:grpFill/>
            </p:grpSpPr>
            <p:sp>
              <p:nvSpPr>
                <p:cNvPr id="641" name="矩形 640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矩形 641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矩形 642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矩形 643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矩形 644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9" name="组合 378"/>
            <p:cNvGrpSpPr/>
            <p:nvPr userDrawn="1"/>
          </p:nvGrpSpPr>
          <p:grpSpPr>
            <a:xfrm>
              <a:off x="4496410" y="0"/>
              <a:ext cx="4494659" cy="6963486"/>
              <a:chOff x="0" y="0"/>
              <a:chExt cx="4494659" cy="6963486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503" name="组合 502"/>
              <p:cNvGrpSpPr/>
              <p:nvPr userDrawn="1"/>
            </p:nvGrpSpPr>
            <p:grpSpPr>
              <a:xfrm>
                <a:off x="0" y="0"/>
                <a:ext cx="2250485" cy="6963486"/>
                <a:chOff x="0" y="0"/>
                <a:chExt cx="2250485" cy="6963486"/>
              </a:xfrm>
              <a:grpFill/>
            </p:grpSpPr>
            <p:grpSp>
              <p:nvGrpSpPr>
                <p:cNvPr id="564" name="组合 563"/>
                <p:cNvGrpSpPr/>
                <p:nvPr userDrawn="1"/>
              </p:nvGrpSpPr>
              <p:grpSpPr>
                <a:xfrm>
                  <a:off x="0" y="0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615" name="矩形 614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6" name="矩形 615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7" name="矩形 616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8" name="矩形 617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9" name="矩形 618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0" name="矩形 619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1" name="矩形 620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2" name="矩形 621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3" name="矩形 622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4" name="矩形 623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65" name="组合 564"/>
                <p:cNvGrpSpPr/>
                <p:nvPr userDrawn="1"/>
              </p:nvGrpSpPr>
              <p:grpSpPr>
                <a:xfrm>
                  <a:off x="0" y="1265898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605" name="矩形 604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6" name="矩形 605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7" name="矩形 606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8" name="矩形 607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9" name="矩形 608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0" name="矩形 609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1" name="矩形 610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2" name="矩形 611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3" name="矩形 612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4" name="矩形 613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66" name="组合 565"/>
                <p:cNvGrpSpPr/>
                <p:nvPr userDrawn="1"/>
              </p:nvGrpSpPr>
              <p:grpSpPr>
                <a:xfrm>
                  <a:off x="0" y="2526755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595" name="矩形 594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6" name="矩形 595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7" name="矩形 596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8" name="矩形 597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9" name="矩形 598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0" name="矩形 599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1" name="矩形 600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2" name="矩形 601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3" name="矩形 602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4" name="矩形 603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67" name="组合 566"/>
                <p:cNvGrpSpPr/>
                <p:nvPr userDrawn="1"/>
              </p:nvGrpSpPr>
              <p:grpSpPr>
                <a:xfrm>
                  <a:off x="0" y="3792653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585" name="矩形 584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6" name="矩形 585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7" name="矩形 586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8" name="矩形 587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9" name="矩形 588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0" name="矩形 589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1" name="矩形 590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2" name="矩形 591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3" name="矩形 592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4" name="矩形 593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68" name="组合 567"/>
                <p:cNvGrpSpPr/>
                <p:nvPr userDrawn="1"/>
              </p:nvGrpSpPr>
              <p:grpSpPr>
                <a:xfrm>
                  <a:off x="0" y="5064638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575" name="矩形 574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6" name="矩形 575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7" name="矩形 576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8" name="矩形 577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9" name="矩形 578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0" name="矩形 579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1" name="矩形 580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2" name="矩形 581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3" name="矩形 582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4" name="矩形 583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69" name="组合 568"/>
                <p:cNvGrpSpPr/>
                <p:nvPr userDrawn="1"/>
              </p:nvGrpSpPr>
              <p:grpSpPr>
                <a:xfrm>
                  <a:off x="0" y="6330536"/>
                  <a:ext cx="2250485" cy="632950"/>
                  <a:chOff x="0" y="0"/>
                  <a:chExt cx="2250485" cy="632950"/>
                </a:xfrm>
                <a:grpFill/>
              </p:grpSpPr>
              <p:sp>
                <p:nvSpPr>
                  <p:cNvPr id="570" name="矩形 569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1" name="矩形 570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2" name="矩形 571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3" name="矩形 572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4" name="矩形 573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504" name="矩形 503"/>
              <p:cNvSpPr/>
              <p:nvPr userDrawn="1"/>
            </p:nvSpPr>
            <p:spPr>
              <a:xfrm>
                <a:off x="2244174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矩形 504"/>
              <p:cNvSpPr/>
              <p:nvPr userDrawn="1"/>
            </p:nvSpPr>
            <p:spPr>
              <a:xfrm>
                <a:off x="3144368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矩形 505"/>
              <p:cNvSpPr/>
              <p:nvPr userDrawn="1"/>
            </p:nvSpPr>
            <p:spPr>
              <a:xfrm>
                <a:off x="4044562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矩形 506"/>
              <p:cNvSpPr/>
              <p:nvPr userDrawn="1"/>
            </p:nvSpPr>
            <p:spPr>
              <a:xfrm>
                <a:off x="2694271" y="2602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矩形 507"/>
              <p:cNvSpPr/>
              <p:nvPr userDrawn="1"/>
            </p:nvSpPr>
            <p:spPr>
              <a:xfrm>
                <a:off x="3594465" y="2602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矩形 508"/>
              <p:cNvSpPr/>
              <p:nvPr userDrawn="1"/>
            </p:nvSpPr>
            <p:spPr>
              <a:xfrm>
                <a:off x="2244174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矩形 509"/>
              <p:cNvSpPr/>
              <p:nvPr userDrawn="1"/>
            </p:nvSpPr>
            <p:spPr>
              <a:xfrm>
                <a:off x="3144368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矩形 510"/>
              <p:cNvSpPr/>
              <p:nvPr userDrawn="1"/>
            </p:nvSpPr>
            <p:spPr>
              <a:xfrm>
                <a:off x="4044562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矩形 511"/>
              <p:cNvSpPr/>
              <p:nvPr userDrawn="1"/>
            </p:nvSpPr>
            <p:spPr>
              <a:xfrm>
                <a:off x="2694271" y="635551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矩形 512"/>
              <p:cNvSpPr/>
              <p:nvPr userDrawn="1"/>
            </p:nvSpPr>
            <p:spPr>
              <a:xfrm>
                <a:off x="3594465" y="635551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4" name="组合 513"/>
              <p:cNvGrpSpPr/>
              <p:nvPr userDrawn="1"/>
            </p:nvGrpSpPr>
            <p:grpSpPr>
              <a:xfrm>
                <a:off x="2244174" y="952025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554" name="矩形 553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5" name="矩形 554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6" name="矩形 555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7" name="矩形 556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8" name="矩形 557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9" name="矩形 558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0" name="矩形 559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1" name="矩形 560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2" name="矩形 561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3" name="矩形 562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5" name="组合 514"/>
              <p:cNvGrpSpPr/>
              <p:nvPr userDrawn="1"/>
            </p:nvGrpSpPr>
            <p:grpSpPr>
              <a:xfrm>
                <a:off x="2244174" y="2212882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544" name="矩形 543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矩形 544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6" name="矩形 545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7" name="矩形 546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矩形 547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矩形 548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矩形 549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矩形 550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2" name="矩形 551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矩形 552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6" name="组合 515"/>
              <p:cNvGrpSpPr/>
              <p:nvPr userDrawn="1"/>
            </p:nvGrpSpPr>
            <p:grpSpPr>
              <a:xfrm>
                <a:off x="2244174" y="3478780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534" name="矩形 533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矩形 534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矩形 535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矩形 536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8" name="矩形 537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矩形 538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0" name="矩形 539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1" name="矩形 540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2" name="矩形 541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3" name="矩形 542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7" name="组合 516"/>
              <p:cNvGrpSpPr/>
              <p:nvPr userDrawn="1"/>
            </p:nvGrpSpPr>
            <p:grpSpPr>
              <a:xfrm>
                <a:off x="2244174" y="4750765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524" name="矩形 523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矩形 524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矩形 525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矩形 526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矩形 527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9" name="矩形 528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0" name="矩形 529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1" name="矩形 530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2" name="矩形 531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矩形 532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8" name="组合 517"/>
              <p:cNvGrpSpPr/>
              <p:nvPr userDrawn="1"/>
            </p:nvGrpSpPr>
            <p:grpSpPr>
              <a:xfrm>
                <a:off x="2244174" y="6016663"/>
                <a:ext cx="2250485" cy="632950"/>
                <a:chOff x="0" y="0"/>
                <a:chExt cx="2250485" cy="632950"/>
              </a:xfrm>
              <a:grpFill/>
            </p:grpSpPr>
            <p:sp>
              <p:nvSpPr>
                <p:cNvPr id="519" name="矩形 518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0" name="矩形 519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1" name="矩形 520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矩形 521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80" name="组合 379"/>
            <p:cNvGrpSpPr/>
            <p:nvPr userDrawn="1"/>
          </p:nvGrpSpPr>
          <p:grpSpPr>
            <a:xfrm>
              <a:off x="8993828" y="0"/>
              <a:ext cx="4494659" cy="6963486"/>
              <a:chOff x="0" y="0"/>
              <a:chExt cx="4494659" cy="6963486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381" name="组合 380"/>
              <p:cNvGrpSpPr/>
              <p:nvPr userDrawn="1"/>
            </p:nvGrpSpPr>
            <p:grpSpPr>
              <a:xfrm>
                <a:off x="0" y="0"/>
                <a:ext cx="2250485" cy="6963486"/>
                <a:chOff x="0" y="0"/>
                <a:chExt cx="2250485" cy="6963486"/>
              </a:xfrm>
              <a:grpFill/>
            </p:grpSpPr>
            <p:grpSp>
              <p:nvGrpSpPr>
                <p:cNvPr id="442" name="组合 441"/>
                <p:cNvGrpSpPr/>
                <p:nvPr userDrawn="1"/>
              </p:nvGrpSpPr>
              <p:grpSpPr>
                <a:xfrm>
                  <a:off x="0" y="0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493" name="矩形 492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4" name="矩形 493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5" name="矩形 494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6" name="矩形 495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7" name="矩形 496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8" name="矩形 497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9" name="矩形 498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0" name="矩形 499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1" name="矩形 500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2" name="矩形 501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3" name="组合 442"/>
                <p:cNvGrpSpPr/>
                <p:nvPr userDrawn="1"/>
              </p:nvGrpSpPr>
              <p:grpSpPr>
                <a:xfrm>
                  <a:off x="0" y="1265898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483" name="矩形 482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4" name="矩形 483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5" name="矩形 484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6" name="矩形 485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7" name="矩形 486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8" name="矩形 487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9" name="矩形 488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0" name="矩形 489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1" name="矩形 490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2" name="矩形 491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4" name="组合 443"/>
                <p:cNvGrpSpPr/>
                <p:nvPr userDrawn="1"/>
              </p:nvGrpSpPr>
              <p:grpSpPr>
                <a:xfrm>
                  <a:off x="0" y="2526755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473" name="矩形 472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4" name="矩形 473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5" name="矩形 474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6" name="矩形 475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7" name="矩形 476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8" name="矩形 477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9" name="矩形 478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0" name="矩形 479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1" name="矩形 480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2" name="矩形 481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5" name="组合 444"/>
                <p:cNvGrpSpPr/>
                <p:nvPr userDrawn="1"/>
              </p:nvGrpSpPr>
              <p:grpSpPr>
                <a:xfrm>
                  <a:off x="0" y="3792653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463" name="矩形 462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4" name="矩形 463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5" name="矩形 464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6" name="矩形 465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7" name="矩形 466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矩形 467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矩形 468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0" name="矩形 469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1" name="矩形 470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2" name="矩形 471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6" name="组合 445"/>
                <p:cNvGrpSpPr/>
                <p:nvPr userDrawn="1"/>
              </p:nvGrpSpPr>
              <p:grpSpPr>
                <a:xfrm>
                  <a:off x="0" y="5064638"/>
                  <a:ext cx="2250485" cy="1265899"/>
                  <a:chOff x="0" y="0"/>
                  <a:chExt cx="2250485" cy="1265899"/>
                </a:xfrm>
                <a:grpFill/>
              </p:grpSpPr>
              <p:sp>
                <p:nvSpPr>
                  <p:cNvPr id="453" name="矩形 452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矩形 453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5" name="矩形 454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6" name="矩形 455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7" name="矩形 456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矩形 457"/>
                  <p:cNvSpPr/>
                  <p:nvPr userDrawn="1"/>
                </p:nvSpPr>
                <p:spPr>
                  <a:xfrm>
                    <a:off x="0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9" name="矩形 458"/>
                  <p:cNvSpPr/>
                  <p:nvPr userDrawn="1"/>
                </p:nvSpPr>
                <p:spPr>
                  <a:xfrm>
                    <a:off x="900194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0" name="矩形 459"/>
                  <p:cNvSpPr/>
                  <p:nvPr userDrawn="1"/>
                </p:nvSpPr>
                <p:spPr>
                  <a:xfrm>
                    <a:off x="1800388" y="632949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1" name="矩形 460"/>
                  <p:cNvSpPr/>
                  <p:nvPr userDrawn="1"/>
                </p:nvSpPr>
                <p:spPr>
                  <a:xfrm>
                    <a:off x="450097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2" name="矩形 461"/>
                  <p:cNvSpPr/>
                  <p:nvPr userDrawn="1"/>
                </p:nvSpPr>
                <p:spPr>
                  <a:xfrm>
                    <a:off x="1350291" y="949424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7" name="组合 446"/>
                <p:cNvGrpSpPr/>
                <p:nvPr userDrawn="1"/>
              </p:nvGrpSpPr>
              <p:grpSpPr>
                <a:xfrm>
                  <a:off x="0" y="6330536"/>
                  <a:ext cx="2250485" cy="632950"/>
                  <a:chOff x="0" y="0"/>
                  <a:chExt cx="2250485" cy="632950"/>
                </a:xfrm>
                <a:grpFill/>
              </p:grpSpPr>
              <p:sp>
                <p:nvSpPr>
                  <p:cNvPr id="448" name="矩形 447"/>
                  <p:cNvSpPr/>
                  <p:nvPr userDrawn="1"/>
                </p:nvSpPr>
                <p:spPr>
                  <a:xfrm>
                    <a:off x="0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9" name="矩形 448"/>
                  <p:cNvSpPr/>
                  <p:nvPr userDrawn="1"/>
                </p:nvSpPr>
                <p:spPr>
                  <a:xfrm>
                    <a:off x="900194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矩形 449"/>
                  <p:cNvSpPr/>
                  <p:nvPr userDrawn="1"/>
                </p:nvSpPr>
                <p:spPr>
                  <a:xfrm>
                    <a:off x="1800388" y="0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1" name="矩形 450"/>
                  <p:cNvSpPr/>
                  <p:nvPr userDrawn="1"/>
                </p:nvSpPr>
                <p:spPr>
                  <a:xfrm>
                    <a:off x="450097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2" name="矩形 451"/>
                  <p:cNvSpPr/>
                  <p:nvPr userDrawn="1"/>
                </p:nvSpPr>
                <p:spPr>
                  <a:xfrm>
                    <a:off x="1350291" y="316475"/>
                    <a:ext cx="450097" cy="3164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82" name="矩形 381"/>
              <p:cNvSpPr/>
              <p:nvPr userDrawn="1"/>
            </p:nvSpPr>
            <p:spPr>
              <a:xfrm>
                <a:off x="2244174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矩形 382"/>
              <p:cNvSpPr/>
              <p:nvPr userDrawn="1"/>
            </p:nvSpPr>
            <p:spPr>
              <a:xfrm>
                <a:off x="3144368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 383"/>
              <p:cNvSpPr/>
              <p:nvPr userDrawn="1"/>
            </p:nvSpPr>
            <p:spPr>
              <a:xfrm>
                <a:off x="4044562" y="6646670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矩形 384"/>
              <p:cNvSpPr/>
              <p:nvPr userDrawn="1"/>
            </p:nvSpPr>
            <p:spPr>
              <a:xfrm>
                <a:off x="2694271" y="2602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/>
              <p:cNvSpPr/>
              <p:nvPr userDrawn="1"/>
            </p:nvSpPr>
            <p:spPr>
              <a:xfrm>
                <a:off x="3594465" y="2602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/>
              <p:cNvSpPr/>
              <p:nvPr userDrawn="1"/>
            </p:nvSpPr>
            <p:spPr>
              <a:xfrm>
                <a:off x="2244174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矩形 387"/>
              <p:cNvSpPr/>
              <p:nvPr userDrawn="1"/>
            </p:nvSpPr>
            <p:spPr>
              <a:xfrm>
                <a:off x="3144368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矩形 388"/>
              <p:cNvSpPr/>
              <p:nvPr userDrawn="1"/>
            </p:nvSpPr>
            <p:spPr>
              <a:xfrm>
                <a:off x="4044562" y="319076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矩形 389"/>
              <p:cNvSpPr/>
              <p:nvPr userDrawn="1"/>
            </p:nvSpPr>
            <p:spPr>
              <a:xfrm>
                <a:off x="2694271" y="635551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矩形 390"/>
              <p:cNvSpPr/>
              <p:nvPr userDrawn="1"/>
            </p:nvSpPr>
            <p:spPr>
              <a:xfrm>
                <a:off x="3594465" y="635551"/>
                <a:ext cx="450097" cy="316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2" name="组合 391"/>
              <p:cNvGrpSpPr/>
              <p:nvPr userDrawn="1"/>
            </p:nvGrpSpPr>
            <p:grpSpPr>
              <a:xfrm>
                <a:off x="2244174" y="952025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432" name="矩形 431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矩形 432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4" name="矩形 433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矩形 434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6" name="矩形 435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7" name="矩形 436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8" name="矩形 437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9" name="矩形 438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0" name="矩形 439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矩形 440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3" name="组合 392"/>
              <p:cNvGrpSpPr/>
              <p:nvPr userDrawn="1"/>
            </p:nvGrpSpPr>
            <p:grpSpPr>
              <a:xfrm>
                <a:off x="2244174" y="2212882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422" name="矩形 421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矩形 422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矩形 423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5" name="矩形 424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矩形 425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矩形 426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矩形 427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矩形 428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矩形 429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矩形 430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4" name="组合 393"/>
              <p:cNvGrpSpPr/>
              <p:nvPr userDrawn="1"/>
            </p:nvGrpSpPr>
            <p:grpSpPr>
              <a:xfrm>
                <a:off x="2244174" y="3478780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412" name="矩形 411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矩形 412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矩形 413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矩形 414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矩形 415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矩形 416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8" name="矩形 417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矩形 418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矩形 419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矩形 420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5" name="组合 394"/>
              <p:cNvGrpSpPr/>
              <p:nvPr userDrawn="1"/>
            </p:nvGrpSpPr>
            <p:grpSpPr>
              <a:xfrm>
                <a:off x="2244174" y="4750765"/>
                <a:ext cx="2250485" cy="1265899"/>
                <a:chOff x="0" y="0"/>
                <a:chExt cx="2250485" cy="1265899"/>
              </a:xfrm>
              <a:grpFill/>
            </p:grpSpPr>
            <p:sp>
              <p:nvSpPr>
                <p:cNvPr id="402" name="矩形 401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3" name="矩形 402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 403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5" name="矩形 404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矩形 405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矩形 406"/>
                <p:cNvSpPr/>
                <p:nvPr userDrawn="1"/>
              </p:nvSpPr>
              <p:spPr>
                <a:xfrm>
                  <a:off x="0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矩形 407"/>
                <p:cNvSpPr/>
                <p:nvPr userDrawn="1"/>
              </p:nvSpPr>
              <p:spPr>
                <a:xfrm>
                  <a:off x="900194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矩形 408"/>
                <p:cNvSpPr/>
                <p:nvPr userDrawn="1"/>
              </p:nvSpPr>
              <p:spPr>
                <a:xfrm>
                  <a:off x="1800388" y="632949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矩形 409"/>
                <p:cNvSpPr/>
                <p:nvPr userDrawn="1"/>
              </p:nvSpPr>
              <p:spPr>
                <a:xfrm>
                  <a:off x="450097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矩形 410"/>
                <p:cNvSpPr/>
                <p:nvPr userDrawn="1"/>
              </p:nvSpPr>
              <p:spPr>
                <a:xfrm>
                  <a:off x="1350291" y="949424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6" name="组合 395"/>
              <p:cNvGrpSpPr/>
              <p:nvPr userDrawn="1"/>
            </p:nvGrpSpPr>
            <p:grpSpPr>
              <a:xfrm>
                <a:off x="2244174" y="6016663"/>
                <a:ext cx="2250485" cy="632950"/>
                <a:chOff x="0" y="0"/>
                <a:chExt cx="2250485" cy="632950"/>
              </a:xfrm>
              <a:grpFill/>
            </p:grpSpPr>
            <p:sp>
              <p:nvSpPr>
                <p:cNvPr id="397" name="矩形 396"/>
                <p:cNvSpPr/>
                <p:nvPr userDrawn="1"/>
              </p:nvSpPr>
              <p:spPr>
                <a:xfrm>
                  <a:off x="0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 userDrawn="1"/>
              </p:nvSpPr>
              <p:spPr>
                <a:xfrm>
                  <a:off x="900194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 userDrawn="1"/>
              </p:nvSpPr>
              <p:spPr>
                <a:xfrm>
                  <a:off x="1800388" y="0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 userDrawn="1"/>
              </p:nvSpPr>
              <p:spPr>
                <a:xfrm>
                  <a:off x="450097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 userDrawn="1"/>
              </p:nvSpPr>
              <p:spPr>
                <a:xfrm>
                  <a:off x="1350291" y="316475"/>
                  <a:ext cx="450097" cy="3164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1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1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.jpeg"/><Relationship Id="rId4" Type="http://schemas.openxmlformats.org/officeDocument/2006/relationships/slide" Target="slide12.xml"/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1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弧形 27"/>
          <p:cNvSpPr/>
          <p:nvPr/>
        </p:nvSpPr>
        <p:spPr>
          <a:xfrm>
            <a:off x="3503693" y="1016213"/>
            <a:ext cx="5081508" cy="5081506"/>
          </a:xfrm>
          <a:prstGeom prst="arc">
            <a:avLst>
              <a:gd name="adj1" fmla="val 16151937"/>
              <a:gd name="adj2" fmla="val 10786800"/>
            </a:avLst>
          </a:prstGeom>
          <a:ln w="28575">
            <a:solidFill>
              <a:srgbClr val="648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18113" y="1430632"/>
            <a:ext cx="4252666" cy="42526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 w="762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PA_椭圆 4"/>
          <p:cNvSpPr/>
          <p:nvPr>
            <p:custDataLst>
              <p:tags r:id="rId1"/>
            </p:custDataLst>
          </p:nvPr>
        </p:nvSpPr>
        <p:spPr>
          <a:xfrm>
            <a:off x="3097292" y="609811"/>
            <a:ext cx="5894308" cy="5894308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PA_矩形 29"/>
          <p:cNvSpPr/>
          <p:nvPr>
            <p:custDataLst>
              <p:tags r:id="rId2"/>
            </p:custDataLst>
          </p:nvPr>
        </p:nvSpPr>
        <p:spPr>
          <a:xfrm>
            <a:off x="4557395" y="2573655"/>
            <a:ext cx="305054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sym typeface="+mn-ea"/>
              </a:rPr>
              <a:t>TEC-2</a:t>
            </a:r>
            <a:r>
              <a:rPr lang="zh-CN" alt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sym typeface="+mn-ea"/>
              </a:rPr>
              <a:t>指令分类方法</a:t>
            </a:r>
            <a:endParaRPr lang="zh-CN" altLang="en-US" sz="4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ctr"/>
            <a:endParaRPr lang="zh-CN" altLang="en-US" sz="4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PA_组合 2"/>
          <p:cNvGrpSpPr/>
          <p:nvPr>
            <p:custDataLst>
              <p:tags r:id="rId3"/>
            </p:custDataLst>
          </p:nvPr>
        </p:nvGrpSpPr>
        <p:grpSpPr>
          <a:xfrm>
            <a:off x="4506377" y="1929527"/>
            <a:ext cx="4609026" cy="4131174"/>
            <a:chOff x="4218413" y="1840884"/>
            <a:chExt cx="3799166" cy="3405278"/>
          </a:xfr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</p:grpSpPr>
        <p:sp>
          <p:nvSpPr>
            <p:cNvPr id="23" name="椭圆 22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PA_组合 1"/>
          <p:cNvGrpSpPr/>
          <p:nvPr>
            <p:custDataLst>
              <p:tags r:id="rId4"/>
            </p:custDataLst>
          </p:nvPr>
        </p:nvGrpSpPr>
        <p:grpSpPr>
          <a:xfrm>
            <a:off x="3747830" y="1473271"/>
            <a:ext cx="4593232" cy="4167386"/>
            <a:chOff x="4221684" y="1840884"/>
            <a:chExt cx="3786145" cy="3435127"/>
          </a:xfr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4221684" y="5089561"/>
              <a:ext cx="186452" cy="186450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3556965"/>
            <a:ext cx="3097292" cy="0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991600" y="3556965"/>
            <a:ext cx="3200400" cy="0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32897" y="3386667"/>
            <a:ext cx="341588" cy="34158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413896" y="3386667"/>
            <a:ext cx="341588" cy="34158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996668" y="951568"/>
            <a:ext cx="172288" cy="17228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996668" y="6001973"/>
            <a:ext cx="172288" cy="17228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416533" y="2954237"/>
            <a:ext cx="266337" cy="266337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211153" y="3440528"/>
            <a:ext cx="232874" cy="23287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12949" y="3457473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25973" y="3024479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80315" y="3510370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913965" y="3814034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5961" y="3472143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736806" y="4107200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406020" y="2985431"/>
            <a:ext cx="266337" cy="266337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076355" y="3440528"/>
            <a:ext cx="232874" cy="23287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829927" y="3457473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617995" y="3024479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478456" y="3510370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75943" y="3796554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305296" y="3472143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285854" y="4006312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497829" y="3875372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79585" y="5743575"/>
            <a:ext cx="2470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小组成员：王佳锴 </a:t>
            </a:r>
            <a:endParaRPr lang="zh-CN" altLang="en-US"/>
          </a:p>
          <a:p>
            <a:r>
              <a:rPr lang="zh-CN" altLang="en-US"/>
              <a:t> 宋正伦    张创琦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8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6" grpId="0" animBg="1"/>
      <p:bldP spid="18" grpId="0"/>
      <p:bldP spid="1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033" y="225542"/>
            <a:ext cx="110171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通过通用寄存器给出转移地址的转移指令</a:t>
            </a:r>
            <a:endParaRPr lang="en-US" altLang="zh-CN" sz="2400" dirty="0"/>
          </a:p>
          <a:p>
            <a:r>
              <a:rPr lang="en-US" altLang="zh-CN" sz="2400" dirty="0"/>
              <a:t>JP SR </a:t>
            </a:r>
            <a:r>
              <a:rPr lang="zh-CN" altLang="en-US" sz="2400" dirty="0"/>
              <a:t>无条件转</a:t>
            </a:r>
            <a:r>
              <a:rPr lang="en-US" altLang="zh-CN" sz="2400" dirty="0"/>
              <a:t>SR</a:t>
            </a:r>
            <a:r>
              <a:rPr lang="zh-CN" altLang="en-US" sz="2400" dirty="0"/>
              <a:t>所指的地址</a:t>
            </a:r>
            <a:endParaRPr lang="en-US" altLang="zh-CN" sz="2400" dirty="0"/>
          </a:p>
          <a:p>
            <a:r>
              <a:rPr lang="en-US" altLang="zh-CN" sz="2400" dirty="0"/>
              <a:t>JP CND,SR  </a:t>
            </a:r>
            <a:r>
              <a:rPr lang="zh-CN" altLang="en-US" sz="2400" dirty="0"/>
              <a:t>当条件满足时转</a:t>
            </a:r>
            <a:r>
              <a:rPr lang="en-US" altLang="zh-CN" sz="2400" dirty="0"/>
              <a:t>SR</a:t>
            </a:r>
            <a:r>
              <a:rPr lang="zh-CN" altLang="en-US" sz="2400" dirty="0"/>
              <a:t>所指的地址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SR </a:t>
            </a:r>
            <a:r>
              <a:rPr lang="zh-CN" altLang="en-US" sz="2400" dirty="0"/>
              <a:t>源操作数寄存器 </a:t>
            </a:r>
            <a:endParaRPr lang="en-US" altLang="zh-CN" sz="2400" dirty="0"/>
          </a:p>
        </p:txBody>
      </p:sp>
      <p:sp>
        <p:nvSpPr>
          <p:cNvPr id="4" name="动作按钮: 转到主页 3">
            <a:hlinkClick r:id="rId1" action="ppaction://hlinksldjump" highlightClick="1"/>
          </p:cNvPr>
          <p:cNvSpPr/>
          <p:nvPr/>
        </p:nvSpPr>
        <p:spPr>
          <a:xfrm>
            <a:off x="10345615" y="5650523"/>
            <a:ext cx="709247" cy="6330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4033" y="2567833"/>
          <a:ext cx="73439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75"/>
                <a:gridCol w="1826573"/>
                <a:gridCol w="1845377"/>
                <a:gridCol w="1835975"/>
              </a:tblGrid>
              <a:tr h="311933"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 15          </a:t>
                      </a:r>
                      <a:r>
                        <a:rPr lang="en-US" altLang="zh-CN" dirty="0"/>
                        <a:t>OP</a:t>
                      </a:r>
                      <a:r>
                        <a:rPr lang="zh-CN" altLang="en-US" dirty="0"/>
                        <a:t>　　</a:t>
                      </a:r>
                      <a:r>
                        <a:rPr lang="en-US" altLang="zh-CN" baseline="30000" dirty="0"/>
                        <a:t>10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9</a:t>
                      </a:r>
                      <a:r>
                        <a:rPr lang="zh-CN" altLang="en-US" dirty="0"/>
                        <a:t>　　　</a:t>
                      </a:r>
                      <a:r>
                        <a:rPr lang="en-US" altLang="zh-CN" dirty="0"/>
                        <a:t>CND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８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　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7</a:t>
                      </a:r>
                      <a:r>
                        <a:rPr lang="zh-CN" altLang="en-US" dirty="0"/>
                        <a:t>　　　不用　</a:t>
                      </a:r>
                      <a:r>
                        <a:rPr lang="en-US" altLang="zh-CN" baseline="30000" dirty="0"/>
                        <a:t>4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3             </a:t>
                      </a:r>
                      <a:r>
                        <a:rPr lang="en-US" altLang="zh-CN" dirty="0"/>
                        <a:t>SR               </a:t>
                      </a:r>
                      <a:r>
                        <a:rPr lang="en-US" altLang="zh-CN" baseline="30000" dirty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27" y="574431"/>
            <a:ext cx="4694864" cy="1109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8368" y="332947"/>
            <a:ext cx="60950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CALL SR</a:t>
            </a:r>
            <a:endParaRPr lang="en-US" altLang="zh-CN" sz="2800" dirty="0"/>
          </a:p>
          <a:p>
            <a:r>
              <a:rPr lang="en-US" altLang="zh-CN" sz="2800" dirty="0"/>
              <a:t>CALL ADR</a:t>
            </a:r>
            <a:endParaRPr lang="en-US" altLang="zh-CN" sz="2800" dirty="0"/>
          </a:p>
        </p:txBody>
      </p:sp>
      <p:sp>
        <p:nvSpPr>
          <p:cNvPr id="4" name="动作按钮: 转到主页 3">
            <a:hlinkClick r:id="rId1" action="ppaction://hlinksldjump" highlightClick="1"/>
          </p:cNvPr>
          <p:cNvSpPr/>
          <p:nvPr/>
        </p:nvSpPr>
        <p:spPr>
          <a:xfrm>
            <a:off x="10345615" y="5650523"/>
            <a:ext cx="709247" cy="6330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27" y="574431"/>
            <a:ext cx="4694864" cy="11096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04265" y="1656080"/>
            <a:ext cx="465010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CALL SR</a:t>
            </a:r>
            <a:r>
              <a:rPr lang="zh-CN" altLang="en-US" sz="2400"/>
              <a:t>：调用</a:t>
            </a:r>
            <a:r>
              <a:rPr lang="en-US" altLang="zh-CN" sz="2400"/>
              <a:t>SR</a:t>
            </a:r>
            <a:r>
              <a:rPr lang="zh-CN" altLang="en-US" sz="2400"/>
              <a:t>指明的子程序，</a:t>
            </a:r>
            <a:r>
              <a:rPr lang="en-US" altLang="zh-CN" sz="2400"/>
              <a:t>SP</a:t>
            </a:r>
            <a:r>
              <a:rPr lang="zh-CN" altLang="en-US" sz="2400" dirty="0">
                <a:sym typeface="+mn-ea"/>
              </a:rPr>
              <a:t>←</a:t>
            </a:r>
            <a:r>
              <a:rPr lang="en-US" altLang="zh-CN" sz="2400" dirty="0">
                <a:sym typeface="+mn-ea"/>
              </a:rPr>
              <a:t>SP-1,[SP]</a:t>
            </a:r>
            <a:r>
              <a:rPr lang="zh-CN" altLang="en-US" sz="2400" dirty="0">
                <a:sym typeface="+mn-ea"/>
              </a:rPr>
              <a:t>←</a:t>
            </a:r>
            <a:r>
              <a:rPr lang="en-US" altLang="zh-CN" sz="2400" dirty="0">
                <a:sym typeface="+mn-ea"/>
              </a:rPr>
              <a:t>PC,PC</a:t>
            </a:r>
            <a:r>
              <a:rPr lang="zh-CN" altLang="en-US" sz="2400" dirty="0">
                <a:sym typeface="+mn-ea"/>
              </a:rPr>
              <a:t>←</a:t>
            </a:r>
            <a:r>
              <a:rPr lang="en-US" altLang="zh-CN" sz="2400" dirty="0">
                <a:sym typeface="+mn-ea"/>
              </a:rPr>
              <a:t>SR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4033" y="2567833"/>
          <a:ext cx="73439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75"/>
                <a:gridCol w="1826573"/>
                <a:gridCol w="1845377"/>
                <a:gridCol w="1835975"/>
              </a:tblGrid>
              <a:tr h="365760">
                <a:tc>
                  <a:txBody>
                    <a:bodyPr/>
                    <a:p>
                      <a:r>
                        <a:rPr lang="en-US" altLang="zh-CN" baseline="30000" dirty="0"/>
                        <a:t> 15          </a:t>
                      </a:r>
                      <a:r>
                        <a:rPr lang="en-US" altLang="zh-CN" dirty="0"/>
                        <a:t>OP</a:t>
                      </a:r>
                      <a:r>
                        <a:rPr lang="zh-CN" altLang="en-US" dirty="0"/>
                        <a:t>　　</a:t>
                      </a:r>
                      <a:r>
                        <a:rPr lang="en-US" altLang="zh-CN" baseline="30000" dirty="0"/>
                        <a:t>10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baseline="30000" dirty="0"/>
                        <a:t>9</a:t>
                      </a:r>
                      <a:r>
                        <a:rPr lang="zh-CN" altLang="en-US" dirty="0"/>
                        <a:t>　　　</a:t>
                      </a:r>
                      <a:r>
                        <a:rPr lang="en-US" altLang="zh-CN" dirty="0"/>
                        <a:t>CND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８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　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baseline="30000" dirty="0"/>
                        <a:t>7</a:t>
                      </a:r>
                      <a:r>
                        <a:rPr lang="zh-CN" altLang="en-US" dirty="0"/>
                        <a:t>　　　不用　</a:t>
                      </a:r>
                      <a:r>
                        <a:rPr lang="en-US" altLang="zh-CN" baseline="30000" dirty="0"/>
                        <a:t>4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baseline="30000" dirty="0"/>
                        <a:t>3             </a:t>
                      </a:r>
                      <a:r>
                        <a:rPr lang="en-US" altLang="zh-CN" dirty="0"/>
                        <a:t>SR               </a:t>
                      </a:r>
                      <a:r>
                        <a:rPr lang="en-US" altLang="zh-CN" baseline="30000" dirty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4033" y="4382028"/>
          <a:ext cx="73439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75"/>
                <a:gridCol w="1826573"/>
                <a:gridCol w="1845377"/>
                <a:gridCol w="1835975"/>
              </a:tblGrid>
              <a:tr h="311933"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 15          </a:t>
                      </a:r>
                      <a:r>
                        <a:rPr lang="en-US" altLang="zh-CN" dirty="0"/>
                        <a:t>OP</a:t>
                      </a:r>
                      <a:r>
                        <a:rPr lang="zh-CN" altLang="en-US" dirty="0"/>
                        <a:t>　　</a:t>
                      </a:r>
                      <a:r>
                        <a:rPr lang="en-US" altLang="zh-CN" baseline="30000" dirty="0"/>
                        <a:t>10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9</a:t>
                      </a:r>
                      <a:r>
                        <a:rPr lang="zh-CN" altLang="en-US" dirty="0"/>
                        <a:t>　　　</a:t>
                      </a:r>
                      <a:r>
                        <a:rPr lang="en-US" altLang="zh-CN" dirty="0"/>
                        <a:t>CND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８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　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7</a:t>
                      </a:r>
                      <a:r>
                        <a:rPr lang="zh-CN" altLang="en-US" dirty="0"/>
                        <a:t>　　　不用　</a:t>
                      </a:r>
                      <a:r>
                        <a:rPr lang="en-US" altLang="zh-CN" baseline="30000" dirty="0"/>
                        <a:t>4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3             </a:t>
                      </a:r>
                      <a:r>
                        <a:rPr lang="en-US" altLang="zh-CN" dirty="0"/>
                        <a:t>SR               </a:t>
                      </a:r>
                      <a:r>
                        <a:rPr lang="en-US" altLang="zh-CN" baseline="30000" dirty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206840" y="5028223"/>
          <a:ext cx="741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ADR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23290" y="3132455"/>
            <a:ext cx="52628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ym typeface="+mn-ea"/>
              </a:rPr>
              <a:t>CALL ADR:</a:t>
            </a:r>
            <a:r>
              <a:rPr lang="zh-CN" altLang="en-US" sz="2400" dirty="0">
                <a:sym typeface="+mn-ea"/>
              </a:rPr>
              <a:t>调用通过</a:t>
            </a:r>
            <a:r>
              <a:rPr lang="en-US" altLang="zh-CN" sz="2400" dirty="0">
                <a:sym typeface="+mn-ea"/>
              </a:rPr>
              <a:t>ADR</a:t>
            </a:r>
            <a:r>
              <a:rPr lang="zh-CN" altLang="en-US" sz="2400" dirty="0">
                <a:sym typeface="+mn-ea"/>
              </a:rPr>
              <a:t>指明的子程序，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←</a:t>
            </a:r>
            <a:r>
              <a:rPr lang="en-US" altLang="zh-CN" sz="2400" dirty="0">
                <a:sym typeface="+mn-ea"/>
              </a:rPr>
              <a:t>SP-1,[SP]</a:t>
            </a:r>
            <a:r>
              <a:rPr lang="zh-CN" altLang="en-US" sz="2400" dirty="0">
                <a:sym typeface="+mn-ea"/>
              </a:rPr>
              <a:t>←</a:t>
            </a:r>
            <a:r>
              <a:rPr lang="en-US" altLang="zh-CN" sz="2400" dirty="0">
                <a:sym typeface="+mn-ea"/>
              </a:rPr>
              <a:t>PC,PC</a:t>
            </a:r>
            <a:r>
              <a:rPr lang="zh-CN" altLang="en-US" sz="2400" dirty="0">
                <a:sym typeface="+mn-ea"/>
              </a:rPr>
              <a:t>←</a:t>
            </a:r>
            <a:r>
              <a:rPr lang="en-US" altLang="zh-CN" sz="2400" dirty="0">
                <a:sym typeface="+mn-ea"/>
              </a:rPr>
              <a:t>ADR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3076" y="25344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NOP LDMC HALT</a:t>
            </a:r>
            <a:endParaRPr lang="zh-CN" altLang="en-US" sz="3200" dirty="0"/>
          </a:p>
        </p:txBody>
      </p:sp>
      <p:sp>
        <p:nvSpPr>
          <p:cNvPr id="4" name="动作按钮: 转到主页 3">
            <a:hlinkClick r:id="rId1" action="ppaction://hlinksldjump" highlightClick="1"/>
          </p:cNvPr>
          <p:cNvSpPr/>
          <p:nvPr/>
        </p:nvSpPr>
        <p:spPr>
          <a:xfrm>
            <a:off x="10345615" y="5650523"/>
            <a:ext cx="709247" cy="6330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7569" y="8436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NOP</a:t>
            </a:r>
            <a:r>
              <a:rPr lang="zh-CN" altLang="en-US" dirty="0"/>
              <a:t>指令即空指令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运行该指令时单片机什么都不做，但是会占用一个指令的时间。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当指令间需要有延时（给外部设备足够的响应时间；或是软件的延时等），可以插入“NOP”指令。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nop指令执行时花去一个时钟周期，所以可用把它用在延时程序中作为循环体，用以估计一个延时时间；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用于程序指令的对齐，比如字对齐－－以便于反汇编时容易读懂。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9277" y="3568189"/>
            <a:ext cx="64472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Console" panose="020B0609040504020204" pitchFamily="49" charset="0"/>
              </a:rPr>
              <a:t>LDMC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加载微码指令，将微码指令加载到微控制存储器中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076" y="42451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汇编语言中的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 SC"/>
              </a:rPr>
              <a:t>HALT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是暂停指令，该指令使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8086/8088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进入暂停状态。在暂停状态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不进行任何操作，该指令也不影响任何标志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弧形 27"/>
          <p:cNvSpPr/>
          <p:nvPr/>
        </p:nvSpPr>
        <p:spPr>
          <a:xfrm>
            <a:off x="3503693" y="1016213"/>
            <a:ext cx="5081508" cy="5081506"/>
          </a:xfrm>
          <a:prstGeom prst="arc">
            <a:avLst>
              <a:gd name="adj1" fmla="val 16151937"/>
              <a:gd name="adj2" fmla="val 10786800"/>
            </a:avLst>
          </a:prstGeom>
          <a:ln w="28575">
            <a:solidFill>
              <a:srgbClr val="648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18113" y="1430632"/>
            <a:ext cx="4252666" cy="42526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 w="762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PA_椭圆 4"/>
          <p:cNvSpPr/>
          <p:nvPr>
            <p:custDataLst>
              <p:tags r:id="rId1"/>
            </p:custDataLst>
          </p:nvPr>
        </p:nvSpPr>
        <p:spPr>
          <a:xfrm>
            <a:off x="3097292" y="609811"/>
            <a:ext cx="5894308" cy="5894308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PA_矩形 28"/>
          <p:cNvSpPr/>
          <p:nvPr>
            <p:custDataLst>
              <p:tags r:id="rId2"/>
            </p:custDataLst>
          </p:nvPr>
        </p:nvSpPr>
        <p:spPr>
          <a:xfrm>
            <a:off x="4278328" y="3750519"/>
            <a:ext cx="352655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4000" dirty="0">
                <a:solidFill>
                  <a:schemeClr val="bg1"/>
                </a:solidFill>
                <a:latin typeface="Aparajita" panose="020B0604020202020204" pitchFamily="34" charset="0"/>
                <a:ea typeface="方正黑体简体" panose="02010601030101010101" pitchFamily="2" charset="-122"/>
                <a:cs typeface="Aparajita" panose="020B0604020202020204" pitchFamily="34" charset="0"/>
              </a:rPr>
              <a:t>THANK YOU</a:t>
            </a:r>
            <a:endParaRPr lang="pt-BR" altLang="zh-CN" sz="4000" dirty="0">
              <a:solidFill>
                <a:schemeClr val="bg1"/>
              </a:solidFill>
              <a:latin typeface="Aparajita" panose="020B0604020202020204" pitchFamily="34" charset="0"/>
              <a:ea typeface="方正黑体简体" panose="02010601030101010101" pitchFamily="2" charset="-122"/>
              <a:cs typeface="Aparajita" panose="020B0604020202020204" pitchFamily="34" charset="0"/>
            </a:endParaRPr>
          </a:p>
        </p:txBody>
      </p:sp>
      <p:sp>
        <p:nvSpPr>
          <p:cNvPr id="18" name="PA_矩形 29"/>
          <p:cNvSpPr/>
          <p:nvPr>
            <p:custDataLst>
              <p:tags r:id="rId3"/>
            </p:custDataLst>
          </p:nvPr>
        </p:nvSpPr>
        <p:spPr>
          <a:xfrm>
            <a:off x="3918896" y="2850406"/>
            <a:ext cx="421770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Open Sans" panose="020B0606030504020204" pitchFamily="34" charset="0"/>
              </a:rPr>
              <a:t>感谢聆听</a:t>
            </a:r>
            <a:endParaRPr lang="en-US" altLang="zh-CN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22" name="PA_组合 2"/>
          <p:cNvGrpSpPr/>
          <p:nvPr>
            <p:custDataLst>
              <p:tags r:id="rId4"/>
            </p:custDataLst>
          </p:nvPr>
        </p:nvGrpSpPr>
        <p:grpSpPr>
          <a:xfrm>
            <a:off x="3739932" y="1491377"/>
            <a:ext cx="4609026" cy="4131174"/>
            <a:chOff x="4218413" y="1840884"/>
            <a:chExt cx="3799166" cy="3405278"/>
          </a:xfr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PA_组合 1"/>
          <p:cNvGrpSpPr/>
          <p:nvPr>
            <p:custDataLst>
              <p:tags r:id="rId5"/>
            </p:custDataLst>
          </p:nvPr>
        </p:nvGrpSpPr>
        <p:grpSpPr>
          <a:xfrm>
            <a:off x="3747830" y="1473271"/>
            <a:ext cx="4593232" cy="4167386"/>
            <a:chOff x="4221684" y="1840884"/>
            <a:chExt cx="3786145" cy="3435127"/>
          </a:xfr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</p:grpSpPr>
        <p:sp>
          <p:nvSpPr>
            <p:cNvPr id="26" name="椭圆 25"/>
            <p:cNvSpPr/>
            <p:nvPr/>
          </p:nvSpPr>
          <p:spPr>
            <a:xfrm>
              <a:off x="4221684" y="5089561"/>
              <a:ext cx="186452" cy="186450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3556965"/>
            <a:ext cx="3097292" cy="0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991600" y="3556965"/>
            <a:ext cx="3200400" cy="0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32897" y="3386667"/>
            <a:ext cx="341588" cy="34158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413896" y="3386667"/>
            <a:ext cx="341588" cy="34158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996668" y="951568"/>
            <a:ext cx="172288" cy="17228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996668" y="6001973"/>
            <a:ext cx="172288" cy="17228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416533" y="2954237"/>
            <a:ext cx="266337" cy="266337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211153" y="3440528"/>
            <a:ext cx="232874" cy="23287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12949" y="3457473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25973" y="3024479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80315" y="3510370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913965" y="3814034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5961" y="3472143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736806" y="4107200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406020" y="2985431"/>
            <a:ext cx="266337" cy="266337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076355" y="3440528"/>
            <a:ext cx="232874" cy="23287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829927" y="3457473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617995" y="3024479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478456" y="3510370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75943" y="3796554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305296" y="3472143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285854" y="4006312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497829" y="3875372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8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6" grpId="0" animBg="1"/>
      <p:bldP spid="17" grpId="0"/>
      <p:bldP spid="18" grpId="0"/>
      <p:bldP spid="1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A_椭圆 4"/>
          <p:cNvSpPr/>
          <p:nvPr>
            <p:custDataLst>
              <p:tags r:id="rId1"/>
            </p:custDataLst>
          </p:nvPr>
        </p:nvSpPr>
        <p:spPr>
          <a:xfrm>
            <a:off x="3980579" y="-2367658"/>
            <a:ext cx="4371424" cy="43714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1397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328377" y="-2038573"/>
            <a:ext cx="3711388" cy="371138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 w="28575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67" name="PA_组合 2"/>
          <p:cNvGrpSpPr/>
          <p:nvPr>
            <p:custDataLst>
              <p:tags r:id="rId2"/>
            </p:custDataLst>
          </p:nvPr>
        </p:nvGrpSpPr>
        <p:grpSpPr>
          <a:xfrm>
            <a:off x="4445155" y="-1772539"/>
            <a:ext cx="3442268" cy="3087875"/>
            <a:chOff x="4205046" y="1827517"/>
            <a:chExt cx="3825902" cy="3432013"/>
          </a:xfr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</p:grpSpPr>
        <p:sp>
          <p:nvSpPr>
            <p:cNvPr id="68" name="椭圆 67"/>
            <p:cNvSpPr/>
            <p:nvPr/>
          </p:nvSpPr>
          <p:spPr>
            <a:xfrm>
              <a:off x="4205046" y="1827517"/>
              <a:ext cx="213187" cy="213187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817761" y="5046343"/>
              <a:ext cx="213187" cy="213187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PA_组合 1"/>
          <p:cNvGrpSpPr/>
          <p:nvPr>
            <p:custDataLst>
              <p:tags r:id="rId3"/>
            </p:custDataLst>
          </p:nvPr>
        </p:nvGrpSpPr>
        <p:grpSpPr>
          <a:xfrm>
            <a:off x="4449007" y="-1787971"/>
            <a:ext cx="3434568" cy="3118745"/>
            <a:chOff x="4206086" y="1825286"/>
            <a:chExt cx="3817341" cy="3466324"/>
          </a:xfr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</p:grpSpPr>
        <p:sp>
          <p:nvSpPr>
            <p:cNvPr id="71" name="椭圆 70"/>
            <p:cNvSpPr/>
            <p:nvPr/>
          </p:nvSpPr>
          <p:spPr>
            <a:xfrm>
              <a:off x="4206086" y="5073968"/>
              <a:ext cx="217648" cy="217642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805779" y="1825286"/>
              <a:ext cx="217648" cy="217648"/>
            </a:xfrm>
            <a:prstGeom prst="ellipse">
              <a:avLst/>
            </a:prstGeom>
            <a:gradFill>
              <a:gsLst>
                <a:gs pos="0">
                  <a:srgbClr val="6483B3"/>
                </a:gs>
                <a:gs pos="87000">
                  <a:srgbClr val="334E6E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4757207" y="368809"/>
            <a:ext cx="28173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4283" y="4153535"/>
            <a:ext cx="65144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TEC-2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指令介绍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6883" y="2194560"/>
            <a:ext cx="83432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TEC-2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指令分类依据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bldLvl="0" animBg="1"/>
      <p:bldP spid="12" grpId="0"/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椭圆 4"/>
          <p:cNvSpPr/>
          <p:nvPr>
            <p:custDataLst>
              <p:tags r:id="rId1"/>
            </p:custDataLst>
          </p:nvPr>
        </p:nvSpPr>
        <p:spPr>
          <a:xfrm>
            <a:off x="3937740" y="1291129"/>
            <a:ext cx="4316520" cy="4316520"/>
          </a:xfrm>
          <a:prstGeom prst="ellipse">
            <a:avLst/>
          </a:prstGeom>
          <a:solidFill>
            <a:schemeClr val="bg1"/>
          </a:solidFill>
          <a:ln w="101600">
            <a:solidFill>
              <a:srgbClr val="6483B3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65904" y="2960017"/>
            <a:ext cx="266337" cy="266337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025663" y="3238046"/>
            <a:ext cx="232874" cy="23287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87133" y="3470920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134452" y="3037926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988794" y="3523817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253369" y="3806400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95385" y="3376706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213296" y="3985330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995080" y="2998878"/>
            <a:ext cx="266337" cy="266337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665415" y="3453975"/>
            <a:ext cx="232874" cy="23287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418987" y="3470920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207055" y="3037926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067516" y="3523817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565003" y="3810001"/>
            <a:ext cx="198984" cy="19898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746569" y="3442103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874914" y="4019759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0086889" y="3888819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355739" y="3711272"/>
            <a:ext cx="232874" cy="232874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734198" y="3711272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25569" y="3499809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139386" y="3526703"/>
            <a:ext cx="120166" cy="120166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780967" y="3496230"/>
            <a:ext cx="188428" cy="188428"/>
          </a:xfrm>
          <a:prstGeom prst="ellipse">
            <a:avLst/>
          </a:prstGeom>
          <a:gradFill>
            <a:gsLst>
              <a:gs pos="0">
                <a:srgbClr val="6483B3"/>
              </a:gs>
              <a:gs pos="87000">
                <a:srgbClr val="334E6E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00672" y="1632634"/>
            <a:ext cx="384048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TEC-2</a:t>
            </a:r>
            <a:endParaRPr lang="en-US" altLang="zh-CN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7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分类类型</a:t>
            </a:r>
            <a:endParaRPr lang="zh-CN" altLang="en-US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24117" y="4139925"/>
            <a:ext cx="459359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按实现的功能划分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07366" y="100183"/>
            <a:ext cx="922147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第一种类型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算逻指令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（算术指令和逻辑指令）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564" y="2591205"/>
            <a:ext cx="7029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算术指令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b="1" dirty="0"/>
              <a:t>ADD</a:t>
            </a:r>
            <a:r>
              <a:rPr lang="en-US" altLang="zh-CN" dirty="0"/>
              <a:t> DR,SR          DR</a:t>
            </a:r>
            <a:r>
              <a:rPr lang="zh-CN" altLang="en-US" dirty="0"/>
              <a:t>←</a:t>
            </a:r>
            <a:r>
              <a:rPr lang="en-US" altLang="zh-CN" dirty="0"/>
              <a:t>DR</a:t>
            </a:r>
            <a:r>
              <a:rPr lang="en-US" altLang="zh-CN"/>
              <a:t>+SR</a:t>
            </a:r>
            <a:endParaRPr lang="en-US" altLang="zh-CN" dirty="0"/>
          </a:p>
          <a:p>
            <a:r>
              <a:rPr lang="en-US" altLang="zh-CN" b="1" dirty="0"/>
              <a:t>ADC</a:t>
            </a:r>
            <a:r>
              <a:rPr lang="en-US" altLang="zh-CN" dirty="0"/>
              <a:t> DR,SR           DR</a:t>
            </a:r>
            <a:r>
              <a:rPr lang="zh-CN" altLang="en-US" dirty="0"/>
              <a:t>←</a:t>
            </a:r>
            <a:r>
              <a:rPr lang="en-US" altLang="zh-CN" dirty="0"/>
              <a:t>DR+SR+CF</a:t>
            </a:r>
            <a:r>
              <a:rPr lang="zh-CN" altLang="en-US" dirty="0"/>
              <a:t>（进位）</a:t>
            </a:r>
            <a:endParaRPr lang="en-US" altLang="zh-CN" dirty="0"/>
          </a:p>
          <a:p>
            <a:r>
              <a:rPr lang="en-US" altLang="zh-CN" b="1" dirty="0"/>
              <a:t>INC</a:t>
            </a:r>
            <a:r>
              <a:rPr lang="en-US" altLang="zh-CN" dirty="0"/>
              <a:t> DR                 </a:t>
            </a:r>
            <a:r>
              <a:rPr lang="en-US" altLang="zh-CN" dirty="0" err="1"/>
              <a:t>DR</a:t>
            </a:r>
            <a:r>
              <a:rPr lang="zh-CN" altLang="en-US" dirty="0"/>
              <a:t>←</a:t>
            </a:r>
            <a:r>
              <a:rPr lang="en-US" altLang="zh-CN" dirty="0"/>
              <a:t>DR+1 </a:t>
            </a:r>
            <a:endParaRPr lang="en-US" altLang="zh-CN" dirty="0"/>
          </a:p>
          <a:p>
            <a:r>
              <a:rPr lang="en-US" altLang="zh-CN" b="1" dirty="0"/>
              <a:t>SUB</a:t>
            </a:r>
            <a:r>
              <a:rPr lang="en-US" altLang="zh-CN" dirty="0"/>
              <a:t> DR,SR          DR</a:t>
            </a:r>
            <a:r>
              <a:rPr lang="zh-CN" altLang="en-US" dirty="0"/>
              <a:t>←</a:t>
            </a:r>
            <a:r>
              <a:rPr lang="en-US" altLang="zh-CN" dirty="0"/>
              <a:t>DR-SR</a:t>
            </a:r>
            <a:endParaRPr lang="en-US" altLang="zh-CN" dirty="0"/>
          </a:p>
          <a:p>
            <a:r>
              <a:rPr lang="en-US" altLang="zh-CN" b="1" dirty="0"/>
              <a:t>SBB</a:t>
            </a:r>
            <a:r>
              <a:rPr lang="en-US" altLang="zh-CN" dirty="0"/>
              <a:t> DR,SR           DR</a:t>
            </a:r>
            <a:r>
              <a:rPr lang="zh-CN" altLang="en-US" dirty="0"/>
              <a:t>←</a:t>
            </a:r>
            <a:r>
              <a:rPr lang="en-US" altLang="zh-CN" dirty="0"/>
              <a:t>DR-SR-C</a:t>
            </a:r>
            <a:endParaRPr lang="en-US" altLang="zh-CN" dirty="0"/>
          </a:p>
          <a:p>
            <a:r>
              <a:rPr lang="en-US" altLang="zh-CN" b="1" dirty="0"/>
              <a:t>DEC</a:t>
            </a:r>
            <a:r>
              <a:rPr lang="en-US" altLang="zh-CN" dirty="0"/>
              <a:t> DR                 </a:t>
            </a:r>
            <a:r>
              <a:rPr lang="en-US" altLang="zh-CN" dirty="0" err="1"/>
              <a:t>DR</a:t>
            </a:r>
            <a:r>
              <a:rPr lang="zh-CN" altLang="en-US" dirty="0"/>
              <a:t>←</a:t>
            </a:r>
            <a:r>
              <a:rPr lang="en-US" altLang="zh-CN" dirty="0"/>
              <a:t>DR-1</a:t>
            </a:r>
            <a:endParaRPr lang="en-US" altLang="zh-CN" dirty="0"/>
          </a:p>
          <a:p>
            <a:r>
              <a:rPr lang="en-US" altLang="zh-CN" b="1" dirty="0"/>
              <a:t>MUL</a:t>
            </a:r>
            <a:r>
              <a:rPr lang="en-US" altLang="zh-CN" dirty="0"/>
              <a:t> SR                R1*SR</a:t>
            </a:r>
            <a:r>
              <a:rPr lang="zh-CN" altLang="en-US" dirty="0"/>
              <a:t>→</a:t>
            </a:r>
            <a:r>
              <a:rPr lang="en-US" altLang="zh-CN" dirty="0"/>
              <a:t>R0R1 </a:t>
            </a:r>
            <a:r>
              <a:rPr lang="zh-CN" altLang="en-US" dirty="0"/>
              <a:t>根据</a:t>
            </a:r>
            <a:r>
              <a:rPr lang="en-US" altLang="zh-CN" dirty="0"/>
              <a:t>R1</a:t>
            </a:r>
            <a:r>
              <a:rPr lang="zh-CN" altLang="en-US" dirty="0"/>
              <a:t>值置状态位</a:t>
            </a:r>
            <a:endParaRPr lang="en-US" altLang="zh-CN" dirty="0"/>
          </a:p>
          <a:p>
            <a:r>
              <a:rPr lang="en-US" altLang="zh-CN" b="1" dirty="0"/>
              <a:t>DIV</a:t>
            </a:r>
            <a:r>
              <a:rPr lang="en-US" altLang="zh-CN" dirty="0"/>
              <a:t> SR                   R0R1/SR</a:t>
            </a:r>
            <a:r>
              <a:rPr lang="zh-CN" altLang="en-US" dirty="0"/>
              <a:t>→</a:t>
            </a:r>
            <a:r>
              <a:rPr lang="en-US" altLang="zh-CN" dirty="0"/>
              <a:t>R0(</a:t>
            </a:r>
            <a:r>
              <a:rPr lang="zh-CN" altLang="en-US" dirty="0"/>
              <a:t>余数</a:t>
            </a:r>
            <a:r>
              <a:rPr lang="en-US" altLang="zh-CN" dirty="0"/>
              <a:t>)R1(</a:t>
            </a:r>
            <a:r>
              <a:rPr lang="zh-CN" altLang="en-US" dirty="0"/>
              <a:t>商</a:t>
            </a:r>
            <a:r>
              <a:rPr lang="en-US" altLang="zh-CN" dirty="0"/>
              <a:t>) </a:t>
            </a:r>
            <a:r>
              <a:rPr lang="zh-CN" altLang="en-US" dirty="0"/>
              <a:t>根据</a:t>
            </a:r>
            <a:r>
              <a:rPr lang="en-US" altLang="zh-CN" dirty="0"/>
              <a:t>R1</a:t>
            </a:r>
            <a:r>
              <a:rPr lang="zh-CN" altLang="en-US" dirty="0"/>
              <a:t>的值置状态位</a:t>
            </a:r>
            <a:endParaRPr lang="en-US" altLang="zh-CN" dirty="0"/>
          </a:p>
          <a:p>
            <a:r>
              <a:rPr lang="en-US" altLang="zh-CN" b="1" dirty="0"/>
              <a:t>CMP</a:t>
            </a:r>
            <a:r>
              <a:rPr lang="en-US" altLang="zh-CN" dirty="0"/>
              <a:t> DR,SR          DR-SR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837714" y="482453"/>
            <a:ext cx="43036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                      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几个重要标志位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CF</a:t>
            </a:r>
            <a:r>
              <a:rPr lang="zh-CN" altLang="en-US" dirty="0">
                <a:highlight>
                  <a:srgbClr val="FFFF00"/>
                </a:highlight>
              </a:rPr>
              <a:t>（进位标志） 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=1 </a:t>
            </a:r>
            <a:r>
              <a:rPr lang="zh-CN" altLang="en-US" dirty="0"/>
              <a:t>算术操作最高位产生了进位或借位 </a:t>
            </a:r>
            <a:endParaRPr lang="en-US" altLang="zh-CN" dirty="0"/>
          </a:p>
          <a:p>
            <a:r>
              <a:rPr lang="en-US" altLang="zh-CN" dirty="0"/>
              <a:t>=0 </a:t>
            </a:r>
            <a:r>
              <a:rPr lang="zh-CN" altLang="en-US" dirty="0"/>
              <a:t>最高位无进位或借位 ；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PF</a:t>
            </a:r>
            <a:r>
              <a:rPr lang="zh-CN" altLang="en-US" dirty="0">
                <a:highlight>
                  <a:srgbClr val="FFFF00"/>
                </a:highlight>
              </a:rPr>
              <a:t>（奇偶标志） 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=1 </a:t>
            </a:r>
            <a:r>
              <a:rPr lang="zh-CN" altLang="en-US" dirty="0"/>
              <a:t>数据最低</a:t>
            </a:r>
            <a:r>
              <a:rPr lang="en-US" altLang="zh-CN" dirty="0"/>
              <a:t>8</a:t>
            </a:r>
            <a:r>
              <a:rPr lang="zh-CN" altLang="en-US" dirty="0"/>
              <a:t>位中</a:t>
            </a:r>
            <a:r>
              <a:rPr lang="en-US" altLang="zh-CN" dirty="0"/>
              <a:t>1</a:t>
            </a:r>
            <a:r>
              <a:rPr lang="zh-CN" altLang="en-US" dirty="0"/>
              <a:t>的个数为偶数 </a:t>
            </a:r>
            <a:endParaRPr lang="en-US" altLang="zh-CN" dirty="0"/>
          </a:p>
          <a:p>
            <a:r>
              <a:rPr lang="en-US" altLang="zh-CN" dirty="0"/>
              <a:t>=0 </a:t>
            </a:r>
            <a:r>
              <a:rPr lang="zh-CN" altLang="en-US" dirty="0"/>
              <a:t>数据最低</a:t>
            </a:r>
            <a:r>
              <a:rPr lang="en-US" altLang="zh-CN" dirty="0"/>
              <a:t>8</a:t>
            </a:r>
            <a:r>
              <a:rPr lang="zh-CN" altLang="en-US" dirty="0"/>
              <a:t>位中</a:t>
            </a:r>
            <a:r>
              <a:rPr lang="en-US" altLang="zh-CN" dirty="0"/>
              <a:t>1</a:t>
            </a:r>
            <a:r>
              <a:rPr lang="zh-CN" altLang="en-US" dirty="0"/>
              <a:t>的个数为奇数；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AF</a:t>
            </a:r>
            <a:r>
              <a:rPr lang="zh-CN" altLang="en-US" dirty="0">
                <a:highlight>
                  <a:srgbClr val="FFFF00"/>
                </a:highlight>
              </a:rPr>
              <a:t>（辅助进位标志） 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=1 D3→D4</a:t>
            </a:r>
            <a:r>
              <a:rPr lang="zh-CN" altLang="en-US" dirty="0"/>
              <a:t>位产生了进位或借位 </a:t>
            </a:r>
            <a:endParaRPr lang="en-US" altLang="zh-CN" dirty="0"/>
          </a:p>
          <a:p>
            <a:r>
              <a:rPr lang="en-US" altLang="zh-CN" dirty="0"/>
              <a:t>=0 D3→D4</a:t>
            </a:r>
            <a:r>
              <a:rPr lang="zh-CN" altLang="en-US" dirty="0"/>
              <a:t>位无进位或借位；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ZF</a:t>
            </a:r>
            <a:r>
              <a:rPr lang="zh-CN" altLang="en-US" dirty="0">
                <a:highlight>
                  <a:srgbClr val="FFFF00"/>
                </a:highlight>
              </a:rPr>
              <a:t>（零标志） 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=1 </a:t>
            </a:r>
            <a:r>
              <a:rPr lang="zh-CN" altLang="en-US" dirty="0"/>
              <a:t>操作结果为</a:t>
            </a:r>
            <a:r>
              <a:rPr lang="en-US" altLang="zh-CN" dirty="0"/>
              <a:t>0 </a:t>
            </a:r>
            <a:endParaRPr lang="en-US" altLang="zh-CN" dirty="0"/>
          </a:p>
          <a:p>
            <a:r>
              <a:rPr lang="en-US" altLang="zh-CN" dirty="0"/>
              <a:t>=0 </a:t>
            </a:r>
            <a:r>
              <a:rPr lang="zh-CN" altLang="en-US" dirty="0"/>
              <a:t>结果不为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SF</a:t>
            </a:r>
            <a:r>
              <a:rPr lang="zh-CN" altLang="en-US" dirty="0">
                <a:highlight>
                  <a:srgbClr val="FFFF00"/>
                </a:highlight>
              </a:rPr>
              <a:t>（符号标志） 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=1 </a:t>
            </a:r>
            <a:r>
              <a:rPr lang="zh-CN" altLang="en-US" dirty="0"/>
              <a:t>结果最高位为</a:t>
            </a:r>
            <a:r>
              <a:rPr lang="en-US" altLang="zh-CN" dirty="0"/>
              <a:t>1 </a:t>
            </a:r>
            <a:endParaRPr lang="en-US" altLang="zh-CN" dirty="0"/>
          </a:p>
          <a:p>
            <a:r>
              <a:rPr lang="en-US" altLang="zh-CN" dirty="0"/>
              <a:t>=0 </a:t>
            </a:r>
            <a:r>
              <a:rPr lang="zh-CN" altLang="en-US" dirty="0"/>
              <a:t>结果最高位为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（溢出标志） 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=1 </a:t>
            </a:r>
            <a:r>
              <a:rPr lang="zh-CN" altLang="en-US" dirty="0"/>
              <a:t>此次运算发生了溢出 </a:t>
            </a:r>
            <a:endParaRPr lang="en-US" altLang="zh-CN" dirty="0"/>
          </a:p>
          <a:p>
            <a:r>
              <a:rPr lang="en-US" altLang="zh-CN" dirty="0"/>
              <a:t>=0 </a:t>
            </a:r>
            <a:r>
              <a:rPr lang="zh-CN" altLang="en-US" dirty="0"/>
              <a:t>无溢出。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8447" y="5658592"/>
            <a:ext cx="668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  </a:t>
            </a:r>
            <a:r>
              <a:rPr lang="zh-CN" altLang="en-US" dirty="0"/>
              <a:t>源操作数寄存器</a:t>
            </a:r>
            <a:endParaRPr lang="en-US" altLang="zh-CN" dirty="0"/>
          </a:p>
          <a:p>
            <a:r>
              <a:rPr lang="en-US" altLang="zh-CN" dirty="0"/>
              <a:t>DR </a:t>
            </a:r>
            <a:r>
              <a:rPr lang="zh-CN" altLang="en-US" dirty="0"/>
              <a:t>目的操作数寄存器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430177" y="0"/>
            <a:ext cx="922147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第一种类型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算逻指令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（算术指令和逻辑指令）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563" y="2591205"/>
            <a:ext cx="7469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逻辑指令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b="1" dirty="0"/>
              <a:t>NOT </a:t>
            </a:r>
            <a:r>
              <a:rPr lang="en-US" altLang="zh-CN" dirty="0"/>
              <a:t>DR                   </a:t>
            </a:r>
            <a:r>
              <a:rPr lang="en-US" altLang="zh-CN" dirty="0" err="1"/>
              <a:t>DR</a:t>
            </a:r>
            <a:r>
              <a:rPr lang="zh-CN" altLang="en-US" dirty="0"/>
              <a:t>← </a:t>
            </a:r>
            <a:r>
              <a:rPr lang="en-US" altLang="zh-CN" dirty="0"/>
              <a:t>¬DR</a:t>
            </a:r>
            <a:r>
              <a:rPr lang="zh-CN" altLang="en-US" dirty="0"/>
              <a:t>（不影响标志位）</a:t>
            </a:r>
            <a:endParaRPr lang="en-US" altLang="zh-CN" dirty="0"/>
          </a:p>
          <a:p>
            <a:r>
              <a:rPr lang="en-US" altLang="zh-CN" b="1" dirty="0"/>
              <a:t>AND </a:t>
            </a:r>
            <a:r>
              <a:rPr lang="en-US" altLang="zh-CN" dirty="0"/>
              <a:t>DR,SR             DR</a:t>
            </a:r>
            <a:r>
              <a:rPr lang="zh-CN" altLang="en-US" dirty="0"/>
              <a:t>←</a:t>
            </a:r>
            <a:r>
              <a:rPr lang="en-US" altLang="zh-CN" dirty="0"/>
              <a:t>DR</a:t>
            </a:r>
            <a:r>
              <a:rPr lang="zh-CN" altLang="en-US" dirty="0"/>
              <a:t>∧</a:t>
            </a:r>
            <a:r>
              <a:rPr lang="en-US" altLang="zh-CN" dirty="0"/>
              <a:t>SR </a:t>
            </a:r>
            <a:r>
              <a:rPr lang="zh-CN" altLang="en-US" dirty="0"/>
              <a:t>（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OR </a:t>
            </a:r>
            <a:r>
              <a:rPr lang="en-US" altLang="zh-CN" dirty="0"/>
              <a:t>DR,SR                DR</a:t>
            </a:r>
            <a:r>
              <a:rPr lang="zh-CN" altLang="en-US" dirty="0"/>
              <a:t>←</a:t>
            </a:r>
            <a:r>
              <a:rPr lang="en-US" altLang="zh-CN" dirty="0"/>
              <a:t>DR</a:t>
            </a:r>
            <a:r>
              <a:rPr lang="zh-CN" altLang="en-US" dirty="0"/>
              <a:t>∨</a:t>
            </a:r>
            <a:r>
              <a:rPr lang="en-US" altLang="zh-CN" dirty="0"/>
              <a:t>SR  </a:t>
            </a:r>
            <a:r>
              <a:rPr lang="zh-CN" altLang="en-US" dirty="0"/>
              <a:t>（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XOR </a:t>
            </a:r>
            <a:r>
              <a:rPr lang="en-US" altLang="zh-CN" dirty="0"/>
              <a:t>DR,SR              DR</a:t>
            </a:r>
            <a:r>
              <a:rPr lang="zh-CN" altLang="en-US" dirty="0"/>
              <a:t>←</a:t>
            </a:r>
            <a:r>
              <a:rPr lang="en-US" altLang="zh-CN" dirty="0"/>
              <a:t>DR</a:t>
            </a:r>
            <a:r>
              <a:rPr lang="zh-CN" altLang="en-US" dirty="0"/>
              <a:t>⊕</a:t>
            </a:r>
            <a:r>
              <a:rPr lang="en-US" altLang="zh-CN" dirty="0"/>
              <a:t>SR</a:t>
            </a:r>
            <a:r>
              <a:rPr lang="zh-CN" altLang="en-US" dirty="0"/>
              <a:t>（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TEST </a:t>
            </a:r>
            <a:r>
              <a:rPr lang="en-US" altLang="zh-CN" dirty="0"/>
              <a:t>DR,SR             DR</a:t>
            </a:r>
            <a:r>
              <a:rPr lang="zh-CN" altLang="en-US" dirty="0"/>
              <a:t>∧</a:t>
            </a:r>
            <a:r>
              <a:rPr lang="en-US" altLang="zh-CN" dirty="0"/>
              <a:t>SR</a:t>
            </a:r>
            <a:r>
              <a:rPr lang="zh-CN" altLang="en-US" dirty="0"/>
              <a:t>（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ASR </a:t>
            </a:r>
            <a:r>
              <a:rPr lang="en-US" altLang="zh-CN" dirty="0"/>
              <a:t>DR                    </a:t>
            </a:r>
            <a:r>
              <a:rPr lang="en-US" altLang="zh-CN" dirty="0" err="1"/>
              <a:t>DR</a:t>
            </a:r>
            <a:r>
              <a:rPr lang="zh-CN" altLang="en-US" dirty="0"/>
              <a:t>算术右移，最高位保持不变，最低位移入</a:t>
            </a:r>
            <a:r>
              <a:rPr lang="en-US" altLang="zh-CN" dirty="0"/>
              <a:t>C</a:t>
            </a:r>
            <a:r>
              <a:rPr lang="zh-CN" altLang="en-US" dirty="0"/>
              <a:t>（进位）　　　　　 </a:t>
            </a:r>
            <a:r>
              <a:rPr lang="en-US" altLang="zh-CN" dirty="0"/>
              <a:t> </a:t>
            </a:r>
            <a:endParaRPr lang="en-US" altLang="zh-CN" b="1" dirty="0"/>
          </a:p>
          <a:p>
            <a:r>
              <a:rPr lang="en-US" altLang="zh-CN" b="1" dirty="0"/>
              <a:t>SHL </a:t>
            </a:r>
            <a:r>
              <a:rPr lang="en-US" altLang="zh-CN" dirty="0"/>
              <a:t>DR                     </a:t>
            </a:r>
            <a:r>
              <a:rPr lang="en-US" altLang="zh-CN" dirty="0" err="1"/>
              <a:t>DR</a:t>
            </a:r>
            <a:r>
              <a:rPr lang="zh-CN" altLang="en-US" dirty="0"/>
              <a:t>逻辑左移，最低位补</a:t>
            </a:r>
            <a:r>
              <a:rPr lang="en-US" altLang="zh-CN" dirty="0"/>
              <a:t>0</a:t>
            </a:r>
            <a:r>
              <a:rPr lang="zh-CN" altLang="en-US" dirty="0"/>
              <a:t>，最高位移入</a:t>
            </a:r>
            <a:r>
              <a:rPr lang="en-US" altLang="zh-CN" dirty="0"/>
              <a:t>C</a:t>
            </a:r>
            <a:endParaRPr lang="en-US" altLang="zh-CN" b="1" dirty="0"/>
          </a:p>
          <a:p>
            <a:r>
              <a:rPr lang="en-US" altLang="zh-CN" b="1" dirty="0"/>
              <a:t>SHR </a:t>
            </a:r>
            <a:r>
              <a:rPr lang="en-US" altLang="zh-CN" dirty="0"/>
              <a:t>SR                     DR</a:t>
            </a:r>
            <a:r>
              <a:rPr lang="zh-CN" altLang="en-US" dirty="0"/>
              <a:t>逻辑右移，最高位补</a:t>
            </a:r>
            <a:r>
              <a:rPr lang="en-US" altLang="zh-CN" dirty="0"/>
              <a:t>0</a:t>
            </a:r>
            <a:r>
              <a:rPr lang="zh-CN" altLang="en-US" dirty="0"/>
              <a:t>，最低位移入</a:t>
            </a:r>
            <a:r>
              <a:rPr lang="en-US" altLang="zh-CN" dirty="0"/>
              <a:t>C</a:t>
            </a:r>
            <a:endParaRPr lang="en-US" altLang="zh-CN" b="1" dirty="0"/>
          </a:p>
          <a:p>
            <a:r>
              <a:rPr lang="en-US" altLang="zh-CN" b="1" dirty="0"/>
              <a:t>RCL </a:t>
            </a:r>
            <a:r>
              <a:rPr lang="en-US" altLang="zh-CN" dirty="0"/>
              <a:t>DR                     </a:t>
            </a:r>
            <a:r>
              <a:rPr lang="en-US" altLang="zh-CN" dirty="0" err="1"/>
              <a:t>DR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循环左移，</a:t>
            </a:r>
            <a:r>
              <a:rPr lang="en-US" altLang="zh-CN" dirty="0"/>
              <a:t>C</a:t>
            </a:r>
            <a:r>
              <a:rPr lang="zh-CN" altLang="en-US" dirty="0"/>
              <a:t>移入</a:t>
            </a:r>
            <a:r>
              <a:rPr lang="en-US" altLang="zh-CN" dirty="0"/>
              <a:t>DR</a:t>
            </a:r>
            <a:r>
              <a:rPr lang="zh-CN" altLang="en-US" dirty="0"/>
              <a:t>最低位，</a:t>
            </a:r>
            <a:r>
              <a:rPr lang="en-US" altLang="zh-CN" dirty="0"/>
              <a:t>DR</a:t>
            </a:r>
            <a:r>
              <a:rPr lang="zh-CN" altLang="en-US" dirty="0"/>
              <a:t>最高位移入</a:t>
            </a:r>
            <a:r>
              <a:rPr lang="en-US" altLang="zh-CN" dirty="0"/>
              <a:t>C</a:t>
            </a:r>
            <a:endParaRPr lang="en-US" altLang="zh-CN" b="1" dirty="0"/>
          </a:p>
          <a:p>
            <a:r>
              <a:rPr lang="en-US" altLang="zh-CN" b="1" dirty="0"/>
              <a:t>RCR </a:t>
            </a:r>
            <a:r>
              <a:rPr lang="en-US" altLang="zh-CN" dirty="0"/>
              <a:t>DR                    </a:t>
            </a:r>
            <a:r>
              <a:rPr lang="en-US" altLang="zh-CN" dirty="0" err="1"/>
              <a:t>DR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循环右移，</a:t>
            </a:r>
            <a:r>
              <a:rPr lang="en-US" altLang="zh-CN" dirty="0"/>
              <a:t>C</a:t>
            </a:r>
            <a:r>
              <a:rPr lang="zh-CN" altLang="en-US" dirty="0"/>
              <a:t>移入</a:t>
            </a:r>
            <a:r>
              <a:rPr lang="en-US" altLang="zh-CN" dirty="0"/>
              <a:t>DR</a:t>
            </a:r>
            <a:r>
              <a:rPr lang="zh-CN" altLang="en-US" dirty="0"/>
              <a:t>最高位，</a:t>
            </a:r>
            <a:r>
              <a:rPr lang="en-US" altLang="zh-CN" dirty="0"/>
              <a:t>DR</a:t>
            </a:r>
            <a:r>
              <a:rPr lang="zh-CN" altLang="en-US" dirty="0"/>
              <a:t>最低位移入</a:t>
            </a:r>
            <a:r>
              <a:rPr lang="en-US" altLang="zh-CN" dirty="0"/>
              <a:t>C</a:t>
            </a:r>
            <a:endParaRPr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38447" y="5658592"/>
            <a:ext cx="668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  </a:t>
            </a:r>
            <a:r>
              <a:rPr lang="zh-CN" altLang="en-US" dirty="0"/>
              <a:t>源操作数寄存器</a:t>
            </a:r>
            <a:endParaRPr lang="en-US" altLang="zh-CN" dirty="0"/>
          </a:p>
          <a:p>
            <a:r>
              <a:rPr lang="en-US" altLang="zh-CN" dirty="0"/>
              <a:t>DR </a:t>
            </a:r>
            <a:r>
              <a:rPr lang="zh-CN" altLang="en-US" dirty="0"/>
              <a:t>目的操作数寄存器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8625" y="108699"/>
            <a:ext cx="32308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第二种类型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传送指令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9605" y="1779687"/>
            <a:ext cx="5351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MOV DR,SR                       DR</a:t>
            </a:r>
            <a:r>
              <a:rPr lang="zh-CN" altLang="en-US" dirty="0"/>
              <a:t>←</a:t>
            </a:r>
            <a:r>
              <a:rPr lang="en-US" altLang="zh-CN" dirty="0"/>
              <a:t>SR</a:t>
            </a:r>
            <a:endParaRPr lang="en-US" altLang="zh-CN" dirty="0"/>
          </a:p>
          <a:p>
            <a:r>
              <a:rPr lang="en-US" altLang="zh-CN" dirty="0"/>
              <a:t>MOV DR,DATA                   DR</a:t>
            </a:r>
            <a:r>
              <a:rPr lang="zh-CN" altLang="en-US" dirty="0"/>
              <a:t>←</a:t>
            </a:r>
            <a:r>
              <a:rPr lang="en-US" altLang="zh-CN" dirty="0"/>
              <a:t>DATA</a:t>
            </a:r>
            <a:endParaRPr lang="en-US" altLang="zh-CN" dirty="0"/>
          </a:p>
          <a:p>
            <a:r>
              <a:rPr lang="en-US" altLang="zh-CN" dirty="0"/>
              <a:t>MOV DR,DATA[SR]          DR</a:t>
            </a:r>
            <a:r>
              <a:rPr lang="zh-CN" altLang="en-US" dirty="0"/>
              <a:t>←</a:t>
            </a:r>
            <a:r>
              <a:rPr lang="en-US" altLang="zh-CN" dirty="0"/>
              <a:t>[DATA+SR]</a:t>
            </a:r>
            <a:endParaRPr lang="en-US" altLang="zh-CN" dirty="0"/>
          </a:p>
          <a:p>
            <a:r>
              <a:rPr lang="en-US" altLang="zh-CN" dirty="0"/>
              <a:t>MOV DR,[SR]                   DR</a:t>
            </a:r>
            <a:r>
              <a:rPr lang="zh-CN" altLang="en-US" dirty="0"/>
              <a:t>←</a:t>
            </a:r>
            <a:r>
              <a:rPr lang="en-US" altLang="zh-CN" dirty="0"/>
              <a:t>[SR]</a:t>
            </a:r>
            <a:endParaRPr lang="en-US" altLang="zh-CN" dirty="0"/>
          </a:p>
          <a:p>
            <a:r>
              <a:rPr lang="en-US" altLang="zh-CN" dirty="0"/>
              <a:t>MOV DR,[ADR]                DR</a:t>
            </a:r>
            <a:r>
              <a:rPr lang="zh-CN" altLang="en-US" dirty="0"/>
              <a:t>←</a:t>
            </a:r>
            <a:r>
              <a:rPr lang="en-US" altLang="zh-CN" dirty="0"/>
              <a:t>[ADR]</a:t>
            </a:r>
            <a:endParaRPr lang="en-US" altLang="zh-CN" dirty="0"/>
          </a:p>
          <a:p>
            <a:r>
              <a:rPr lang="en-US" altLang="zh-CN" dirty="0"/>
              <a:t>MOV DATA[SR],DR           [DATA+SR]</a:t>
            </a:r>
            <a:r>
              <a:rPr lang="zh-CN" altLang="en-US" dirty="0"/>
              <a:t>←</a:t>
            </a:r>
            <a:r>
              <a:rPr lang="en-US" altLang="zh-CN" dirty="0"/>
              <a:t>DR</a:t>
            </a:r>
            <a:endParaRPr lang="en-US" altLang="zh-CN" dirty="0"/>
          </a:p>
          <a:p>
            <a:r>
              <a:rPr lang="en-US" altLang="zh-CN" dirty="0"/>
              <a:t>MOV [DR],SR  </a:t>
            </a:r>
            <a:r>
              <a:rPr lang="zh-CN" altLang="en-US" dirty="0"/>
              <a:t>　　　　</a:t>
            </a:r>
            <a:r>
              <a:rPr lang="en-US" altLang="zh-CN" dirty="0"/>
              <a:t>[DR]</a:t>
            </a:r>
            <a:r>
              <a:rPr lang="zh-CN" altLang="en-US" dirty="0"/>
              <a:t>←</a:t>
            </a:r>
            <a:r>
              <a:rPr lang="en-US" altLang="zh-CN" dirty="0"/>
              <a:t>SR</a:t>
            </a:r>
            <a:endParaRPr lang="en-US" altLang="zh-CN" dirty="0"/>
          </a:p>
          <a:p>
            <a:r>
              <a:rPr lang="en-US" altLang="zh-CN" dirty="0"/>
              <a:t>MOV [ADR],SR</a:t>
            </a:r>
            <a:r>
              <a:rPr lang="zh-CN" altLang="en-US" dirty="0"/>
              <a:t>　　　　</a:t>
            </a:r>
            <a:r>
              <a:rPr lang="en-US" altLang="zh-CN" dirty="0"/>
              <a:t>[ADR]</a:t>
            </a:r>
            <a:r>
              <a:rPr lang="zh-CN" altLang="en-US" dirty="0"/>
              <a:t>←</a:t>
            </a:r>
            <a:r>
              <a:rPr lang="en-US" altLang="zh-CN" dirty="0"/>
              <a:t>SR </a:t>
            </a:r>
            <a:r>
              <a:rPr lang="zh-CN" altLang="en-US" dirty="0"/>
              <a:t>　　　　</a:t>
            </a:r>
            <a:r>
              <a:rPr lang="en-US" altLang="zh-CN" dirty="0"/>
              <a:t> </a:t>
            </a:r>
            <a:r>
              <a:rPr lang="zh-CN" altLang="en-US" dirty="0"/>
              <a:t>　　　　　</a:t>
            </a:r>
            <a:endParaRPr lang="en-US" altLang="zh-CN" dirty="0"/>
          </a:p>
          <a:p>
            <a:r>
              <a:rPr lang="en-US" altLang="zh-CN" dirty="0"/>
              <a:t>       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PSHF  </a:t>
            </a:r>
            <a:r>
              <a:rPr lang="zh-CN" altLang="en-US" dirty="0"/>
              <a:t>状态字入栈</a:t>
            </a:r>
            <a:endParaRPr lang="en-US" altLang="zh-CN" dirty="0"/>
          </a:p>
          <a:p>
            <a:r>
              <a:rPr lang="en-US" altLang="zh-CN" dirty="0"/>
              <a:t>PUSH DR  </a:t>
            </a:r>
            <a:r>
              <a:rPr lang="zh-CN" altLang="en-US" dirty="0"/>
              <a:t>压入</a:t>
            </a:r>
            <a:r>
              <a:rPr lang="en-US" altLang="zh-CN" dirty="0"/>
              <a:t>DR</a:t>
            </a:r>
            <a:endParaRPr lang="en-US" altLang="zh-CN" dirty="0"/>
          </a:p>
          <a:p>
            <a:r>
              <a:rPr lang="en-US" altLang="zh-CN" dirty="0"/>
              <a:t>POPF   </a:t>
            </a:r>
            <a:r>
              <a:rPr lang="zh-CN" altLang="en-US" dirty="0"/>
              <a:t>状态字出栈</a:t>
            </a:r>
            <a:endParaRPr lang="en-US" altLang="zh-CN" dirty="0"/>
          </a:p>
          <a:p>
            <a:r>
              <a:rPr lang="en-US" altLang="zh-CN" dirty="0"/>
              <a:t>POP DR   </a:t>
            </a:r>
            <a:r>
              <a:rPr lang="zh-CN" altLang="en-US" dirty="0"/>
              <a:t>弹出</a:t>
            </a:r>
            <a:r>
              <a:rPr lang="en-US" altLang="zh-CN" dirty="0"/>
              <a:t>DR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667846" y="230599"/>
            <a:ext cx="3005951" cy="14465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第三种类型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</a:t>
            </a:r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出指令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0881" y="1992092"/>
            <a:ext cx="3142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 </a:t>
            </a:r>
            <a:r>
              <a:rPr lang="en-US" altLang="zh-CN" dirty="0"/>
              <a:t>PORT</a:t>
            </a:r>
            <a:endParaRPr lang="en-US" altLang="zh-CN" dirty="0"/>
          </a:p>
          <a:p>
            <a:r>
              <a:rPr lang="en-US" altLang="zh-CN" dirty="0"/>
              <a:t>R0</a:t>
            </a:r>
            <a:r>
              <a:rPr lang="zh-CN" altLang="en-US" dirty="0"/>
              <a:t>←</a:t>
            </a:r>
            <a:r>
              <a:rPr lang="en-US" altLang="zh-CN" dirty="0"/>
              <a:t>[PORT]</a:t>
            </a:r>
            <a:r>
              <a:rPr lang="zh-CN" altLang="en-US" dirty="0"/>
              <a:t>，从外设读入一字节</a:t>
            </a:r>
            <a:r>
              <a:rPr lang="en-US" altLang="zh-CN" dirty="0"/>
              <a:t>R0</a:t>
            </a:r>
            <a:r>
              <a:rPr lang="zh-CN" altLang="en-US" dirty="0"/>
              <a:t>低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OUT </a:t>
            </a:r>
            <a:r>
              <a:rPr lang="en-US" altLang="zh-CN" dirty="0"/>
              <a:t>PORT</a:t>
            </a:r>
            <a:endParaRPr lang="en-US" altLang="zh-CN" dirty="0"/>
          </a:p>
          <a:p>
            <a:r>
              <a:rPr lang="en-US" altLang="zh-CN" dirty="0"/>
              <a:t>[PORT]</a:t>
            </a:r>
            <a:r>
              <a:rPr lang="zh-CN" altLang="en-US" dirty="0"/>
              <a:t>←</a:t>
            </a:r>
            <a:r>
              <a:rPr lang="en-US" altLang="zh-CN" dirty="0"/>
              <a:t>R0</a:t>
            </a:r>
            <a:r>
              <a:rPr lang="zh-CN" altLang="en-US" dirty="0"/>
              <a:t>，把</a:t>
            </a:r>
            <a:r>
              <a:rPr lang="en-US" altLang="zh-CN" dirty="0"/>
              <a:t>R0</a:t>
            </a:r>
            <a:r>
              <a:rPr lang="zh-CN" altLang="en-US" dirty="0"/>
              <a:t>的低</a:t>
            </a:r>
            <a:r>
              <a:rPr lang="en-US" altLang="zh-CN" dirty="0"/>
              <a:t>8</a:t>
            </a:r>
            <a:r>
              <a:rPr lang="zh-CN" altLang="en-US" dirty="0"/>
              <a:t>位数据写到外设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750169" y="3948003"/>
          <a:ext cx="6584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20"/>
                <a:gridCol w="2194820"/>
                <a:gridCol w="21948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 15          </a:t>
                      </a:r>
                      <a:r>
                        <a:rPr lang="en-US" altLang="zh-CN" dirty="0"/>
                        <a:t>OP</a:t>
                      </a:r>
                      <a:r>
                        <a:rPr lang="zh-CN" altLang="en-US" dirty="0"/>
                        <a:t>　　　　</a:t>
                      </a:r>
                      <a:r>
                        <a:rPr lang="en-US" altLang="zh-CN" baseline="30000" dirty="0"/>
                        <a:t>10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9</a:t>
                      </a:r>
                      <a:r>
                        <a:rPr lang="zh-CN" altLang="en-US" dirty="0"/>
                        <a:t>　　　不用　　</a:t>
                      </a:r>
                      <a:r>
                        <a:rPr lang="zh-CN" altLang="en-US" baseline="30000" dirty="0"/>
                        <a:t>８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　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7</a:t>
                      </a:r>
                      <a:r>
                        <a:rPr lang="zh-CN" altLang="en-US" dirty="0"/>
                        <a:t>　　　</a:t>
                      </a:r>
                      <a:r>
                        <a:rPr lang="en-US" altLang="zh-CN" dirty="0"/>
                        <a:t>PORT</a:t>
                      </a:r>
                      <a:r>
                        <a:rPr lang="zh-CN" altLang="en-US" dirty="0"/>
                        <a:t>　　</a:t>
                      </a:r>
                      <a:r>
                        <a:rPr lang="en-US" altLang="zh-CN" baseline="30000" dirty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909" y="341613"/>
            <a:ext cx="32308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第四种类型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控制类指令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6909" y="2180492"/>
            <a:ext cx="32747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JR ADR</a:t>
            </a:r>
            <a:endParaRPr lang="en-US" altLang="zh-CN" dirty="0"/>
          </a:p>
          <a:p>
            <a:r>
              <a:rPr lang="en-US" altLang="zh-CN" dirty="0"/>
              <a:t>JR CND,ADR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JP ADR</a:t>
            </a:r>
            <a:endParaRPr lang="en-US" altLang="zh-CN" dirty="0"/>
          </a:p>
          <a:p>
            <a:r>
              <a:rPr lang="en-US" altLang="zh-CN" dirty="0"/>
              <a:t>JP CND,ADR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JP SR</a:t>
            </a:r>
            <a:endParaRPr lang="en-US" altLang="zh-CN" dirty="0"/>
          </a:p>
          <a:p>
            <a:r>
              <a:rPr lang="en-US" altLang="zh-CN" dirty="0"/>
              <a:t>JP CND,SR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CALL SR</a:t>
            </a:r>
            <a:endParaRPr lang="en-US" altLang="zh-CN" dirty="0"/>
          </a:p>
          <a:p>
            <a:r>
              <a:rPr lang="en-US" altLang="zh-CN" dirty="0"/>
              <a:t>CALL ADR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RET          IRET     EI     STC    CLC</a:t>
            </a:r>
            <a:endParaRPr lang="en-US" altLang="zh-CN" dirty="0"/>
          </a:p>
          <a:p>
            <a:r>
              <a:rPr lang="zh-CN" altLang="en-US" sz="1100" dirty="0"/>
              <a:t>子程序返回   中断返回 开中断 进位置</a:t>
            </a:r>
            <a:r>
              <a:rPr lang="en-US" altLang="zh-CN" sz="1100" dirty="0"/>
              <a:t>1 </a:t>
            </a:r>
            <a:r>
              <a:rPr lang="zh-CN" altLang="en-US" sz="1100" dirty="0"/>
              <a:t>进位清零  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175825" y="400229"/>
            <a:ext cx="3262432" cy="15696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第五种类型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其它</a:t>
            </a:r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2263" y="2280137"/>
            <a:ext cx="319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NOP </a:t>
            </a:r>
            <a:endParaRPr lang="en-US" altLang="zh-CN" dirty="0"/>
          </a:p>
          <a:p>
            <a:r>
              <a:rPr lang="en-US" altLang="zh-CN" dirty="0"/>
              <a:t>LDMC </a:t>
            </a:r>
            <a:endParaRPr lang="en-US" altLang="zh-CN" dirty="0"/>
          </a:p>
          <a:p>
            <a:r>
              <a:rPr lang="en-US" altLang="zh-CN" dirty="0"/>
              <a:t>HALT</a:t>
            </a:r>
            <a:endParaRPr lang="zh-CN" altLang="en-US" dirty="0"/>
          </a:p>
        </p:txBody>
      </p:sp>
      <p:sp>
        <p:nvSpPr>
          <p:cNvPr id="9" name="动作按钮: 前进或下一项 8">
            <a:hlinkClick r:id="" action="ppaction://hlinkshowjump?jump=nextslide" highlightClick="1"/>
          </p:cNvPr>
          <p:cNvSpPr/>
          <p:nvPr/>
        </p:nvSpPr>
        <p:spPr>
          <a:xfrm>
            <a:off x="2596662" y="2350477"/>
            <a:ext cx="480646" cy="36341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动作按钮: 前进或下一项 9">
            <a:hlinkClick r:id="rId1" action="ppaction://hlinksldjump" highlightClick="1"/>
          </p:cNvPr>
          <p:cNvSpPr/>
          <p:nvPr/>
        </p:nvSpPr>
        <p:spPr>
          <a:xfrm>
            <a:off x="2590801" y="4027151"/>
            <a:ext cx="480646" cy="36341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前进或下一项 10">
            <a:hlinkClick r:id="rId2" action="ppaction://hlinksldjump" highlightClick="1"/>
          </p:cNvPr>
          <p:cNvSpPr/>
          <p:nvPr/>
        </p:nvSpPr>
        <p:spPr>
          <a:xfrm>
            <a:off x="2590801" y="3247292"/>
            <a:ext cx="480646" cy="36341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前进或下一项 11">
            <a:hlinkClick r:id="rId3" action="ppaction://hlinksldjump" highlightClick="1"/>
          </p:cNvPr>
          <p:cNvSpPr/>
          <p:nvPr/>
        </p:nvSpPr>
        <p:spPr>
          <a:xfrm>
            <a:off x="2596662" y="4835769"/>
            <a:ext cx="480646" cy="36341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动作按钮: 前进或下一项 13">
            <a:hlinkClick r:id="rId4" action="ppaction://hlinksldjump" highlightClick="1"/>
          </p:cNvPr>
          <p:cNvSpPr/>
          <p:nvPr/>
        </p:nvSpPr>
        <p:spPr>
          <a:xfrm>
            <a:off x="7696201" y="2560094"/>
            <a:ext cx="480646" cy="36341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22" y="4474347"/>
            <a:ext cx="7192108" cy="127382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74676" y="3129970"/>
            <a:ext cx="4601309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Helvetica Neue"/>
              </a:rPr>
              <a:t>进位标志 当运算时有进位或者借位时为</a:t>
            </a: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br>
              <a:rPr lang="zh-CN" altLang="en-US" b="1" i="1" dirty="0"/>
            </a:b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z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Helvetica Neue"/>
              </a:rPr>
              <a:t>判断运算结果 是否为</a:t>
            </a: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br>
              <a:rPr lang="zh-CN" altLang="en-US" b="1" i="1" dirty="0"/>
            </a:b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v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Helvetica Neue"/>
              </a:rPr>
              <a:t>溢出标志，溢出时为</a:t>
            </a: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br>
              <a:rPr lang="zh-CN" altLang="en-US" b="1" i="1" dirty="0"/>
            </a:b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s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Helvetica Neue"/>
              </a:rPr>
              <a:t>时表示符号为负，为</a:t>
            </a:r>
            <a:r>
              <a:rPr lang="en-US" altLang="zh-CN" b="1" i="1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CN" altLang="en-US" b="1" i="1" dirty="0">
                <a:solidFill>
                  <a:srgbClr val="333333"/>
                </a:solidFill>
                <a:effectLst/>
                <a:latin typeface="Helvetica Neue"/>
              </a:rPr>
              <a:t>时表示符号为正</a:t>
            </a:r>
            <a:endParaRPr lang="zh-CN" altLang="en-US" b="1" i="1" dirty="0"/>
          </a:p>
        </p:txBody>
      </p:sp>
      <p:sp>
        <p:nvSpPr>
          <p:cNvPr id="22" name="箭头: 直角上 21"/>
          <p:cNvSpPr/>
          <p:nvPr/>
        </p:nvSpPr>
        <p:spPr>
          <a:xfrm rot="16200000">
            <a:off x="9607060" y="3432644"/>
            <a:ext cx="1707134" cy="1036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9214" y="374583"/>
            <a:ext cx="10426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相对转移指令</a:t>
            </a:r>
            <a:endParaRPr lang="en-US" altLang="zh-CN" sz="2400" dirty="0"/>
          </a:p>
          <a:p>
            <a:r>
              <a:rPr lang="en-US" altLang="zh-CN" sz="2400" dirty="0"/>
              <a:t>JR ADR  </a:t>
            </a:r>
            <a:r>
              <a:rPr lang="zh-CN" altLang="en-US" sz="2400" dirty="0"/>
              <a:t>无条件相对转移到</a:t>
            </a:r>
            <a:r>
              <a:rPr lang="en-US" altLang="zh-CN" sz="2400" dirty="0"/>
              <a:t>ADR</a:t>
            </a:r>
            <a:r>
              <a:rPr lang="zh-CN" altLang="en-US" sz="2400" dirty="0"/>
              <a:t>，</a:t>
            </a:r>
            <a:r>
              <a:rPr lang="en-US" altLang="zh-CN" sz="2400" dirty="0"/>
              <a:t>ADR</a:t>
            </a:r>
            <a:r>
              <a:rPr lang="zh-CN" altLang="en-US" sz="2400" dirty="0"/>
              <a:t>为原</a:t>
            </a:r>
            <a:r>
              <a:rPr lang="en-US" altLang="zh-CN" sz="2400" dirty="0"/>
              <a:t>PC</a:t>
            </a:r>
            <a:r>
              <a:rPr lang="zh-CN" altLang="en-US" sz="2400" dirty="0"/>
              <a:t>值</a:t>
            </a:r>
            <a:r>
              <a:rPr lang="en-US" altLang="zh-CN" sz="2400" dirty="0"/>
              <a:t>+</a:t>
            </a:r>
            <a:r>
              <a:rPr lang="zh-CN" altLang="en-US" sz="2400" dirty="0"/>
              <a:t>位移量</a:t>
            </a:r>
            <a:endParaRPr lang="en-US" altLang="zh-CN" sz="2400" dirty="0"/>
          </a:p>
          <a:p>
            <a:r>
              <a:rPr lang="en-US" altLang="zh-CN" sz="2400" dirty="0"/>
              <a:t>JR CND,ADR </a:t>
            </a:r>
            <a:r>
              <a:rPr lang="zh-CN" altLang="en-US" sz="2400" dirty="0"/>
              <a:t>当条件满足时相对转移到</a:t>
            </a:r>
            <a:r>
              <a:rPr lang="en-US" altLang="zh-CN" sz="2400" dirty="0"/>
              <a:t>ADR</a:t>
            </a:r>
            <a:r>
              <a:rPr lang="zh-CN" altLang="en-US" sz="2400" dirty="0"/>
              <a:t>，</a:t>
            </a:r>
            <a:r>
              <a:rPr lang="en-US" altLang="zh-CN" sz="2400" dirty="0"/>
              <a:t>ADR</a:t>
            </a:r>
            <a:r>
              <a:rPr lang="zh-CN" altLang="en-US" sz="2400" dirty="0"/>
              <a:t>为原</a:t>
            </a:r>
            <a:r>
              <a:rPr lang="en-US" altLang="zh-CN" sz="2400" dirty="0"/>
              <a:t>PC</a:t>
            </a:r>
            <a:r>
              <a:rPr lang="zh-CN" altLang="en-US" sz="2400" dirty="0"/>
              <a:t>值</a:t>
            </a:r>
            <a:r>
              <a:rPr lang="en-US" altLang="zh-CN" sz="2400" dirty="0"/>
              <a:t>+</a:t>
            </a:r>
            <a:r>
              <a:rPr lang="zh-CN" altLang="en-US" sz="2400" dirty="0"/>
              <a:t>位移量</a:t>
            </a:r>
            <a:endParaRPr lang="en-US" altLang="zh-CN" sz="2400" dirty="0"/>
          </a:p>
        </p:txBody>
      </p:sp>
      <p:sp>
        <p:nvSpPr>
          <p:cNvPr id="2" name="动作按钮: 转到主页 1">
            <a:hlinkClick r:id="" action="ppaction://hlinkshowjump?jump=previousslide" highlightClick="1"/>
          </p:cNvPr>
          <p:cNvSpPr/>
          <p:nvPr/>
        </p:nvSpPr>
        <p:spPr>
          <a:xfrm>
            <a:off x="10345615" y="5650523"/>
            <a:ext cx="709247" cy="6330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97168" y="2053436"/>
          <a:ext cx="4521200" cy="650240"/>
        </p:xfrm>
        <a:graphic>
          <a:graphicData uri="http://schemas.openxmlformats.org/drawingml/2006/table">
            <a:tbl>
              <a:tblPr/>
              <a:tblGrid>
                <a:gridCol w="2209654"/>
                <a:gridCol w="2311546"/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JR NC ADR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C = 0 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时跳转到地址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ADR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处继续执行程序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97167" y="2703676"/>
          <a:ext cx="4521200" cy="924560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</a:tblGrid>
              <a:tr h="61531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JR Z ADR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Z = 1 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时跳转到地址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ADR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处的位置继续执行程序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97169" y="1574912"/>
            <a:ext cx="10426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(CND</a:t>
            </a:r>
            <a:r>
              <a:rPr lang="zh-CN" altLang="en-US" sz="2400" dirty="0"/>
              <a:t>条件：判断</a:t>
            </a:r>
            <a:r>
              <a:rPr lang="en-US" altLang="zh-CN" sz="2400" dirty="0"/>
              <a:t>C,Z,V,S)  </a:t>
            </a:r>
            <a:r>
              <a:rPr lang="zh-CN" altLang="en-US" sz="2400" dirty="0"/>
              <a:t>如下例：</a:t>
            </a:r>
            <a:endParaRPr lang="en-US" altLang="zh-CN" sz="2400" dirty="0"/>
          </a:p>
        </p:txBody>
      </p:sp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844061" y="4278476"/>
          <a:ext cx="6584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20"/>
                <a:gridCol w="2194820"/>
                <a:gridCol w="21948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 15          </a:t>
                      </a:r>
                      <a:r>
                        <a:rPr lang="en-US" altLang="zh-CN" dirty="0"/>
                        <a:t>OP</a:t>
                      </a:r>
                      <a:r>
                        <a:rPr lang="zh-CN" altLang="en-US" dirty="0"/>
                        <a:t>　　　　</a:t>
                      </a:r>
                      <a:r>
                        <a:rPr lang="en-US" altLang="zh-CN" baseline="30000" dirty="0"/>
                        <a:t>10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9</a:t>
                      </a:r>
                      <a:r>
                        <a:rPr lang="zh-CN" altLang="en-US" dirty="0"/>
                        <a:t>　　　</a:t>
                      </a:r>
                      <a:r>
                        <a:rPr lang="en-US" altLang="zh-CN" dirty="0"/>
                        <a:t>CND</a:t>
                      </a:r>
                      <a:r>
                        <a:rPr lang="zh-CN" altLang="en-US" dirty="0"/>
                        <a:t>　　</a:t>
                      </a:r>
                      <a:r>
                        <a:rPr lang="zh-CN" altLang="en-US" baseline="30000" dirty="0"/>
                        <a:t>８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　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7</a:t>
                      </a:r>
                      <a:r>
                        <a:rPr lang="zh-CN" altLang="en-US" dirty="0"/>
                        <a:t>　　　位移量　　</a:t>
                      </a:r>
                      <a:r>
                        <a:rPr lang="en-US" altLang="zh-CN" baseline="30000" dirty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81" y="1805744"/>
            <a:ext cx="4694864" cy="1109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左弧形 10"/>
          <p:cNvSpPr/>
          <p:nvPr/>
        </p:nvSpPr>
        <p:spPr>
          <a:xfrm>
            <a:off x="570" y="963552"/>
            <a:ext cx="1125415" cy="45309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432" y="386386"/>
            <a:ext cx="6095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按</a:t>
            </a:r>
            <a:r>
              <a:rPr lang="zh-CN" altLang="en-US" sz="2400" dirty="0">
                <a:highlight>
                  <a:srgbClr val="FFFF00"/>
                </a:highlight>
              </a:rPr>
              <a:t>绝对地址</a:t>
            </a:r>
            <a:r>
              <a:rPr lang="zh-CN" altLang="en-US" sz="2400" dirty="0"/>
              <a:t>实现的转移指令</a:t>
            </a:r>
            <a:endParaRPr lang="en-US" altLang="zh-CN" sz="2400" dirty="0"/>
          </a:p>
          <a:p>
            <a:r>
              <a:rPr lang="en-US" altLang="zh-CN" sz="2400" dirty="0"/>
              <a:t>JP ADR</a:t>
            </a:r>
            <a:r>
              <a:rPr lang="zh-CN" altLang="en-US" sz="2400" dirty="0"/>
              <a:t>　　　　无条件转移到</a:t>
            </a:r>
            <a:r>
              <a:rPr lang="en-US" altLang="zh-CN" sz="2400" dirty="0">
                <a:highlight>
                  <a:srgbClr val="FFFF00"/>
                </a:highlight>
              </a:rPr>
              <a:t>ADR</a:t>
            </a:r>
            <a:r>
              <a:rPr lang="zh-CN" altLang="en-US" sz="2400" dirty="0">
                <a:highlight>
                  <a:srgbClr val="FFFF00"/>
                </a:highlight>
              </a:rPr>
              <a:t>地址</a:t>
            </a:r>
            <a:endParaRPr lang="en-US" altLang="zh-CN" sz="2400" dirty="0">
              <a:highlight>
                <a:srgbClr val="FFFF00"/>
              </a:highlight>
            </a:endParaRPr>
          </a:p>
          <a:p>
            <a:r>
              <a:rPr lang="en-US" altLang="zh-CN" sz="2400" dirty="0"/>
              <a:t>JP CND,ADR         </a:t>
            </a:r>
            <a:r>
              <a:rPr lang="zh-CN" altLang="en-US" sz="2400" dirty="0"/>
              <a:t>当条件满足时转移到</a:t>
            </a:r>
            <a:r>
              <a:rPr lang="en-US" altLang="zh-CN" sz="2400" dirty="0"/>
              <a:t>ADR</a:t>
            </a:r>
            <a:endParaRPr lang="en-US" altLang="zh-CN" sz="2400" dirty="0"/>
          </a:p>
        </p:txBody>
      </p:sp>
      <p:sp>
        <p:nvSpPr>
          <p:cNvPr id="4" name="动作按钮: 转到主页 3">
            <a:hlinkClick r:id="rId1" action="ppaction://hlinksldjump" highlightClick="1"/>
          </p:cNvPr>
          <p:cNvSpPr/>
          <p:nvPr/>
        </p:nvSpPr>
        <p:spPr>
          <a:xfrm>
            <a:off x="10345615" y="5650523"/>
            <a:ext cx="709247" cy="6330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思想气泡: 云 4"/>
          <p:cNvSpPr/>
          <p:nvPr/>
        </p:nvSpPr>
        <p:spPr>
          <a:xfrm>
            <a:off x="387432" y="1776494"/>
            <a:ext cx="3873906" cy="1808560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</a:rPr>
              <a:t>JR ADR  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</a:rPr>
              <a:t>无条件相对转移到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</a:rPr>
              <a:t>ADR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ADR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为原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PC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值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+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位移量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</a:rPr>
              <a:t>JR CND,ADR 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</a:rPr>
              <a:t>当条件满足时相对转移到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</a:rPr>
              <a:t>ADR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ADR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为原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PC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值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+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位移量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endParaRPr lang="en-US" altLang="zh-CN" sz="1400" dirty="0">
              <a:solidFill>
                <a:schemeClr val="tx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algn="ctr"/>
            <a:endParaRPr lang="zh-CN" altLang="en-US" sz="1400" dirty="0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4554415" y="2555184"/>
          <a:ext cx="6584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20"/>
                <a:gridCol w="2194820"/>
                <a:gridCol w="21948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 15          </a:t>
                      </a:r>
                      <a:r>
                        <a:rPr lang="en-US" altLang="zh-CN" dirty="0"/>
                        <a:t>OP</a:t>
                      </a:r>
                      <a:r>
                        <a:rPr lang="zh-CN" altLang="en-US" dirty="0"/>
                        <a:t>　　　　</a:t>
                      </a:r>
                      <a:r>
                        <a:rPr lang="en-US" altLang="zh-CN" baseline="30000" dirty="0"/>
                        <a:t>10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9</a:t>
                      </a:r>
                      <a:r>
                        <a:rPr lang="zh-CN" altLang="en-US" dirty="0"/>
                        <a:t>　　　</a:t>
                      </a:r>
                      <a:r>
                        <a:rPr lang="en-US" altLang="zh-CN" dirty="0"/>
                        <a:t>CND</a:t>
                      </a:r>
                      <a:r>
                        <a:rPr lang="zh-CN" altLang="en-US" dirty="0"/>
                        <a:t>　　</a:t>
                      </a:r>
                      <a:r>
                        <a:rPr lang="zh-CN" altLang="en-US" baseline="30000" dirty="0"/>
                        <a:t>８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　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7</a:t>
                      </a:r>
                      <a:r>
                        <a:rPr lang="zh-CN" altLang="en-US" dirty="0"/>
                        <a:t>　　　位移量　　</a:t>
                      </a:r>
                      <a:r>
                        <a:rPr lang="en-US" altLang="zh-CN" baseline="30000" dirty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448907" y="2103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JR ADR </a:t>
            </a:r>
            <a:r>
              <a:rPr lang="en-US" altLang="zh-CN" dirty="0"/>
              <a:t>/ </a:t>
            </a:r>
            <a:r>
              <a:rPr lang="en-US" altLang="zh-CN" sz="1800" dirty="0"/>
              <a:t>JR CND,ADR 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40495" y="5128762"/>
          <a:ext cx="73439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75"/>
                <a:gridCol w="1826573"/>
                <a:gridCol w="1845377"/>
                <a:gridCol w="1835975"/>
              </a:tblGrid>
              <a:tr h="311933"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 15          </a:t>
                      </a:r>
                      <a:r>
                        <a:rPr lang="en-US" altLang="zh-CN" dirty="0"/>
                        <a:t>OP</a:t>
                      </a:r>
                      <a:r>
                        <a:rPr lang="zh-CN" altLang="en-US" dirty="0"/>
                        <a:t>　　</a:t>
                      </a:r>
                      <a:r>
                        <a:rPr lang="en-US" altLang="zh-CN" baseline="30000" dirty="0"/>
                        <a:t>10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9</a:t>
                      </a:r>
                      <a:r>
                        <a:rPr lang="zh-CN" altLang="en-US" dirty="0"/>
                        <a:t>　　　</a:t>
                      </a:r>
                      <a:r>
                        <a:rPr lang="en-US" altLang="zh-CN" dirty="0"/>
                        <a:t>CND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８</a:t>
                      </a:r>
                      <a:r>
                        <a:rPr lang="zh-CN" altLang="en-US" dirty="0"/>
                        <a:t>　</a:t>
                      </a:r>
                      <a:r>
                        <a:rPr lang="zh-CN" altLang="en-US" baseline="30000" dirty="0"/>
                        <a:t>　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7</a:t>
                      </a:r>
                      <a:r>
                        <a:rPr lang="zh-CN" altLang="en-US" dirty="0"/>
                        <a:t>　　　不用　</a:t>
                      </a:r>
                      <a:r>
                        <a:rPr lang="en-US" altLang="zh-CN" baseline="30000" dirty="0"/>
                        <a:t>4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30000" dirty="0"/>
                        <a:t>3             </a:t>
                      </a:r>
                      <a:r>
                        <a:rPr lang="zh-CN" altLang="en-US" dirty="0"/>
                        <a:t>不用</a:t>
                      </a:r>
                      <a:r>
                        <a:rPr lang="en-US" altLang="zh-CN" dirty="0"/>
                        <a:t>           </a:t>
                      </a:r>
                      <a:r>
                        <a:rPr lang="en-US" altLang="zh-CN" baseline="30000" dirty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1167595" y="5650523"/>
          <a:ext cx="741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27" y="574431"/>
            <a:ext cx="4694864" cy="1109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 animBg="1"/>
      <p:bldP spid="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ISPRING_ULTRA_SCORM_COURSE_ID" val="0888E5E7-FE87-421F-A254-167A32A2F1F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述职报告.pptx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2994</Words>
  <Application>WPS 演示</Application>
  <PresentationFormat>宽屏</PresentationFormat>
  <Paragraphs>252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Open Sans</vt:lpstr>
      <vt:lpstr>Segoe Print</vt:lpstr>
      <vt:lpstr>微软雅黑</vt:lpstr>
      <vt:lpstr>PingFang SC</vt:lpstr>
      <vt:lpstr>Helvetica Neue</vt:lpstr>
      <vt:lpstr>Lucida Console</vt:lpstr>
      <vt:lpstr>Courier New</vt:lpstr>
      <vt:lpstr>Aparajita</vt:lpstr>
      <vt:lpstr>Nirmala UI</vt:lpstr>
      <vt:lpstr>方正黑体简体</vt:lpstr>
      <vt:lpstr>Adobe 黑体 Std R</vt:lpstr>
      <vt:lpstr>Calibri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>王佳锴</cp:lastModifiedBy>
  <cp:revision>52</cp:revision>
  <dcterms:created xsi:type="dcterms:W3CDTF">2019-07-04T00:26:00Z</dcterms:created>
  <dcterms:modified xsi:type="dcterms:W3CDTF">2022-03-28T11:06:32Z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