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9" r:id="rId10"/>
    <p:sldId id="262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TEC-2</a:t>
            </a:r>
            <a:r>
              <a:rPr lang="zh-CN" altLang="en-US"/>
              <a:t>机汇编语言程序设计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94375" y="5293360"/>
            <a:ext cx="5327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小组成员：陈鸿涛  陈学伦  郭奕阳  谢超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44010" y="2921635"/>
            <a:ext cx="46837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谢谢观看！</a:t>
            </a:r>
            <a:endParaRPr lang="zh-CN" altLang="en-US" sz="6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065" y="1796415"/>
            <a:ext cx="949261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zh-CN" alt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一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 sz="2400"/>
              <a:t>从</a:t>
            </a:r>
            <a:r>
              <a:rPr lang="en-US" altLang="zh-CN" sz="2400"/>
              <a:t>TEC-2</a:t>
            </a:r>
            <a:r>
              <a:rPr lang="zh-CN" altLang="en-US" sz="2400"/>
              <a:t>机的终端上，通过运行监控的</a:t>
            </a:r>
            <a:r>
              <a:rPr lang="en-US" altLang="zh-CN" sz="2400"/>
              <a:t>A</a:t>
            </a:r>
            <a:r>
              <a:rPr lang="zh-CN" altLang="en-US" sz="2400"/>
              <a:t>程序建立</a:t>
            </a:r>
            <a:endParaRPr lang="zh-CN" altLang="en-US" sz="2400"/>
          </a:p>
          <a:p>
            <a:r>
              <a:rPr lang="en-US" altLang="zh-CN" sz="2400"/>
              <a:t>		</a:t>
            </a:r>
            <a:r>
              <a:rPr lang="zh-CN" altLang="en-US" sz="2400"/>
              <a:t>其格式为</a:t>
            </a:r>
            <a:r>
              <a:rPr lang="en-US" altLang="zh-CN" sz="2400"/>
              <a:t>:</a:t>
            </a:r>
            <a:endParaRPr lang="en-US" altLang="zh-CN" sz="2400"/>
          </a:p>
          <a:p>
            <a:r>
              <a:rPr lang="en-US" altLang="zh-CN" sz="2400"/>
              <a:t>			A </a:t>
            </a:r>
            <a:r>
              <a:rPr lang="zh-CN" altLang="en-US" sz="2400"/>
              <a:t>或 </a:t>
            </a:r>
            <a:r>
              <a:rPr lang="en-US" altLang="zh-CN" sz="2400"/>
              <a:t>A </a:t>
            </a:r>
            <a:r>
              <a:rPr lang="zh-CN" altLang="en-US" sz="2400"/>
              <a:t>主存地址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  <a:p>
            <a:r>
              <a:rPr lang="en-US" altLang="zh-CN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zh-CN" alt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二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 sz="2400"/>
              <a:t>在</a:t>
            </a:r>
            <a:r>
              <a:rPr lang="en-US" altLang="zh-CN" sz="2400"/>
              <a:t>IBM/PC</a:t>
            </a:r>
            <a:r>
              <a:rPr lang="zh-CN" altLang="en-US" sz="2400"/>
              <a:t>机上建立</a:t>
            </a:r>
            <a:r>
              <a:rPr lang="en-US" altLang="zh-CN" sz="2400"/>
              <a:t>TEC-2</a:t>
            </a:r>
            <a:r>
              <a:rPr lang="zh-CN" altLang="en-US" sz="2400"/>
              <a:t>机源汇编程序，之后运行在</a:t>
            </a:r>
            <a:r>
              <a:rPr lang="en-US" altLang="zh-CN" sz="2400"/>
              <a:t>PC</a:t>
            </a:r>
            <a:r>
              <a:rPr lang="zh-CN" altLang="en-US" sz="2400"/>
              <a:t>机</a:t>
            </a:r>
            <a:r>
              <a:rPr lang="en-US" altLang="zh-CN" sz="2400"/>
              <a:t>		</a:t>
            </a:r>
            <a:r>
              <a:rPr lang="zh-CN" altLang="en-US" sz="2400"/>
              <a:t>上的交叉汇编</a:t>
            </a:r>
            <a:r>
              <a:rPr lang="en-US" altLang="zh-CN" sz="2400"/>
              <a:t>ASEC</a:t>
            </a:r>
            <a:r>
              <a:rPr lang="zh-CN" altLang="en-US" sz="2400"/>
              <a:t>，得到一个</a:t>
            </a:r>
            <a:r>
              <a:rPr lang="en-US" altLang="zh-CN" sz="2400"/>
              <a:t>TEC-2</a:t>
            </a:r>
            <a:r>
              <a:rPr lang="zh-CN" altLang="en-US" sz="2400"/>
              <a:t>机的执行程序。再通</a:t>
            </a:r>
            <a:r>
              <a:rPr lang="en-US" altLang="zh-CN" sz="2400"/>
              <a:t>		</a:t>
            </a:r>
            <a:r>
              <a:rPr lang="zh-CN" altLang="en-US" sz="2400"/>
              <a:t>过运行通讯程序</a:t>
            </a:r>
            <a:r>
              <a:rPr lang="en-US" altLang="zh-CN" sz="2400"/>
              <a:t>PCEC</a:t>
            </a:r>
            <a:r>
              <a:rPr lang="zh-CN" altLang="en-US" sz="2400"/>
              <a:t>将其传送给</a:t>
            </a:r>
            <a:r>
              <a:rPr lang="en-US" altLang="zh-CN" sz="2400"/>
              <a:t>TEC-2</a:t>
            </a:r>
            <a:r>
              <a:rPr lang="zh-CN" altLang="en-US" sz="2400"/>
              <a:t>机上并运行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-6350" y="678180"/>
            <a:ext cx="6770370" cy="102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9065" y="867410"/>
            <a:ext cx="6316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建立</a:t>
            </a:r>
            <a:r>
              <a:rPr lang="en-US" altLang="zh-CN" sz="3600"/>
              <a:t>TEC-2</a:t>
            </a:r>
            <a:r>
              <a:rPr lang="zh-CN" altLang="en-US" sz="3600"/>
              <a:t>机汇编源程序的途径</a:t>
            </a:r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3490" y="1796415"/>
            <a:ext cx="2592070" cy="2379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24915" y="1911350"/>
            <a:ext cx="9843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介绍：</a:t>
            </a:r>
            <a:endParaRPr lang="zh-CN" altLang="en-US" sz="2000"/>
          </a:p>
          <a:p>
            <a:r>
              <a:rPr lang="zh-CN" altLang="en-US" sz="2000"/>
              <a:t>采用</a:t>
            </a:r>
            <a:r>
              <a:rPr lang="en-US" altLang="zh-CN" sz="2000"/>
              <a:t>TEC-2</a:t>
            </a:r>
            <a:r>
              <a:rPr lang="zh-CN" altLang="en-US" sz="2000"/>
              <a:t>机汇编语言编写，固定在主存</a:t>
            </a:r>
            <a:r>
              <a:rPr lang="en-US" altLang="zh-CN" sz="2000"/>
              <a:t>EPROM</a:t>
            </a:r>
            <a:r>
              <a:rPr lang="zh-CN" altLang="en-US" sz="2000"/>
              <a:t>中从</a:t>
            </a:r>
            <a:r>
              <a:rPr lang="en-US" altLang="zh-CN" sz="2000"/>
              <a:t>0000H</a:t>
            </a:r>
            <a:r>
              <a:rPr lang="zh-CN" altLang="en-US" sz="2000"/>
              <a:t>到</a:t>
            </a:r>
            <a:r>
              <a:rPr lang="en-US" altLang="zh-CN" sz="2000"/>
              <a:t>07FFH</a:t>
            </a:r>
            <a:r>
              <a:rPr lang="zh-CN" altLang="en-US" sz="2000"/>
              <a:t>共</a:t>
            </a:r>
            <a:r>
              <a:rPr lang="en-US" altLang="zh-CN" sz="2000"/>
              <a:t>2k</a:t>
            </a:r>
            <a:r>
              <a:rPr lang="zh-CN" altLang="en-US" sz="2000"/>
              <a:t>字节的存储器中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224915" y="3058160"/>
            <a:ext cx="98444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功能：</a:t>
            </a:r>
            <a:endParaRPr lang="zh-CN" altLang="en-US" sz="2000"/>
          </a:p>
          <a:p>
            <a:r>
              <a:rPr lang="zh-CN" altLang="en-US" sz="2000"/>
              <a:t>支持计算机终端接入</a:t>
            </a:r>
            <a:r>
              <a:rPr lang="en-US" altLang="zh-CN" sz="2000"/>
              <a:t>TEC-2</a:t>
            </a:r>
            <a:r>
              <a:rPr lang="zh-CN" altLang="en-US" sz="2000"/>
              <a:t>机，即把</a:t>
            </a:r>
            <a:r>
              <a:rPr lang="en-US" altLang="zh-CN" sz="2000"/>
              <a:t>PC</a:t>
            </a:r>
            <a:r>
              <a:rPr lang="zh-CN" altLang="en-US" sz="2000"/>
              <a:t>机作为</a:t>
            </a:r>
            <a:r>
              <a:rPr lang="en-US" altLang="zh-CN" sz="2000"/>
              <a:t>TEC-2</a:t>
            </a:r>
            <a:r>
              <a:rPr lang="zh-CN" altLang="en-US" sz="2000"/>
              <a:t>机的控制台，可以在终端上操作和运行</a:t>
            </a:r>
            <a:r>
              <a:rPr lang="en-US" altLang="zh-CN" sz="2000"/>
              <a:t>TEC-2</a:t>
            </a:r>
            <a:r>
              <a:rPr lang="zh-CN" altLang="en-US" sz="2000"/>
              <a:t>程序，可以更方便的支持</a:t>
            </a:r>
            <a:r>
              <a:rPr lang="en-US" altLang="zh-CN" sz="2000"/>
              <a:t>TEC-2</a:t>
            </a:r>
            <a:r>
              <a:rPr lang="zh-CN" altLang="en-US" sz="2000"/>
              <a:t>机上的各项实验功能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224915" y="4688205"/>
            <a:ext cx="98444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运行：</a:t>
            </a:r>
            <a:endParaRPr lang="zh-CN" altLang="en-US" sz="2000"/>
          </a:p>
          <a:p>
            <a:r>
              <a:rPr lang="zh-CN" altLang="en-US" sz="2000"/>
              <a:t>将</a:t>
            </a:r>
            <a:r>
              <a:rPr lang="en-US" altLang="zh-CN" sz="2000"/>
              <a:t>TEC-2</a:t>
            </a:r>
            <a:r>
              <a:rPr lang="zh-CN" altLang="en-US" sz="2000"/>
              <a:t>机的功能开关</a:t>
            </a:r>
            <a:r>
              <a:rPr lang="en-US" altLang="zh-CN" sz="2000"/>
              <a:t>FS1~FS4</a:t>
            </a:r>
            <a:r>
              <a:rPr lang="zh-CN" altLang="en-US" sz="2000"/>
              <a:t>播成</a:t>
            </a:r>
            <a:r>
              <a:rPr lang="en-US" altLang="zh-CN" sz="2000"/>
              <a:t>1010</a:t>
            </a:r>
            <a:r>
              <a:rPr lang="zh-CN" altLang="en-US" sz="2000"/>
              <a:t>联机状态（向上为</a:t>
            </a:r>
            <a:r>
              <a:rPr lang="en-US" altLang="zh-CN" sz="2000"/>
              <a:t>1</a:t>
            </a:r>
            <a:r>
              <a:rPr lang="zh-CN" altLang="en-US" sz="2000"/>
              <a:t>），按水平板左下方的</a:t>
            </a:r>
            <a:r>
              <a:rPr lang="en-US" altLang="zh-CN" sz="2000"/>
              <a:t>LDMC/RESET</a:t>
            </a:r>
            <a:r>
              <a:rPr lang="zh-CN" altLang="en-US" sz="2000"/>
              <a:t>按钮，</a:t>
            </a:r>
            <a:r>
              <a:rPr lang="en-US" altLang="zh-CN" sz="2000"/>
              <a:t>TEC-2</a:t>
            </a:r>
            <a:r>
              <a:rPr lang="zh-CN" altLang="en-US" sz="2000"/>
              <a:t>机将从内存的</a:t>
            </a:r>
            <a:r>
              <a:rPr lang="en-US" altLang="zh-CN" sz="2000"/>
              <a:t>0</a:t>
            </a:r>
            <a:r>
              <a:rPr lang="zh-CN" altLang="en-US" sz="2000"/>
              <a:t>地址开始执行监控程序，终端出现提示符</a:t>
            </a:r>
            <a:r>
              <a:rPr lang="en-US" altLang="zh-CN" sz="2000"/>
              <a:t>”&gt;”</a:t>
            </a:r>
            <a:r>
              <a:rPr lang="zh-CN" altLang="en-US" sz="2000"/>
              <a:t>即进入监控程序运行状态，之后就可以输入监控程序提供的</a:t>
            </a:r>
            <a:r>
              <a:rPr lang="en-US" altLang="zh-CN" sz="2000"/>
              <a:t>9</a:t>
            </a:r>
            <a:r>
              <a:rPr lang="zh-CN" altLang="en-US" sz="2000"/>
              <a:t>条命令使</a:t>
            </a:r>
            <a:r>
              <a:rPr lang="en-US" altLang="zh-CN" sz="2000"/>
              <a:t>TEC-2</a:t>
            </a:r>
            <a:r>
              <a:rPr lang="zh-CN" altLang="en-US" sz="2000"/>
              <a:t>机执行汇编程序。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-6350" y="678180"/>
            <a:ext cx="6770370" cy="10236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7860" y="867410"/>
            <a:ext cx="5644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第一种方法</a:t>
            </a:r>
            <a:r>
              <a:rPr lang="en-US" altLang="zh-CN" sz="3600"/>
              <a:t>:TEC-2</a:t>
            </a:r>
            <a:r>
              <a:rPr lang="zh-CN" altLang="en-US" sz="3600"/>
              <a:t>监控程序</a:t>
            </a:r>
            <a:endParaRPr lang="zh-C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4805" y="2125345"/>
            <a:ext cx="52108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命令</a:t>
            </a:r>
            <a:r>
              <a:rPr lang="en-US" altLang="zh-CN"/>
              <a:t>(</a:t>
            </a:r>
            <a:r>
              <a:rPr lang="zh-CN" altLang="en-US"/>
              <a:t>单条汇编命令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&gt;A [</a:t>
            </a:r>
            <a:r>
              <a:rPr lang="zh-CN" altLang="en-US"/>
              <a:t>地址</a:t>
            </a:r>
            <a:r>
              <a:rPr lang="en-US" altLang="zh-CN"/>
              <a:t>]      </a:t>
            </a:r>
            <a:r>
              <a:rPr lang="zh-CN" altLang="en-US"/>
              <a:t>若无地址则从默认地址开始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:逐条打入所需的汇编语句，系统逐句进行汇编，并将执行代码连续存放在给定地址,</a:t>
            </a:r>
            <a:r>
              <a:rPr lang="zh-CN" altLang="en-US"/>
              <a:t>若编译语句出错则指出错误位置并要求重新打入正确指令，在实验者输入回车时结束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&gt;A 800</a:t>
            </a:r>
            <a:endParaRPr lang="en-US" altLang="zh-CN"/>
          </a:p>
          <a:p>
            <a:r>
              <a:rPr lang="en-US" altLang="zh-CN"/>
              <a:t>0800: MOV  R1, 100</a:t>
            </a:r>
            <a:endParaRPr lang="en-US" altLang="zh-CN"/>
          </a:p>
          <a:p>
            <a:r>
              <a:rPr lang="en-US" altLang="zh-CN"/>
              <a:t>0802: MOV  R2, R1</a:t>
            </a:r>
            <a:endParaRPr lang="en-US" altLang="zh-CN"/>
          </a:p>
          <a:p>
            <a:r>
              <a:rPr lang="en-US" altLang="zh-CN"/>
              <a:t>0803: ADD   R2, R1</a:t>
            </a:r>
            <a:endParaRPr lang="en-US" altLang="zh-CN"/>
          </a:p>
          <a:p>
            <a:r>
              <a:rPr lang="en-US" altLang="zh-CN"/>
              <a:t>0804: RET</a:t>
            </a:r>
            <a:endParaRPr lang="en-US" altLang="zh-CN"/>
          </a:p>
          <a:p>
            <a:r>
              <a:rPr lang="en-US" altLang="zh-CN"/>
              <a:t>0805: </a:t>
            </a:r>
            <a:r>
              <a:rPr lang="zh-CN" altLang="en-US"/>
              <a:t>回车</a:t>
            </a:r>
            <a:endParaRPr lang="en-US" altLang="zh-CN"/>
          </a:p>
          <a:p>
            <a:r>
              <a:rPr lang="zh-CN" altLang="en-US"/>
              <a:t>监控程序通过类似子程序调用方式运行用户程序，因此用户需要在回车前输入</a:t>
            </a:r>
            <a:r>
              <a:rPr lang="en-US" altLang="zh-CN"/>
              <a:t>RET</a:t>
            </a:r>
            <a:r>
              <a:rPr lang="zh-CN" altLang="en-US"/>
              <a:t>语句使用户程序结束后正确返回到监控下一指令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263005" y="2125345"/>
            <a:ext cx="56089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</a:t>
            </a:r>
            <a:r>
              <a:rPr lang="zh-CN" altLang="en-US"/>
              <a:t>命令</a:t>
            </a:r>
            <a:r>
              <a:rPr lang="en-US" altLang="zh-CN"/>
              <a:t>(</a:t>
            </a:r>
            <a:r>
              <a:rPr lang="zh-CN" altLang="en-US"/>
              <a:t>反汇编命令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&gt;U [</a:t>
            </a:r>
            <a:r>
              <a:rPr lang="zh-CN" altLang="en-US"/>
              <a:t>地址</a:t>
            </a:r>
            <a:r>
              <a:rPr lang="en-US" altLang="zh-CN"/>
              <a:t>]      </a:t>
            </a:r>
            <a:r>
              <a:rPr lang="zh-CN" altLang="en-US"/>
              <a:t>若无地址则从上次</a:t>
            </a:r>
            <a:r>
              <a:rPr lang="en-US" altLang="zh-CN"/>
              <a:t>U</a:t>
            </a:r>
            <a:r>
              <a:rPr lang="zh-CN" altLang="en-US"/>
              <a:t>命令结束的地址开始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功能：从指定的地址反汇编15条指令，并将结果显示在终端屏幕上。反汇编结束后，如果再键入不带参数的U命令，则从上次反汇编的最后一条语句之后继续反汇编。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&gt;U 800</a:t>
            </a:r>
            <a:endParaRPr lang="en-US" altLang="zh-CN"/>
          </a:p>
          <a:p>
            <a:r>
              <a:rPr lang="en-US" altLang="zh-CN"/>
              <a:t>0800：2C10 0100 MOV R1，0100</a:t>
            </a:r>
            <a:endParaRPr lang="en-US" altLang="zh-CN"/>
          </a:p>
          <a:p>
            <a:r>
              <a:rPr lang="en-US" altLang="zh-CN"/>
              <a:t>0802：2021 MOV R2，R1</a:t>
            </a:r>
            <a:endParaRPr lang="en-US" altLang="zh-CN"/>
          </a:p>
          <a:p>
            <a:r>
              <a:rPr lang="en-US" altLang="zh-CN"/>
              <a:t>0803：0421 ADD R2，R1</a:t>
            </a:r>
            <a:endParaRPr lang="en-US" altLang="zh-CN"/>
          </a:p>
          <a:p>
            <a:r>
              <a:rPr lang="en-US" altLang="zh-CN"/>
              <a:t>0804：AC00 RET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其中</a:t>
            </a:r>
            <a:r>
              <a:rPr lang="en-US" altLang="zh-CN"/>
              <a:t>2C10,2021</a:t>
            </a:r>
            <a:r>
              <a:rPr lang="zh-CN" altLang="en-US"/>
              <a:t>这列表示的是机器指令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6350" y="678180"/>
            <a:ext cx="6770370" cy="10236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42060" y="867410"/>
            <a:ext cx="401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TEC-2</a:t>
            </a:r>
            <a:r>
              <a:rPr lang="zh-CN" altLang="en-US" sz="3600"/>
              <a:t>机监控命令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4160" y="2332990"/>
            <a:ext cx="45866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G/T/P</a:t>
            </a:r>
            <a:r>
              <a:rPr lang="zh-CN" altLang="en-US"/>
              <a:t>命令</a:t>
            </a:r>
            <a:r>
              <a:rPr lang="en-US" altLang="zh-CN"/>
              <a:t>(</a:t>
            </a:r>
            <a:r>
              <a:rPr lang="zh-CN" altLang="en-US"/>
              <a:t>执行程序命令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>
                <a:sym typeface="+mn-ea"/>
              </a:rPr>
              <a:t>&gt;G/T/P </a:t>
            </a:r>
            <a:r>
              <a:rPr lang="en-US">
                <a:sym typeface="+mn-ea"/>
              </a:rPr>
              <a:t>[</a:t>
            </a:r>
            <a:r>
              <a:rPr lang="zh-CN" altLang="en-US">
                <a:sym typeface="+mn-ea"/>
              </a:rPr>
              <a:t>地址</a:t>
            </a:r>
            <a:r>
              <a:rPr lang="en-US">
                <a:sym typeface="+mn-ea"/>
              </a:rPr>
              <a:t>]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功能：执行程序</a:t>
            </a:r>
            <a:endParaRPr lang="zh-CN" altLang="en-US"/>
          </a:p>
          <a:p>
            <a:r>
              <a:rPr lang="en-US" altLang="zh-CN"/>
              <a:t>·</a:t>
            </a:r>
            <a:r>
              <a:rPr lang="en-US" altLang="zh-CN"/>
              <a:t>G</a:t>
            </a:r>
            <a:r>
              <a:rPr lang="zh-CN" altLang="en-US"/>
              <a:t>为连续执行一个用户程序段</a:t>
            </a:r>
            <a:endParaRPr lang="zh-CN" altLang="en-US"/>
          </a:p>
          <a:p>
            <a:r>
              <a:rPr lang="en-US" altLang="zh-CN"/>
              <a:t>·</a:t>
            </a:r>
            <a:r>
              <a:rPr lang="en-US" altLang="zh-CN"/>
              <a:t>T</a:t>
            </a:r>
            <a:r>
              <a:rPr lang="zh-CN" altLang="en-US"/>
              <a:t>和</a:t>
            </a:r>
            <a:r>
              <a:rPr lang="en-US" altLang="zh-CN"/>
              <a:t>P</a:t>
            </a:r>
            <a:r>
              <a:rPr lang="zh-CN" altLang="en-US"/>
              <a:t>均为单步执行，但</a:t>
            </a:r>
            <a:r>
              <a:rPr lang="en-US" altLang="zh-CN"/>
              <a:t>P</a:t>
            </a:r>
            <a:r>
              <a:rPr lang="zh-CN" altLang="en-US"/>
              <a:t>指令遇到</a:t>
            </a:r>
            <a:r>
              <a:rPr lang="en-US" altLang="zh-CN"/>
              <a:t>CALL</a:t>
            </a:r>
            <a:r>
              <a:rPr lang="zh-CN" altLang="en-US"/>
              <a:t>语句时会连同被调用的子程序一次执行完成。执行之后显示所有通用寄存器及状态寄存器的内容，并反汇编出下一条将要执行的指令。但要注意T或P命令不能执行固化在ROM中的程序。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80885" y="2332990"/>
            <a:ext cx="43319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zh-CN" altLang="en-US"/>
              <a:t>命令</a:t>
            </a:r>
            <a:r>
              <a:rPr lang="en-US" altLang="zh-CN"/>
              <a:t>(</a:t>
            </a:r>
            <a:r>
              <a:rPr lang="zh-CN" altLang="en-US"/>
              <a:t>显示</a:t>
            </a:r>
            <a:r>
              <a:rPr lang="en-US" altLang="zh-CN"/>
              <a:t>/</a:t>
            </a:r>
            <a:r>
              <a:rPr lang="zh-CN" altLang="en-US"/>
              <a:t>修改寄存器命令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&gt;R [</a:t>
            </a:r>
            <a:r>
              <a:rPr lang="zh-CN" altLang="en-US"/>
              <a:t>寄存器名</a:t>
            </a:r>
            <a:r>
              <a:rPr lang="en-US" altLang="zh-CN"/>
              <a:t>]</a:t>
            </a:r>
            <a:endParaRPr lang="zh-CN" altLang="en-US"/>
          </a:p>
          <a:p>
            <a:r>
              <a:rPr lang="zh-CN" altLang="en-US"/>
              <a:t>寄存器名为R0~R15或SP（R4），PC（R5），IP（R6）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功能：显示寄存器的值，若修改，则键入新值并回车确认。</a:t>
            </a:r>
            <a:endParaRPr lang="zh-CN" altLang="en-US"/>
          </a:p>
          <a:p>
            <a:r>
              <a:rPr lang="zh-CN" altLang="en-US"/>
              <a:t>当R命令不带寄存器名时，显示全部寄存器及状态寄存器的值，并反汇编出当前PC所指的指令，其中状态寄存器F显示的格式为“F=8位二进制”，其各位的值分别对应于C、Z、V、S、INTE、P2、P1、P0。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6350" y="678180"/>
            <a:ext cx="6770370" cy="10236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42060" y="867410"/>
            <a:ext cx="401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TEC-2</a:t>
            </a:r>
            <a:r>
              <a:rPr lang="zh-CN" altLang="en-US" sz="3600"/>
              <a:t>机监控命令</a:t>
            </a:r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30810" y="1997075"/>
            <a:ext cx="67265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显示存储器内容命令D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格式：D </a:t>
            </a:r>
            <a:r>
              <a:rPr lang="en-US" altLang="zh-CN"/>
              <a:t>[</a:t>
            </a:r>
            <a:r>
              <a:rPr lang="zh-CN" altLang="en-US"/>
              <a:t>地址</a:t>
            </a:r>
            <a:r>
              <a:rPr lang="en-US" altLang="zh-CN"/>
              <a:t>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功能：从指定地址开始显示内存120个存储字的内容。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&gt;D800</a:t>
            </a:r>
            <a:endParaRPr lang="zh-CN" altLang="en-US"/>
          </a:p>
          <a:p>
            <a:r>
              <a:rPr lang="zh-CN" altLang="en-US"/>
              <a:t>显示：</a:t>
            </a:r>
            <a:endParaRPr lang="zh-CN" altLang="en-US"/>
          </a:p>
          <a:p>
            <a:r>
              <a:rPr lang="zh-CN" altLang="en-US"/>
              <a:t>0800 2C10 0100 2021 0421 AC00 FFFF 0004 FFFB , · · · ! · ! ，· · · · · · {</a:t>
            </a:r>
            <a:endParaRPr lang="zh-CN" altLang="en-US"/>
          </a:p>
          <a:p>
            <a:r>
              <a:rPr lang="zh-CN" altLang="en-US"/>
              <a:t>0808 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显示中，最左一列4位16进制数是本行中的第一个字的地址，接下来的8列是用4位16进制表示的8个连续内存字的内容，最右的列是每个字节所对应的ASCII字符，当其值为不可显示字符的ASCII码时，用“·”字符标记。再次输入D命令可继续显示下120个存储字的内容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48170" y="612140"/>
            <a:ext cx="497776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修改存储器内容命令E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格式：E[地址]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：从指定地址逐字显示内存字的内容，并等待用户输入一个新的值。若用户没有输入新值而是输入空格键，则该内存单元内容不变。若输入新值后接着输入空格键，则内存单元内容被修改成新值，空格键表明要连续修改内存区，故接下来显示下一个内存单元并等待修改，回车结束该命令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&gt;E800</a:t>
            </a:r>
            <a:endParaRPr lang="zh-CN" altLang="en-US"/>
          </a:p>
          <a:p>
            <a:r>
              <a:rPr lang="zh-CN" altLang="en-US"/>
              <a:t>显示：0800 2C10:</a:t>
            </a:r>
            <a:endParaRPr lang="zh-CN" altLang="en-US"/>
          </a:p>
          <a:p>
            <a:r>
              <a:rPr lang="zh-CN" altLang="en-US"/>
              <a:t>之后按空格</a:t>
            </a:r>
            <a:endParaRPr lang="zh-CN" altLang="en-US"/>
          </a:p>
          <a:p>
            <a:r>
              <a:rPr lang="zh-CN" altLang="en-US"/>
              <a:t>显示：0800 2C10: 0100:</a:t>
            </a:r>
            <a:endParaRPr lang="zh-CN" altLang="en-US"/>
          </a:p>
          <a:p>
            <a:r>
              <a:rPr lang="zh-CN" altLang="en-US"/>
              <a:t>之后输入：3333空格</a:t>
            </a:r>
            <a:endParaRPr lang="zh-CN" altLang="en-US"/>
          </a:p>
          <a:p>
            <a:r>
              <a:rPr lang="zh-CN" altLang="en-US"/>
              <a:t>显示：0800 2C10: 0100: 3333 2021:</a:t>
            </a:r>
            <a:endParaRPr lang="zh-CN" altLang="en-US"/>
          </a:p>
          <a:p>
            <a:r>
              <a:rPr lang="zh-CN" altLang="en-US"/>
              <a:t>0800后的2C10是地址为0800H单元的当前值，“:”后可输入要修改的新值，不修改可按回车退出或按空格找下一单元。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6350" y="678180"/>
            <a:ext cx="6770370" cy="10236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42060" y="867410"/>
            <a:ext cx="401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TEC-2</a:t>
            </a:r>
            <a:r>
              <a:rPr lang="zh-CN" altLang="en-US" sz="3600"/>
              <a:t>机监控命令</a:t>
            </a:r>
            <a:endParaRPr lang="zh-CN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6350" y="678180"/>
            <a:ext cx="6770370" cy="10236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42060" y="867410"/>
            <a:ext cx="401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TEC-2</a:t>
            </a:r>
            <a:r>
              <a:rPr lang="zh-CN" altLang="en-US" sz="3600"/>
              <a:t>机子程序</a:t>
            </a:r>
            <a:endParaRPr lang="zh-CN" altLang="en-US" sz="3600"/>
          </a:p>
        </p:txBody>
      </p:sp>
      <p:sp>
        <p:nvSpPr>
          <p:cNvPr id="2" name="文本框 1"/>
          <p:cNvSpPr txBox="1"/>
          <p:nvPr/>
        </p:nvSpPr>
        <p:spPr>
          <a:xfrm>
            <a:off x="1490980" y="2216785"/>
            <a:ext cx="80784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监控程序还实现了一些子程序供用户方便地实现某些功能，这些程序存储在主存中，用户通过输入地址和参数可以实现操作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子程序名       地址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INCH  	            005AH   	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输入一个字节到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OUTCH	            009BH	             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显示一个字符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NUMASC         02C9H		R15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转成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四位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ASCII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并显示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DISPCH   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02DFH		R0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转成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ASCII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并显示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UPCASE           0250H		R0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大小写转换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98830" y="1949450"/>
            <a:ext cx="9843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介绍：</a:t>
            </a:r>
            <a:endParaRPr lang="zh-CN" altLang="en-US" sz="2000"/>
          </a:p>
          <a:p>
            <a:r>
              <a:rPr lang="en-US" sz="2000"/>
              <a:t>ASEC</a:t>
            </a:r>
            <a:r>
              <a:rPr lang="zh-CN" altLang="en-US" sz="2000"/>
              <a:t>是一个符号汇编程序，不仅能对</a:t>
            </a:r>
            <a:r>
              <a:rPr lang="en-US" altLang="zh-CN" sz="2000"/>
              <a:t>TEC-2</a:t>
            </a:r>
            <a:r>
              <a:rPr lang="zh-CN" altLang="en-US" sz="2000"/>
              <a:t>机所定义的</a:t>
            </a:r>
            <a:r>
              <a:rPr lang="en-US" altLang="zh-CN" sz="2000"/>
              <a:t>53</a:t>
            </a:r>
            <a:r>
              <a:rPr lang="zh-CN" altLang="en-US" sz="2000"/>
              <a:t>条指令进行汇编，而且还提供了</a:t>
            </a:r>
            <a:r>
              <a:rPr lang="en-US" altLang="zh-CN" sz="2000"/>
              <a:t>6</a:t>
            </a:r>
            <a:r>
              <a:rPr lang="zh-CN" altLang="en-US" sz="2000"/>
              <a:t>条非常有用的伪指令，并允许在汇编语句中使用语句标号，这就能有效地避免直接使用绝对地址值（在类</a:t>
            </a:r>
            <a:r>
              <a:rPr lang="en-US" altLang="zh-CN" sz="2000"/>
              <a:t>DEBUG</a:t>
            </a:r>
            <a:r>
              <a:rPr lang="zh-CN" altLang="en-US" sz="2000"/>
              <a:t>方式下是做不到的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-6350" y="678180"/>
            <a:ext cx="6770370" cy="1023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7860" y="867410"/>
            <a:ext cx="5644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第二</a:t>
            </a:r>
            <a:r>
              <a:rPr lang="zh-CN" altLang="en-US" sz="3600"/>
              <a:t>种方法</a:t>
            </a:r>
            <a:r>
              <a:rPr lang="en-US" altLang="zh-CN" sz="3600"/>
              <a:t>:</a:t>
            </a:r>
            <a:r>
              <a:rPr lang="en-US" altLang="zh-CN" sz="3600">
                <a:sym typeface="+mn-ea"/>
              </a:rPr>
              <a:t>ASEC</a:t>
            </a:r>
            <a:r>
              <a:rPr lang="zh-CN" altLang="en-US" sz="3600">
                <a:sym typeface="+mn-ea"/>
              </a:rPr>
              <a:t>交叉汇编</a:t>
            </a:r>
            <a:endParaRPr lang="zh-CN" altLang="en-US" sz="3600"/>
          </a:p>
        </p:txBody>
      </p:sp>
      <p:sp>
        <p:nvSpPr>
          <p:cNvPr id="2" name="文本框 1"/>
          <p:cNvSpPr txBox="1"/>
          <p:nvPr/>
        </p:nvSpPr>
        <p:spPr>
          <a:xfrm>
            <a:off x="798830" y="3594100"/>
            <a:ext cx="67202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①</a:t>
            </a:r>
            <a:r>
              <a:rPr lang="en-US" altLang="zh-CN" sz="2400"/>
              <a:t>ORG	exp                   </a:t>
            </a:r>
            <a:r>
              <a:rPr lang="zh-CN" altLang="en-US" sz="2400"/>
              <a:t>定义程序首地址为</a:t>
            </a:r>
            <a:r>
              <a:rPr lang="en-US" altLang="zh-CN" sz="2400"/>
              <a:t>exp</a:t>
            </a:r>
            <a:r>
              <a:rPr lang="zh-CN" altLang="en-US" sz="2400"/>
              <a:t>值</a:t>
            </a:r>
            <a:endParaRPr lang="zh-CN" altLang="en-US" sz="2400"/>
          </a:p>
          <a:p>
            <a:r>
              <a:rPr lang="zh-CN" altLang="en-US" sz="2400"/>
              <a:t>②</a:t>
            </a:r>
            <a:r>
              <a:rPr lang="en-US" altLang="zh-CN" sz="2400"/>
              <a:t>Var	EQU   exp        </a:t>
            </a:r>
            <a:r>
              <a:rPr lang="zh-CN" altLang="en-US" sz="2400"/>
              <a:t>定义标号值为</a:t>
            </a:r>
            <a:r>
              <a:rPr lang="en-US" altLang="zh-CN" sz="2400"/>
              <a:t>exp</a:t>
            </a:r>
            <a:endParaRPr lang="en-US" altLang="zh-CN" sz="2400"/>
          </a:p>
          <a:p>
            <a:r>
              <a:rPr lang="zh-CN" altLang="en-US" sz="2400"/>
              <a:t>③</a:t>
            </a:r>
            <a:r>
              <a:rPr lang="en-US" altLang="zh-CN" sz="2400"/>
              <a:t>Var=exp 	            </a:t>
            </a:r>
            <a:r>
              <a:rPr lang="zh-CN" altLang="en-US" sz="2400"/>
              <a:t>同②</a:t>
            </a:r>
            <a:endParaRPr lang="zh-CN" altLang="en-US" sz="2400"/>
          </a:p>
          <a:p>
            <a:r>
              <a:rPr lang="zh-CN" altLang="en-US" sz="2400"/>
              <a:t>④</a:t>
            </a:r>
            <a:r>
              <a:rPr lang="en-US" altLang="zh-CN" sz="2400"/>
              <a:t>adr DW exp	            </a:t>
            </a:r>
            <a:r>
              <a:rPr lang="zh-CN" altLang="en-US" sz="2400"/>
              <a:t>以</a:t>
            </a:r>
            <a:r>
              <a:rPr lang="en-US" altLang="zh-CN" sz="2400"/>
              <a:t>adr</a:t>
            </a:r>
            <a:r>
              <a:rPr lang="zh-CN" altLang="en-US" sz="2400"/>
              <a:t>为首地址存储</a:t>
            </a:r>
            <a:r>
              <a:rPr lang="en-US" altLang="zh-CN" sz="2400"/>
              <a:t>exp</a:t>
            </a:r>
            <a:r>
              <a:rPr lang="zh-CN" altLang="en-US" sz="2400"/>
              <a:t>的值</a:t>
            </a:r>
            <a:endParaRPr lang="zh-CN" altLang="en-US" sz="2400"/>
          </a:p>
          <a:p>
            <a:r>
              <a:rPr lang="zh-CN" altLang="en-US" sz="2400"/>
              <a:t>⑤</a:t>
            </a:r>
            <a:r>
              <a:rPr lang="en-US" altLang="zh-CN" sz="2400"/>
              <a:t>BLK n	            </a:t>
            </a:r>
            <a:r>
              <a:rPr lang="zh-CN" altLang="en-US" sz="2400"/>
              <a:t>保留</a:t>
            </a:r>
            <a:r>
              <a:rPr lang="en-US" altLang="zh-CN" sz="2400"/>
              <a:t>n</a:t>
            </a:r>
            <a:r>
              <a:rPr lang="zh-CN" altLang="en-US" sz="2400"/>
              <a:t>个字单元</a:t>
            </a:r>
            <a:endParaRPr lang="zh-CN" altLang="en-US" sz="2400"/>
          </a:p>
          <a:p>
            <a:r>
              <a:rPr lang="zh-CN" altLang="en-US" sz="2400"/>
              <a:t>⑥</a:t>
            </a:r>
            <a:r>
              <a:rPr lang="en-US" altLang="zh-CN" sz="2400"/>
              <a:t>END		            </a:t>
            </a:r>
            <a:r>
              <a:rPr lang="zh-CN" altLang="en-US" sz="2400"/>
              <a:t>程序结束标志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7776210" y="3594100"/>
            <a:ext cx="35896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任何一个</a:t>
            </a:r>
            <a:r>
              <a:rPr lang="en-US" altLang="zh-CN"/>
              <a:t>TEC-2</a:t>
            </a:r>
            <a:r>
              <a:rPr lang="zh-CN" altLang="en-US"/>
              <a:t>的汇编程序都必须有</a:t>
            </a:r>
            <a:r>
              <a:rPr lang="en-US" altLang="zh-CN"/>
              <a:t>ORG</a:t>
            </a:r>
            <a:r>
              <a:rPr lang="zh-CN" altLang="en-US"/>
              <a:t>和</a:t>
            </a:r>
            <a:r>
              <a:rPr lang="en-US" altLang="zh-CN"/>
              <a:t>END</a:t>
            </a:r>
            <a:r>
              <a:rPr lang="zh-CN" altLang="en-US"/>
              <a:t>伪指令，而且</a:t>
            </a:r>
            <a:r>
              <a:rPr lang="en-US" altLang="zh-CN"/>
              <a:t>exp</a:t>
            </a:r>
            <a:r>
              <a:rPr lang="zh-CN" altLang="en-US"/>
              <a:t>的值要在一个合理的范围内。</a:t>
            </a:r>
            <a:r>
              <a:rPr lang="en-US" altLang="zh-CN"/>
              <a:t>exp</a:t>
            </a:r>
            <a:r>
              <a:rPr lang="zh-CN" altLang="en-US"/>
              <a:t>可以是一个十进制或者以</a:t>
            </a:r>
            <a:r>
              <a:rPr lang="en-US" altLang="zh-CN"/>
              <a:t>H</a:t>
            </a:r>
            <a:r>
              <a:rPr lang="zh-CN" altLang="en-US"/>
              <a:t>结尾的十六进制数，也可以是一个不包含括号的表达式（表达式中可以有四则运算，但运算次序按照从左到右，不存在优先级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6350" y="678180"/>
            <a:ext cx="4740910" cy="1023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1485" y="867410"/>
            <a:ext cx="5989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 ASEC</a:t>
            </a:r>
            <a:r>
              <a:rPr lang="zh-CN" altLang="en-US" sz="3600"/>
              <a:t>的操作过程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2390" y="570865"/>
            <a:ext cx="6888480" cy="5913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570" y="2430145"/>
            <a:ext cx="51485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第一遍扫描中发现的错误可能是：</a:t>
            </a:r>
            <a:endParaRPr lang="zh-CN" altLang="en-US" sz="2000"/>
          </a:p>
          <a:p>
            <a:r>
              <a:rPr lang="en-US" altLang="zh-CN" sz="2000"/>
              <a:t>         </a:t>
            </a:r>
            <a:r>
              <a:rPr lang="zh-CN" altLang="en-US" sz="2000"/>
              <a:t>非法标号，即标号以非字母字符开头</a:t>
            </a:r>
            <a:endParaRPr lang="zh-CN" altLang="en-US" sz="2000"/>
          </a:p>
          <a:p>
            <a:r>
              <a:rPr lang="zh-CN" altLang="en-US" sz="2000"/>
              <a:t>         标号重定义</a:t>
            </a:r>
            <a:endParaRPr lang="zh-CN" altLang="en-US" sz="2000"/>
          </a:p>
          <a:p>
            <a:r>
              <a:rPr lang="zh-CN" altLang="en-US" sz="2000"/>
              <a:t>         </a:t>
            </a:r>
            <a:r>
              <a:rPr lang="en-US" altLang="zh-CN" sz="2000"/>
              <a:t>ORG exp</a:t>
            </a:r>
            <a:r>
              <a:rPr lang="zh-CN" altLang="en-US" sz="2000"/>
              <a:t>中的表达式的值溢出或没有定义</a:t>
            </a:r>
            <a:endParaRPr lang="zh-CN" altLang="en-US" sz="2000"/>
          </a:p>
          <a:p>
            <a:r>
              <a:rPr lang="zh-CN" altLang="en-US" sz="2000"/>
              <a:t>         找不到程序结束标志</a:t>
            </a:r>
            <a:r>
              <a:rPr lang="en-US" altLang="zh-CN" sz="2000"/>
              <a:t>END</a:t>
            </a:r>
            <a:r>
              <a:rPr lang="zh-CN" altLang="en-US" sz="2000"/>
              <a:t>等</a:t>
            </a:r>
            <a:endParaRPr lang="zh-CN" altLang="en-US" sz="2000"/>
          </a:p>
          <a:p>
            <a:r>
              <a:rPr lang="zh-CN" altLang="en-US" sz="2000"/>
              <a:t>第二遍扫描中发现的错误可能是：</a:t>
            </a:r>
            <a:endParaRPr lang="zh-CN" altLang="en-US" sz="2000"/>
          </a:p>
          <a:p>
            <a:r>
              <a:rPr lang="zh-CN" altLang="en-US" sz="2000"/>
              <a:t>         标号没有定义</a:t>
            </a:r>
            <a:endParaRPr lang="zh-CN" altLang="en-US" sz="2000"/>
          </a:p>
          <a:p>
            <a:r>
              <a:rPr lang="zh-CN" altLang="en-US" sz="2000"/>
              <a:t>         表达式的值溢出</a:t>
            </a:r>
            <a:endParaRPr lang="zh-CN" altLang="en-US" sz="2000"/>
          </a:p>
          <a:p>
            <a:r>
              <a:rPr lang="zh-CN" altLang="en-US" sz="2000"/>
              <a:t>         相对转移超出</a:t>
            </a:r>
            <a:r>
              <a:rPr lang="en-US" altLang="zh-CN" sz="2000"/>
              <a:t>-128</a:t>
            </a:r>
            <a:r>
              <a:rPr lang="zh-CN" altLang="en-US" sz="2000"/>
              <a:t>到</a:t>
            </a:r>
            <a:r>
              <a:rPr lang="en-US" altLang="zh-CN" sz="2000"/>
              <a:t>+127</a:t>
            </a:r>
            <a:r>
              <a:rPr lang="zh-CN" altLang="en-US" sz="2000"/>
              <a:t>的规定范围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2738</Words>
  <Application>WPS 演示</Application>
  <PresentationFormat>宽屏</PresentationFormat>
  <Paragraphs>145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msel</dc:creator>
  <cp:lastModifiedBy>msel</cp:lastModifiedBy>
  <cp:revision>5</cp:revision>
  <dcterms:created xsi:type="dcterms:W3CDTF">2022-03-28T08:28:00Z</dcterms:created>
  <dcterms:modified xsi:type="dcterms:W3CDTF">2022-03-29T12:50:59Z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