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63" r:id="rId2"/>
    <p:sldId id="3765" r:id="rId3"/>
    <p:sldId id="3803" r:id="rId4"/>
    <p:sldId id="3804" r:id="rId5"/>
    <p:sldId id="3789" r:id="rId6"/>
    <p:sldId id="3790" r:id="rId7"/>
    <p:sldId id="3788" r:id="rId8"/>
    <p:sldId id="3787" r:id="rId9"/>
    <p:sldId id="3791" r:id="rId10"/>
    <p:sldId id="3792" r:id="rId11"/>
    <p:sldId id="3793" r:id="rId12"/>
    <p:sldId id="3796" r:id="rId13"/>
    <p:sldId id="3800" r:id="rId14"/>
    <p:sldId id="3794" r:id="rId15"/>
    <p:sldId id="3795" r:id="rId16"/>
    <p:sldId id="3801" r:id="rId17"/>
    <p:sldId id="3806" r:id="rId18"/>
    <p:sldId id="3805" r:id="rId19"/>
    <p:sldId id="3797" r:id="rId20"/>
    <p:sldId id="3808" r:id="rId21"/>
    <p:sldId id="3798" r:id="rId22"/>
    <p:sldId id="3799" r:id="rId23"/>
    <p:sldId id="3802" r:id="rId24"/>
    <p:sldId id="3807" r:id="rId25"/>
    <p:sldId id="3784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5" pos="385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F1F3"/>
    <a:srgbClr val="CBB195"/>
    <a:srgbClr val="C2A484"/>
    <a:srgbClr val="846442"/>
    <a:srgbClr val="D0C9D4"/>
    <a:srgbClr val="DCFEE3"/>
    <a:srgbClr val="72AF2F"/>
    <a:srgbClr val="49701E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5311" autoAdjust="0"/>
  </p:normalViewPr>
  <p:slideViewPr>
    <p:cSldViewPr>
      <p:cViewPr varScale="1">
        <p:scale>
          <a:sx n="132" d="100"/>
          <a:sy n="132" d="100"/>
        </p:scale>
        <p:origin x="440" y="80"/>
      </p:cViewPr>
      <p:guideLst>
        <p:guide orient="horz" pos="1620"/>
        <p:guide pos="385"/>
        <p:guide pos="2880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71E8F-9B2B-491C-BF18-E33909BE8334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2023-A398-416E-AC65-CBA0D090E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16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C0ED-1C8B-4FF3-91A6-E652895D4634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D419-5B3F-423C-8358-46E41EBE1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08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8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5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6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2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4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39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5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3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9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6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73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9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3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7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3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4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9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2DF1-3372-4BE1-A4B8-29BB2EC887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0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40783"/>
      </p:ext>
    </p:extLst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36422"/>
      </p:ext>
    </p:extLst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954264"/>
      </p:ext>
    </p:extLst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0">
              <a:srgbClr val="FFFFFF"/>
            </a:gs>
            <a:gs pos="100000">
              <a:srgbClr val="FFFFFF"/>
            </a:gs>
            <a:gs pos="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1623"/>
      </p:ext>
    </p:extLst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1"/>
            <a:ext cx="9143499" cy="51434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1"/>
            <a:ext cx="91434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1"/>
            <a:ext cx="91434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</p:spPr>
        <p:txBody>
          <a:bodyPr/>
          <a:lstStyle/>
          <a:p>
            <a:fld id="{BAD3528A-AD03-4EC1-9937-BC1A05EE4318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3"/>
          </a:xfrm>
          <a:prstGeom prst="rect">
            <a:avLst/>
          </a:prstGeom>
        </p:spPr>
        <p:txBody>
          <a:bodyPr/>
          <a:lstStyle/>
          <a:p>
            <a:fld id="{CA40E389-212B-4178-8D38-562A3EC72A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5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2" r:id="rId2"/>
    <p:sldLayoutId id="2147483731" r:id="rId3"/>
    <p:sldLayoutId id="2147483730" r:id="rId4"/>
    <p:sldLayoutId id="2147483737" r:id="rId5"/>
    <p:sldLayoutId id="2147483741" r:id="rId6"/>
    <p:sldLayoutId id="2147483742" r:id="rId7"/>
    <p:sldLayoutId id="2147483743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93234" cy="5143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BA5F51-BF18-40E7-B375-0D259E353F22}"/>
              </a:ext>
            </a:extLst>
          </p:cNvPr>
          <p:cNvSpPr txBox="1"/>
          <p:nvPr/>
        </p:nvSpPr>
        <p:spPr>
          <a:xfrm>
            <a:off x="3419872" y="329183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组员：夏意晨、王志升、王笑天、侯刘威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DFF1A-65A4-4109-B01E-65B4EB931297}"/>
              </a:ext>
            </a:extLst>
          </p:cNvPr>
          <p:cNvSpPr txBox="1"/>
          <p:nvPr/>
        </p:nvSpPr>
        <p:spPr>
          <a:xfrm>
            <a:off x="2699792" y="1131590"/>
            <a:ext cx="4968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ypeLand 康熙字典體試用版" pitchFamily="50" charset="-120"/>
                <a:ea typeface="TypeLand 康熙字典體試用版" pitchFamily="50" charset="-120"/>
                <a:cs typeface="+mn-ea"/>
              </a:rPr>
              <a:t>2.3.2 TEC-2</a:t>
            </a:r>
            <a:r>
              <a:rPr lang="zh-CN" altLang="en-US" sz="4800" dirty="0">
                <a:latin typeface="TypeLand 康熙字典體試用版" pitchFamily="50" charset="-120"/>
                <a:ea typeface="TypeLand 康熙字典體試用版" pitchFamily="50" charset="-120"/>
                <a:cs typeface="+mn-ea"/>
              </a:rPr>
              <a:t>机的简化逻辑框图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2771800" y="-20538"/>
            <a:ext cx="2987225" cy="1440160"/>
          </a:xfrm>
          <a:prstGeom prst="wedgeEllipseCallout">
            <a:avLst>
              <a:gd name="adj1" fmla="val 63857"/>
              <a:gd name="adj2" fmla="val 26374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altLang="zh-CN" dirty="0"/>
              <a:t>4KW</a:t>
            </a:r>
            <a:r>
              <a:rPr lang="zh-CN" altLang="en-US" dirty="0"/>
              <a:t>的</a:t>
            </a:r>
            <a:r>
              <a:rPr lang="en-US" altLang="zh-CN" dirty="0"/>
              <a:t>ROM</a:t>
            </a:r>
            <a:r>
              <a:rPr lang="zh-CN" altLang="en-US" dirty="0"/>
              <a:t>区用于放监控程序、</a:t>
            </a:r>
            <a:r>
              <a:rPr lang="en-US" altLang="zh-CN" dirty="0"/>
              <a:t>2KW</a:t>
            </a:r>
            <a:r>
              <a:rPr lang="zh-CN" altLang="en-US" dirty="0"/>
              <a:t>的</a:t>
            </a:r>
            <a:r>
              <a:rPr lang="en-US" altLang="zh-CN" dirty="0"/>
              <a:t>RAM</a:t>
            </a:r>
            <a:r>
              <a:rPr lang="zh-CN" altLang="en-US" dirty="0"/>
              <a:t>区用于放用户程序和数据</a:t>
            </a:r>
            <a:endParaRPr lang="zh-CN" altLang="en-US" sz="1799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0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2051720" y="1347614"/>
            <a:ext cx="1872208" cy="1152128"/>
          </a:xfrm>
          <a:prstGeom prst="wedgeEllipseCallout">
            <a:avLst>
              <a:gd name="adj1" fmla="val 85471"/>
              <a:gd name="adj2" fmla="val -18782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总线部分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6C72384B-944C-4A62-9682-A123AA9A608C}"/>
              </a:ext>
            </a:extLst>
          </p:cNvPr>
          <p:cNvSpPr/>
          <p:nvPr/>
        </p:nvSpPr>
        <p:spPr>
          <a:xfrm>
            <a:off x="2051720" y="1296144"/>
            <a:ext cx="1872208" cy="1152128"/>
          </a:xfrm>
          <a:prstGeom prst="wedgeEllipseCallout">
            <a:avLst>
              <a:gd name="adj1" fmla="val 69471"/>
              <a:gd name="adj2" fmla="val -112744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zh-CN" altLang="en-US" sz="1799" dirty="0">
              <a:cs typeface="+mn-ea"/>
            </a:endParaRP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CDA77398-F886-4E61-B004-883B1192CCE0}"/>
              </a:ext>
            </a:extLst>
          </p:cNvPr>
          <p:cNvSpPr/>
          <p:nvPr/>
        </p:nvSpPr>
        <p:spPr>
          <a:xfrm>
            <a:off x="2123728" y="1296144"/>
            <a:ext cx="1872208" cy="1152128"/>
          </a:xfrm>
          <a:prstGeom prst="wedgeEllipseCallout">
            <a:avLst>
              <a:gd name="adj1" fmla="val 123364"/>
              <a:gd name="adj2" fmla="val 204265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总线部分</a:t>
            </a:r>
          </a:p>
        </p:txBody>
      </p:sp>
    </p:spTree>
    <p:extLst>
      <p:ext uri="{BB962C8B-B14F-4D97-AF65-F5344CB8AC3E}">
        <p14:creationId xmlns:p14="http://schemas.microsoft.com/office/powerpoint/2010/main" val="271355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971600" y="1165531"/>
            <a:ext cx="2987225" cy="1440160"/>
          </a:xfrm>
          <a:prstGeom prst="wedgeEllipseCallout">
            <a:avLst>
              <a:gd name="adj1" fmla="val 68783"/>
              <a:gd name="adj2" fmla="val -16319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地址总线</a:t>
            </a:r>
          </a:p>
        </p:txBody>
      </p:sp>
    </p:spTree>
    <p:extLst>
      <p:ext uri="{BB962C8B-B14F-4D97-AF65-F5344CB8AC3E}">
        <p14:creationId xmlns:p14="http://schemas.microsoft.com/office/powerpoint/2010/main" val="9679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467544" y="1238901"/>
            <a:ext cx="3491281" cy="1440160"/>
          </a:xfrm>
          <a:prstGeom prst="wedgeEllipseCallout">
            <a:avLst>
              <a:gd name="adj1" fmla="val 68783"/>
              <a:gd name="adj2" fmla="val -16319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/>
              <a:t>地址总线的输入信号只有一组，来自地址寄存器，地址寄存器只能接受来自运算器的结果输出信号（不合理但节省器件）；还用于微程序控制存储器的写入。</a:t>
            </a:r>
            <a:endParaRPr lang="zh-CN" altLang="en-US" sz="1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6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1115616" y="1235495"/>
            <a:ext cx="2987225" cy="1440160"/>
          </a:xfrm>
          <a:prstGeom prst="wedgeEllipseCallout">
            <a:avLst>
              <a:gd name="adj1" fmla="val 66320"/>
              <a:gd name="adj2" fmla="val -96233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外部数据总线</a:t>
            </a:r>
          </a:p>
        </p:txBody>
      </p:sp>
    </p:spTree>
    <p:extLst>
      <p:ext uri="{BB962C8B-B14F-4D97-AF65-F5344CB8AC3E}">
        <p14:creationId xmlns:p14="http://schemas.microsoft.com/office/powerpoint/2010/main" val="29952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1115616" y="1235495"/>
            <a:ext cx="2987225" cy="1440160"/>
          </a:xfrm>
          <a:prstGeom prst="wedgeEllipseCallout">
            <a:avLst>
              <a:gd name="adj1" fmla="val 118569"/>
              <a:gd name="adj2" fmla="val 154090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内部数据总线</a:t>
            </a:r>
          </a:p>
        </p:txBody>
      </p:sp>
    </p:spTree>
    <p:extLst>
      <p:ext uri="{BB962C8B-B14F-4D97-AF65-F5344CB8AC3E}">
        <p14:creationId xmlns:p14="http://schemas.microsoft.com/office/powerpoint/2010/main" val="185015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1043608" y="1263897"/>
            <a:ext cx="3312368" cy="1440160"/>
          </a:xfrm>
          <a:prstGeom prst="wedgeEllipseCallout">
            <a:avLst>
              <a:gd name="adj1" fmla="val 123870"/>
              <a:gd name="adj2" fmla="val 88043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400" dirty="0"/>
              <a:t>数据总线分为外部数据总线（</a:t>
            </a:r>
            <a:r>
              <a:rPr lang="en-US" altLang="zh-CN" sz="1400" dirty="0"/>
              <a:t>DB</a:t>
            </a:r>
            <a:r>
              <a:rPr lang="zh-CN" altLang="en-US" sz="1400" dirty="0"/>
              <a:t>）和内部数据总线（</a:t>
            </a:r>
            <a:r>
              <a:rPr lang="en-US" altLang="zh-CN" sz="1400" dirty="0"/>
              <a:t>IB</a:t>
            </a:r>
            <a:r>
              <a:rPr lang="zh-CN" altLang="en-US" sz="1400" dirty="0"/>
              <a:t>），</a:t>
            </a:r>
            <a:r>
              <a:rPr lang="en-US" altLang="zh-CN" sz="1400" dirty="0"/>
              <a:t>DB</a:t>
            </a:r>
            <a:r>
              <a:rPr lang="zh-CN" altLang="en-US" sz="1400" dirty="0"/>
              <a:t>在主存和外设接口一方，</a:t>
            </a:r>
            <a:r>
              <a:rPr lang="en-US" altLang="zh-CN" sz="1400" dirty="0"/>
              <a:t>IB</a:t>
            </a:r>
            <a:r>
              <a:rPr lang="zh-CN" altLang="en-US" sz="1400" dirty="0"/>
              <a:t>在</a:t>
            </a:r>
            <a:r>
              <a:rPr lang="en-US" altLang="zh-CN" sz="1400" dirty="0"/>
              <a:t>CPU </a:t>
            </a:r>
            <a:r>
              <a:rPr lang="zh-CN" altLang="en-US" sz="1400" dirty="0"/>
              <a:t>一方，他们通过</a:t>
            </a:r>
            <a:r>
              <a:rPr lang="en-US" altLang="zh-CN" sz="1400" dirty="0"/>
              <a:t>2</a:t>
            </a:r>
            <a:r>
              <a:rPr lang="zh-CN" altLang="en-US" sz="1400" dirty="0"/>
              <a:t>片</a:t>
            </a:r>
            <a:r>
              <a:rPr lang="en-US" altLang="zh-CN" sz="1400" dirty="0"/>
              <a:t>8</a:t>
            </a:r>
            <a:r>
              <a:rPr lang="zh-CN" altLang="en-US" sz="1400" dirty="0"/>
              <a:t>位的双向三态门连接起来</a:t>
            </a:r>
            <a:endParaRPr lang="zh-CN" altLang="en-US" sz="1400" dirty="0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8A61A3-CEF9-4894-9288-D470B60266A4}"/>
              </a:ext>
            </a:extLst>
          </p:cNvPr>
          <p:cNvSpPr txBox="1"/>
          <p:nvPr/>
        </p:nvSpPr>
        <p:spPr>
          <a:xfrm>
            <a:off x="7376044" y="2281178"/>
            <a:ext cx="1448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三态门上的</a:t>
            </a:r>
            <a:r>
              <a:rPr lang="en-US" altLang="zh-CN" sz="1200" dirty="0"/>
              <a:t>2</a:t>
            </a:r>
            <a:r>
              <a:rPr lang="zh-CN" altLang="en-US" sz="1200" dirty="0"/>
              <a:t>个控制信号</a:t>
            </a:r>
            <a:endParaRPr lang="en-US" altLang="zh-CN" sz="1200" dirty="0"/>
          </a:p>
          <a:p>
            <a:r>
              <a:rPr lang="en-US" altLang="zh-CN" sz="1200" dirty="0"/>
              <a:t>/MIO</a:t>
            </a:r>
            <a:r>
              <a:rPr lang="zh-CN" altLang="en-US" sz="1200" dirty="0"/>
              <a:t>用于片选，当其为低时，三态门处于工作状态，否则，使内部与外部数据总线逻辑上断开。</a:t>
            </a:r>
            <a:endParaRPr lang="en-US" altLang="zh-CN" sz="1200" dirty="0"/>
          </a:p>
          <a:p>
            <a:r>
              <a:rPr lang="en-US" altLang="zh-CN" sz="1200" dirty="0"/>
              <a:t>/WE</a:t>
            </a:r>
            <a:r>
              <a:rPr lang="zh-CN" altLang="en-US" sz="1200" dirty="0"/>
              <a:t>用于决定数据的传送方向，为低时，数据从内部总线传到外部总线，为高时，数据则从外部总线传向内部总线</a:t>
            </a:r>
          </a:p>
        </p:txBody>
      </p:sp>
    </p:spTree>
    <p:extLst>
      <p:ext uri="{BB962C8B-B14F-4D97-AF65-F5344CB8AC3E}">
        <p14:creationId xmlns:p14="http://schemas.microsoft.com/office/powerpoint/2010/main" val="4374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8D7AF20-669B-4870-A750-0B54C4B2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3478"/>
            <a:ext cx="6400800" cy="4536504"/>
          </a:xfrm>
        </p:spPr>
        <p:txBody>
          <a:bodyPr/>
          <a:lstStyle/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内部数据总线的</a:t>
            </a:r>
            <a:r>
              <a:rPr lang="zh-CN" altLang="en-US" sz="16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信号输入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来源：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个钮子开关，用于手拨方式输入数据或地址；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②运算器的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位输出；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③外部数据总线传来的数据；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④中断向量寄存器的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位输出；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⑤处理机状态字（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C,Z,V,S 4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个标志位和中断优先级）；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⑥指令寄存器的低位字节（入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出端口地址或相对寻址的位移量）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内部数据总线的</a:t>
            </a:r>
            <a:r>
              <a:rPr lang="zh-CN" altLang="en-US" sz="16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输出信号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送出到：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①运算器的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位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输入端；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②外部总线；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③指令寄存器；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④可写控存的写入寄存器的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位的四个字段的输入端；</a:t>
            </a: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⑤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AM2910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位地址输入端</a:t>
            </a:r>
            <a:br>
              <a:rPr lang="zh-CN" altLang="en-US" sz="1050" dirty="0"/>
            </a:br>
            <a:endParaRPr lang="en-US" altLang="zh-CN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9CEB-BE84-49BD-B516-738C43A67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44115-05F4-46B3-BC3D-BE6A8AEEC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3563888" y="1563638"/>
            <a:ext cx="2987225" cy="1440160"/>
          </a:xfrm>
          <a:prstGeom prst="wedgeEllipseCallout">
            <a:avLst>
              <a:gd name="adj1" fmla="val -85852"/>
              <a:gd name="adj2" fmla="val -628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主振与启停控制</a:t>
            </a:r>
          </a:p>
        </p:txBody>
      </p:sp>
    </p:spTree>
    <p:extLst>
      <p:ext uri="{BB962C8B-B14F-4D97-AF65-F5344CB8AC3E}">
        <p14:creationId xmlns:p14="http://schemas.microsoft.com/office/powerpoint/2010/main" val="37436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3563888" y="1563638"/>
            <a:ext cx="2830100" cy="1244872"/>
          </a:xfrm>
          <a:prstGeom prst="wedgeEllipseCallout">
            <a:avLst>
              <a:gd name="adj1" fmla="val -85852"/>
              <a:gd name="adj2" fmla="val -628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dirty="0">
                <a:cs typeface="+mn-ea"/>
              </a:rPr>
              <a:t>主振的频率和脉冲宽度可调</a:t>
            </a:r>
            <a:endParaRPr lang="en-US" altLang="zh-CN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78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3563888" y="1563638"/>
            <a:ext cx="2987225" cy="1440160"/>
          </a:xfrm>
          <a:prstGeom prst="wedgeEllipseCallout">
            <a:avLst>
              <a:gd name="adj1" fmla="val -55241"/>
              <a:gd name="adj2" fmla="val -87110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指示灯的驱动和显示内容选择电路</a:t>
            </a:r>
          </a:p>
        </p:txBody>
      </p:sp>
    </p:spTree>
    <p:extLst>
      <p:ext uri="{BB962C8B-B14F-4D97-AF65-F5344CB8AC3E}">
        <p14:creationId xmlns:p14="http://schemas.microsoft.com/office/powerpoint/2010/main" val="375876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3563888" y="2139702"/>
            <a:ext cx="2987225" cy="1440160"/>
          </a:xfrm>
          <a:prstGeom prst="wedgeEllipseCallout">
            <a:avLst>
              <a:gd name="adj1" fmla="val 23395"/>
              <a:gd name="adj2" fmla="val -107909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串行接口电路</a:t>
            </a:r>
          </a:p>
        </p:txBody>
      </p:sp>
    </p:spTree>
    <p:extLst>
      <p:ext uri="{BB962C8B-B14F-4D97-AF65-F5344CB8AC3E}">
        <p14:creationId xmlns:p14="http://schemas.microsoft.com/office/powerpoint/2010/main" val="38493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3563888" y="2139702"/>
            <a:ext cx="2987225" cy="1440160"/>
          </a:xfrm>
          <a:prstGeom prst="wedgeEllipseCallout">
            <a:avLst>
              <a:gd name="adj1" fmla="val 23395"/>
              <a:gd name="adj2" fmla="val -107909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altLang="zh-CN" sz="1400" dirty="0"/>
              <a:t>2</a:t>
            </a:r>
            <a:r>
              <a:rPr lang="zh-CN" altLang="en-US" sz="1400" dirty="0"/>
              <a:t>片</a:t>
            </a:r>
            <a:r>
              <a:rPr lang="en-US" altLang="zh-CN" sz="1400" dirty="0"/>
              <a:t>Intel8251</a:t>
            </a:r>
            <a:r>
              <a:rPr lang="zh-CN" altLang="en-US" sz="1400" dirty="0"/>
              <a:t>芯片、</a:t>
            </a:r>
            <a:r>
              <a:rPr lang="en-US" altLang="zh-CN" sz="1400" dirty="0"/>
              <a:t>1</a:t>
            </a:r>
            <a:r>
              <a:rPr lang="zh-CN" altLang="en-US" sz="1400" dirty="0"/>
              <a:t>片</a:t>
            </a:r>
            <a:r>
              <a:rPr lang="en-US" altLang="zh-CN" sz="1400" dirty="0"/>
              <a:t>MC1488</a:t>
            </a:r>
            <a:r>
              <a:rPr lang="zh-CN" altLang="en-US" sz="1400" dirty="0"/>
              <a:t>和</a:t>
            </a:r>
            <a:r>
              <a:rPr lang="en-US" altLang="zh-CN" sz="1400" dirty="0"/>
              <a:t>1</a:t>
            </a:r>
            <a:r>
              <a:rPr lang="zh-CN" altLang="en-US" sz="1400" dirty="0"/>
              <a:t>片</a:t>
            </a:r>
            <a:r>
              <a:rPr lang="en-US" altLang="zh-CN" sz="1400" dirty="0"/>
              <a:t>MC1489</a:t>
            </a:r>
            <a:r>
              <a:rPr lang="zh-CN" altLang="en-US" sz="1400" dirty="0"/>
              <a:t>芯片（实现电平转换）和</a:t>
            </a:r>
            <a:r>
              <a:rPr lang="en-US" altLang="zh-CN" sz="1400" dirty="0"/>
              <a:t>1</a:t>
            </a:r>
            <a:r>
              <a:rPr lang="zh-CN" altLang="en-US" sz="1400" dirty="0"/>
              <a:t>片端口地址译码器</a:t>
            </a:r>
            <a:r>
              <a:rPr lang="en-US" altLang="zh-CN" sz="1400" dirty="0"/>
              <a:t>74LS138</a:t>
            </a:r>
            <a:r>
              <a:rPr lang="zh-CN" altLang="en-US" sz="1400" dirty="0"/>
              <a:t>芯片组成。</a:t>
            </a:r>
            <a:endParaRPr lang="zh-CN" altLang="en-US" sz="14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3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E2BE0-BF34-43B0-A737-9D227DE9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4544" y="24624"/>
            <a:ext cx="3672408" cy="1102519"/>
          </a:xfrm>
        </p:spPr>
        <p:txBody>
          <a:bodyPr/>
          <a:lstStyle/>
          <a:p>
            <a:r>
              <a:rPr lang="zh-CN" altLang="en-US" dirty="0"/>
              <a:t>其他小细节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DAA83-AA0E-44E2-B375-3A3FD6A2B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6" y="843558"/>
            <a:ext cx="6400800" cy="3888432"/>
          </a:xfrm>
        </p:spPr>
        <p:txBody>
          <a:bodyPr/>
          <a:lstStyle/>
          <a:p>
            <a:pPr algn="l"/>
            <a:r>
              <a:rPr lang="zh-CN" alt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●</a:t>
            </a:r>
            <a:r>
              <a:rPr lang="en-US" altLang="zh-CN" sz="1800" dirty="0">
                <a:cs typeface="+mn-ea"/>
              </a:rPr>
              <a:t> 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</a:rPr>
              <a:t>TEC-2</a:t>
            </a:r>
            <a:r>
              <a:rPr lang="zh-CN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</a:rPr>
              <a:t>机可以单步执行，也可以连续执行，有专门的控制开关，如果死机可以按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</a:rPr>
              <a:t>RESET</a:t>
            </a:r>
            <a:r>
              <a:rPr lang="zh-CN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</a:rPr>
              <a:t>按钮，并且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</a:rPr>
              <a:t>RESET</a:t>
            </a:r>
            <a:r>
              <a:rPr lang="zh-CN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</a:rPr>
              <a:t>操作不会破坏用户已写入到主存中的数据</a:t>
            </a:r>
            <a:endParaRPr lang="en-US" altLang="zh-CN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endParaRPr lang="zh-CN" alt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93234" cy="5143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16016" y="915566"/>
            <a:ext cx="1015663" cy="2304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latin typeface="TypeLand 康熙字典體試用版" pitchFamily="50" charset="-120"/>
                <a:ea typeface="TypeLand 康熙字典體試用版" pitchFamily="50" charset="-120"/>
                <a:cs typeface="+mn-ea"/>
              </a:rPr>
              <a:t>谢</a:t>
            </a:r>
            <a:r>
              <a:rPr lang="en-US" altLang="zh-CN" sz="5400" dirty="0">
                <a:latin typeface="TypeLand 康熙字典體試用版" pitchFamily="50" charset="-120"/>
                <a:ea typeface="TypeLand 康熙字典體試用版" pitchFamily="50" charset="-120"/>
                <a:cs typeface="+mn-ea"/>
              </a:rPr>
              <a:t> </a:t>
            </a:r>
            <a:r>
              <a:rPr lang="zh-CN" altLang="en-US" sz="5400" dirty="0">
                <a:latin typeface="TypeLand 康熙字典體試用版" pitchFamily="50" charset="-120"/>
                <a:ea typeface="TypeLand 康熙字典體試用版" pitchFamily="50" charset="-120"/>
                <a:cs typeface="+mn-ea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33696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A9A13-3275-4BF6-9650-5464866F3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411510"/>
            <a:ext cx="8422704" cy="1102519"/>
          </a:xfrm>
        </p:spPr>
        <p:txBody>
          <a:bodyPr/>
          <a:lstStyle/>
          <a:p>
            <a:r>
              <a:rPr lang="zh-CN" altLang="en-US" dirty="0"/>
              <a:t>为什么要学</a:t>
            </a:r>
            <a:r>
              <a:rPr lang="en-US" altLang="zh-CN" dirty="0"/>
              <a:t>TEC2</a:t>
            </a:r>
            <a:r>
              <a:rPr lang="zh-CN" altLang="en-US" dirty="0"/>
              <a:t>的简化逻辑框图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02F1F-A129-496B-8EF1-1CC65250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2261320"/>
            <a:ext cx="7408912" cy="1728192"/>
          </a:xfrm>
        </p:spPr>
        <p:txBody>
          <a:bodyPr/>
          <a:lstStyle/>
          <a:p>
            <a:pPr algn="l"/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在详细讲解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TEC-2</a:t>
            </a:r>
            <a:r>
              <a:rPr lang="zh-CN" altLang="en-US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机各部件的具体组成与运行原理之前，先看懂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TEC-2</a:t>
            </a:r>
            <a:r>
              <a:rPr lang="zh-CN" altLang="en-US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机的简化逻辑框图是很有益处的，这对理解</a:t>
            </a:r>
            <a:r>
              <a:rPr lang="en-US" altLang="zh-CN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TEC-2</a:t>
            </a:r>
            <a:r>
              <a:rPr lang="zh-CN" altLang="en-US" sz="20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计算机的整机结构、各功能部件之间的连接关系至关重要。</a:t>
            </a:r>
          </a:p>
        </p:txBody>
      </p:sp>
    </p:spTree>
    <p:extLst>
      <p:ext uri="{BB962C8B-B14F-4D97-AF65-F5344CB8AC3E}">
        <p14:creationId xmlns:p14="http://schemas.microsoft.com/office/powerpoint/2010/main" val="2485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8F34-3FDB-45DB-AC50-99F2FFBD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51470"/>
            <a:ext cx="7772400" cy="1102519"/>
          </a:xfrm>
        </p:spPr>
        <p:txBody>
          <a:bodyPr/>
          <a:lstStyle/>
          <a:p>
            <a:r>
              <a:rPr lang="zh-CN" altLang="en-US" dirty="0"/>
              <a:t>在简化逻辑框图上可以看到：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BFA7B-D91A-4069-8DF5-8C97EA83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1059582"/>
            <a:ext cx="6400800" cy="3240360"/>
          </a:xfrm>
        </p:spPr>
        <p:txBody>
          <a:bodyPr/>
          <a:lstStyle/>
          <a:p>
            <a:pPr algn="l"/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运算器部件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控制器部件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主存储器部分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总线部分</a:t>
            </a:r>
            <a:endParaRPr lang="en-US" altLang="zh-C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5.</a:t>
            </a:r>
            <a:r>
              <a:rPr lang="zh-CN" alt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其他部分</a:t>
            </a:r>
          </a:p>
        </p:txBody>
      </p:sp>
    </p:spTree>
    <p:extLst>
      <p:ext uri="{BB962C8B-B14F-4D97-AF65-F5344CB8AC3E}">
        <p14:creationId xmlns:p14="http://schemas.microsoft.com/office/powerpoint/2010/main" val="25061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5076056" y="915566"/>
            <a:ext cx="2123129" cy="1440160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运算器部件</a:t>
            </a:r>
          </a:p>
        </p:txBody>
      </p:sp>
    </p:spTree>
    <p:extLst>
      <p:ext uri="{BB962C8B-B14F-4D97-AF65-F5344CB8AC3E}">
        <p14:creationId xmlns:p14="http://schemas.microsoft.com/office/powerpoint/2010/main" val="36435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5076056" y="699542"/>
            <a:ext cx="3168352" cy="1656184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dirty="0"/>
              <a:t>主要由</a:t>
            </a:r>
            <a:r>
              <a:rPr lang="en-US" altLang="zh-CN" dirty="0"/>
              <a:t>4</a:t>
            </a:r>
            <a:r>
              <a:rPr lang="zh-CN" altLang="en-US" dirty="0"/>
              <a:t>片</a:t>
            </a:r>
            <a:r>
              <a:rPr lang="en-US" altLang="zh-CN" dirty="0"/>
              <a:t>AM2901</a:t>
            </a:r>
            <a:r>
              <a:rPr lang="zh-CN" altLang="en-US" dirty="0"/>
              <a:t>芯片组成，还包括由一片</a:t>
            </a:r>
            <a:r>
              <a:rPr lang="en-US" altLang="zh-CN" dirty="0"/>
              <a:t>Gal20v8</a:t>
            </a:r>
            <a:r>
              <a:rPr lang="zh-CN" altLang="en-US" dirty="0"/>
              <a:t>组成的状态寄存器，以及其他一些附加电路</a:t>
            </a:r>
            <a:endParaRPr lang="zh-CN" altLang="en-US" sz="1799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4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2915816" y="267494"/>
            <a:ext cx="2123129" cy="1440160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控制器部件</a:t>
            </a:r>
          </a:p>
        </p:txBody>
      </p:sp>
    </p:spTree>
    <p:extLst>
      <p:ext uri="{BB962C8B-B14F-4D97-AF65-F5344CB8AC3E}">
        <p14:creationId xmlns:p14="http://schemas.microsoft.com/office/powerpoint/2010/main" val="38640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2411760" y="267494"/>
            <a:ext cx="4104456" cy="1440160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600" dirty="0">
                <a:cs typeface="+mn-ea"/>
              </a:rPr>
              <a:t>主要有一片</a:t>
            </a:r>
            <a:r>
              <a:rPr lang="en-US" altLang="zh-CN" sz="1600" dirty="0">
                <a:cs typeface="+mn-ea"/>
              </a:rPr>
              <a:t>AM2910</a:t>
            </a:r>
            <a:r>
              <a:rPr lang="zh-CN" altLang="en-US" sz="1600" dirty="0">
                <a:cs typeface="+mn-ea"/>
              </a:rPr>
              <a:t>实现的微程序定序器、</a:t>
            </a:r>
            <a:r>
              <a:rPr lang="en-US" altLang="zh-CN" sz="1600" dirty="0">
                <a:cs typeface="+mn-ea"/>
              </a:rPr>
              <a:t>7</a:t>
            </a:r>
            <a:r>
              <a:rPr lang="zh-CN" altLang="en-US" sz="1600" dirty="0">
                <a:cs typeface="+mn-ea"/>
              </a:rPr>
              <a:t>片</a:t>
            </a:r>
            <a:r>
              <a:rPr lang="en-US" altLang="zh-CN" sz="1600" dirty="0">
                <a:cs typeface="+mn-ea"/>
              </a:rPr>
              <a:t>6116</a:t>
            </a:r>
            <a:r>
              <a:rPr lang="zh-CN" altLang="en-US" sz="1600" dirty="0">
                <a:cs typeface="+mn-ea"/>
              </a:rPr>
              <a:t>的</a:t>
            </a:r>
            <a:r>
              <a:rPr lang="en-US" altLang="zh-CN" sz="1600" dirty="0">
                <a:cs typeface="+mn-ea"/>
              </a:rPr>
              <a:t>RAM</a:t>
            </a:r>
            <a:r>
              <a:rPr lang="zh-CN" altLang="en-US" sz="1600" dirty="0">
                <a:cs typeface="+mn-ea"/>
              </a:rPr>
              <a:t>芯片与</a:t>
            </a:r>
            <a:r>
              <a:rPr lang="en-US" altLang="zh-CN" sz="1600" dirty="0">
                <a:cs typeface="+mn-ea"/>
              </a:rPr>
              <a:t>2</a:t>
            </a:r>
            <a:r>
              <a:rPr lang="zh-CN" altLang="en-US" sz="1600" dirty="0">
                <a:cs typeface="+mn-ea"/>
              </a:rPr>
              <a:t>片</a:t>
            </a:r>
            <a:r>
              <a:rPr lang="en-US" altLang="zh-CN" sz="1600" dirty="0">
                <a:cs typeface="+mn-ea"/>
              </a:rPr>
              <a:t>2716ROM</a:t>
            </a:r>
            <a:r>
              <a:rPr lang="zh-CN" altLang="en-US" sz="1600" dirty="0">
                <a:cs typeface="+mn-ea"/>
              </a:rPr>
              <a:t>芯片组成的控存、</a:t>
            </a:r>
            <a:r>
              <a:rPr lang="en-US" altLang="zh-CN" sz="1600" dirty="0">
                <a:cs typeface="+mn-ea"/>
              </a:rPr>
              <a:t>2</a:t>
            </a:r>
            <a:r>
              <a:rPr lang="zh-CN" altLang="en-US" sz="1600" dirty="0">
                <a:cs typeface="+mn-ea"/>
              </a:rPr>
              <a:t>片</a:t>
            </a:r>
            <a:r>
              <a:rPr lang="en-US" altLang="zh-CN" sz="1600" dirty="0">
                <a:cs typeface="+mn-ea"/>
              </a:rPr>
              <a:t>2716</a:t>
            </a:r>
            <a:r>
              <a:rPr lang="zh-CN" altLang="en-US" sz="1600" dirty="0">
                <a:cs typeface="+mn-ea"/>
              </a:rPr>
              <a:t>芯片组成的地址映射部件</a:t>
            </a:r>
          </a:p>
        </p:txBody>
      </p:sp>
    </p:spTree>
    <p:extLst>
      <p:ext uri="{BB962C8B-B14F-4D97-AF65-F5344CB8AC3E}">
        <p14:creationId xmlns:p14="http://schemas.microsoft.com/office/powerpoint/2010/main" val="32432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2">
            <a:extLst>
              <a:ext uri="{FF2B5EF4-FFF2-40B4-BE49-F238E27FC236}">
                <a16:creationId xmlns:a16="http://schemas.microsoft.com/office/drawing/2014/main" id="{8A9E3D2D-BE84-4C2A-A1BE-B8AD6B46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69" y="2278951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hangingPunct="1">
              <a:defRPr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007EB-EA15-4342-ABD6-83872ED1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347662"/>
            <a:ext cx="5743575" cy="4448175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100EE222-B0C2-434A-BA51-5248C1D7A08C}"/>
              </a:ext>
            </a:extLst>
          </p:cNvPr>
          <p:cNvSpPr/>
          <p:nvPr/>
        </p:nvSpPr>
        <p:spPr>
          <a:xfrm>
            <a:off x="3419872" y="123478"/>
            <a:ext cx="2267145" cy="1440160"/>
          </a:xfrm>
          <a:prstGeom prst="wedgeEllipseCallout">
            <a:avLst>
              <a:gd name="adj1" fmla="val 71987"/>
              <a:gd name="adj2" fmla="val 23090"/>
            </a:avLst>
          </a:prstGeom>
          <a:solidFill>
            <a:schemeClr val="tx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zh-CN" altLang="en-US" sz="1799" dirty="0">
                <a:cs typeface="+mn-ea"/>
              </a:rPr>
              <a:t>主存储器部件</a:t>
            </a:r>
          </a:p>
        </p:txBody>
      </p:sp>
    </p:spTree>
    <p:extLst>
      <p:ext uri="{BB962C8B-B14F-4D97-AF65-F5344CB8AC3E}">
        <p14:creationId xmlns:p14="http://schemas.microsoft.com/office/powerpoint/2010/main" val="30072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1283"/>
  <p:tag name="MH_SECTIONID" val="1284,1285,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自定义 13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2ADAA"/>
      </a:accent1>
      <a:accent2>
        <a:srgbClr val="22ADAA"/>
      </a:accent2>
      <a:accent3>
        <a:srgbClr val="22ADAA"/>
      </a:accent3>
      <a:accent4>
        <a:srgbClr val="22ADAA"/>
      </a:accent4>
      <a:accent5>
        <a:srgbClr val="22ADAA"/>
      </a:accent5>
      <a:accent6>
        <a:srgbClr val="22ADAA"/>
      </a:accent6>
      <a:hlink>
        <a:srgbClr val="22ADAA"/>
      </a:hlink>
      <a:folHlink>
        <a:srgbClr val="22ADAA"/>
      </a:folHlink>
    </a:clrScheme>
    <a:fontScheme name="Temp">
      <a:majorFont>
        <a:latin typeface="方正苏新诗柳楷简体"/>
        <a:ea typeface="方正北魏楷书简体"/>
        <a:cs typeface=""/>
      </a:majorFont>
      <a:minorFont>
        <a:latin typeface="方正苏新诗柳楷简体"/>
        <a:ea typeface="方正北魏楷书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914378">
          <a:defRPr sz="1799">
            <a:cs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16863</TotalTime>
  <Words>582</Words>
  <Application>Microsoft Office PowerPoint</Application>
  <PresentationFormat>全屏显示(16:9)</PresentationFormat>
  <Paragraphs>69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TypeLand 康熙字典體試用版</vt:lpstr>
      <vt:lpstr>方正北魏楷书简体</vt:lpstr>
      <vt:lpstr>方正苏新诗柳楷简体</vt:lpstr>
      <vt:lpstr>Arial</vt:lpstr>
      <vt:lpstr>Calibri</vt:lpstr>
      <vt:lpstr>Office 主题​​</vt:lpstr>
      <vt:lpstr>PowerPoint 演示文稿</vt:lpstr>
      <vt:lpstr>PowerPoint 演示文稿</vt:lpstr>
      <vt:lpstr>为什么要学TEC2的简化逻辑框图</vt:lpstr>
      <vt:lpstr>在简化逻辑框图上可以看到：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其他小细节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杯子空间设计</dc:creator>
  <cp:lastModifiedBy>王 笑天</cp:lastModifiedBy>
  <cp:revision>6503</cp:revision>
  <dcterms:created xsi:type="dcterms:W3CDTF">2016-03-09T04:37:28Z</dcterms:created>
  <dcterms:modified xsi:type="dcterms:W3CDTF">2022-03-30T13:28:13Z</dcterms:modified>
</cp:coreProperties>
</file>