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58" r:id="rId5"/>
    <p:sldId id="256" r:id="rId7"/>
    <p:sldId id="259" r:id="rId8"/>
    <p:sldId id="260" r:id="rId9"/>
    <p:sldId id="263" r:id="rId10"/>
    <p:sldId id="285" r:id="rId11"/>
    <p:sldId id="261" r:id="rId12"/>
    <p:sldId id="282" r:id="rId13"/>
    <p:sldId id="26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3F3F3"/>
    <a:srgbClr val="435372"/>
    <a:srgbClr val="C99B4F"/>
    <a:srgbClr val="2F3B51"/>
    <a:srgbClr val="333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342E-3BC2-4506-95CA-27A3A2E0F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969D-C169-473E-9A63-3A56F17FEF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241935" y="1088390"/>
            <a:ext cx="3671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 smtClean="0">
                <a:cs typeface="+mn-ea"/>
                <a:sym typeface="+mn-lt"/>
              </a:rPr>
              <a:t>2.3.3.1</a:t>
            </a:r>
            <a:endParaRPr lang="en-US" altLang="zh-CN" sz="4400" dirty="0" smtClean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33830" y="2226310"/>
            <a:ext cx="6536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AM2901</a:t>
            </a:r>
            <a:r>
              <a:rPr lang="zh-CN" altLang="en-US" sz="54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芯片内部结构和芯片的引脚信号</a:t>
            </a:r>
            <a:endParaRPr lang="zh-CN" altLang="en-US" sz="54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130922" y="4629253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29335" y="4966335"/>
            <a:ext cx="456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小组成员：黄晶晶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任莹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贾子阳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卜鑫东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10721812" y="172667"/>
            <a:ext cx="116276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计组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9" grpId="0"/>
      <p:bldP spid="7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542592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256782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94130" y="1557655"/>
          <a:ext cx="9144000" cy="435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2019935"/>
                <a:gridCol w="1371600"/>
                <a:gridCol w="1928495"/>
                <a:gridCol w="897890"/>
                <a:gridCol w="1504315"/>
              </a:tblGrid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控制码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I8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I7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I6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I5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I4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I3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I2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I1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→Q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+ 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  -  R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- 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V  S</a:t>
                      </a:r>
                      <a:endParaRPr lang="en-US" altLang="zh-CN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Λ  S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/R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Λ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2Q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 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⊙ 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寄存器结果选择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Y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输出选择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运算功能选择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23290"/>
            <a:ext cx="4029075" cy="581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00101" y="2195096"/>
            <a:ext cx="7843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谢谢您的观赏</a:t>
            </a:r>
            <a:endParaRPr lang="zh-CN" altLang="en-US" sz="88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61401" y="3923628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10721812" y="172667"/>
            <a:ext cx="116276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计组</a:t>
            </a:r>
            <a:endParaRPr lang="zh-CN" altLang="en-US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358324" y="219776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769da7dcfd00bed5b9f3f90f76c66137ef064f5d (1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772160"/>
            <a:ext cx="7882890" cy="591248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887335" y="1766570"/>
            <a:ext cx="3907790" cy="1910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16570" y="1937385"/>
            <a:ext cx="3449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I8-I0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是外部送来的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位的控制信号。分别选择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AM2901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对数据结果的处理方式、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ALU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的执行运算功能、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ALU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接收的操作数来源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87335" y="3920490"/>
            <a:ext cx="3907790" cy="76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17510" y="4091305"/>
            <a:ext cx="354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D3-D0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是外部送来的数据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信号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87335" y="5137150"/>
            <a:ext cx="3907790" cy="76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17510" y="5307965"/>
            <a:ext cx="354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Y3-Y0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是向外送出的数据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信号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0" grpId="0" bldLvl="0" animBg="1"/>
      <p:bldP spid="22" grpId="0"/>
      <p:bldP spid="23" grpId="0" bldLvl="0" animBg="1"/>
      <p:bldP spid="24" grpId="0"/>
      <p:bldP spid="27" grpId="0" bldLvl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47" name="等腰三角形 4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358324" y="219776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-2147482581" descr="86B810C36F00FC76B5785C3E7D9A7CF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biLevel thresh="50000"/>
            <a:grayscl/>
          </a:blip>
          <a:srcRect t="40115" b="25012"/>
          <a:stretch>
            <a:fillRect/>
          </a:stretch>
        </p:blipFill>
        <p:spPr>
          <a:xfrm>
            <a:off x="2165985" y="1024890"/>
            <a:ext cx="6205855" cy="4808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55" y="1024890"/>
            <a:ext cx="7524750" cy="56007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294245" y="2357120"/>
            <a:ext cx="1543685" cy="17532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组成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算逻运算符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个通用寄存器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乘商寄存器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517338"/>
            <a:ext cx="12192000" cy="381000"/>
            <a:chOff x="0" y="517338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707838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517338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231528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210" y="1318260"/>
            <a:ext cx="1628775" cy="1478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7080" y="1475105"/>
            <a:ext cx="1403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符号位</a:t>
            </a: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结果为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结果溢出</a:t>
            </a: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进位溢出</a:t>
            </a: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2974340"/>
            <a:ext cx="3657600" cy="34575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rcRect l="4558"/>
          <a:stretch>
            <a:fillRect/>
          </a:stretch>
        </p:blipFill>
        <p:spPr>
          <a:xfrm>
            <a:off x="2406015" y="887730"/>
            <a:ext cx="4307840" cy="20866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783070" y="1614170"/>
            <a:ext cx="4451985" cy="147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89750" y="1775460"/>
            <a:ext cx="416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第一个组成部分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位的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ALU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：能够完成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种算术运算和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种逻辑运算功能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75" y="3999865"/>
            <a:ext cx="4554855" cy="147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91655" y="4161155"/>
            <a:ext cx="4257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其组成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包括输出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，输入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最低进位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Cn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，以及四个状态信号输出，其表示含义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如图所示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6" grpId="0"/>
      <p:bldP spid="25" grpId="0" bldLvl="0" animBg="1"/>
      <p:bldP spid="26" grpId="0"/>
      <p:bldP spid="27" grpId="0" bldLvl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495445"/>
            <a:ext cx="12192000" cy="381000"/>
            <a:chOff x="0" y="457345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64784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457345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209635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0585" y="1140460"/>
            <a:ext cx="4770120" cy="456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76795" y="1344295"/>
            <a:ext cx="4458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二个组成部分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cs typeface="+mn-ea"/>
                <a:sym typeface="+mn-lt"/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个通用寄存器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：用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R0-R15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表示。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寄存器组为双端口读出，单端口控制写入的运行方式，而且运算后的结果经过一个移位寄存器实现写入（左移、右移、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不移）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zh-CN" altLang="en-US" sz="2400" dirty="0">
                <a:cs typeface="+mn-ea"/>
                <a:sym typeface="+mn-lt"/>
              </a:rPr>
              <a:t>通过</a:t>
            </a:r>
            <a:r>
              <a:rPr lang="en-US" altLang="zh-CN" sz="2400" dirty="0">
                <a:cs typeface="+mn-ea"/>
                <a:sym typeface="+mn-lt"/>
              </a:rPr>
              <a:t>A</a:t>
            </a:r>
            <a:r>
              <a:rPr lang="zh-CN" altLang="en-US" sz="2400" dirty="0">
                <a:cs typeface="+mn-ea"/>
                <a:sym typeface="+mn-lt"/>
              </a:rPr>
              <a:t>口和</a:t>
            </a:r>
            <a:r>
              <a:rPr lang="en-US" altLang="zh-CN" sz="2400" dirty="0">
                <a:cs typeface="+mn-ea"/>
                <a:sym typeface="+mn-lt"/>
              </a:rPr>
              <a:t>B</a:t>
            </a:r>
            <a:r>
              <a:rPr lang="zh-CN" altLang="en-US" sz="2400" dirty="0">
                <a:cs typeface="+mn-ea"/>
                <a:sym typeface="+mn-lt"/>
              </a:rPr>
              <a:t>口选择被读的寄存器，</a:t>
            </a:r>
            <a:r>
              <a:rPr lang="en-US" altLang="zh-CN" sz="2400" dirty="0">
                <a:cs typeface="+mn-ea"/>
                <a:sym typeface="+mn-lt"/>
              </a:rPr>
              <a:t>B</a:t>
            </a:r>
            <a:r>
              <a:rPr lang="zh-CN" altLang="en-US" sz="2400" dirty="0">
                <a:cs typeface="+mn-ea"/>
                <a:sym typeface="+mn-lt"/>
              </a:rPr>
              <a:t>口地址还用于指定写入寄存器。通过</a:t>
            </a:r>
            <a:r>
              <a:rPr lang="en-US" altLang="zh-CN" sz="2400" dirty="0">
                <a:cs typeface="+mn-ea"/>
                <a:sym typeface="+mn-lt"/>
              </a:rPr>
              <a:t>A</a:t>
            </a:r>
            <a:r>
              <a:rPr lang="zh-CN" altLang="en-US" sz="2400" dirty="0">
                <a:cs typeface="+mn-ea"/>
                <a:sym typeface="+mn-lt"/>
              </a:rPr>
              <a:t>、</a:t>
            </a:r>
            <a:r>
              <a:rPr lang="en-US" altLang="zh-CN" sz="2400" dirty="0">
                <a:cs typeface="+mn-ea"/>
                <a:sym typeface="+mn-lt"/>
              </a:rPr>
              <a:t>B</a:t>
            </a:r>
            <a:r>
              <a:rPr lang="zh-CN" altLang="en-US" sz="2400" dirty="0">
                <a:cs typeface="+mn-ea"/>
                <a:sym typeface="+mn-lt"/>
              </a:rPr>
              <a:t>地址口读出的数据还将送到相应的锁存器中</a:t>
            </a: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rcRect r="1728"/>
          <a:stretch>
            <a:fillRect/>
          </a:stretch>
        </p:blipFill>
        <p:spPr>
          <a:xfrm>
            <a:off x="184150" y="1853565"/>
            <a:ext cx="6670675" cy="3150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6" grpId="0" bldLvl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105476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62722" y="3554813"/>
            <a:ext cx="14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9060" y="3924144"/>
            <a:ext cx="176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点击此处添加您的文本内容注意字体大小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785"/>
          <a:stretch>
            <a:fillRect/>
          </a:stretch>
        </p:blipFill>
        <p:spPr>
          <a:xfrm>
            <a:off x="358140" y="772160"/>
            <a:ext cx="5172075" cy="2916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1448" t="72444" r="10454" b="2298"/>
          <a:stretch>
            <a:fillRect/>
          </a:stretch>
        </p:blipFill>
        <p:spPr>
          <a:xfrm>
            <a:off x="791210" y="4392930"/>
            <a:ext cx="4305300" cy="126301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585585" y="1346835"/>
            <a:ext cx="4584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cs typeface="+mn-ea"/>
                <a:sym typeface="+mn-lt"/>
              </a:rPr>
              <a:t>第</a:t>
            </a:r>
            <a:r>
              <a:rPr lang="zh-CN" altLang="en-US" sz="2400" dirty="0">
                <a:cs typeface="+mn-ea"/>
                <a:sym typeface="+mn-lt"/>
              </a:rPr>
              <a:t>三个组成部分：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位的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寄存器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/>
            <a:r>
              <a:rPr lang="en-US" altLang="zh-CN" sz="2400" dirty="0">
                <a:cs typeface="+mn-ea"/>
                <a:sym typeface="+mn-lt"/>
              </a:rPr>
              <a:t>      </a:t>
            </a:r>
            <a:r>
              <a:rPr lang="zh-CN" altLang="en-US" sz="2400" dirty="0">
                <a:cs typeface="+mn-ea"/>
                <a:sym typeface="+mn-lt"/>
              </a:rPr>
              <a:t>乘商寄存器是Q是为配合ALU的乘除运算</a:t>
            </a:r>
            <a:r>
              <a:rPr lang="zh-CN" altLang="en-US" sz="2400" dirty="0">
                <a:cs typeface="+mn-ea"/>
                <a:sym typeface="+mn-lt"/>
              </a:rPr>
              <a:t>而设置的。该寄存器输入端可选择ALU输出结果、或乘商寄存器Q本身的内容作为其输入数据，同时还可以将这两个输入值左移、右移之后在送入Q中。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92875" y="1147445"/>
            <a:ext cx="4770120" cy="324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2" grpId="0"/>
      <p:bldP spid="23" grpId="0"/>
      <p:bldP spid="39" grpId="0"/>
      <p:bldP spid="3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105476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 descr="J@O(6GUG8R@]4`GJOTSHS~I"/>
          <p:cNvPicPr>
            <a:picLocks noChangeAspect="1"/>
          </p:cNvPicPr>
          <p:nvPr/>
        </p:nvPicPr>
        <p:blipFill>
          <a:blip r:embed="rId1"/>
          <a:srcRect t="12731"/>
          <a:stretch>
            <a:fillRect/>
          </a:stretch>
        </p:blipFill>
        <p:spPr>
          <a:xfrm>
            <a:off x="139065" y="873125"/>
            <a:ext cx="11934190" cy="5984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105476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213360" y="875030"/>
          <a:ext cx="4015105" cy="56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35075"/>
                <a:gridCol w="1530350"/>
              </a:tblGrid>
              <a:tr h="1146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实现功能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32385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→R0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T="32385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备注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32385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口地址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不用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口数据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口地址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口数据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I8 - I6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 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控制输出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Y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，通用寄存器与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的接收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I5 - I3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选择运算功能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I2 - I0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选择运算数据来源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Cn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最低位进位输入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外部数据送入寄存器组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4347210" y="1317625"/>
          <a:ext cx="7491959" cy="461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75"/>
                <a:gridCol w="1482090"/>
                <a:gridCol w="965835"/>
                <a:gridCol w="1609725"/>
                <a:gridCol w="873924"/>
                <a:gridCol w="1477710"/>
              </a:tblGrid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控制码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I8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I7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I6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I5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I4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I3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I2、I1、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→Q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+ 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  -  R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- 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V  S</a:t>
                      </a:r>
                      <a:endParaRPr lang="en-US" altLang="zh-CN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Λ  S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/R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Λ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2Q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 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⊙ 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寄存器结果选择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Y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输出选择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运算功能选择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63980" y="403860"/>
            <a:ext cx="171386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95" y="659130"/>
            <a:ext cx="4029075" cy="581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65" y="417195"/>
            <a:ext cx="1370330" cy="3416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58324" y="105476"/>
            <a:ext cx="936104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计组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213360" y="875030"/>
          <a:ext cx="4015105" cy="56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35075"/>
                <a:gridCol w="1530350"/>
              </a:tblGrid>
              <a:tr h="1146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实现功能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32385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R5+1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→R5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R5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→Y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32385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备注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32385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口地址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口数据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口地址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口数据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I8 - I6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 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控制输出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Y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，通用寄存器与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的接收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I5 - I3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选择运算功能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I2 - I0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选择运算数据来源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Cn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最低位进位输入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寄存器内容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+ 1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且送出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口数据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63980" y="403860"/>
            <a:ext cx="171386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95" y="659130"/>
            <a:ext cx="4029075" cy="581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65" y="417195"/>
            <a:ext cx="1370330" cy="34163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4422775" y="1478915"/>
          <a:ext cx="7491959" cy="461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75"/>
                <a:gridCol w="1482090"/>
                <a:gridCol w="965835"/>
                <a:gridCol w="1609725"/>
                <a:gridCol w="873924"/>
                <a:gridCol w="1477710"/>
              </a:tblGrid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控制码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I8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I7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I6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I5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I4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I3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I2、I1、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→Q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+ 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  -  R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- 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V  S</a:t>
                      </a:r>
                      <a:endParaRPr lang="en-US" altLang="zh-CN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Λ  S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101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F/2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/R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Λ 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2Q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 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Q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111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2F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  <a:sym typeface="+mn-ea"/>
                        </a:rPr>
                        <a:t>→B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⊙ 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寄存器结果选择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Y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输出选择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运算功能选择</a:t>
                      </a:r>
                      <a:endParaRPr lang="zh-CN" altLang="en-US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R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endParaRPr lang="en-US" altLang="zh-CN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3|0.9|0.7|0.9|0.7|0.7|1|0.9"/>
</p:tagLst>
</file>

<file path=ppt/tags/tag10.xml><?xml version="1.0" encoding="utf-8"?>
<p:tagLst xmlns:p="http://schemas.openxmlformats.org/presentationml/2006/main">
  <p:tag name="KSO_WM_UNIT_TABLE_BEAUTIFY" val="smartTable{03abb3f8-5f9e-4c6c-a5a0-70345086bdd0}"/>
  <p:tag name="TABLE_ENDDRAG_ORIGIN_RECT" val="720*342"/>
  <p:tag name="TABLE_ENDDRAG_RECT" val="163*119*720*342"/>
</p:tagLst>
</file>

<file path=ppt/tags/tag11.xml><?xml version="1.0" encoding="utf-8"?>
<p:tagLst xmlns:p="http://schemas.openxmlformats.org/presentationml/2006/main">
  <p:tag name="TIMING" val="|0.4|0.8|0.7|0.8|0.9"/>
</p:tagLst>
</file>

<file path=ppt/tags/tag12.xml><?xml version="1.0" encoding="utf-8"?>
<p:tagLst xmlns:p="http://schemas.openxmlformats.org/presentationml/2006/main">
  <p:tag name="KSO_WM_UNIT_TABLE_BEAUTIFY" val="smartTable{852c5ca1-22ac-4868-8f30-ea4d242cb5e7}"/>
</p:tagLst>
</file>

<file path=ppt/tags/tag13.xml><?xml version="1.0" encoding="utf-8"?>
<p:tagLst xmlns:p="http://schemas.openxmlformats.org/presentationml/2006/main">
  <p:tag name="KSO_WM_UNIT_TABLE_BEAUTIFY" val="smartTable{03abb3f8-5f9e-4c6c-a5a0-70345086bdd0}"/>
  <p:tag name="TABLE_ENDDRAG_ORIGIN_RECT" val="720*342"/>
  <p:tag name="TABLE_ENDDRAG_RECT" val="163*119*720*342"/>
</p:tagLst>
</file>

<file path=ppt/tags/tag14.xml><?xml version="1.0" encoding="utf-8"?>
<p:tagLst xmlns:p="http://schemas.openxmlformats.org/presentationml/2006/main">
  <p:tag name="TIMING" val="|0.4|0.8|0.7|0.8|0.9"/>
</p:tagLst>
</file>

<file path=ppt/tags/tag15.xml><?xml version="1.0" encoding="utf-8"?>
<p:tagLst xmlns:p="http://schemas.openxmlformats.org/presentationml/2006/main">
  <p:tag name="KSO_WM_UNIT_TABLE_BEAUTIFY" val="smartTable{03abb3f8-5f9e-4c6c-a5a0-70345086bdd0}"/>
  <p:tag name="TABLE_ENDDRAG_ORIGIN_RECT" val="720*342"/>
  <p:tag name="TABLE_ENDDRAG_RECT" val="163*119*720*342"/>
</p:tagLst>
</file>

<file path=ppt/tags/tag16.xml><?xml version="1.0" encoding="utf-8"?>
<p:tagLst xmlns:p="http://schemas.openxmlformats.org/presentationml/2006/main">
  <p:tag name="TIMING" val="|0.2|0.8|0.6|0.7|0.7|0.7|0.8|0.7"/>
</p:tagLst>
</file>

<file path=ppt/tags/tag17.xml><?xml version="1.0" encoding="utf-8"?>
<p:tagLst xmlns:p="http://schemas.openxmlformats.org/presentationml/2006/main">
  <p:tag name="TIMING" val="|0.6|0.7|0.7|0.7|0.9|0.8"/>
</p:tagLst>
</file>

<file path=ppt/tags/tag2.xml><?xml version="1.0" encoding="utf-8"?>
<p:tagLst xmlns:p="http://schemas.openxmlformats.org/presentationml/2006/main">
  <p:tag name="TIMING" val="|0.3|0.7|0.7|0.7|0.8"/>
</p:tagLst>
</file>

<file path=ppt/tags/tag3.xml><?xml version="1.0" encoding="utf-8"?>
<p:tagLst xmlns:p="http://schemas.openxmlformats.org/presentationml/2006/main">
  <p:tag name="KSO_WM_UNIT_PLACING_PICTURE_USER_VIEWPORT" val="{&quot;height&quot;:7573,&quot;width&quot;:9773}"/>
</p:tagLst>
</file>

<file path=ppt/tags/tag4.xml><?xml version="1.0" encoding="utf-8"?>
<p:tagLst xmlns:p="http://schemas.openxmlformats.org/presentationml/2006/main">
  <p:tag name="TIMING" val="|0.3|0.8|0.7|0.8|1|0.7|0.7|0.8|0.8"/>
</p:tagLst>
</file>

<file path=ppt/tags/tag5.xml><?xml version="1.0" encoding="utf-8"?>
<p:tagLst xmlns:p="http://schemas.openxmlformats.org/presentationml/2006/main">
  <p:tag name="TIMING" val="|0|0.7|0.7|0.8|1.3"/>
</p:tagLst>
</file>

<file path=ppt/tags/tag6.xml><?xml version="1.0" encoding="utf-8"?>
<p:tagLst xmlns:p="http://schemas.openxmlformats.org/presentationml/2006/main">
  <p:tag name="TIMING" val="|0.3|0.8|0.8|0.8|0.8|0.8|0.7|1.1|0.9|0.8|0.9"/>
</p:tagLst>
</file>

<file path=ppt/tags/tag7.xml><?xml version="1.0" encoding="utf-8"?>
<p:tagLst xmlns:p="http://schemas.openxmlformats.org/presentationml/2006/main">
  <p:tag name="TIMING" val="|0.6|0.8|0.8|0.7|1.1"/>
</p:tagLst>
</file>

<file path=ppt/tags/tag8.xml><?xml version="1.0" encoding="utf-8"?>
<p:tagLst xmlns:p="http://schemas.openxmlformats.org/presentationml/2006/main">
  <p:tag name="TIMING" val="|0.6|0.8|0.8|0.7|1.1"/>
</p:tagLst>
</file>

<file path=ppt/tags/tag9.xml><?xml version="1.0" encoding="utf-8"?>
<p:tagLst xmlns:p="http://schemas.openxmlformats.org/presentationml/2006/main">
  <p:tag name="KSO_WM_UNIT_TABLE_BEAUTIFY" val="smartTable{852c5ca1-22ac-4868-8f30-ea4d242cb5e7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521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方正正黑简体</vt:lpstr>
      <vt:lpstr>黑体</vt:lpstr>
      <vt:lpstr>Agency FB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>https://www.ypppt.com/</dc:description>
  <dc:subject>https://www.ypppt.com/</dc:subject>
  <cp:lastModifiedBy>(:3_ヽ)_</cp:lastModifiedBy>
  <cp:revision>41</cp:revision>
  <dcterms:created xsi:type="dcterms:W3CDTF">2020-12-15T09:58:00Z</dcterms:created>
  <dcterms:modified xsi:type="dcterms:W3CDTF">2022-04-05T15:16:18Z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E8EA0B6A20AE45ABBC72BC77D724E42E</vt:lpwstr>
  </property>
  <property fmtid="{D5CDD505-2E9C-101B-9397-08002B2CF9AE}" pid="3" name="KSOProductBuildVer">
    <vt:lpwstr>2052-11.1.0.11365</vt:lpwstr>
  </property>
</Properties>
</file>