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0" r:id="rId4"/>
    <p:sldId id="316" r:id="rId5"/>
    <p:sldId id="320" r:id="rId6"/>
    <p:sldId id="317" r:id="rId7"/>
    <p:sldId id="321" r:id="rId8"/>
    <p:sldId id="322" r:id="rId9"/>
    <p:sldId id="323" r:id="rId10"/>
    <p:sldId id="318" r:id="rId11"/>
    <p:sldId id="324" r:id="rId12"/>
    <p:sldId id="319" r:id="rId13"/>
    <p:sldId id="325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7C80"/>
    <a:srgbClr val="FF66FF"/>
    <a:srgbClr val="FFFF00"/>
    <a:srgbClr val="FFFF66"/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92"/>
    <p:restoredTop sz="91718"/>
  </p:normalViewPr>
  <p:slideViewPr>
    <p:cSldViewPr showGuides="1">
      <p:cViewPr>
        <p:scale>
          <a:sx n="66" d="100"/>
          <a:sy n="66" d="100"/>
        </p:scale>
        <p:origin x="-1578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3987D-F570-4296-8550-34FB80A2FADB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幼圆" pitchFamily="49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b="0" dirty="0">
                <a:ea typeface="宋体" panose="02010600030101010101" pitchFamily="2" charset="-122"/>
              </a:rPr>
            </a:fld>
            <a:endParaRPr lang="zh-CN" altLang="en-US" sz="1200" b="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4"/>
          <p:cNvSpPr/>
          <p:nvPr/>
        </p:nvSpPr>
        <p:spPr>
          <a:xfrm>
            <a:off x="0" y="2660650"/>
            <a:ext cx="9144000" cy="12065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1" name="Rectangle 45"/>
          <p:cNvSpPr/>
          <p:nvPr/>
        </p:nvSpPr>
        <p:spPr>
          <a:xfrm>
            <a:off x="1835150" y="2741613"/>
            <a:ext cx="7308850" cy="65722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white">
          <a:xfrm>
            <a:off x="304800" y="150813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幼圆" pitchFamily="49" charset="-122"/>
                <a:cs typeface="+mn-cs"/>
              </a:rPr>
              <a:t>OOP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幼圆" pitchFamily="49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828800" y="2667000"/>
            <a:ext cx="7315200" cy="685800"/>
          </a:xfrm>
        </p:spPr>
        <p:txBody>
          <a:bodyPr/>
          <a:lstStyle>
            <a:lvl1pPr algn="ctr">
              <a:defRPr sz="4000" b="1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面向对象程序设计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50825" y="3860800"/>
            <a:ext cx="4608513" cy="10810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浙江理工大学信息电子学院</a:t>
            </a:r>
            <a:endParaRPr lang="zh-CN" altLang="en-US"/>
          </a:p>
          <a:p>
            <a:r>
              <a:rPr lang="zh-CN" altLang="en-US"/>
              <a:t>庄巧莉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oop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4188" y="152400"/>
            <a:ext cx="2124075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224588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oop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oop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oop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oop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oop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oop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oop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oop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oop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Object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8400" y="3024188"/>
            <a:ext cx="5435600" cy="3833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44"/>
          <p:cNvSpPr/>
          <p:nvPr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none" anchor="ctr" anchorCtr="0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8" name="Rectangle 45"/>
          <p:cNvSpPr/>
          <p:nvPr/>
        </p:nvSpPr>
        <p:spPr>
          <a:xfrm>
            <a:off x="0" y="1125538"/>
            <a:ext cx="2843213" cy="2889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 anchorCtr="0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Rectangle 46"/>
          <p:cNvSpPr/>
          <p:nvPr/>
        </p:nvSpPr>
        <p:spPr>
          <a:xfrm>
            <a:off x="0" y="1095375"/>
            <a:ext cx="9144000" cy="730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 anchorCtr="0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030" name="Group 47"/>
          <p:cNvGrpSpPr/>
          <p:nvPr/>
        </p:nvGrpSpPr>
        <p:grpSpPr>
          <a:xfrm>
            <a:off x="0" y="908050"/>
            <a:ext cx="9144000" cy="144463"/>
            <a:chOff x="1519" y="554"/>
            <a:chExt cx="4241" cy="91"/>
          </a:xfrm>
        </p:grpSpPr>
        <p:sp>
          <p:nvSpPr>
            <p:cNvPr id="1037" name="Line 48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038" name="Line 49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039" name="Line 50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</p:grpSp>
      <p:pic>
        <p:nvPicPr>
          <p:cNvPr id="1031" name="Object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9525" y="-9525"/>
            <a:ext cx="2852738" cy="1104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3820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92725" y="6308725"/>
            <a:ext cx="2895600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24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oop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35" name="Rectangle 2"/>
          <p:cNvSpPr>
            <a:spLocks noGrp="1"/>
          </p:cNvSpPr>
          <p:nvPr>
            <p:ph type="title"/>
          </p:nvPr>
        </p:nvSpPr>
        <p:spPr>
          <a:xfrm>
            <a:off x="2862263" y="152400"/>
            <a:ext cx="6096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1036" name="Picture 53" descr="the_big_question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3888" y="5876925"/>
            <a:ext cx="735012" cy="9810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 hasCustomPrompt="1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华文新魏" pitchFamily="2" charset="-122"/>
                <a:ea typeface="华文新魏" pitchFamily="2" charset="-122"/>
                <a:cs typeface="+mj-cs"/>
              </a:rPr>
              <a:t>C++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+mj-cs"/>
              </a:rPr>
              <a:t>程序设计</a:t>
            </a:r>
            <a:endParaRPr lang="zh-CN" altLang="en-US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3075" name="Rectangle 8"/>
          <p:cNvSpPr>
            <a:spLocks noGrp="1"/>
          </p:cNvSpPr>
          <p:nvPr>
            <p:ph type="subTitle" idx="1" hasCustomPrompt="1"/>
          </p:nvPr>
        </p:nvSpPr>
        <p:spPr>
          <a:xfrm>
            <a:off x="285750" y="4000500"/>
            <a:ext cx="4964113" cy="17113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SzTx/>
            </a:pPr>
            <a:r>
              <a:rPr lang="zh-CN" altLang="en-US" dirty="0">
                <a:latin typeface="华文行楷" pitchFamily="2" charset="-122"/>
                <a:ea typeface="华文行楷" pitchFamily="2" charset="-122"/>
                <a:cs typeface="+mn-cs"/>
              </a:rPr>
              <a:t>浙江理工大学信息学院</a:t>
            </a:r>
            <a:endParaRPr lang="zh-CN" altLang="en-US" dirty="0">
              <a:latin typeface="华文行楷" pitchFamily="2" charset="-122"/>
              <a:ea typeface="华文行楷" pitchFamily="2" charset="-122"/>
              <a:cs typeface="+mn-cs"/>
            </a:endParaRPr>
          </a:p>
          <a:p>
            <a:pPr eaLnBrk="1" hangingPunct="1">
              <a:buSzTx/>
            </a:pPr>
            <a:r>
              <a:rPr lang="zh-CN" altLang="en-US" dirty="0">
                <a:latin typeface="华文行楷" pitchFamily="2" charset="-122"/>
                <a:ea typeface="华文行楷" pitchFamily="2" charset="-122"/>
                <a:cs typeface="+mn-cs"/>
              </a:rPr>
              <a:t>庄巧莉</a:t>
            </a:r>
            <a:endParaRPr lang="en-US" altLang="zh-CN" dirty="0"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1412875"/>
            <a:ext cx="7704138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矩形 4"/>
          <p:cNvSpPr/>
          <p:nvPr/>
        </p:nvSpPr>
        <p:spPr>
          <a:xfrm>
            <a:off x="684213" y="2730500"/>
            <a:ext cx="4733925" cy="4246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class Car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private: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Engine engine;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Car(Engine engine)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this-&gt;engine = engine;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void setEngine(Engine engine)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this-&gt;engine = engine;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......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矩形 5"/>
          <p:cNvSpPr/>
          <p:nvPr/>
        </p:nvSpPr>
        <p:spPr>
          <a:xfrm>
            <a:off x="6118225" y="3049588"/>
            <a:ext cx="244792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class Engine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......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楷体_GB2312" pitchFamily="49" charset="-122"/>
                <a:ea typeface="幼圆" pitchFamily="49" charset="-122"/>
              </a:rPr>
              <a:t>组合关系</a:t>
            </a:r>
            <a:endParaRPr lang="zh-CN" altLang="en-US" b="1" dirty="0">
              <a:latin typeface="楷体_GB2312" pitchFamily="49" charset="-122"/>
              <a:ea typeface="幼圆" pitchFamily="49" charset="-122"/>
            </a:endParaRPr>
          </a:p>
        </p:txBody>
      </p:sp>
      <p:sp>
        <p:nvSpPr>
          <p:cNvPr id="13315" name="页脚占位符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oop</a:t>
            </a:r>
            <a:endParaRPr lang="en-US" altLang="zh-CN" sz="2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52400" y="1412875"/>
            <a:ext cx="8785225" cy="4875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定义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94080" marR="0" lvl="0" indent="-530225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也是关联关系的一种特例，体现的是一种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contains-a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的关系，比聚合更强，也称为强聚合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94080" marR="0" lvl="0" indent="-530225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体现整体与部分间的关系，但整体与部分具有相同生命周期，一旦整体对象不存在，部分对象也将不存在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20955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比如人和人的四肢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94080" marR="0" lvl="0" indent="-530225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表现在代码层面，和关联关系是一致的，只能从语义级别来区分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06755" marR="0" lvl="0" indent="-342900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UML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12800" marR="0" lvl="0" indent="-449580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tabLst>
                <a:tab pos="812800" algn="l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以实心菱形加实线箭头表示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700213"/>
            <a:ext cx="7200900" cy="1081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矩形 4"/>
          <p:cNvSpPr/>
          <p:nvPr/>
        </p:nvSpPr>
        <p:spPr>
          <a:xfrm>
            <a:off x="395288" y="3284538"/>
            <a:ext cx="4572000" cy="314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class Head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private: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Mouth* mouth;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Head()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mouth = new Mouth();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......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0" name="矩形 5"/>
          <p:cNvSpPr/>
          <p:nvPr/>
        </p:nvSpPr>
        <p:spPr>
          <a:xfrm>
            <a:off x="5435600" y="3303588"/>
            <a:ext cx="33845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class Mouth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......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页脚占位符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oop</a:t>
            </a:r>
            <a:endParaRPr lang="en-US" altLang="zh-CN" sz="2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2955925" y="163513"/>
            <a:ext cx="6002338" cy="649287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楷体_GB2312" pitchFamily="49" charset="-122"/>
                <a:ea typeface="幼圆" pitchFamily="49" charset="-122"/>
              </a:rPr>
              <a:t>类与类的关系</a:t>
            </a:r>
            <a:endParaRPr lang="zh-CN" altLang="en-US" b="1" dirty="0">
              <a:latin typeface="楷体_GB2312" pitchFamily="49" charset="-122"/>
              <a:ea typeface="幼圆" pitchFamily="49" charset="-122"/>
            </a:endParaRPr>
          </a:p>
        </p:txBody>
      </p:sp>
      <p:sp>
        <p:nvSpPr>
          <p:cNvPr id="4100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01" name="Group 42"/>
          <p:cNvGrpSpPr/>
          <p:nvPr/>
        </p:nvGrpSpPr>
        <p:grpSpPr>
          <a:xfrm>
            <a:off x="714375" y="1500188"/>
            <a:ext cx="7889875" cy="4975225"/>
            <a:chOff x="1234" y="1480"/>
            <a:chExt cx="3155" cy="2624"/>
          </a:xfrm>
        </p:grpSpPr>
        <p:grpSp>
          <p:nvGrpSpPr>
            <p:cNvPr id="4102" name="Group 40"/>
            <p:cNvGrpSpPr/>
            <p:nvPr/>
          </p:nvGrpSpPr>
          <p:grpSpPr>
            <a:xfrm>
              <a:off x="1383" y="1480"/>
              <a:ext cx="2930" cy="2356"/>
              <a:chOff x="1565" y="1706"/>
              <a:chExt cx="2930" cy="2356"/>
            </a:xfrm>
          </p:grpSpPr>
          <p:sp>
            <p:nvSpPr>
              <p:cNvPr id="4104" name="AutoShape 38"/>
              <p:cNvSpPr/>
              <p:nvPr/>
            </p:nvSpPr>
            <p:spPr>
              <a:xfrm>
                <a:off x="1565" y="1706"/>
                <a:ext cx="2721" cy="2356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/>
                <a:endParaRPr lang="zh-CN" altLang="en-US" b="0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5" name="Text Box 39"/>
              <p:cNvSpPr txBox="1"/>
              <p:nvPr/>
            </p:nvSpPr>
            <p:spPr>
              <a:xfrm>
                <a:off x="1746" y="1752"/>
                <a:ext cx="2749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endParaRPr lang="en-US" altLang="zh-CN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03" name="Rectangle 41"/>
            <p:cNvSpPr>
              <a:spLocks noChangeArrowheads="1"/>
            </p:cNvSpPr>
            <p:nvPr/>
          </p:nvSpPr>
          <p:spPr bwMode="auto">
            <a:xfrm>
              <a:off x="1234" y="1555"/>
              <a:ext cx="3155" cy="2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Char char="·"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依赖关系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914400" marR="0" lvl="1" indent="-45720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Char char="·"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关联关系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endParaRPr>
            </a:p>
            <a:p>
              <a:pPr marL="914400" marR="0" lvl="1" indent="-45720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Char char="·"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聚合关系       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  组合关系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楷体_GB2312" pitchFamily="49" charset="-122"/>
                <a:ea typeface="幼圆" pitchFamily="49" charset="-122"/>
              </a:rPr>
              <a:t>依赖关系</a:t>
            </a:r>
            <a:endParaRPr lang="zh-CN" altLang="en-US" b="1" dirty="0">
              <a:latin typeface="楷体_GB2312" pitchFamily="49" charset="-122"/>
              <a:ea typeface="幼圆" pitchFamily="49" charset="-122"/>
            </a:endParaRPr>
          </a:p>
        </p:txBody>
      </p:sp>
      <p:sp>
        <p:nvSpPr>
          <p:cNvPr id="5123" name="页脚占位符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oop</a:t>
            </a:r>
            <a:endParaRPr lang="en-US" altLang="zh-CN" sz="2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6"/>
          <p:cNvSpPr txBox="1"/>
          <p:nvPr/>
        </p:nvSpPr>
        <p:spPr>
          <a:xfrm>
            <a:off x="179388" y="1571625"/>
            <a:ext cx="8785225" cy="48752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可以简单的理解，类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依赖于类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就是类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使用到了类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的变化会影响到类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这种关系一般是偶然性的、临时性的、非常弱的依赖关系总是单向的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表现在代码层面，类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作为参数或局部变量被类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在某个方法中使用，此时类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依赖于类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UML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表示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依赖于类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，用由类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指向类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的带箭头虚线表示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7" name="页脚占位符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oop</a:t>
            </a:r>
            <a:endParaRPr lang="en-US" altLang="zh-CN" sz="2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矩形 4"/>
          <p:cNvSpPr/>
          <p:nvPr/>
        </p:nvSpPr>
        <p:spPr>
          <a:xfrm>
            <a:off x="395288" y="3460750"/>
            <a:ext cx="3529012" cy="2586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class Driver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dirve(Car car)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car.move();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......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9" name="矩形 5"/>
          <p:cNvSpPr/>
          <p:nvPr/>
        </p:nvSpPr>
        <p:spPr>
          <a:xfrm>
            <a:off x="4716463" y="3462338"/>
            <a:ext cx="352742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class Car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void move()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   ......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615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063" y="1628775"/>
            <a:ext cx="7416800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楷体_GB2312" pitchFamily="49" charset="-122"/>
                <a:ea typeface="幼圆" pitchFamily="49" charset="-122"/>
              </a:rPr>
              <a:t>关联关系</a:t>
            </a:r>
            <a:endParaRPr lang="zh-CN" altLang="en-US" b="1" dirty="0">
              <a:latin typeface="楷体_GB2312" pitchFamily="49" charset="-122"/>
              <a:ea typeface="幼圆" pitchFamily="49" charset="-122"/>
            </a:endParaRPr>
          </a:p>
        </p:txBody>
      </p:sp>
      <p:sp>
        <p:nvSpPr>
          <p:cNvPr id="7171" name="页脚占位符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oop</a:t>
            </a:r>
            <a:endParaRPr lang="en-US" altLang="zh-CN" sz="2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52400" y="1412875"/>
            <a:ext cx="8785225" cy="4875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定义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20955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关联是类与类之间的一种强依赖关系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20955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这种关系一般具有长期性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20955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关联可以是单向、双向的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20955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关联可分为一对一关联、一对多关联、多对多关联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20955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表现在代码层面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06755" marR="0" lvl="0" indent="557530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被关联类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以类的属性形式出现在关联类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中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06755" marR="0" lvl="0" indent="557530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关联类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引用了一个类型为被关联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的全局变量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UML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20955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tabLst>
                <a:tab pos="623570" algn="l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用带箭头实线表示，箭头指向被关联类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20955" algn="l" defTabSz="914400" rtl="0" eaLnBrk="0" fontAlgn="base" latinLnBrk="0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tabLst>
                <a:tab pos="623570" algn="l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若是双向关联，实线两端可不带箭头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2924175"/>
            <a:ext cx="7416800" cy="1657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latin typeface="楷体_GB2312" pitchFamily="49" charset="-122"/>
                <a:ea typeface="幼圆" pitchFamily="49" charset="-122"/>
              </a:rPr>
              <a:t>双向关联</a:t>
            </a:r>
            <a:endParaRPr lang="zh-CN" altLang="en-US" b="1" dirty="0">
              <a:latin typeface="楷体_GB2312" pitchFamily="49" charset="-122"/>
              <a:ea typeface="幼圆" pitchFamily="49" charset="-122"/>
            </a:endParaRPr>
          </a:p>
        </p:txBody>
      </p:sp>
      <p:sp>
        <p:nvSpPr>
          <p:cNvPr id="9219" name="页脚占位符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oop</a:t>
            </a:r>
            <a:endParaRPr lang="en-US" altLang="zh-CN" sz="2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773238"/>
            <a:ext cx="7632700" cy="136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矩形 4"/>
          <p:cNvSpPr/>
          <p:nvPr/>
        </p:nvSpPr>
        <p:spPr>
          <a:xfrm>
            <a:off x="539750" y="4005263"/>
            <a:ext cx="3744913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class Customer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private: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Product[ ]  products;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......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2" name="矩形 5"/>
          <p:cNvSpPr/>
          <p:nvPr/>
        </p:nvSpPr>
        <p:spPr>
          <a:xfrm>
            <a:off x="4556125" y="4048125"/>
            <a:ext cx="3716338" cy="1755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class Product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private: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Customer customer;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......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latin typeface="楷体_GB2312" pitchFamily="49" charset="-122"/>
                <a:ea typeface="幼圆" pitchFamily="49" charset="-122"/>
              </a:rPr>
              <a:t>单向关联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页脚占位符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oop</a:t>
            </a:r>
            <a:endParaRPr lang="en-US" altLang="zh-CN" sz="2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989138"/>
            <a:ext cx="7489825" cy="115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矩形 4"/>
          <p:cNvSpPr/>
          <p:nvPr/>
        </p:nvSpPr>
        <p:spPr>
          <a:xfrm>
            <a:off x="539750" y="4149725"/>
            <a:ext cx="3455988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class Customer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private: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Address   address;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......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6" name="矩形 5"/>
          <p:cNvSpPr/>
          <p:nvPr/>
        </p:nvSpPr>
        <p:spPr>
          <a:xfrm>
            <a:off x="5292725" y="4149725"/>
            <a:ext cx="31670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class Address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......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楷体_GB2312" pitchFamily="49" charset="-122"/>
                <a:ea typeface="幼圆" pitchFamily="49" charset="-122"/>
              </a:rPr>
              <a:t>聚合关系</a:t>
            </a:r>
            <a:endParaRPr lang="zh-CN" altLang="en-US" b="1" dirty="0">
              <a:latin typeface="楷体_GB2312" pitchFamily="49" charset="-122"/>
              <a:ea typeface="幼圆" pitchFamily="49" charset="-122"/>
            </a:endParaRPr>
          </a:p>
        </p:txBody>
      </p:sp>
      <p:sp>
        <p:nvSpPr>
          <p:cNvPr id="11267" name="页脚占位符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oop</a:t>
            </a:r>
            <a:endParaRPr lang="en-US" altLang="zh-CN" sz="2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6"/>
          <p:cNvSpPr txBox="1"/>
          <p:nvPr/>
        </p:nvSpPr>
        <p:spPr>
          <a:xfrm>
            <a:off x="152400" y="1412875"/>
            <a:ext cx="8785225" cy="48752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ts val="32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2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关联关系的一种特例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2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体现的是整体与部分的关系，即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has-a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的关系，整体与部分之间可分离，具有各自的生命周期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2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比如计算机与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、公司与员工、班级和学生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2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表现在代码层面，和关联关系是一致的，只能从语义级别来区分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2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UML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表示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ts val="32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以空心菱形加实线箭头表示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50">
  <a:themeElements>
    <a:clrScheme name="0050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72B143"/>
      </a:accent1>
      <a:accent2>
        <a:srgbClr val="0099CC"/>
      </a:accent2>
      <a:accent3>
        <a:srgbClr val="FFFFFF"/>
      </a:accent3>
      <a:accent4>
        <a:srgbClr val="174578"/>
      </a:accent4>
      <a:accent5>
        <a:srgbClr val="BCD5B0"/>
      </a:accent5>
      <a:accent6>
        <a:srgbClr val="008AB9"/>
      </a:accent6>
      <a:hlink>
        <a:srgbClr val="FF7C80"/>
      </a:hlink>
      <a:folHlink>
        <a:srgbClr val="969696"/>
      </a:folHlink>
    </a:clrScheme>
    <a:fontScheme name="00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幼圆" pitchFamily="49" charset="-122"/>
          </a:defRPr>
        </a:defPPr>
      </a:lstStyle>
    </a:lnDef>
  </a:objectDefaults>
  <a:extraClrSchemeLst>
    <a:extraClrScheme>
      <a:clrScheme name="0050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72B143"/>
        </a:accent1>
        <a:accent2>
          <a:srgbClr val="0099CC"/>
        </a:accent2>
        <a:accent3>
          <a:srgbClr val="FFFFFF"/>
        </a:accent3>
        <a:accent4>
          <a:srgbClr val="174578"/>
        </a:accent4>
        <a:accent5>
          <a:srgbClr val="BCD5B0"/>
        </a:accent5>
        <a:accent6>
          <a:srgbClr val="008AB9"/>
        </a:accent6>
        <a:hlink>
          <a:srgbClr val="FF7C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 2">
        <a:dk1>
          <a:srgbClr val="3E2787"/>
        </a:dk1>
        <a:lt1>
          <a:srgbClr val="FFFFFF"/>
        </a:lt1>
        <a:dk2>
          <a:srgbClr val="000000"/>
        </a:dk2>
        <a:lt2>
          <a:srgbClr val="D6E1E2"/>
        </a:lt2>
        <a:accent1>
          <a:srgbClr val="5C3DCD"/>
        </a:accent1>
        <a:accent2>
          <a:srgbClr val="6699FF"/>
        </a:accent2>
        <a:accent3>
          <a:srgbClr val="FFFFFF"/>
        </a:accent3>
        <a:accent4>
          <a:srgbClr val="342072"/>
        </a:accent4>
        <a:accent5>
          <a:srgbClr val="B5AFE3"/>
        </a:accent5>
        <a:accent6>
          <a:srgbClr val="5C8AE7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 3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3F97D3"/>
        </a:accent1>
        <a:accent2>
          <a:srgbClr val="83C35F"/>
        </a:accent2>
        <a:accent3>
          <a:srgbClr val="FFFFFF"/>
        </a:accent3>
        <a:accent4>
          <a:srgbClr val="565682"/>
        </a:accent4>
        <a:accent5>
          <a:srgbClr val="AFC9E6"/>
        </a:accent5>
        <a:accent6>
          <a:srgbClr val="76B055"/>
        </a:accent6>
        <a:hlink>
          <a:srgbClr val="C870D4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0050</Template>
  <TotalTime>0</TotalTime>
  <Words>1229</Words>
  <Application>WPS 演示</Application>
  <PresentationFormat>全屏显示(4:3)</PresentationFormat>
  <Paragraphs>161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幼圆</vt:lpstr>
      <vt:lpstr>Verdana</vt:lpstr>
      <vt:lpstr>Arial Black</vt:lpstr>
      <vt:lpstr>华文新魏</vt:lpstr>
      <vt:lpstr>华文行楷</vt:lpstr>
      <vt:lpstr>微软雅黑</vt:lpstr>
      <vt:lpstr>楷体_GB2312</vt:lpstr>
      <vt:lpstr>新宋体</vt:lpstr>
      <vt:lpstr>Symbol</vt:lpstr>
      <vt:lpstr>Arial Unicode MS</vt:lpstr>
      <vt:lpstr>0050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霍戌文</cp:lastModifiedBy>
  <cp:revision>892</cp:revision>
  <dcterms:created xsi:type="dcterms:W3CDTF">2009-04-16T10:34:33Z</dcterms:created>
  <dcterms:modified xsi:type="dcterms:W3CDTF">2021-12-17T03:15:34Z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6F0342CF56854BE283C056D7B6950039</vt:lpwstr>
  </property>
  <property fmtid="{D5CDD505-2E9C-101B-9397-08002B2CF9AE}" pid="3" name="KSOProductBuildVer">
    <vt:lpwstr>2052-11.1.0.11194</vt:lpwstr>
  </property>
</Properties>
</file>