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20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65CFF-D666-409C-8BBE-BC0E49302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94663D-BC5E-4A92-A8D7-9A87494C2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FAF7F2-9854-4167-9905-F93C3B70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CC48-9394-47DE-9B2E-A98C39F78B02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D3FF2-5D69-49C9-B800-759520D9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71355-470C-4415-8782-E7977D4A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AD71-C31B-4B35-AA6C-BFC85B4A0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2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4D98A-9A93-4279-B0B7-5449B09B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094FC1-8C55-4DBC-9E1D-E5260DD56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57A86-5ECC-4B7A-856B-2F0DE189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CC48-9394-47DE-9B2E-A98C39F78B02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55EE6-91CB-42ED-8BC3-DFA85127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97D56-A11A-4FE1-A773-20051745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AD71-C31B-4B35-AA6C-BFC85B4A0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70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90CA5-A31C-4B83-BC26-3E58BEA35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7E02EE-A495-4F6B-BE64-DF4E1865D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6F6E6C-E7DB-461D-A17B-1DDEDB3A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CC48-9394-47DE-9B2E-A98C39F78B02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D05A4-5965-4D31-8A7D-D2AE946B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03B80-EB56-430D-BBE8-E848D307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AD71-C31B-4B35-AA6C-BFC85B4A0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88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D1627-DB38-4A99-BE10-60D66B14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B0626-1123-4D97-8264-8216A4429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D0359-E942-4236-BDC7-DF48DF24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CC48-9394-47DE-9B2E-A98C39F78B02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F8983-79C6-482C-8D80-238C0402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190E24-380D-4760-8985-12729F81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AD71-C31B-4B35-AA6C-BFC85B4A0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76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3EA9C-2364-42F0-B9E9-CCF6C245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721032-07CD-44E7-A678-AB9FC70DB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F5F2E-36E4-4666-B69C-0B9E2420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CC48-9394-47DE-9B2E-A98C39F78B02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1A5A1-4763-48B8-8528-47639856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B4BCC-1F92-4676-BAEC-18013067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AD71-C31B-4B35-AA6C-BFC85B4A0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52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BADED-01BD-4C05-86ED-64FAB2C8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8BCD6-BE7B-4EB2-9CAA-E09D30198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13AC3A-A5FF-4206-B315-EFB46A5E0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9ECB41-AB42-4632-A910-3EC4A69B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CC48-9394-47DE-9B2E-A98C39F78B02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D3EFC3-3B22-44AD-B0C3-EC2281BE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CCF68D-BB69-4413-9DD2-806C7DAB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AD71-C31B-4B35-AA6C-BFC85B4A0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2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D0102-EF7D-44BF-83E5-EEB6959B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84FC37-3ECE-4C3A-A449-6061114C5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DFD208-7F97-47FE-A13C-A6E880FBC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4C7CB0-2DB0-4EEA-BFFA-92B12843E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F75810-0761-4F25-A281-07C244A66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C1BFFC-9118-43E4-8689-45B92CF5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CC48-9394-47DE-9B2E-A98C39F78B02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4B04E7-1C64-4910-AAA3-C5061A06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13C865-5429-493B-9DDB-3A1AB47D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AD71-C31B-4B35-AA6C-BFC85B4A0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6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F206B-273D-4490-ADDE-2E7F86FD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DDCC32-9310-4B75-AD6A-BFE9302A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CC48-9394-47DE-9B2E-A98C39F78B02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8A1801-17DC-4A55-9270-0288D0EE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CB2C17-4389-469B-8398-37AB96B9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AD71-C31B-4B35-AA6C-BFC85B4A0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10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97E8DD-DDA4-42B5-96F8-F835533A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CC48-9394-47DE-9B2E-A98C39F78B02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7463EF-982A-452B-A8FE-7448B5FB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D6B4C9-78AC-443A-8F3F-3530DA6E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AD71-C31B-4B35-AA6C-BFC85B4A0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80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3DF44-448B-4076-9481-5C77BA0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02A105-651A-4C44-A9A4-E2B7BDF00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F7A8E4-5934-4800-AF1D-A9149DFCD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F57EFA-6DAA-4D43-B5AC-328AAAD4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CC48-9394-47DE-9B2E-A98C39F78B02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12DA0C-473A-41EF-AF5B-90B652AA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CAFBFE-37C4-4A9D-8145-EF7C66BA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AD71-C31B-4B35-AA6C-BFC85B4A0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06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4DB36-6DB4-4F33-B430-79C04F97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E481FA-3F81-471C-AB18-DE6BCC049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D21306-ECD6-43E6-A0C5-6C624451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0105EA-DF4F-4D9B-803C-5101FB89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CC48-9394-47DE-9B2E-A98C39F78B02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81416-A463-4547-AD81-D37D4620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483E95-9986-4F8D-88B3-691EAEB6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AD71-C31B-4B35-AA6C-BFC85B4A0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05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88FC5E-C75C-415E-99E9-AE687701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F0093-7D7F-4E94-84E6-BADB57B71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EB83F-52CD-41C0-86CD-96796666E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CC48-9394-47DE-9B2E-A98C39F78B02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B272F3-24DA-48C5-A37D-13AAD99D4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C39D5-BD79-40D0-898A-D19F66E60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7AD71-C31B-4B35-AA6C-BFC85B4A0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93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B430F-5E7B-49D9-9D95-160D43987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283" y="406400"/>
            <a:ext cx="9144000" cy="2387600"/>
          </a:xfrm>
        </p:spPr>
        <p:txBody>
          <a:bodyPr>
            <a:normAutofit fontScale="90000"/>
          </a:bodyPr>
          <a:lstStyle/>
          <a:p>
            <a:pPr marL="685800" algn="l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While(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&lt;j)</a:t>
            </a:r>
            <a:b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移动原则：</a:t>
            </a:r>
            <a:b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d[j]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时，交换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],d[j]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的值取当前</a:t>
            </a:r>
            <a:r>
              <a:rPr lang="en-US" altLang="zh-CN" sz="3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的值。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j--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d[j]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的值取当前</a:t>
            </a:r>
            <a:r>
              <a:rPr lang="en-US" altLang="zh-CN" sz="3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的值。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j--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d[j]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的值取当前</a:t>
            </a:r>
            <a:r>
              <a:rPr lang="en-US" altLang="zh-CN" sz="3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的值。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j--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d[j]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E55857-DA1D-4D3B-80F3-9B1513624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8B83827-3CA3-434C-BCCD-E80051F0B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441394"/>
              </p:ext>
            </p:extLst>
          </p:nvPr>
        </p:nvGraphicFramePr>
        <p:xfrm>
          <a:off x="168166" y="2490952"/>
          <a:ext cx="11642831" cy="372469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07581">
                  <a:extLst>
                    <a:ext uri="{9D8B030D-6E8A-4147-A177-3AD203B41FA5}">
                      <a16:colId xmlns:a16="http://schemas.microsoft.com/office/drawing/2014/main" val="3754241874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906616400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182491984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501559077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918952307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4198654110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2727847817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703191255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1974653067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786351028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4280529160"/>
                    </a:ext>
                  </a:extLst>
                </a:gridCol>
              </a:tblGrid>
              <a:tr h="1162916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d[n]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52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1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80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74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404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96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284941"/>
                  </a:ext>
                </a:extLst>
              </a:tr>
              <a:tr h="1190179"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1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7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8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9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46624"/>
                  </a:ext>
                </a:extLst>
              </a:tr>
              <a:tr h="1162916"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i</a:t>
                      </a:r>
                      <a:r>
                        <a:rPr lang="zh-CN" altLang="en-US" sz="2800" dirty="0"/>
                        <a:t>和</a:t>
                      </a:r>
                      <a:r>
                        <a:rPr lang="en-US" altLang="zh-CN" sz="2800" dirty="0"/>
                        <a:t>j</a:t>
                      </a:r>
                      <a:r>
                        <a:rPr lang="zh-CN" altLang="en-US" sz="2800" dirty="0"/>
                        <a:t>所在下标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err="1"/>
                        <a:t>i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j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4434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00130F2-F280-43F8-8CF6-64251E9DABFC}"/>
              </a:ext>
            </a:extLst>
          </p:cNvPr>
          <p:cNvSpPr txBox="1"/>
          <p:nvPr/>
        </p:nvSpPr>
        <p:spPr>
          <a:xfrm>
            <a:off x="1912883" y="6214837"/>
            <a:ext cx="8450317" cy="643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k=-1  </a:t>
            </a:r>
            <a:r>
              <a:rPr lang="zh-CN" altLang="en-US" sz="3600" dirty="0"/>
              <a:t>指示遍历完后</a:t>
            </a:r>
            <a:r>
              <a:rPr lang="en-US" altLang="zh-CN" sz="3600" dirty="0"/>
              <a:t>x</a:t>
            </a:r>
            <a:r>
              <a:rPr lang="zh-CN" altLang="en-US" sz="3600" dirty="0"/>
              <a:t>第一次出现的下标</a:t>
            </a:r>
          </a:p>
        </p:txBody>
      </p:sp>
    </p:spTree>
    <p:extLst>
      <p:ext uri="{BB962C8B-B14F-4D97-AF65-F5344CB8AC3E}">
        <p14:creationId xmlns:p14="http://schemas.microsoft.com/office/powerpoint/2010/main" val="150610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B430F-5E7B-49D9-9D95-160D43987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283" y="406400"/>
            <a:ext cx="9144000" cy="2387600"/>
          </a:xfrm>
        </p:spPr>
        <p:txBody>
          <a:bodyPr>
            <a:normAutofit fontScale="90000"/>
          </a:bodyPr>
          <a:lstStyle/>
          <a:p>
            <a:pPr marL="685800" algn="l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While(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&lt;j)</a:t>
            </a:r>
            <a:b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移动原则：</a:t>
            </a:r>
            <a:b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d[j]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时，交换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],d[j]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的值取当前</a:t>
            </a:r>
            <a:r>
              <a:rPr lang="en-US" altLang="zh-CN" sz="3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的值。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j--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d[j]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的值取当前</a:t>
            </a:r>
            <a:r>
              <a:rPr lang="en-US" altLang="zh-CN" sz="3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的值。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j--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d[j]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的值取当前</a:t>
            </a:r>
            <a:r>
              <a:rPr lang="en-US" altLang="zh-CN" sz="3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的值。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j--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d[j]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E55857-DA1D-4D3B-80F3-9B1513624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8B83827-3CA3-434C-BCCD-E80051F0B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53080"/>
              </p:ext>
            </p:extLst>
          </p:nvPr>
        </p:nvGraphicFramePr>
        <p:xfrm>
          <a:off x="168166" y="2490952"/>
          <a:ext cx="11642831" cy="372469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07581">
                  <a:extLst>
                    <a:ext uri="{9D8B030D-6E8A-4147-A177-3AD203B41FA5}">
                      <a16:colId xmlns:a16="http://schemas.microsoft.com/office/drawing/2014/main" val="3754241874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906616400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182491984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501559077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918952307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4198654110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2727847817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703191255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1974653067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786351028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4280529160"/>
                    </a:ext>
                  </a:extLst>
                </a:gridCol>
              </a:tblGrid>
              <a:tr h="1162916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d[n]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52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1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80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74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404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96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284941"/>
                  </a:ext>
                </a:extLst>
              </a:tr>
              <a:tr h="1190179"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1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7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8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9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46624"/>
                  </a:ext>
                </a:extLst>
              </a:tr>
              <a:tr h="1162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err="1"/>
                        <a:t>i</a:t>
                      </a:r>
                      <a:r>
                        <a:rPr lang="zh-CN" altLang="en-US" sz="2800" dirty="0"/>
                        <a:t>和</a:t>
                      </a:r>
                      <a:r>
                        <a:rPr lang="en-US" altLang="zh-CN" sz="2800" dirty="0"/>
                        <a:t>j</a:t>
                      </a:r>
                      <a:r>
                        <a:rPr lang="zh-CN" altLang="en-US" sz="2800" dirty="0"/>
                        <a:t>所在下标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err="1"/>
                        <a:t>i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j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4434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00130F2-F280-43F8-8CF6-64251E9DABFC}"/>
              </a:ext>
            </a:extLst>
          </p:cNvPr>
          <p:cNvSpPr txBox="1"/>
          <p:nvPr/>
        </p:nvSpPr>
        <p:spPr>
          <a:xfrm>
            <a:off x="5989581" y="6215647"/>
            <a:ext cx="1521738" cy="643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k=-1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8851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B430F-5E7B-49D9-9D95-160D43987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283" y="406400"/>
            <a:ext cx="9144000" cy="2387600"/>
          </a:xfrm>
        </p:spPr>
        <p:txBody>
          <a:bodyPr>
            <a:normAutofit fontScale="90000"/>
          </a:bodyPr>
          <a:lstStyle/>
          <a:p>
            <a:pPr marL="685800" algn="l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While(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&lt;j)</a:t>
            </a:r>
            <a:b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移动原则：</a:t>
            </a:r>
            <a:b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d[j]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时，交换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],d[j]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的值取当前</a:t>
            </a:r>
            <a:r>
              <a:rPr lang="en-US" altLang="zh-CN" sz="3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的值。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j--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d[j]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的值取当前</a:t>
            </a:r>
            <a:r>
              <a:rPr lang="en-US" altLang="zh-CN" sz="3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的值。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j--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d[j]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的值取当前</a:t>
            </a:r>
            <a:r>
              <a:rPr lang="en-US" altLang="zh-CN" sz="3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的值。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j--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d[j]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E55857-DA1D-4D3B-80F3-9B1513624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8B83827-3CA3-434C-BCCD-E80051F0B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469955"/>
              </p:ext>
            </p:extLst>
          </p:nvPr>
        </p:nvGraphicFramePr>
        <p:xfrm>
          <a:off x="156591" y="2201653"/>
          <a:ext cx="11642831" cy="372469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07581">
                  <a:extLst>
                    <a:ext uri="{9D8B030D-6E8A-4147-A177-3AD203B41FA5}">
                      <a16:colId xmlns:a16="http://schemas.microsoft.com/office/drawing/2014/main" val="3754241874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906616400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182491984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501559077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918952307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4198654110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2727847817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703191255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1974653067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786351028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4280529160"/>
                    </a:ext>
                  </a:extLst>
                </a:gridCol>
              </a:tblGrid>
              <a:tr h="1162916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d[n]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52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96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1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80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74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404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284941"/>
                  </a:ext>
                </a:extLst>
              </a:tr>
              <a:tr h="1190179"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1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7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8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9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46624"/>
                  </a:ext>
                </a:extLst>
              </a:tr>
              <a:tr h="1162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err="1"/>
                        <a:t>i</a:t>
                      </a:r>
                      <a:r>
                        <a:rPr lang="zh-CN" altLang="en-US" sz="2800" dirty="0"/>
                        <a:t>和</a:t>
                      </a:r>
                      <a:r>
                        <a:rPr lang="en-US" altLang="zh-CN" sz="2800" dirty="0"/>
                        <a:t>j</a:t>
                      </a:r>
                      <a:r>
                        <a:rPr lang="zh-CN" altLang="en-US" sz="2800" dirty="0"/>
                        <a:t>所在下标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err="1"/>
                        <a:t>i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j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4434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8B6CE2C-D2A8-49F4-B4EB-B4814FF7610D}"/>
              </a:ext>
            </a:extLst>
          </p:cNvPr>
          <p:cNvSpPr txBox="1"/>
          <p:nvPr/>
        </p:nvSpPr>
        <p:spPr>
          <a:xfrm>
            <a:off x="11007523" y="6041985"/>
            <a:ext cx="98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9881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B430F-5E7B-49D9-9D95-160D43987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283" y="406400"/>
            <a:ext cx="9144000" cy="2387600"/>
          </a:xfrm>
        </p:spPr>
        <p:txBody>
          <a:bodyPr>
            <a:normAutofit fontScale="90000"/>
          </a:bodyPr>
          <a:lstStyle/>
          <a:p>
            <a:pPr marL="685800" algn="l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While(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&lt;j)</a:t>
            </a:r>
            <a:b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移动原则：</a:t>
            </a:r>
            <a:b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d[j]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时，交换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],d[j]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的值取当前</a:t>
            </a:r>
            <a:r>
              <a:rPr lang="en-US" altLang="zh-CN" sz="3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的值。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j--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d[j]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的值取当前</a:t>
            </a:r>
            <a:r>
              <a:rPr lang="en-US" altLang="zh-CN" sz="3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的值。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j--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d[j]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的值取当前</a:t>
            </a:r>
            <a:r>
              <a:rPr lang="en-US" altLang="zh-CN" sz="3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的值。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j--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d[j]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E55857-DA1D-4D3B-80F3-9B1513624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8B83827-3CA3-434C-BCCD-E80051F0B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65653"/>
              </p:ext>
            </p:extLst>
          </p:nvPr>
        </p:nvGraphicFramePr>
        <p:xfrm>
          <a:off x="156591" y="2201653"/>
          <a:ext cx="11642831" cy="372469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07581">
                  <a:extLst>
                    <a:ext uri="{9D8B030D-6E8A-4147-A177-3AD203B41FA5}">
                      <a16:colId xmlns:a16="http://schemas.microsoft.com/office/drawing/2014/main" val="3754241874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906616400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182491984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501559077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918952307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4198654110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2727847817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703191255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1974653067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786351028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4280529160"/>
                    </a:ext>
                  </a:extLst>
                </a:gridCol>
              </a:tblGrid>
              <a:tr h="1162916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d[n]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52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96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1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80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74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404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284941"/>
                  </a:ext>
                </a:extLst>
              </a:tr>
              <a:tr h="1190179"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1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7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8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9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46624"/>
                  </a:ext>
                </a:extLst>
              </a:tr>
              <a:tr h="1162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err="1"/>
                        <a:t>i</a:t>
                      </a:r>
                      <a:r>
                        <a:rPr lang="zh-CN" altLang="en-US" sz="2800" dirty="0"/>
                        <a:t>和</a:t>
                      </a:r>
                      <a:r>
                        <a:rPr lang="en-US" altLang="zh-CN" sz="2800" dirty="0"/>
                        <a:t>j</a:t>
                      </a:r>
                      <a:r>
                        <a:rPr lang="zh-CN" altLang="en-US" sz="2800" dirty="0"/>
                        <a:t>所在下标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err="1"/>
                        <a:t>i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j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4434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8B6CE2C-D2A8-49F4-B4EB-B4814FF7610D}"/>
              </a:ext>
            </a:extLst>
          </p:cNvPr>
          <p:cNvSpPr txBox="1"/>
          <p:nvPr/>
        </p:nvSpPr>
        <p:spPr>
          <a:xfrm>
            <a:off x="9952949" y="6065838"/>
            <a:ext cx="98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3593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B430F-5E7B-49D9-9D95-160D43987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283" y="406400"/>
            <a:ext cx="9144000" cy="2387600"/>
          </a:xfrm>
        </p:spPr>
        <p:txBody>
          <a:bodyPr>
            <a:normAutofit fontScale="90000"/>
          </a:bodyPr>
          <a:lstStyle/>
          <a:p>
            <a:pPr marL="685800" algn="l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While(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&lt;j)</a:t>
            </a:r>
            <a:b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移动原则：</a:t>
            </a:r>
            <a:b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d[j]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时，交换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],d[j]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的值取当前</a:t>
            </a:r>
            <a:r>
              <a:rPr lang="en-US" altLang="zh-CN" sz="3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的值。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j--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d[j]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的值取当前</a:t>
            </a:r>
            <a:r>
              <a:rPr lang="en-US" altLang="zh-CN" sz="3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的值。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j--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d[j]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的值取当前</a:t>
            </a:r>
            <a:r>
              <a:rPr lang="en-US" altLang="zh-CN" sz="3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的值。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j--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d[j]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E55857-DA1D-4D3B-80F3-9B1513624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8B83827-3CA3-434C-BCCD-E80051F0B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344307"/>
              </p:ext>
            </p:extLst>
          </p:nvPr>
        </p:nvGraphicFramePr>
        <p:xfrm>
          <a:off x="156591" y="2201653"/>
          <a:ext cx="11642831" cy="372469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07581">
                  <a:extLst>
                    <a:ext uri="{9D8B030D-6E8A-4147-A177-3AD203B41FA5}">
                      <a16:colId xmlns:a16="http://schemas.microsoft.com/office/drawing/2014/main" val="3754241874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906616400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182491984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501559077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918952307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4198654110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2727847817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703191255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1974653067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786351028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4280529160"/>
                    </a:ext>
                  </a:extLst>
                </a:gridCol>
              </a:tblGrid>
              <a:tr h="1162916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d[n]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52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96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1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404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80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74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284941"/>
                  </a:ext>
                </a:extLst>
              </a:tr>
              <a:tr h="1190179"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1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7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8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9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46624"/>
                  </a:ext>
                </a:extLst>
              </a:tr>
              <a:tr h="1162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err="1"/>
                        <a:t>i</a:t>
                      </a:r>
                      <a:r>
                        <a:rPr lang="zh-CN" altLang="en-US" sz="2800" dirty="0"/>
                        <a:t>和</a:t>
                      </a:r>
                      <a:r>
                        <a:rPr lang="en-US" altLang="zh-CN" sz="2800" dirty="0"/>
                        <a:t>j</a:t>
                      </a:r>
                      <a:r>
                        <a:rPr lang="zh-CN" altLang="en-US" sz="2800" dirty="0"/>
                        <a:t>所在下标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err="1"/>
                        <a:t>i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j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4434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8B6CE2C-D2A8-49F4-B4EB-B4814FF7610D}"/>
              </a:ext>
            </a:extLst>
          </p:cNvPr>
          <p:cNvSpPr txBox="1"/>
          <p:nvPr/>
        </p:nvSpPr>
        <p:spPr>
          <a:xfrm>
            <a:off x="8864929" y="6128434"/>
            <a:ext cx="98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4162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B430F-5E7B-49D9-9D95-160D43987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283" y="406400"/>
            <a:ext cx="9144000" cy="2387600"/>
          </a:xfrm>
        </p:spPr>
        <p:txBody>
          <a:bodyPr>
            <a:normAutofit fontScale="90000"/>
          </a:bodyPr>
          <a:lstStyle/>
          <a:p>
            <a:pPr marL="685800" algn="l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While(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&lt;j)</a:t>
            </a:r>
            <a:b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移动原则：</a:t>
            </a:r>
            <a:b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d[j]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时，交换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],d[j]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的值取当前</a:t>
            </a:r>
            <a:r>
              <a:rPr lang="en-US" altLang="zh-CN" sz="3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的值。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j--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d[j]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的值取当前</a:t>
            </a:r>
            <a:r>
              <a:rPr lang="en-US" altLang="zh-CN" sz="3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的值。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j--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d[j]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的值取当前</a:t>
            </a:r>
            <a:r>
              <a:rPr lang="en-US" altLang="zh-CN" sz="3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的值。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j--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d[j]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E55857-DA1D-4D3B-80F3-9B1513624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8B83827-3CA3-434C-BCCD-E80051F0B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209635"/>
              </p:ext>
            </p:extLst>
          </p:nvPr>
        </p:nvGraphicFramePr>
        <p:xfrm>
          <a:off x="156591" y="2201653"/>
          <a:ext cx="11642831" cy="372469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07581">
                  <a:extLst>
                    <a:ext uri="{9D8B030D-6E8A-4147-A177-3AD203B41FA5}">
                      <a16:colId xmlns:a16="http://schemas.microsoft.com/office/drawing/2014/main" val="3754241874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906616400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182491984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501559077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918952307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4198654110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2727847817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703191255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1974653067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786351028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4280529160"/>
                    </a:ext>
                  </a:extLst>
                </a:gridCol>
              </a:tblGrid>
              <a:tr h="1162916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d[n]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52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96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1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404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80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74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284941"/>
                  </a:ext>
                </a:extLst>
              </a:tr>
              <a:tr h="1190179"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1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7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8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9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46624"/>
                  </a:ext>
                </a:extLst>
              </a:tr>
              <a:tr h="1162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err="1"/>
                        <a:t>i</a:t>
                      </a:r>
                      <a:r>
                        <a:rPr lang="zh-CN" altLang="en-US" sz="2800" dirty="0"/>
                        <a:t>和</a:t>
                      </a:r>
                      <a:r>
                        <a:rPr lang="en-US" altLang="zh-CN" sz="2800" dirty="0"/>
                        <a:t>j</a:t>
                      </a:r>
                      <a:r>
                        <a:rPr lang="zh-CN" altLang="en-US" sz="2800" dirty="0"/>
                        <a:t>所在下标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err="1"/>
                        <a:t>i,j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4434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8B6CE2C-D2A8-49F4-B4EB-B4814FF7610D}"/>
              </a:ext>
            </a:extLst>
          </p:cNvPr>
          <p:cNvSpPr txBox="1"/>
          <p:nvPr/>
        </p:nvSpPr>
        <p:spPr>
          <a:xfrm>
            <a:off x="7788484" y="6128434"/>
            <a:ext cx="98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1566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6E55857-DA1D-4D3B-80F3-9B1513624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8B83827-3CA3-434C-BCCD-E80051F0B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135576"/>
              </p:ext>
            </p:extLst>
          </p:nvPr>
        </p:nvGraphicFramePr>
        <p:xfrm>
          <a:off x="156591" y="2201653"/>
          <a:ext cx="11642831" cy="372469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07581">
                  <a:extLst>
                    <a:ext uri="{9D8B030D-6E8A-4147-A177-3AD203B41FA5}">
                      <a16:colId xmlns:a16="http://schemas.microsoft.com/office/drawing/2014/main" val="3754241874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906616400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182491984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501559077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918952307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4198654110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2727847817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703191255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1974653067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3786351028"/>
                    </a:ext>
                  </a:extLst>
                </a:gridCol>
                <a:gridCol w="1073525">
                  <a:extLst>
                    <a:ext uri="{9D8B030D-6E8A-4147-A177-3AD203B41FA5}">
                      <a16:colId xmlns:a16="http://schemas.microsoft.com/office/drawing/2014/main" val="4280529160"/>
                    </a:ext>
                  </a:extLst>
                </a:gridCol>
              </a:tblGrid>
              <a:tr h="1162916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d[n]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52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96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1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404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80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74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284941"/>
                  </a:ext>
                </a:extLst>
              </a:tr>
              <a:tr h="1190179"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0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1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7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8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9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46624"/>
                  </a:ext>
                </a:extLst>
              </a:tr>
              <a:tr h="1162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err="1"/>
                        <a:t>i</a:t>
                      </a:r>
                      <a:r>
                        <a:rPr lang="zh-CN" altLang="en-US" sz="2800" dirty="0"/>
                        <a:t>和</a:t>
                      </a:r>
                      <a:r>
                        <a:rPr lang="en-US" altLang="zh-CN" sz="2800" dirty="0"/>
                        <a:t>j</a:t>
                      </a:r>
                      <a:r>
                        <a:rPr lang="zh-CN" altLang="en-US" sz="2800" dirty="0"/>
                        <a:t>所在下标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j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err="1"/>
                        <a:t>i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4434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8B6CE2C-D2A8-49F4-B4EB-B4814FF7610D}"/>
              </a:ext>
            </a:extLst>
          </p:cNvPr>
          <p:cNvSpPr txBox="1"/>
          <p:nvPr/>
        </p:nvSpPr>
        <p:spPr>
          <a:xfrm>
            <a:off x="7788484" y="6128434"/>
            <a:ext cx="98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</a:t>
            </a:r>
            <a:endParaRPr lang="zh-CN" altLang="en-US" sz="36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DC352671-8F85-40DF-ABC6-D819980DE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035" y="406400"/>
            <a:ext cx="9144000" cy="2387600"/>
          </a:xfrm>
        </p:spPr>
        <p:txBody>
          <a:bodyPr>
            <a:normAutofit fontScale="90000"/>
          </a:bodyPr>
          <a:lstStyle/>
          <a:p>
            <a:pPr marL="685800" algn="l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While(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&lt;j)</a:t>
            </a:r>
            <a:b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移动原则：</a:t>
            </a:r>
            <a:b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d[j]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时，交换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],d[j]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的值取当前</a:t>
            </a:r>
            <a:r>
              <a:rPr lang="en-US" altLang="zh-CN" sz="3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的值。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j--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d[j]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的值取当前</a:t>
            </a:r>
            <a:r>
              <a:rPr lang="en-US" altLang="zh-CN" sz="3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的值。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j--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d[j]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的值取当前</a:t>
            </a:r>
            <a:r>
              <a:rPr lang="en-US" altLang="zh-CN" sz="3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的值。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j--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d[j]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70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1267</Words>
  <Application>Microsoft Office PowerPoint</Application>
  <PresentationFormat>宽屏</PresentationFormat>
  <Paragraphs>188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While(i&lt;j) 移动原则： 1. 当d[i]为x，d[j]不为x时，交换d[i],d[j]，k的值取当前j的值。i++，j--。 2. 当d[i]不为x，d[j]为x时，k的值取当前j的值。i++，j--。 3. 当d[i]为x，d[j]为x时，k的值取当前j的值。j--。 4. 当d[i]不为x，d[j]不为x时，i++。 </vt:lpstr>
      <vt:lpstr>While(i&lt;j) 移动原则： 1. 当d[i]为x，d[j]不为x时，交换d[i],d[j]，k的值取当前j的值。i++，j--。 2. 当d[i]不为x，d[j]为x时，k的值取当前j的值。i++，j--。 3. 当d[i]为x，d[j]为x时，k的值取当前j的值。j--。 4. 当d[i]不为x，d[j]不为x时，i++。 </vt:lpstr>
      <vt:lpstr>While(i&lt;j) 移动原则： 1. 当d[i]为x，d[j]不为x时，交换d[i],d[j]，k的值取当前j的值。i++，j--。 2. 当d[i]不为x，d[j]为x时，k的值取当前j的值。i++，j--。 3. 当d[i]为x，d[j]为x时，k的值取当前j的值。j--。 4. 当d[i]不为x，d[j]不为x时，i++。 </vt:lpstr>
      <vt:lpstr>While(i&lt;j) 移动原则： 1. 当d[i]为x，d[j]不为x时，交换d[i],d[j]，k的值取当前j的值。i++，j--。 2. 当d[i]不为x，d[j]为x时，k的值取当前j的值。i++，j--。 3. 当d[i]为x，d[j]为x时，k的值取当前j的值。j--。 4. 当d[i]不为x，d[j]不为x时，i++。 </vt:lpstr>
      <vt:lpstr>While(i&lt;j) 移动原则： 1. 当d[i]为x，d[j]不为x时，交换d[i],d[j]，k的值取当前j的值。i++，j--。 2. 当d[i]不为x，d[j]为x时，k的值取当前j的值。i++，j--。 3. 当d[i]为x，d[j]为x时，k的值取当前j的值。j--。 4. 当d[i]不为x，d[j]不为x时，i++。 </vt:lpstr>
      <vt:lpstr>While(i&lt;j) 移动原则： 1. 当d[i]为x，d[j]不为x时，交换d[i],d[j]，k的值取当前j的值。i++，j--。 2. 当d[i]不为x，d[j]为x时，k的值取当前j的值。i++，j--。 3. 当d[i]为x，d[j]为x时，k的值取当前j的值。j--。 4. 当d[i]不为x，d[j]不为x时，i++。 </vt:lpstr>
      <vt:lpstr>While(i&lt;j) 移动原则： 1. 当d[i]为x，d[j]不为x时，交换d[i],d[j]，k的值取当前j的值。i++，j--。 2. 当d[i]不为x，d[j]为x时，k的值取当前j的值。i++，j--。 3. 当d[i]为x，d[j]为x时，k的值取当前j的值。j--。 4. 当d[i]不为x，d[j]不为x时，i++。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伟剑</dc:creator>
  <cp:lastModifiedBy>陈 伟剑</cp:lastModifiedBy>
  <cp:revision>6</cp:revision>
  <dcterms:created xsi:type="dcterms:W3CDTF">2021-03-19T13:16:11Z</dcterms:created>
  <dcterms:modified xsi:type="dcterms:W3CDTF">2021-03-19T14:09:57Z</dcterms:modified>
</cp:coreProperties>
</file>