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9" r:id="rId4"/>
    <p:sldId id="261" r:id="rId5"/>
    <p:sldId id="259" r:id="rId6"/>
    <p:sldId id="263" r:id="rId7"/>
    <p:sldId id="268" r:id="rId8"/>
    <p:sldId id="264" r:id="rId9"/>
    <p:sldId id="265" r:id="rId10"/>
    <p:sldId id="266" r:id="rId11"/>
    <p:sldId id="270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26" autoAdjust="0"/>
  </p:normalViewPr>
  <p:slideViewPr>
    <p:cSldViewPr>
      <p:cViewPr varScale="1">
        <p:scale>
          <a:sx n="84" d="100"/>
          <a:sy n="84" d="100"/>
        </p:scale>
        <p:origin x="38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4FF21-B842-5244-A4FE-C73200A7DADC}" type="datetimeFigureOut">
              <a:rPr lang="en-US" smtClean="0"/>
              <a:pPr/>
              <a:t>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21539-B249-BA46-AADD-E91C67CD7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97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main focus for this week is to integrate</a:t>
            </a:r>
            <a:r>
              <a:rPr lang="en-US" baseline="0" dirty="0" smtClean="0">
                <a:solidFill>
                  <a:schemeClr val="tx1"/>
                </a:solidFill>
              </a:rPr>
              <a:t> database (backend database design) and HTML (frontend user interface) use PHP.  We will use familiar examples to demonstrate how usage scenarios can be turned into design and codes.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21539-B249-BA46-AADD-E91C67CD7AF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98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echo</a:t>
            </a:r>
            <a:r>
              <a:rPr lang="en-US" baseline="0" dirty="0" smtClean="0"/>
              <a:t> can be used to print variable value, and use ‘.’ to connect strings together.  A string can simply be whatever within “ “. </a:t>
            </a:r>
          </a:p>
          <a:p>
            <a:r>
              <a:rPr lang="en-US" baseline="0" dirty="0" smtClean="0"/>
              <a:t>Also note that the variable $row is an object variable, which can call its attribute value simply by $row[‘attribute name’].  PHP has object-like syntax, but it is not as </a:t>
            </a:r>
            <a:r>
              <a:rPr lang="en-US" baseline="0" dirty="0" smtClean="0"/>
              <a:t>strict (or strong) as other </a:t>
            </a:r>
            <a:r>
              <a:rPr lang="en-US" baseline="0" dirty="0" smtClean="0"/>
              <a:t>OO </a:t>
            </a:r>
            <a:r>
              <a:rPr lang="en-US" baseline="0" dirty="0" smtClean="0"/>
              <a:t>language, i.e. Java (strong type language).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21539-B249-BA46-AADD-E91C67CD7AF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00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</a:t>
            </a:r>
            <a:r>
              <a:rPr lang="en-US" baseline="0" dirty="0" smtClean="0"/>
              <a:t> far as database and SQL are concerned, Web app (3-tiered) or mobile app (2-3 tiered) are the same as the good old stand-alone command-line application.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21539-B249-BA46-AADD-E91C67CD7AF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28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assignment is for you to reuse the sample codes,</a:t>
            </a:r>
            <a:r>
              <a:rPr lang="en-US" baseline="0" dirty="0" smtClean="0"/>
              <a:t> modify them for </a:t>
            </a:r>
            <a:r>
              <a:rPr lang="en-US" baseline="0" smtClean="0"/>
              <a:t>different applications.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21539-B249-BA46-AADD-E91C67CD7AF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06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We will continue</a:t>
            </a:r>
            <a:r>
              <a:rPr lang="en-US" baseline="0" dirty="0" smtClean="0">
                <a:solidFill>
                  <a:schemeClr val="tx1"/>
                </a:solidFill>
              </a:rPr>
              <a:t> on from the previous two weeks’ development environment.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21539-B249-BA46-AADD-E91C67CD7AF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3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general Web environment and examples of specific platform you can choose to use.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21539-B249-BA46-AADD-E91C67CD7A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57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</a:t>
            </a:r>
            <a:r>
              <a:rPr lang="en-US" baseline="0" dirty="0" smtClean="0">
                <a:solidFill>
                  <a:schemeClr val="tx1"/>
                </a:solidFill>
              </a:rPr>
              <a:t> any web application, you should be able to identify these 6 steps in making a round-trip of request-response of a usage.  Some cases will only need steps of 1 and 6; others may need 1, 2, 5, and 6.  If the request reaches database, MySQL in this illustration, then all 6 steps will be needed.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21539-B249-BA46-AADD-E91C67CD7A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26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When you walk through</a:t>
            </a:r>
            <a:r>
              <a:rPr lang="en-US" baseline="0" dirty="0" smtClean="0">
                <a:solidFill>
                  <a:schemeClr val="tx1"/>
                </a:solidFill>
              </a:rPr>
              <a:t> (or read through) a PHP code, try to map each code segment to one of the 6 steps.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21539-B249-BA46-AADD-E91C67CD7AF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21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Note the</a:t>
            </a:r>
            <a:r>
              <a:rPr lang="en-US" baseline="0" dirty="0" smtClean="0">
                <a:solidFill>
                  <a:schemeClr val="tx1"/>
                </a:solidFill>
              </a:rPr>
              <a:t> code segment in bold is a html form.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21539-B249-BA46-AADD-E91C67CD7AF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66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 two lines of html code in bold</a:t>
            </a:r>
            <a:r>
              <a:rPr lang="en-US" baseline="0" dirty="0" smtClean="0">
                <a:solidFill>
                  <a:schemeClr val="tx1"/>
                </a:solidFill>
              </a:rPr>
              <a:t> – one invokes a </a:t>
            </a:r>
            <a:r>
              <a:rPr lang="en-US" baseline="0" dirty="0" err="1" smtClean="0">
                <a:solidFill>
                  <a:schemeClr val="tx1"/>
                </a:solidFill>
              </a:rPr>
              <a:t>php</a:t>
            </a:r>
            <a:r>
              <a:rPr lang="en-US" baseline="0" dirty="0" smtClean="0">
                <a:solidFill>
                  <a:schemeClr val="tx1"/>
                </a:solidFill>
              </a:rPr>
              <a:t> code when the submit is clicked; the other is to submit all </a:t>
            </a:r>
            <a:r>
              <a:rPr lang="en-US" u="sng" baseline="0" dirty="0" smtClean="0">
                <a:solidFill>
                  <a:schemeClr val="tx1"/>
                </a:solidFill>
              </a:rPr>
              <a:t>bundled name-value </a:t>
            </a:r>
            <a:r>
              <a:rPr lang="en-US" baseline="0" dirty="0" smtClean="0">
                <a:solidFill>
                  <a:schemeClr val="tx1"/>
                </a:solidFill>
              </a:rPr>
              <a:t>pairs (</a:t>
            </a:r>
            <a:r>
              <a:rPr lang="en-US" baseline="0" dirty="0" err="1" smtClean="0">
                <a:solidFill>
                  <a:schemeClr val="tx1"/>
                </a:solidFill>
              </a:rPr>
              <a:t>searchtype</a:t>
            </a:r>
            <a:r>
              <a:rPr lang="en-US" baseline="0" dirty="0" smtClean="0">
                <a:solidFill>
                  <a:schemeClr val="tx1"/>
                </a:solidFill>
              </a:rPr>
              <a:t> – </a:t>
            </a:r>
            <a:r>
              <a:rPr lang="en-US" baseline="0" dirty="0" err="1" smtClean="0">
                <a:solidFill>
                  <a:schemeClr val="tx1"/>
                </a:solidFill>
              </a:rPr>
              <a:t>suthor</a:t>
            </a:r>
            <a:r>
              <a:rPr lang="en-US" baseline="0" dirty="0" smtClean="0">
                <a:solidFill>
                  <a:schemeClr val="tx1"/>
                </a:solidFill>
              </a:rPr>
              <a:t>, title, </a:t>
            </a:r>
            <a:r>
              <a:rPr lang="en-US" baseline="0" dirty="0" err="1" smtClean="0">
                <a:solidFill>
                  <a:schemeClr val="tx1"/>
                </a:solidFill>
              </a:rPr>
              <a:t>isbn</a:t>
            </a:r>
            <a:r>
              <a:rPr lang="en-US" baseline="0" dirty="0" smtClean="0">
                <a:solidFill>
                  <a:schemeClr val="tx1"/>
                </a:solidFill>
              </a:rPr>
              <a:t> and their values in </a:t>
            </a:r>
            <a:r>
              <a:rPr lang="en-US" baseline="0" dirty="0" err="1" smtClean="0">
                <a:solidFill>
                  <a:schemeClr val="tx1"/>
                </a:solidFill>
              </a:rPr>
              <a:t>searchterm</a:t>
            </a:r>
            <a:r>
              <a:rPr lang="en-US" baseline="0" dirty="0" smtClean="0">
                <a:solidFill>
                  <a:schemeClr val="tx1"/>
                </a:solidFill>
              </a:rPr>
              <a:t>.)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21539-B249-BA46-AADD-E91C67CD7AF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83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the name-value pair</a:t>
            </a:r>
            <a:r>
              <a:rPr lang="en-US" baseline="0" dirty="0" smtClean="0"/>
              <a:t> requires to have name matched the data entry form.  Error often occurs simply because the name mismatch. 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Also the statement to connect to database </a:t>
            </a:r>
            <a:r>
              <a:rPr lang="en-US" b="1" dirty="0" smtClean="0"/>
              <a:t>@ $</a:t>
            </a:r>
            <a:r>
              <a:rPr lang="en-US" b="1" dirty="0" err="1" smtClean="0"/>
              <a:t>db</a:t>
            </a:r>
            <a:r>
              <a:rPr lang="en-US" b="1" dirty="0" smtClean="0"/>
              <a:t> = new </a:t>
            </a:r>
            <a:r>
              <a:rPr lang="en-US" b="1" dirty="0" err="1" smtClean="0"/>
              <a:t>mysqli</a:t>
            </a:r>
            <a:r>
              <a:rPr lang="en-US" b="1" dirty="0" smtClean="0"/>
              <a:t>('localhost', ‘</a:t>
            </a:r>
            <a:r>
              <a:rPr lang="en-US" b="1" dirty="0" err="1" smtClean="0"/>
              <a:t>hwinkler</a:t>
            </a:r>
            <a:r>
              <a:rPr lang="en-US" b="1" dirty="0" smtClean="0"/>
              <a:t>', ‘is667', '</a:t>
            </a:r>
            <a:r>
              <a:rPr lang="en-US" b="1" dirty="0" err="1" smtClean="0"/>
              <a:t>bookorama</a:t>
            </a:r>
            <a:r>
              <a:rPr lang="en-US" b="1" dirty="0" smtClean="0"/>
              <a:t>')</a:t>
            </a:r>
            <a:r>
              <a:rPr lang="en-US" b="1" baseline="0" dirty="0" smtClean="0"/>
              <a:t> depends your own setup. </a:t>
            </a:r>
            <a:r>
              <a:rPr lang="en-US" b="1" dirty="0" smtClean="0"/>
              <a:t>  </a:t>
            </a:r>
            <a:r>
              <a:rPr lang="en-US" b="0" dirty="0" smtClean="0"/>
              <a:t>Make </a:t>
            </a:r>
            <a:r>
              <a:rPr lang="en-US" b="0" dirty="0" smtClean="0"/>
              <a:t>sure that username (</a:t>
            </a:r>
            <a:r>
              <a:rPr lang="en-US" b="0" dirty="0" err="1" smtClean="0"/>
              <a:t>hwinkler</a:t>
            </a:r>
            <a:r>
              <a:rPr lang="en-US" b="0" dirty="0" smtClean="0"/>
              <a:t>) and password (is667) match the database.  Also the database</a:t>
            </a:r>
            <a:r>
              <a:rPr lang="en-US" b="0" baseline="0" dirty="0" smtClean="0"/>
              <a:t> name (</a:t>
            </a:r>
            <a:r>
              <a:rPr lang="en-US" b="0" baseline="0" dirty="0" err="1" smtClean="0"/>
              <a:t>bookorama</a:t>
            </a:r>
            <a:r>
              <a:rPr lang="en-US" b="0" baseline="0" dirty="0" smtClean="0"/>
              <a:t>) should match the database name in MySQL. </a:t>
            </a:r>
            <a:r>
              <a:rPr lang="en-US" b="0" baseline="0" dirty="0" smtClean="0"/>
              <a:t> </a:t>
            </a:r>
            <a:r>
              <a:rPr lang="en-US" b="1" baseline="0" dirty="0" smtClean="0">
                <a:solidFill>
                  <a:schemeClr val="tx1"/>
                </a:solidFill>
              </a:rPr>
              <a:t>You need to modify them to match your own setting. 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21539-B249-BA46-AADD-E91C67CD7AF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53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SQL portion.  You</a:t>
            </a:r>
            <a:r>
              <a:rPr lang="en-US" baseline="0" dirty="0" smtClean="0"/>
              <a:t> can reuse these for other database applications.  Often the variables are the only changes you need to make for other applications.  For example, </a:t>
            </a:r>
            <a:r>
              <a:rPr lang="en-US" u="sng" baseline="0" dirty="0" smtClean="0"/>
              <a:t>books</a:t>
            </a:r>
            <a:r>
              <a:rPr lang="en-US" baseline="0" dirty="0" smtClean="0"/>
              <a:t> are the only table name needs to be modified if you are searching for </a:t>
            </a:r>
            <a:r>
              <a:rPr lang="en-US" u="sng" baseline="0" dirty="0" smtClean="0"/>
              <a:t>customers.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21539-B249-BA46-AADD-E91C67CD7AF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94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Review </a:t>
            </a:r>
            <a:br>
              <a:rPr lang="en-US" dirty="0" smtClean="0"/>
            </a:br>
            <a:r>
              <a:rPr lang="en-US" dirty="0" smtClean="0"/>
              <a:t>Use PHP/MySQL for Web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Hsui-lin</a:t>
            </a:r>
            <a:r>
              <a:rPr lang="en-US" dirty="0" smtClean="0"/>
              <a:t> Winkler</a:t>
            </a:r>
          </a:p>
          <a:p>
            <a:r>
              <a:rPr lang="en-US" dirty="0" smtClean="0"/>
              <a:t>IS667 Spring </a:t>
            </a:r>
            <a:r>
              <a:rPr lang="en-US" dirty="0" smtClean="0"/>
              <a:t>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41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585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 Architecture</a:t>
            </a:r>
            <a:br>
              <a:rPr lang="en-US" dirty="0" smtClean="0"/>
            </a:br>
            <a:r>
              <a:rPr lang="en-US" dirty="0" smtClean="0"/>
              <a:t>Example – Book Search (5,6)</a:t>
            </a:r>
            <a:br>
              <a:rPr lang="en-US" dirty="0" smtClean="0"/>
            </a:br>
            <a:r>
              <a:rPr lang="en-US" sz="2222" b="1" dirty="0" smtClean="0"/>
              <a:t>Once the record number is known, it uses a for loop to print (echo “string”) the results. Often another report form will be used to present the results in step [6], but in this case it simply passes the print results back to the user. </a:t>
            </a:r>
            <a:endParaRPr lang="en-US" sz="2222" b="1" dirty="0"/>
          </a:p>
        </p:txBody>
      </p:sp>
      <p:sp>
        <p:nvSpPr>
          <p:cNvPr id="5" name="Rectangle 4"/>
          <p:cNvSpPr/>
          <p:nvPr/>
        </p:nvSpPr>
        <p:spPr>
          <a:xfrm>
            <a:off x="1066800" y="1752600"/>
            <a:ext cx="75438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echo "&lt;</a:t>
            </a:r>
            <a:r>
              <a:rPr lang="en-US" dirty="0" err="1" smtClean="0"/>
              <a:t>p</a:t>
            </a:r>
            <a:r>
              <a:rPr lang="en-US" dirty="0" smtClean="0"/>
              <a:t>&gt;Number of books found: ".$</a:t>
            </a:r>
            <a:r>
              <a:rPr lang="en-US" dirty="0" err="1" smtClean="0"/>
              <a:t>num_results</a:t>
            </a:r>
            <a:r>
              <a:rPr lang="en-US" dirty="0" smtClean="0"/>
              <a:t>."&lt;/</a:t>
            </a:r>
            <a:r>
              <a:rPr lang="en-US" dirty="0" err="1" smtClean="0"/>
              <a:t>p</a:t>
            </a:r>
            <a:r>
              <a:rPr lang="en-US" dirty="0" smtClean="0"/>
              <a:t>&gt;";</a:t>
            </a:r>
          </a:p>
          <a:p>
            <a:endParaRPr lang="en-US" dirty="0" smtClean="0"/>
          </a:p>
          <a:p>
            <a:r>
              <a:rPr lang="en-US" b="1" dirty="0" smtClean="0"/>
              <a:t>for ($</a:t>
            </a:r>
            <a:r>
              <a:rPr lang="en-US" b="1" dirty="0" err="1" smtClean="0"/>
              <a:t>i</a:t>
            </a:r>
            <a:r>
              <a:rPr lang="en-US" b="1" dirty="0" smtClean="0"/>
              <a:t>=0; $</a:t>
            </a:r>
            <a:r>
              <a:rPr lang="en-US" b="1" dirty="0" err="1" smtClean="0"/>
              <a:t>i</a:t>
            </a:r>
            <a:r>
              <a:rPr lang="en-US" b="1" dirty="0" smtClean="0"/>
              <a:t> &lt;$</a:t>
            </a:r>
            <a:r>
              <a:rPr lang="en-US" b="1" dirty="0" err="1" smtClean="0"/>
              <a:t>num_results</a:t>
            </a:r>
            <a:r>
              <a:rPr lang="en-US" b="1" dirty="0" smtClean="0"/>
              <a:t>; $</a:t>
            </a:r>
            <a:r>
              <a:rPr lang="en-US" b="1" dirty="0" err="1" smtClean="0"/>
              <a:t>i</a:t>
            </a:r>
            <a:r>
              <a:rPr lang="en-US" b="1" dirty="0" smtClean="0"/>
              <a:t>++) { </a:t>
            </a:r>
          </a:p>
          <a:p>
            <a:r>
              <a:rPr lang="en-US" dirty="0" smtClean="0"/>
              <a:t>	$row = $result-&gt;</a:t>
            </a:r>
            <a:r>
              <a:rPr lang="en-US" dirty="0" err="1" smtClean="0"/>
              <a:t>fetch_assoc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echo "&lt;</a:t>
            </a:r>
            <a:r>
              <a:rPr lang="en-US" dirty="0" err="1" smtClean="0"/>
              <a:t>p</a:t>
            </a:r>
            <a:r>
              <a:rPr lang="en-US" dirty="0" smtClean="0"/>
              <a:t>&gt;&lt;strong&gt;".($i+1).". Title: "; </a:t>
            </a:r>
          </a:p>
          <a:p>
            <a:r>
              <a:rPr lang="en-US" dirty="0" smtClean="0"/>
              <a:t>	echo </a:t>
            </a:r>
            <a:r>
              <a:rPr lang="en-US" dirty="0" err="1" smtClean="0"/>
              <a:t>htmlspecialchars(stripslashes($row['title</a:t>
            </a:r>
            <a:r>
              <a:rPr lang="en-US" dirty="0" smtClean="0"/>
              <a:t>'])); </a:t>
            </a:r>
          </a:p>
          <a:p>
            <a:r>
              <a:rPr lang="en-US" dirty="0" smtClean="0"/>
              <a:t>	echo "&lt;/strong&gt;&lt;</a:t>
            </a:r>
            <a:r>
              <a:rPr lang="en-US" dirty="0" err="1" smtClean="0"/>
              <a:t>br</a:t>
            </a:r>
            <a:r>
              <a:rPr lang="en-US" dirty="0" smtClean="0"/>
              <a:t> /&gt;Author: ";</a:t>
            </a:r>
          </a:p>
          <a:p>
            <a:r>
              <a:rPr lang="en-US" b="1" dirty="0" smtClean="0"/>
              <a:t>}</a:t>
            </a:r>
          </a:p>
          <a:p>
            <a:r>
              <a:rPr lang="en-US" dirty="0" smtClean="0"/>
              <a:t>echo </a:t>
            </a:r>
            <a:r>
              <a:rPr lang="en-US" dirty="0" err="1" smtClean="0"/>
              <a:t>stripslashes($row['author</a:t>
            </a:r>
            <a:r>
              <a:rPr lang="en-US" dirty="0" smtClean="0"/>
              <a:t>']); </a:t>
            </a:r>
          </a:p>
          <a:p>
            <a:r>
              <a:rPr lang="en-US" dirty="0" smtClean="0"/>
              <a:t>echo "&lt;</a:t>
            </a:r>
            <a:r>
              <a:rPr lang="en-US" dirty="0" err="1" smtClean="0"/>
              <a:t>br</a:t>
            </a:r>
            <a:r>
              <a:rPr lang="en-US" dirty="0" smtClean="0"/>
              <a:t> /&gt;ISBN: ";</a:t>
            </a:r>
          </a:p>
          <a:p>
            <a:r>
              <a:rPr lang="en-US" dirty="0" smtClean="0"/>
              <a:t>echo </a:t>
            </a:r>
            <a:r>
              <a:rPr lang="en-US" dirty="0" err="1" smtClean="0"/>
              <a:t>stripslashes($row['isbn</a:t>
            </a:r>
            <a:r>
              <a:rPr lang="en-US" dirty="0" smtClean="0"/>
              <a:t>']); </a:t>
            </a:r>
          </a:p>
          <a:p>
            <a:r>
              <a:rPr lang="en-US" dirty="0" smtClean="0"/>
              <a:t>echo "&lt;</a:t>
            </a:r>
            <a:r>
              <a:rPr lang="en-US" dirty="0" err="1" smtClean="0"/>
              <a:t>br</a:t>
            </a:r>
            <a:r>
              <a:rPr lang="en-US" dirty="0" smtClean="0"/>
              <a:t> /&gt;Price: ";</a:t>
            </a:r>
          </a:p>
          <a:p>
            <a:r>
              <a:rPr lang="en-US" dirty="0" smtClean="0"/>
              <a:t>echo </a:t>
            </a:r>
            <a:r>
              <a:rPr lang="en-US" dirty="0" err="1" smtClean="0"/>
              <a:t>stripslashes($row['price</a:t>
            </a:r>
            <a:r>
              <a:rPr lang="en-US" dirty="0" smtClean="0"/>
              <a:t>']); echo "&lt;/</a:t>
            </a:r>
            <a:r>
              <a:rPr lang="en-US" dirty="0" err="1" smtClean="0"/>
              <a:t>p</a:t>
            </a:r>
            <a:r>
              <a:rPr lang="en-US" dirty="0" smtClean="0"/>
              <a:t>&gt;";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5334000"/>
            <a:ext cx="1437112" cy="1877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  <a:p>
            <a:r>
              <a:rPr lang="en-US" sz="1600" dirty="0" smtClean="0"/>
              <a:t>$result-&gt;free(); </a:t>
            </a:r>
          </a:p>
          <a:p>
            <a:r>
              <a:rPr lang="en-US" sz="1600" dirty="0" smtClean="0"/>
              <a:t>$db-&gt;close(); </a:t>
            </a:r>
          </a:p>
          <a:p>
            <a:r>
              <a:rPr lang="en-US" sz="1600" dirty="0" smtClean="0"/>
              <a:t>?&gt;</a:t>
            </a:r>
          </a:p>
          <a:p>
            <a:r>
              <a:rPr lang="en-US" sz="1600" dirty="0" smtClean="0"/>
              <a:t> &lt;/body&gt;</a:t>
            </a:r>
          </a:p>
          <a:p>
            <a:r>
              <a:rPr lang="en-US" sz="1600" dirty="0" smtClean="0"/>
              <a:t> &lt;/html&gt;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same as a stand-alone one.</a:t>
            </a:r>
          </a:p>
          <a:p>
            <a:r>
              <a:rPr lang="en-US" dirty="0" smtClean="0"/>
              <a:t>Extra data for user or customer data.</a:t>
            </a:r>
          </a:p>
          <a:p>
            <a:r>
              <a:rPr lang="en-US" dirty="0" smtClean="0"/>
              <a:t>Extra security.</a:t>
            </a:r>
          </a:p>
          <a:p>
            <a:r>
              <a:rPr lang="en-US" dirty="0" smtClean="0"/>
              <a:t>More bottom-up requirements as opposed to top-down requirements for social usages.</a:t>
            </a:r>
          </a:p>
          <a:p>
            <a:r>
              <a:rPr lang="en-US" dirty="0" smtClean="0"/>
              <a:t>SQL – the same.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Chapter 1– HTML/PHP Programming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Chapter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9,10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– Web Database Design</a:t>
            </a:r>
          </a:p>
          <a:p>
            <a:r>
              <a:rPr lang="en-US" dirty="0" smtClean="0"/>
              <a:t>Chapter 11 – Database Web Application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0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Architecture &amp; Development Environment</a:t>
            </a:r>
          </a:p>
          <a:p>
            <a:r>
              <a:rPr lang="en-US" dirty="0" smtClean="0"/>
              <a:t>Web Database</a:t>
            </a:r>
          </a:p>
          <a:p>
            <a:r>
              <a:rPr lang="en-US" dirty="0" smtClean="0"/>
              <a:t>PHP/MySQL - Learn by Examples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886200"/>
            <a:ext cx="8915400" cy="12996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2000" y="1524000"/>
            <a:ext cx="7848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Example: The basic web database architecture consists of the web browser (Firefox, </a:t>
            </a:r>
            <a:r>
              <a:rPr lang="en-US" sz="2800" dirty="0" smtClean="0"/>
              <a:t>IE, Safari, Chrome), </a:t>
            </a:r>
            <a:r>
              <a:rPr lang="en-US" sz="2800" dirty="0" smtClean="0"/>
              <a:t>web server (Apache Server), application server (PHP Engine, Tomcat), and database server (MySQL, </a:t>
            </a:r>
            <a:r>
              <a:rPr lang="en-US" sz="2800" dirty="0" err="1" smtClean="0"/>
              <a:t>SQLServer</a:t>
            </a:r>
            <a:r>
              <a:rPr lang="en-US" sz="2800" dirty="0" smtClean="0"/>
              <a:t>, Access, DB2).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833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Architecture</a:t>
            </a:r>
            <a:br>
              <a:rPr lang="en-US" dirty="0" smtClean="0"/>
            </a:br>
            <a:r>
              <a:rPr lang="en-US" dirty="0" smtClean="0"/>
              <a:t>Application Example – Book Search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4347621"/>
            <a:ext cx="8915400" cy="12996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800" y="1905000"/>
            <a:ext cx="7772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In the book search example, we use </a:t>
            </a:r>
            <a:r>
              <a:rPr lang="en-US" sz="2800" b="1" dirty="0" smtClean="0"/>
              <a:t>search.html </a:t>
            </a:r>
            <a:r>
              <a:rPr lang="en-US" sz="2800" dirty="0" smtClean="0"/>
              <a:t>and </a:t>
            </a:r>
            <a:r>
              <a:rPr lang="en-US" sz="2800" b="1" dirty="0" err="1" smtClean="0"/>
              <a:t>results.php</a:t>
            </a:r>
            <a:r>
              <a:rPr lang="en-US" sz="2800" dirty="0" smtClean="0"/>
              <a:t> to perform a Web application. These two sets of codes form a </a:t>
            </a:r>
            <a:r>
              <a:rPr lang="en-US" sz="2800" b="1" dirty="0" smtClean="0"/>
              <a:t>request-response pair</a:t>
            </a:r>
            <a:r>
              <a:rPr lang="en-US" sz="2800" dirty="0" smtClean="0"/>
              <a:t>, and the codes can be mapped onto these 6 processors indicated below. 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833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Architecture </a:t>
            </a:r>
            <a:br>
              <a:rPr lang="en-US" dirty="0" smtClean="0"/>
            </a:br>
            <a:r>
              <a:rPr lang="en-US" dirty="0" smtClean="0"/>
              <a:t>codes mapping:  1-6 processing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A user’s </a:t>
            </a:r>
            <a:r>
              <a:rPr lang="en-US" b="1" dirty="0" smtClean="0"/>
              <a:t>web browser </a:t>
            </a:r>
            <a:r>
              <a:rPr lang="en-US" dirty="0" smtClean="0"/>
              <a:t>issues an HTTP request for a particular web page. For example, an </a:t>
            </a:r>
            <a:r>
              <a:rPr lang="en-US" b="1" dirty="0" smtClean="0"/>
              <a:t>HTML form </a:t>
            </a:r>
            <a:r>
              <a:rPr lang="en-US" dirty="0" smtClean="0"/>
              <a:t>– </a:t>
            </a:r>
            <a:r>
              <a:rPr lang="en-US" b="1" dirty="0" err="1" smtClean="0"/>
              <a:t>search.html</a:t>
            </a:r>
            <a:r>
              <a:rPr lang="en-US" b="1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smtClean="0"/>
              <a:t>The </a:t>
            </a:r>
            <a:r>
              <a:rPr lang="en-US" b="1" dirty="0" smtClean="0"/>
              <a:t>web server </a:t>
            </a:r>
            <a:r>
              <a:rPr lang="en-US" dirty="0" smtClean="0"/>
              <a:t>receives the request to invoke </a:t>
            </a:r>
            <a:r>
              <a:rPr lang="en-US" b="1" dirty="0" err="1" smtClean="0"/>
              <a:t>results.php</a:t>
            </a:r>
            <a:r>
              <a:rPr lang="en-US" dirty="0" smtClean="0"/>
              <a:t>, retrieves the data, and passes on all the input variables for search.</a:t>
            </a:r>
          </a:p>
          <a:p>
            <a:pPr marL="514350" indent="-514350">
              <a:buAutoNum type="arabicPeriod"/>
            </a:pPr>
            <a:r>
              <a:rPr lang="en-US" dirty="0" smtClean="0"/>
              <a:t>The </a:t>
            </a:r>
            <a:r>
              <a:rPr lang="en-US" b="1" dirty="0" smtClean="0"/>
              <a:t>PHP engine </a:t>
            </a:r>
            <a:r>
              <a:rPr lang="en-US" dirty="0" smtClean="0"/>
              <a:t>begins parsing the script. Inside the script is a command to connect to the database and </a:t>
            </a:r>
            <a:r>
              <a:rPr lang="en-US" b="1" dirty="0" smtClean="0"/>
              <a:t>execute a query </a:t>
            </a:r>
            <a:r>
              <a:rPr lang="en-US" dirty="0" smtClean="0"/>
              <a:t>(perform the search for books). PHP opens a connection to  MySQL server and passes on the appropriate query.</a:t>
            </a:r>
          </a:p>
          <a:p>
            <a:pPr marL="514350" indent="-514350">
              <a:buAutoNum type="arabicPeriod"/>
            </a:pPr>
            <a:r>
              <a:rPr lang="en-US" dirty="0" smtClean="0"/>
              <a:t>Once </a:t>
            </a:r>
            <a:r>
              <a:rPr lang="en-US" b="1" dirty="0" smtClean="0"/>
              <a:t>MySQL server </a:t>
            </a:r>
            <a:r>
              <a:rPr lang="en-US" dirty="0" smtClean="0"/>
              <a:t>receives the </a:t>
            </a:r>
            <a:r>
              <a:rPr lang="en-US" b="1" dirty="0" smtClean="0"/>
              <a:t>database query</a:t>
            </a:r>
            <a:r>
              <a:rPr lang="en-US" dirty="0" smtClean="0"/>
              <a:t>, processes it, and sends the results— a list of books—back to the PHP engine.</a:t>
            </a:r>
          </a:p>
          <a:p>
            <a:pPr marL="514350" indent="-514350">
              <a:buAutoNum type="arabicPeriod"/>
            </a:pPr>
            <a:r>
              <a:rPr lang="en-US" dirty="0" smtClean="0"/>
              <a:t>The </a:t>
            </a:r>
            <a:r>
              <a:rPr lang="en-US" b="1" dirty="0" smtClean="0"/>
              <a:t>PHP engine </a:t>
            </a:r>
            <a:r>
              <a:rPr lang="en-US" dirty="0" smtClean="0"/>
              <a:t>finishes running the script, which usually involves formatting the </a:t>
            </a:r>
            <a:r>
              <a:rPr lang="en-US" b="1" dirty="0" smtClean="0"/>
              <a:t>query results </a:t>
            </a:r>
            <a:r>
              <a:rPr lang="en-US" dirty="0" smtClean="0"/>
              <a:t>nicely in HTML. It then returns the resulting HTML to the web server.</a:t>
            </a:r>
          </a:p>
          <a:p>
            <a:pPr marL="514350" indent="-514350">
              <a:buAutoNum type="arabicPeriod"/>
            </a:pPr>
            <a:r>
              <a:rPr lang="en-US" dirty="0" smtClean="0"/>
              <a:t>The </a:t>
            </a:r>
            <a:r>
              <a:rPr lang="en-US" b="1" dirty="0" smtClean="0"/>
              <a:t>web server </a:t>
            </a:r>
            <a:r>
              <a:rPr lang="en-US" dirty="0" smtClean="0"/>
              <a:t>passes the HTML back to the </a:t>
            </a:r>
            <a:r>
              <a:rPr lang="en-US" b="1" dirty="0" smtClean="0"/>
              <a:t>browser</a:t>
            </a:r>
            <a:r>
              <a:rPr lang="en-US" dirty="0" smtClean="0"/>
              <a:t>, where the user can see the list of books requested.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 Architecture (1)</a:t>
            </a:r>
            <a:br>
              <a:rPr lang="en-US" dirty="0" smtClean="0"/>
            </a:br>
            <a:r>
              <a:rPr lang="en-US" sz="3111" dirty="0" smtClean="0"/>
              <a:t>Example – Book Search</a:t>
            </a:r>
            <a:br>
              <a:rPr lang="en-US" sz="3111" dirty="0" smtClean="0"/>
            </a:br>
            <a:r>
              <a:rPr lang="en-US" sz="3111" b="1" dirty="0" smtClean="0"/>
              <a:t>search.html is  a form for entering data</a:t>
            </a:r>
            <a:r>
              <a:rPr lang="en-US" sz="3111" dirty="0" smtClean="0"/>
              <a:t>.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752600"/>
            <a:ext cx="2844800" cy="24511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3400" y="1905000"/>
            <a:ext cx="70104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 &lt;head&gt;</a:t>
            </a:r>
          </a:p>
          <a:p>
            <a:r>
              <a:rPr lang="en-US" dirty="0" smtClean="0"/>
              <a:t>&lt;title&gt;Book-O-Rama Catalog Search&lt;/title&gt; 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 &lt;h1&gt;Book-O-Rama Catalog Search&lt;/h1&gt;</a:t>
            </a:r>
          </a:p>
          <a:p>
            <a:r>
              <a:rPr lang="en-US" b="1" dirty="0" smtClean="0"/>
              <a:t>&lt;form </a:t>
            </a:r>
            <a:r>
              <a:rPr lang="en-US" dirty="0" smtClean="0"/>
              <a:t>action="</a:t>
            </a:r>
            <a:r>
              <a:rPr lang="en-US" dirty="0" err="1" smtClean="0"/>
              <a:t>results.php</a:t>
            </a:r>
            <a:r>
              <a:rPr lang="en-US" dirty="0" smtClean="0"/>
              <a:t>" method="post"&gt; </a:t>
            </a:r>
          </a:p>
          <a:p>
            <a:r>
              <a:rPr lang="en-US" b="1" dirty="0" smtClean="0"/>
              <a:t>Choose Search Type:&lt;</a:t>
            </a:r>
            <a:r>
              <a:rPr lang="en-US" b="1" dirty="0" err="1" smtClean="0"/>
              <a:t>br</a:t>
            </a:r>
            <a:r>
              <a:rPr lang="en-US" b="1" dirty="0" smtClean="0"/>
              <a:t> /&gt;</a:t>
            </a:r>
          </a:p>
          <a:p>
            <a:r>
              <a:rPr lang="en-US" b="1" dirty="0" smtClean="0"/>
              <a:t> &lt;select name="</a:t>
            </a:r>
            <a:r>
              <a:rPr lang="en-US" b="1" dirty="0" err="1" smtClean="0"/>
              <a:t>searchtype</a:t>
            </a:r>
            <a:r>
              <a:rPr lang="en-US" b="1" dirty="0" smtClean="0"/>
              <a:t>"&gt;</a:t>
            </a:r>
          </a:p>
          <a:p>
            <a:r>
              <a:rPr lang="en-US" b="1" dirty="0" smtClean="0"/>
              <a:t>	&lt;option value="author"&gt;Author&lt;/option&gt;</a:t>
            </a:r>
          </a:p>
          <a:p>
            <a:r>
              <a:rPr lang="en-US" b="1" dirty="0" smtClean="0"/>
              <a:t> 	&lt;option value="title"&gt;Title&lt;/option&gt;</a:t>
            </a:r>
          </a:p>
          <a:p>
            <a:r>
              <a:rPr lang="en-US" b="1" dirty="0" smtClean="0"/>
              <a:t> 	&lt;option value="</a:t>
            </a:r>
            <a:r>
              <a:rPr lang="en-US" b="1" dirty="0" err="1" smtClean="0"/>
              <a:t>isbn</a:t>
            </a:r>
            <a:r>
              <a:rPr lang="en-US" b="1" dirty="0" smtClean="0"/>
              <a:t>"&gt;ISBN&lt;/option&gt;&lt;/select&gt; &lt;</a:t>
            </a:r>
            <a:r>
              <a:rPr lang="en-US" b="1" dirty="0" err="1" smtClean="0"/>
              <a:t>br</a:t>
            </a:r>
            <a:r>
              <a:rPr lang="en-US" b="1" dirty="0" smtClean="0"/>
              <a:t> /&gt;</a:t>
            </a:r>
          </a:p>
          <a:p>
            <a:r>
              <a:rPr lang="en-US" b="1" dirty="0" smtClean="0"/>
              <a:t> Enter Search Term:&lt;</a:t>
            </a:r>
            <a:r>
              <a:rPr lang="en-US" b="1" dirty="0" err="1" smtClean="0"/>
              <a:t>br</a:t>
            </a:r>
            <a:r>
              <a:rPr lang="en-US" b="1" dirty="0" smtClean="0"/>
              <a:t> /&gt; </a:t>
            </a:r>
          </a:p>
          <a:p>
            <a:r>
              <a:rPr lang="en-US" b="1" dirty="0" smtClean="0"/>
              <a:t>	&lt;input name="</a:t>
            </a:r>
            <a:r>
              <a:rPr lang="en-US" b="1" dirty="0" err="1" smtClean="0"/>
              <a:t>searchterm</a:t>
            </a:r>
            <a:r>
              <a:rPr lang="en-US" b="1" dirty="0" smtClean="0"/>
              <a:t>" type=”"text" size="40"/&gt; &lt;</a:t>
            </a:r>
            <a:r>
              <a:rPr lang="en-US" b="1" dirty="0" err="1" smtClean="0"/>
              <a:t>br</a:t>
            </a:r>
            <a:r>
              <a:rPr lang="en-US" b="1" dirty="0" smtClean="0"/>
              <a:t> /&gt;</a:t>
            </a:r>
          </a:p>
          <a:p>
            <a:r>
              <a:rPr lang="en-US" b="1" dirty="0" smtClean="0"/>
              <a:t>	</a:t>
            </a:r>
            <a:r>
              <a:rPr lang="en-US" dirty="0" smtClean="0"/>
              <a:t>&lt;input type="submit" name="submit" value="Search"/&gt;</a:t>
            </a:r>
          </a:p>
          <a:p>
            <a:r>
              <a:rPr lang="en-US" b="1" dirty="0" smtClean="0"/>
              <a:t> &lt;/form&gt;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Architecture</a:t>
            </a:r>
            <a:br>
              <a:rPr lang="en-US" dirty="0" smtClean="0"/>
            </a:br>
            <a:r>
              <a:rPr lang="en-US" dirty="0" smtClean="0"/>
              <a:t>Example – Book Search (2)</a:t>
            </a:r>
            <a:br>
              <a:rPr lang="en-US" dirty="0" smtClean="0"/>
            </a:br>
            <a:r>
              <a:rPr lang="en-US" sz="3111" b="1" dirty="0"/>
              <a:t>T</a:t>
            </a:r>
            <a:r>
              <a:rPr lang="en-US" sz="3111" b="1" dirty="0" smtClean="0"/>
              <a:t>he submit button calls the </a:t>
            </a:r>
            <a:r>
              <a:rPr lang="en-US" sz="3111" b="1" dirty="0" err="1" smtClean="0"/>
              <a:t>results.php</a:t>
            </a:r>
            <a:r>
              <a:rPr lang="en-US" sz="3111" b="1" dirty="0" smtClean="0"/>
              <a:t> and to be parsed by Apache server.</a:t>
            </a:r>
            <a:r>
              <a:rPr lang="en-US" sz="3111" dirty="0" smtClean="0"/>
              <a:t> </a:t>
            </a:r>
            <a:endParaRPr lang="en-US" sz="311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922585"/>
            <a:ext cx="2844800" cy="24511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3400" y="1905000"/>
            <a:ext cx="70104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 &lt;head&gt;</a:t>
            </a:r>
          </a:p>
          <a:p>
            <a:r>
              <a:rPr lang="en-US" dirty="0" smtClean="0"/>
              <a:t>&lt;title&gt;Book-O-Rama Catalog Search&lt;/title&gt; 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 &lt;h1&gt;Book-O-Rama Catalog Search&lt;/h1&gt;</a:t>
            </a:r>
          </a:p>
          <a:p>
            <a:r>
              <a:rPr lang="en-US" b="1" dirty="0" smtClean="0"/>
              <a:t>&lt;form action="</a:t>
            </a:r>
            <a:r>
              <a:rPr lang="en-US" b="1" dirty="0" err="1" smtClean="0"/>
              <a:t>results.php</a:t>
            </a:r>
            <a:r>
              <a:rPr lang="en-US" b="1" dirty="0" smtClean="0"/>
              <a:t>" method="post"&gt; </a:t>
            </a:r>
          </a:p>
          <a:p>
            <a:r>
              <a:rPr lang="en-US" dirty="0" smtClean="0"/>
              <a:t>Choose Search Type:&lt;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r>
              <a:rPr lang="en-US" dirty="0" smtClean="0"/>
              <a:t> &lt;select name="</a:t>
            </a:r>
            <a:r>
              <a:rPr lang="en-US" dirty="0" err="1" smtClean="0"/>
              <a:t>searchtype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	&lt;option value="author"&gt;Author&lt;/option&gt;</a:t>
            </a:r>
          </a:p>
          <a:p>
            <a:r>
              <a:rPr lang="en-US" dirty="0" smtClean="0"/>
              <a:t> 	&lt;option value="title"&gt;Title&lt;/option&gt;</a:t>
            </a:r>
          </a:p>
          <a:p>
            <a:r>
              <a:rPr lang="en-US" dirty="0" smtClean="0"/>
              <a:t> 	&lt;option value="</a:t>
            </a:r>
            <a:r>
              <a:rPr lang="en-US" dirty="0" err="1" smtClean="0"/>
              <a:t>isbn</a:t>
            </a:r>
            <a:r>
              <a:rPr lang="en-US" dirty="0" smtClean="0"/>
              <a:t>"&gt;ISBN&lt;/option&gt;&lt;/select&gt; 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r>
              <a:rPr lang="en-US" dirty="0" smtClean="0"/>
              <a:t> Enter Search Term:&lt;</a:t>
            </a:r>
            <a:r>
              <a:rPr lang="en-US" dirty="0" err="1" smtClean="0"/>
              <a:t>br</a:t>
            </a:r>
            <a:r>
              <a:rPr lang="en-US" dirty="0" smtClean="0"/>
              <a:t> /&gt; </a:t>
            </a:r>
          </a:p>
          <a:p>
            <a:r>
              <a:rPr lang="en-US" dirty="0" smtClean="0"/>
              <a:t>	&lt;input name="</a:t>
            </a:r>
            <a:r>
              <a:rPr lang="en-US" dirty="0" err="1" smtClean="0"/>
              <a:t>searchterm</a:t>
            </a:r>
            <a:r>
              <a:rPr lang="en-US" dirty="0" smtClean="0"/>
              <a:t>" type=”"text" size="40"/&gt; 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r>
              <a:rPr lang="en-US" b="1" dirty="0" smtClean="0"/>
              <a:t>	&lt;input type="submit" name="submit" value="Search"/&gt;</a:t>
            </a:r>
          </a:p>
          <a:p>
            <a:r>
              <a:rPr lang="en-US" b="1" dirty="0" smtClean="0"/>
              <a:t> &lt;/form&gt;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Architecture</a:t>
            </a:r>
            <a:br>
              <a:rPr lang="en-US" dirty="0" smtClean="0"/>
            </a:br>
            <a:r>
              <a:rPr lang="en-US" dirty="0" smtClean="0"/>
              <a:t>Example – Book Search (3)</a:t>
            </a:r>
            <a:br>
              <a:rPr lang="en-US" dirty="0" smtClean="0"/>
            </a:br>
            <a:r>
              <a:rPr lang="en-US" sz="2222" b="1" dirty="0" smtClean="0"/>
              <a:t>Apache would first retrieve data from the search request page use $_POST[‘variable name’] and parse the SQL scripts to be sent to database</a:t>
            </a:r>
            <a:r>
              <a:rPr lang="en-US" sz="2222" b="1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1905000"/>
            <a:ext cx="701040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&lt;html&gt;</a:t>
            </a:r>
          </a:p>
          <a:p>
            <a:r>
              <a:rPr lang="en-US" sz="1200" dirty="0" smtClean="0"/>
              <a:t>&lt;head&gt;</a:t>
            </a:r>
          </a:p>
          <a:p>
            <a:r>
              <a:rPr lang="en-US" sz="1200" dirty="0" smtClean="0"/>
              <a:t>&lt;title&gt;Book-O-Rama Search Results&lt;/title&gt; </a:t>
            </a:r>
          </a:p>
          <a:p>
            <a:r>
              <a:rPr lang="en-US" sz="1200" dirty="0" smtClean="0"/>
              <a:t>&lt;/head&gt;</a:t>
            </a:r>
          </a:p>
          <a:p>
            <a:r>
              <a:rPr lang="en-US" sz="1200" dirty="0" smtClean="0"/>
              <a:t>&lt;body&gt; </a:t>
            </a:r>
          </a:p>
          <a:p>
            <a:r>
              <a:rPr lang="en-US" sz="1200" dirty="0" smtClean="0"/>
              <a:t>&lt;h1&gt;Book-O-Rama Search Results&lt;/h1&gt; </a:t>
            </a:r>
          </a:p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// create short variable names </a:t>
            </a:r>
          </a:p>
          <a:p>
            <a:r>
              <a:rPr lang="en-US" b="1" dirty="0" smtClean="0"/>
              <a:t>$</a:t>
            </a:r>
            <a:r>
              <a:rPr lang="en-US" b="1" dirty="0" err="1" smtClean="0"/>
              <a:t>searchtype</a:t>
            </a:r>
            <a:r>
              <a:rPr lang="en-US" b="1" dirty="0" smtClean="0"/>
              <a:t>=$_</a:t>
            </a:r>
            <a:r>
              <a:rPr lang="en-US" b="1" dirty="0" err="1" smtClean="0"/>
              <a:t>POST['searchtype</a:t>
            </a:r>
            <a:r>
              <a:rPr lang="en-US" b="1" dirty="0" smtClean="0"/>
              <a:t>']; </a:t>
            </a:r>
          </a:p>
          <a:p>
            <a:r>
              <a:rPr lang="en-US" b="1" dirty="0" smtClean="0"/>
              <a:t>$</a:t>
            </a:r>
            <a:r>
              <a:rPr lang="en-US" b="1" dirty="0" err="1" smtClean="0"/>
              <a:t>searchterm</a:t>
            </a:r>
            <a:r>
              <a:rPr lang="en-US" b="1" dirty="0" smtClean="0"/>
              <a:t>=</a:t>
            </a:r>
            <a:r>
              <a:rPr lang="en-US" b="1" dirty="0" err="1" smtClean="0"/>
              <a:t>trim($_POST['searchterm</a:t>
            </a:r>
            <a:r>
              <a:rPr lang="en-US" b="1" dirty="0" smtClean="0"/>
              <a:t>']); </a:t>
            </a:r>
          </a:p>
          <a:p>
            <a:r>
              <a:rPr lang="en-US" dirty="0" smtClean="0"/>
              <a:t>if (!$</a:t>
            </a:r>
            <a:r>
              <a:rPr lang="en-US" dirty="0" err="1" smtClean="0"/>
              <a:t>searchtype</a:t>
            </a:r>
            <a:r>
              <a:rPr lang="en-US" dirty="0" smtClean="0"/>
              <a:t> || !$</a:t>
            </a:r>
            <a:r>
              <a:rPr lang="en-US" dirty="0" err="1" smtClean="0"/>
              <a:t>searchterm</a:t>
            </a:r>
            <a:r>
              <a:rPr lang="en-US" dirty="0" smtClean="0"/>
              <a:t>) </a:t>
            </a:r>
          </a:p>
          <a:p>
            <a:r>
              <a:rPr lang="en-US" dirty="0" smtClean="0"/>
              <a:t>	{ echo 'You have not entered search details. Please go back and 	try again.'; exit;}</a:t>
            </a:r>
          </a:p>
          <a:p>
            <a:r>
              <a:rPr lang="en-US" dirty="0" smtClean="0"/>
              <a:t>if (!</a:t>
            </a:r>
            <a:r>
              <a:rPr lang="en-US" dirty="0" err="1" smtClean="0"/>
              <a:t>get_magic_quotes_gpc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	{ $</a:t>
            </a:r>
            <a:r>
              <a:rPr lang="en-US" dirty="0" err="1" smtClean="0"/>
              <a:t>searchtype</a:t>
            </a:r>
            <a:r>
              <a:rPr lang="en-US" dirty="0" smtClean="0"/>
              <a:t> = </a:t>
            </a:r>
            <a:r>
              <a:rPr lang="en-US" dirty="0" err="1" smtClean="0"/>
              <a:t>addslashes($searchtype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	$</a:t>
            </a:r>
            <a:r>
              <a:rPr lang="en-US" dirty="0" err="1" smtClean="0"/>
              <a:t>searchterm</a:t>
            </a:r>
            <a:r>
              <a:rPr lang="en-US" dirty="0" smtClean="0"/>
              <a:t> = </a:t>
            </a:r>
            <a:r>
              <a:rPr lang="en-US" dirty="0" err="1" smtClean="0"/>
              <a:t>addslashes($searchterm</a:t>
            </a:r>
            <a:r>
              <a:rPr lang="en-US" dirty="0" smtClean="0"/>
              <a:t>);}</a:t>
            </a:r>
          </a:p>
          <a:p>
            <a:r>
              <a:rPr lang="en-US" b="1" dirty="0" smtClean="0"/>
              <a:t>@ $db = new </a:t>
            </a:r>
            <a:r>
              <a:rPr lang="en-US" b="1" dirty="0" err="1" smtClean="0"/>
              <a:t>mysqli</a:t>
            </a:r>
            <a:r>
              <a:rPr lang="en-US" b="1" dirty="0" smtClean="0"/>
              <a:t>('</a:t>
            </a:r>
            <a:r>
              <a:rPr lang="en-US" b="1" dirty="0" err="1" smtClean="0"/>
              <a:t>localhost</a:t>
            </a:r>
            <a:r>
              <a:rPr lang="en-US" b="1" dirty="0" smtClean="0"/>
              <a:t>', ‘</a:t>
            </a:r>
            <a:r>
              <a:rPr lang="en-US" b="1" dirty="0" err="1" smtClean="0"/>
              <a:t>hwinkler</a:t>
            </a:r>
            <a:r>
              <a:rPr lang="en-US" b="1" dirty="0" smtClean="0"/>
              <a:t>', ‘is667', '</a:t>
            </a:r>
            <a:r>
              <a:rPr lang="en-US" b="1" dirty="0" err="1" smtClean="0"/>
              <a:t>bookorama</a:t>
            </a:r>
            <a:r>
              <a:rPr lang="en-US" b="1" dirty="0" smtClean="0"/>
              <a:t>');</a:t>
            </a:r>
          </a:p>
          <a:p>
            <a:r>
              <a:rPr lang="en-US" dirty="0" smtClean="0"/>
              <a:t>if (</a:t>
            </a:r>
            <a:r>
              <a:rPr lang="en-US" dirty="0" err="1" smtClean="0"/>
              <a:t>mysqli_connect_errno</a:t>
            </a:r>
            <a:r>
              <a:rPr lang="en-US" dirty="0" smtClean="0"/>
              <a:t>()) </a:t>
            </a:r>
          </a:p>
          <a:p>
            <a:r>
              <a:rPr lang="en-US" dirty="0" smtClean="0"/>
              <a:t>{ echo 'Error: Could not connect to database. Please try again later.'; exit;}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52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Web Architecture</a:t>
            </a:r>
            <a:br>
              <a:rPr lang="en-US" dirty="0" smtClean="0"/>
            </a:br>
            <a:r>
              <a:rPr lang="en-US" dirty="0" smtClean="0"/>
              <a:t>Example – Book Search (4)</a:t>
            </a:r>
            <a:br>
              <a:rPr lang="en-US" dirty="0" smtClean="0"/>
            </a:br>
            <a:r>
              <a:rPr lang="en-US" sz="2000" b="1" dirty="0" smtClean="0"/>
              <a:t>A query string is formulated in the variable $query, which contains a familiar SQL statement . </a:t>
            </a:r>
            <a:br>
              <a:rPr lang="en-US" sz="2000" b="1" dirty="0" smtClean="0"/>
            </a:br>
            <a:r>
              <a:rPr lang="en-US" sz="2000" b="1" dirty="0" smtClean="0"/>
              <a:t>It got sent to MySQL via a variable (object) $db’s function call query() and the result is stored in a new variable (object) $result. </a:t>
            </a:r>
            <a:br>
              <a:rPr lang="en-US" sz="2000" b="1" dirty="0" smtClean="0"/>
            </a:br>
            <a:r>
              <a:rPr lang="en-US" sz="2000" b="1" dirty="0" smtClean="0"/>
              <a:t>The $result object can also provide the number of rows that was retrieved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600200" y="4038600"/>
            <a:ext cx="57150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$query = "select * </a:t>
            </a:r>
          </a:p>
          <a:p>
            <a:r>
              <a:rPr lang="en-US" dirty="0" smtClean="0"/>
              <a:t>from books </a:t>
            </a:r>
          </a:p>
          <a:p>
            <a:r>
              <a:rPr lang="en-US" dirty="0" smtClean="0"/>
              <a:t>where ".$</a:t>
            </a:r>
            <a:r>
              <a:rPr lang="en-US" dirty="0" err="1" smtClean="0"/>
              <a:t>searchtype</a:t>
            </a:r>
            <a:r>
              <a:rPr lang="en-US" dirty="0" smtClean="0"/>
              <a:t>." like '%”$</a:t>
            </a:r>
            <a:r>
              <a:rPr lang="en-US" dirty="0" err="1" smtClean="0"/>
              <a:t>searchterm</a:t>
            </a:r>
            <a:r>
              <a:rPr lang="en-US" dirty="0" smtClean="0"/>
              <a:t>."%'"; </a:t>
            </a:r>
          </a:p>
          <a:p>
            <a:endParaRPr lang="en-US" dirty="0" smtClean="0"/>
          </a:p>
          <a:p>
            <a:r>
              <a:rPr lang="en-US" dirty="0" smtClean="0"/>
              <a:t>$result = $db-&gt;</a:t>
            </a:r>
            <a:r>
              <a:rPr lang="en-US" dirty="0" err="1" smtClean="0"/>
              <a:t>query($query</a:t>
            </a:r>
            <a:r>
              <a:rPr lang="en-US" dirty="0" smtClean="0"/>
              <a:t>);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num_results</a:t>
            </a:r>
            <a:r>
              <a:rPr lang="en-US" dirty="0" smtClean="0"/>
              <a:t> = $result-&gt;</a:t>
            </a:r>
            <a:r>
              <a:rPr lang="en-US" dirty="0" err="1" smtClean="0"/>
              <a:t>num_rows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3817</TotalTime>
  <Words>1085</Words>
  <Application>Microsoft Office PowerPoint</Application>
  <PresentationFormat>On-screen Show (4:3)</PresentationFormat>
  <Paragraphs>140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 Review  Use PHP/MySQL for Web App</vt:lpstr>
      <vt:lpstr>Web Application</vt:lpstr>
      <vt:lpstr>Web Architecture</vt:lpstr>
      <vt:lpstr>Web Architecture Application Example – Book Search </vt:lpstr>
      <vt:lpstr>Web Architecture  codes mapping:  1-6 processing</vt:lpstr>
      <vt:lpstr>Web Architecture (1) Example – Book Search search.html is  a form for entering data.  </vt:lpstr>
      <vt:lpstr>Web Architecture Example – Book Search (2) The submit button calls the results.php and to be parsed by Apache server. </vt:lpstr>
      <vt:lpstr>Web Architecture Example – Book Search (3) Apache would first retrieve data from the search request page use $_POST[‘variable name’] and parse the SQL scripts to be sent to database.</vt:lpstr>
      <vt:lpstr>Web Architecture Example – Book Search (4) A query string is formulated in the variable $query, which contains a familiar SQL statement .  It got sent to MySQL via a variable (object) $db’s function call query() and the result is stored in a new variable (object) $result.  The $result object can also provide the number of rows that was retrieved.</vt:lpstr>
      <vt:lpstr>Web Architecture Example – Book Search (5,6) Once the record number is known, it uses a for loop to print (echo “string”) the results. Often another report form will be used to present the results in step [6], but in this case it simply passes the print results back to the user. </vt:lpstr>
      <vt:lpstr>Web Database</vt:lpstr>
      <vt:lpstr>Readings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Review  Use PHP/MySQL for Web App</dc:title>
  <dc:creator>Hsui-lin</dc:creator>
  <cp:lastModifiedBy>Hsui-lin</cp:lastModifiedBy>
  <cp:revision>28</cp:revision>
  <dcterms:created xsi:type="dcterms:W3CDTF">2012-02-27T20:48:37Z</dcterms:created>
  <dcterms:modified xsi:type="dcterms:W3CDTF">2015-02-07T16:22:54Z</dcterms:modified>
</cp:coreProperties>
</file>