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8" r:id="rId3"/>
    <p:sldId id="259" r:id="rId4"/>
    <p:sldId id="257" r:id="rId5"/>
    <p:sldId id="309" r:id="rId6"/>
    <p:sldId id="305" r:id="rId7"/>
    <p:sldId id="308" r:id="rId8"/>
    <p:sldId id="306" r:id="rId9"/>
    <p:sldId id="324" r:id="rId10"/>
    <p:sldId id="322" r:id="rId11"/>
    <p:sldId id="310" r:id="rId12"/>
    <p:sldId id="325" r:id="rId13"/>
    <p:sldId id="307" r:id="rId14"/>
    <p:sldId id="312" r:id="rId15"/>
    <p:sldId id="311" r:id="rId16"/>
    <p:sldId id="313" r:id="rId17"/>
    <p:sldId id="314" r:id="rId18"/>
    <p:sldId id="317" r:id="rId19"/>
    <p:sldId id="327" r:id="rId20"/>
    <p:sldId id="315" r:id="rId21"/>
    <p:sldId id="318" r:id="rId22"/>
    <p:sldId id="316" r:id="rId23"/>
    <p:sldId id="326" r:id="rId24"/>
    <p:sldId id="320" r:id="rId25"/>
    <p:sldId id="321" r:id="rId26"/>
    <p:sldId id="283" r:id="rId27"/>
  </p:sldIdLst>
  <p:sldSz cx="9144000" cy="5143500" type="screen16x9"/>
  <p:notesSz cx="6858000" cy="9144000"/>
  <p:embeddedFontLst>
    <p:embeddedFont>
      <p:font typeface="Barlow Semi Condensed" panose="00000506000000000000" pitchFamily="2" charset="0"/>
      <p:regular r:id="rId29"/>
      <p:bold r:id="rId30"/>
      <p:italic r:id="rId31"/>
      <p:boldItalic r:id="rId32"/>
    </p:embeddedFont>
    <p:embeddedFont>
      <p:font typeface="Barlow Semi Condensed Medium" panose="00000606000000000000" pitchFamily="2" charset="0"/>
      <p:regular r:id="rId33"/>
      <p:bold r:id="rId34"/>
      <p:italic r:id="rId35"/>
      <p:boldItalic r:id="rId36"/>
    </p:embeddedFont>
    <p:embeddedFont>
      <p:font typeface="Fjalla One" panose="02000506040000020004" pitchFamily="2" charset="0"/>
      <p:regular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A85574-B683-422C-B733-DA6A200BC48C}">
  <a:tblStyle styleId="{80A85574-B683-422C-B733-DA6A200BC4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95332" autoAdjust="0"/>
  </p:normalViewPr>
  <p:slideViewPr>
    <p:cSldViewPr snapToGrid="0">
      <p:cViewPr varScale="1">
        <p:scale>
          <a:sx n="102" d="100"/>
          <a:sy n="102" d="100"/>
        </p:scale>
        <p:origin x="82" y="18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770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98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78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09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830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4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380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627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57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78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98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916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936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310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23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03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76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380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115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7" r:id="rId6"/>
    <p:sldLayoutId id="2147483658" r:id="rId7"/>
    <p:sldLayoutId id="2147483659" r:id="rId8"/>
    <p:sldLayoutId id="2147483661" r:id="rId9"/>
    <p:sldLayoutId id="2147483669"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22.jpg"/><Relationship Id="rId5" Type="http://schemas.openxmlformats.org/officeDocument/2006/relationships/image" Target="../media/image21.jpg"/><Relationship Id="rId10" Type="http://schemas.openxmlformats.org/officeDocument/2006/relationships/image" Target="../media/image26.jpg"/><Relationship Id="rId4" Type="http://schemas.openxmlformats.org/officeDocument/2006/relationships/image" Target="../media/image20.jpg"/><Relationship Id="rId9" Type="http://schemas.openxmlformats.org/officeDocument/2006/relationships/image" Target="../media/image25.jp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99305"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346685" y="1972738"/>
            <a:ext cx="3501980" cy="111782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a-IR" sz="5000" b="1" dirty="0">
                <a:solidFill>
                  <a:schemeClr val="dk2"/>
                </a:solidFill>
                <a:cs typeface="B Zar" panose="00000400000000000000" pitchFamily="2" charset="-78"/>
              </a:rPr>
              <a:t>همیار </a:t>
            </a:r>
            <a:r>
              <a:rPr lang="fa-IR" sz="5400" b="1" dirty="0">
                <a:solidFill>
                  <a:schemeClr val="dk2"/>
                </a:solidFill>
                <a:cs typeface="B Zar" panose="00000400000000000000" pitchFamily="2" charset="-78"/>
              </a:rPr>
              <a:t>دانشجو</a:t>
            </a:r>
            <a:endParaRPr sz="5000" b="1" dirty="0">
              <a:solidFill>
                <a:schemeClr val="dk2"/>
              </a:solidFill>
              <a:cs typeface="B Zar" panose="00000400000000000000" pitchFamily="2" charset="-78"/>
            </a:endParaRPr>
          </a:p>
        </p:txBody>
      </p:sp>
      <p:sp>
        <p:nvSpPr>
          <p:cNvPr id="197" name="Google Shape;1884;p35"/>
          <p:cNvSpPr txBox="1">
            <a:spLocks/>
          </p:cNvSpPr>
          <p:nvPr/>
        </p:nvSpPr>
        <p:spPr>
          <a:xfrm>
            <a:off x="8046685" y="3494239"/>
            <a:ext cx="835019" cy="6316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r>
              <a:rPr lang="fa-IR" sz="2800" dirty="0">
                <a:cs typeface="B Nazanin" panose="00000400000000000000" pitchFamily="2" charset="-78"/>
              </a:rPr>
              <a:t>هدف:</a:t>
            </a:r>
          </a:p>
        </p:txBody>
      </p:sp>
      <p:sp>
        <p:nvSpPr>
          <p:cNvPr id="198" name="Google Shape;1884;p35"/>
          <p:cNvSpPr txBox="1">
            <a:spLocks/>
          </p:cNvSpPr>
          <p:nvPr/>
        </p:nvSpPr>
        <p:spPr>
          <a:xfrm>
            <a:off x="5458985" y="3989239"/>
            <a:ext cx="3422719" cy="7418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r>
              <a:rPr lang="fa-IR" sz="1800" dirty="0">
                <a:cs typeface="B Nazanin" panose="00000400000000000000" pitchFamily="2" charset="-78"/>
              </a:rPr>
              <a:t>بهینه سازی انتخاب واحد بین دروس ارائه شده با مقادیر ورودی کاربر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12764" y="2677541"/>
            <a:ext cx="4085671" cy="804600"/>
          </a:xfrm>
          <a:prstGeom prst="rect">
            <a:avLst/>
          </a:prstGeom>
        </p:spPr>
        <p:txBody>
          <a:bodyPr spcFirstLastPara="1" wrap="square" lIns="91425" tIns="91425" rIns="91425" bIns="91425" anchor="ctr" anchorCtr="0">
            <a:noAutofit/>
          </a:bodyPr>
          <a:lstStyle/>
          <a:p>
            <a:pPr lvl="0"/>
            <a:r>
              <a:rPr lang="en-US" sz="4400" b="1" dirty="0">
                <a:latin typeface="Times New Roman" panose="02020603050405020304" pitchFamily="18" charset="0"/>
                <a:cs typeface="Times New Roman" panose="02020603050405020304" pitchFamily="18" charset="0"/>
              </a:rPr>
              <a:t>Genetic algorithm</a:t>
            </a:r>
            <a:endParaRPr sz="4400" b="1" dirty="0">
              <a:latin typeface="Times New Roman" panose="02020603050405020304" pitchFamily="18" charset="0"/>
              <a:cs typeface="Times New Roman" panose="02020603050405020304" pitchFamily="18" charset="0"/>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a:t>
            </a:r>
            <a:r>
              <a:rPr lang="fa-IR" b="1" dirty="0">
                <a:cs typeface="+mj-cs"/>
              </a:rPr>
              <a:t>4</a:t>
            </a:r>
            <a:endParaRPr b="1" dirty="0">
              <a:cs typeface="+mj-cs"/>
            </a:endParaRPr>
          </a:p>
        </p:txBody>
      </p:sp>
    </p:spTree>
    <p:extLst>
      <p:ext uri="{BB962C8B-B14F-4D97-AF65-F5344CB8AC3E}">
        <p14:creationId xmlns:p14="http://schemas.microsoft.com/office/powerpoint/2010/main" val="328572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p:cTn id="7" dur="1000" fill="hold"/>
                                        <p:tgtEl>
                                          <p:spTgt spid="2156"/>
                                        </p:tgtEl>
                                        <p:attrNameLst>
                                          <p:attrName>ppt_w</p:attrName>
                                        </p:attrNameLst>
                                      </p:cBhvr>
                                      <p:tavLst>
                                        <p:tav tm="0">
                                          <p:val>
                                            <p:fltVal val="0"/>
                                          </p:val>
                                        </p:tav>
                                        <p:tav tm="100000">
                                          <p:val>
                                            <p:strVal val="#ppt_w"/>
                                          </p:val>
                                        </p:tav>
                                      </p:tavLst>
                                    </p:anim>
                                    <p:anim calcmode="lin" valueType="num">
                                      <p:cBhvr>
                                        <p:cTn id="8" dur="1000" fill="hold"/>
                                        <p:tgtEl>
                                          <p:spTgt spid="2156"/>
                                        </p:tgtEl>
                                        <p:attrNameLst>
                                          <p:attrName>ppt_h</p:attrName>
                                        </p:attrNameLst>
                                      </p:cBhvr>
                                      <p:tavLst>
                                        <p:tav tm="0">
                                          <p:val>
                                            <p:fltVal val="0"/>
                                          </p:val>
                                        </p:tav>
                                        <p:tav tm="100000">
                                          <p:val>
                                            <p:strVal val="#ppt_h"/>
                                          </p:val>
                                        </p:tav>
                                      </p:tavLst>
                                    </p:anim>
                                    <p:anim calcmode="lin" valueType="num">
                                      <p:cBhvr>
                                        <p:cTn id="9" dur="1000" fill="hold"/>
                                        <p:tgtEl>
                                          <p:spTgt spid="2156"/>
                                        </p:tgtEl>
                                        <p:attrNameLst>
                                          <p:attrName>style.rotation</p:attrName>
                                        </p:attrNameLst>
                                      </p:cBhvr>
                                      <p:tavLst>
                                        <p:tav tm="0">
                                          <p:val>
                                            <p:fltVal val="90"/>
                                          </p:val>
                                        </p:tav>
                                        <p:tav tm="100000">
                                          <p:val>
                                            <p:fltVal val="0"/>
                                          </p:val>
                                        </p:tav>
                                      </p:tavLst>
                                    </p:anim>
                                    <p:animEffect transition="in" filter="fade">
                                      <p:cBhvr>
                                        <p:cTn id="10" dur="1000"/>
                                        <p:tgtEl>
                                          <p:spTgt spid="215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4" name="Google Shape;1929;p37"/>
          <p:cNvSpPr txBox="1">
            <a:spLocks/>
          </p:cNvSpPr>
          <p:nvPr/>
        </p:nvSpPr>
        <p:spPr>
          <a:xfrm>
            <a:off x="742519" y="1278786"/>
            <a:ext cx="8188349" cy="36438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1100"/>
            </a:pPr>
            <a:endParaRPr lang="fa-IR" b="1" dirty="0">
              <a:cs typeface="B Jalal" panose="00000400000000000000" pitchFamily="2" charset="-78"/>
              <a:sym typeface="Barlow Semi Condensed"/>
            </a:endParaRPr>
          </a:p>
        </p:txBody>
      </p:sp>
      <p:sp>
        <p:nvSpPr>
          <p:cNvPr id="6"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fa-IR" b="1" dirty="0">
                <a:solidFill>
                  <a:schemeClr val="accent1"/>
                </a:solidFill>
                <a:cs typeface="B Nazanin" panose="00000400000000000000" pitchFamily="2" charset="-78"/>
              </a:rPr>
              <a:t>بهینه سازی انتخاب‌ها با </a:t>
            </a:r>
            <a:r>
              <a:rPr lang="en-US" b="1" dirty="0">
                <a:solidFill>
                  <a:schemeClr val="accent1"/>
                </a:solidFill>
                <a:latin typeface="Times New Roman" panose="02020603050405020304" pitchFamily="18" charset="0"/>
                <a:cs typeface="Times New Roman" panose="02020603050405020304" pitchFamily="18" charset="0"/>
              </a:rPr>
              <a:t>GA</a:t>
            </a:r>
            <a:endParaRPr b="1" dirty="0">
              <a:solidFill>
                <a:schemeClr val="accent1"/>
              </a:solidFill>
              <a:latin typeface="Times New Roman" panose="02020603050405020304" pitchFamily="18" charset="0"/>
              <a:cs typeface="Times New Roman" panose="02020603050405020304" pitchFamily="18" charset="0"/>
            </a:endParaRPr>
          </a:p>
        </p:txBody>
      </p:sp>
      <p:sp>
        <p:nvSpPr>
          <p:cNvPr id="5" name="Google Shape;1899;p37"/>
          <p:cNvSpPr/>
          <p:nvPr/>
        </p:nvSpPr>
        <p:spPr>
          <a:xfrm>
            <a:off x="7525430" y="1082710"/>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9;p37"/>
          <p:cNvSpPr txBox="1">
            <a:spLocks/>
          </p:cNvSpPr>
          <p:nvPr/>
        </p:nvSpPr>
        <p:spPr>
          <a:xfrm>
            <a:off x="1977142" y="971714"/>
            <a:ext cx="547953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ایجاد و طراحی الگوریتم </a:t>
            </a:r>
            <a:r>
              <a:rPr lang="en-US" sz="1600" b="1" dirty="0">
                <a:cs typeface="B Jalal" panose="00000400000000000000" pitchFamily="2" charset="-78"/>
                <a:sym typeface="Barlow Semi Condensed"/>
              </a:rPr>
              <a:t>GA</a:t>
            </a:r>
            <a:r>
              <a:rPr lang="fa-IR" sz="1600" b="1" dirty="0">
                <a:cs typeface="B Jalal" panose="00000400000000000000" pitchFamily="2" charset="-78"/>
                <a:sym typeface="Barlow Semi Condensed"/>
              </a:rPr>
              <a:t> بر اساس تناسب و گروه ها </a:t>
            </a:r>
          </a:p>
        </p:txBody>
      </p:sp>
      <p:sp>
        <p:nvSpPr>
          <p:cNvPr id="8" name="Google Shape;1929;p37"/>
          <p:cNvSpPr txBox="1">
            <a:spLocks/>
          </p:cNvSpPr>
          <p:nvPr/>
        </p:nvSpPr>
        <p:spPr>
          <a:xfrm>
            <a:off x="742517" y="1371336"/>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_انتخاب کردن هر گروه و پیاده سازی الگوریتم </a:t>
            </a:r>
            <a:r>
              <a:rPr lang="en-US" b="1" dirty="0">
                <a:solidFill>
                  <a:schemeClr val="accent6">
                    <a:lumMod val="50000"/>
                  </a:schemeClr>
                </a:solidFill>
                <a:cs typeface="B Jalal" panose="00000400000000000000" pitchFamily="2" charset="-78"/>
                <a:sym typeface="Barlow Semi Condensed"/>
              </a:rPr>
              <a:t>GA</a:t>
            </a:r>
            <a:r>
              <a:rPr lang="fa-IR" b="1" dirty="0">
                <a:solidFill>
                  <a:schemeClr val="accent6">
                    <a:lumMod val="50000"/>
                  </a:schemeClr>
                </a:solidFill>
                <a:cs typeface="B Jalal" panose="00000400000000000000" pitchFamily="2" charset="-78"/>
                <a:sym typeface="Barlow Semi Condensed"/>
              </a:rPr>
              <a:t> بر روی گروه : گروه های انتخاب شده به نوبت به الگوریتم </a:t>
            </a:r>
            <a:r>
              <a:rPr lang="en-US" b="1" dirty="0">
                <a:solidFill>
                  <a:schemeClr val="accent6">
                    <a:lumMod val="50000"/>
                  </a:schemeClr>
                </a:solidFill>
                <a:cs typeface="B Jalal" panose="00000400000000000000" pitchFamily="2" charset="-78"/>
                <a:sym typeface="Barlow Semi Condensed"/>
              </a:rPr>
              <a:t>GA </a:t>
            </a:r>
            <a:r>
              <a:rPr lang="fa-IR" b="1" dirty="0">
                <a:solidFill>
                  <a:schemeClr val="accent6">
                    <a:lumMod val="50000"/>
                  </a:schemeClr>
                </a:solidFill>
                <a:cs typeface="B Jalal" panose="00000400000000000000" pitchFamily="2" charset="-78"/>
                <a:sym typeface="Barlow Semi Condensed"/>
              </a:rPr>
              <a:t> پاس داده خواهند شد .</a:t>
            </a:r>
          </a:p>
        </p:txBody>
      </p:sp>
      <p:sp>
        <p:nvSpPr>
          <p:cNvPr id="9" name="Google Shape;1929;p37"/>
          <p:cNvSpPr txBox="1">
            <a:spLocks/>
          </p:cNvSpPr>
          <p:nvPr/>
        </p:nvSpPr>
        <p:spPr>
          <a:xfrm>
            <a:off x="976276" y="1956216"/>
            <a:ext cx="7191447" cy="210914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r" rtl="1">
              <a:buClr>
                <a:schemeClr val="dk1"/>
              </a:buClr>
              <a:buSzPts val="1100"/>
              <a:buFont typeface="Arial" panose="020B0604020202020204" pitchFamily="34" charset="0"/>
              <a:buChar char="•"/>
            </a:pPr>
            <a:r>
              <a:rPr lang="fa-IR" b="1" dirty="0">
                <a:solidFill>
                  <a:schemeClr val="accent6">
                    <a:lumMod val="50000"/>
                  </a:schemeClr>
                </a:solidFill>
                <a:cs typeface="B Jalal" panose="00000400000000000000" pitchFamily="2" charset="-78"/>
                <a:sym typeface="Barlow Semi Condensed"/>
              </a:rPr>
              <a:t>این الگوریتم یک الگوریتم مبتنی بر نسل است . روند کار آن به صورت حذف بدترین </a:t>
            </a:r>
            <a:r>
              <a:rPr lang="en-US" b="1" dirty="0">
                <a:solidFill>
                  <a:schemeClr val="accent6">
                    <a:lumMod val="50000"/>
                  </a:schemeClr>
                </a:solidFill>
                <a:cs typeface="B Jalal" panose="00000400000000000000" pitchFamily="2" charset="-78"/>
                <a:sym typeface="Barlow Semi Condensed"/>
              </a:rPr>
              <a:t>individual</a:t>
            </a:r>
            <a:r>
              <a:rPr lang="fa-IR" b="1" dirty="0">
                <a:solidFill>
                  <a:schemeClr val="accent6">
                    <a:lumMod val="50000"/>
                  </a:schemeClr>
                </a:solidFill>
                <a:cs typeface="B Jalal" panose="00000400000000000000" pitchFamily="2" charset="-78"/>
                <a:sym typeface="Barlow Semi Condensed"/>
              </a:rPr>
              <a:t> این نسل ، کنار گذاشتن بهترین این نسل و بازگردانی بهترین نسل قبل می باشد . </a:t>
            </a:r>
          </a:p>
          <a:p>
            <a:pPr marL="285750" lvl="1" indent="-285750" algn="r" rtl="1">
              <a:buClr>
                <a:schemeClr val="dk1"/>
              </a:buClr>
              <a:buSzPts val="1100"/>
              <a:buFont typeface="Arial" panose="020B0604020202020204" pitchFamily="34" charset="0"/>
              <a:buChar char="•"/>
            </a:pPr>
            <a:r>
              <a:rPr lang="fa-IR" b="1" dirty="0">
                <a:solidFill>
                  <a:schemeClr val="accent6">
                    <a:lumMod val="50000"/>
                  </a:schemeClr>
                </a:solidFill>
                <a:cs typeface="B Jalal" panose="00000400000000000000" pitchFamily="2" charset="-78"/>
                <a:sym typeface="Barlow Semi Condensed"/>
              </a:rPr>
              <a:t>با توجه به گروه های داده شده ما شروع به ایجاد </a:t>
            </a:r>
            <a:r>
              <a:rPr lang="en-US" b="1" dirty="0">
                <a:solidFill>
                  <a:schemeClr val="accent6">
                    <a:lumMod val="50000"/>
                  </a:schemeClr>
                </a:solidFill>
                <a:cs typeface="B Jalal" panose="00000400000000000000" pitchFamily="2" charset="-78"/>
                <a:sym typeface="Barlow Semi Condensed"/>
              </a:rPr>
              <a:t>individual</a:t>
            </a:r>
            <a:r>
              <a:rPr lang="fa-IR" b="1" dirty="0">
                <a:solidFill>
                  <a:schemeClr val="accent6">
                    <a:lumMod val="50000"/>
                  </a:schemeClr>
                </a:solidFill>
                <a:cs typeface="B Jalal" panose="00000400000000000000" pitchFamily="2" charset="-78"/>
                <a:sym typeface="Barlow Semi Condensed"/>
              </a:rPr>
              <a:t> با استفاده از ترکیبات شانسی از درس های موجود در گروه میکنیم .</a:t>
            </a:r>
          </a:p>
          <a:p>
            <a:pPr marL="285750" lvl="1" indent="-285750" algn="r" rtl="1">
              <a:buClr>
                <a:schemeClr val="dk1"/>
              </a:buClr>
              <a:buSzPts val="1100"/>
              <a:buFont typeface="Arial" panose="020B0604020202020204" pitchFamily="34" charset="0"/>
              <a:buChar char="•"/>
            </a:pPr>
            <a:r>
              <a:rPr lang="fa-IR" b="1" dirty="0">
                <a:solidFill>
                  <a:schemeClr val="accent6">
                    <a:lumMod val="50000"/>
                  </a:schemeClr>
                </a:solidFill>
                <a:cs typeface="B Jalal" panose="00000400000000000000" pitchFamily="2" charset="-78"/>
                <a:sym typeface="Barlow Semi Condensed"/>
              </a:rPr>
              <a:t>سپس از بین این ترکیبات بهترین </a:t>
            </a:r>
            <a:r>
              <a:rPr lang="en-US" b="1" dirty="0">
                <a:solidFill>
                  <a:schemeClr val="accent6">
                    <a:lumMod val="50000"/>
                  </a:schemeClr>
                </a:solidFill>
                <a:cs typeface="B Jalal" panose="00000400000000000000" pitchFamily="2" charset="-78"/>
                <a:sym typeface="Barlow Semi Condensed"/>
              </a:rPr>
              <a:t>fitness </a:t>
            </a:r>
            <a:r>
              <a:rPr lang="fa-IR" b="1" dirty="0">
                <a:solidFill>
                  <a:schemeClr val="accent6">
                    <a:lumMod val="50000"/>
                  </a:schemeClr>
                </a:solidFill>
                <a:cs typeface="B Jalal" panose="00000400000000000000" pitchFamily="2" charset="-78"/>
                <a:sym typeface="Barlow Semi Condensed"/>
              </a:rPr>
              <a:t> را کنار گذاشته و </a:t>
            </a:r>
            <a:r>
              <a:rPr lang="en-US" b="1" dirty="0">
                <a:solidFill>
                  <a:schemeClr val="accent6">
                    <a:lumMod val="50000"/>
                  </a:schemeClr>
                </a:solidFill>
                <a:cs typeface="B Jalal" panose="00000400000000000000" pitchFamily="2" charset="-78"/>
                <a:sym typeface="Barlow Semi Condensed"/>
              </a:rPr>
              <a:t>parents</a:t>
            </a:r>
            <a:r>
              <a:rPr lang="fa-IR" b="1" dirty="0">
                <a:solidFill>
                  <a:schemeClr val="accent6">
                    <a:lumMod val="50000"/>
                  </a:schemeClr>
                </a:solidFill>
                <a:cs typeface="B Jalal" panose="00000400000000000000" pitchFamily="2" charset="-78"/>
                <a:sym typeface="Barlow Semi Condensed"/>
              </a:rPr>
              <a:t> ها را با شانس </a:t>
            </a:r>
            <a:r>
              <a:rPr lang="en-US" b="1" dirty="0">
                <a:solidFill>
                  <a:schemeClr val="accent6">
                    <a:lumMod val="50000"/>
                  </a:schemeClr>
                </a:solidFill>
                <a:cs typeface="B Jalal" panose="00000400000000000000" pitchFamily="2" charset="-78"/>
                <a:sym typeface="Barlow Semi Condensed"/>
              </a:rPr>
              <a:t>fitness</a:t>
            </a:r>
            <a:r>
              <a:rPr lang="fa-IR" b="1" dirty="0">
                <a:solidFill>
                  <a:schemeClr val="accent6">
                    <a:lumMod val="50000"/>
                  </a:schemeClr>
                </a:solidFill>
                <a:cs typeface="B Jalal" panose="00000400000000000000" pitchFamily="2" charset="-78"/>
                <a:sym typeface="Barlow Semi Condensed"/>
              </a:rPr>
              <a:t> آنها انتخاب میکنیم و سپس اقدام به </a:t>
            </a:r>
            <a:r>
              <a:rPr lang="en-US" b="1" dirty="0">
                <a:solidFill>
                  <a:schemeClr val="accent6">
                    <a:lumMod val="50000"/>
                  </a:schemeClr>
                </a:solidFill>
                <a:cs typeface="B Jalal" panose="00000400000000000000" pitchFamily="2" charset="-78"/>
                <a:sym typeface="Barlow Semi Condensed"/>
              </a:rPr>
              <a:t>crossover</a:t>
            </a:r>
            <a:r>
              <a:rPr lang="fa-IR" b="1" dirty="0">
                <a:solidFill>
                  <a:schemeClr val="accent6">
                    <a:lumMod val="50000"/>
                  </a:schemeClr>
                </a:solidFill>
                <a:cs typeface="B Jalal" panose="00000400000000000000" pitchFamily="2" charset="-78"/>
                <a:sym typeface="Barlow Semi Condensed"/>
              </a:rPr>
              <a:t> با احتمال 50 درصد میکنیم ( عدم قرار گرفتن یک درس تکراری لحاظ شده است)</a:t>
            </a:r>
          </a:p>
          <a:p>
            <a:pPr marL="285750" lvl="1" indent="-285750" algn="r" rtl="1">
              <a:buClr>
                <a:schemeClr val="dk1"/>
              </a:buClr>
              <a:buSzPts val="1100"/>
              <a:buFont typeface="Arial" panose="020B0604020202020204" pitchFamily="34" charset="0"/>
              <a:buChar char="•"/>
            </a:pPr>
            <a:r>
              <a:rPr lang="fa-IR" b="1" dirty="0">
                <a:solidFill>
                  <a:schemeClr val="accent6">
                    <a:lumMod val="50000"/>
                  </a:schemeClr>
                </a:solidFill>
                <a:cs typeface="B Jalal" panose="00000400000000000000" pitchFamily="2" charset="-78"/>
                <a:sym typeface="Barlow Semi Condensed"/>
              </a:rPr>
              <a:t>در نسل بعد بدترین را حذف میکنیم و بهترین نسل قبل را که کنار گذاشته بودیم برمیگردانیم و این عمل را تا چندین نسل ادامه میدهیم . </a:t>
            </a:r>
          </a:p>
        </p:txBody>
      </p:sp>
      <p:sp>
        <p:nvSpPr>
          <p:cNvPr id="10" name="Google Shape;1899;p37"/>
          <p:cNvSpPr/>
          <p:nvPr/>
        </p:nvSpPr>
        <p:spPr>
          <a:xfrm>
            <a:off x="7764071" y="4106626"/>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9;p37"/>
          <p:cNvSpPr txBox="1">
            <a:spLocks/>
          </p:cNvSpPr>
          <p:nvPr/>
        </p:nvSpPr>
        <p:spPr>
          <a:xfrm>
            <a:off x="2215787" y="3995630"/>
            <a:ext cx="547953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2000" b="1" dirty="0">
                <a:cs typeface="B Jalal" panose="00000400000000000000" pitchFamily="2" charset="-78"/>
                <a:sym typeface="Barlow Semi Condensed"/>
              </a:rPr>
              <a:t>ایجاد احتمال جهش!</a:t>
            </a:r>
          </a:p>
        </p:txBody>
      </p:sp>
      <p:sp>
        <p:nvSpPr>
          <p:cNvPr id="12" name="Google Shape;1929;p37"/>
          <p:cNvSpPr txBox="1">
            <a:spLocks/>
          </p:cNvSpPr>
          <p:nvPr/>
        </p:nvSpPr>
        <p:spPr>
          <a:xfrm>
            <a:off x="742517" y="4318687"/>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_احتمال کمی برای جهش برای هر </a:t>
            </a:r>
            <a:r>
              <a:rPr lang="en-US" b="1" dirty="0">
                <a:solidFill>
                  <a:schemeClr val="accent6">
                    <a:lumMod val="50000"/>
                  </a:schemeClr>
                </a:solidFill>
                <a:cs typeface="B Jalal" panose="00000400000000000000" pitchFamily="2" charset="-78"/>
                <a:sym typeface="Barlow Semi Condensed"/>
              </a:rPr>
              <a:t>individual</a:t>
            </a:r>
            <a:r>
              <a:rPr lang="fa-IR" b="1" dirty="0">
                <a:solidFill>
                  <a:schemeClr val="accent6">
                    <a:lumMod val="50000"/>
                  </a:schemeClr>
                </a:solidFill>
                <a:cs typeface="B Jalal" panose="00000400000000000000" pitchFamily="2" charset="-78"/>
                <a:sym typeface="Barlow Semi Condensed"/>
              </a:rPr>
              <a:t> وجود دارد . به این صورت که </a:t>
            </a:r>
            <a:r>
              <a:rPr lang="en-US" b="1" dirty="0">
                <a:solidFill>
                  <a:schemeClr val="accent6">
                    <a:lumMod val="50000"/>
                  </a:schemeClr>
                </a:solidFill>
                <a:cs typeface="B Jalal" panose="00000400000000000000" pitchFamily="2" charset="-78"/>
                <a:sym typeface="Barlow Semi Condensed"/>
              </a:rPr>
              <a:t>individual</a:t>
            </a:r>
            <a:r>
              <a:rPr lang="fa-IR" b="1" dirty="0">
                <a:solidFill>
                  <a:schemeClr val="accent6">
                    <a:lumMod val="50000"/>
                  </a:schemeClr>
                </a:solidFill>
                <a:cs typeface="B Jalal" panose="00000400000000000000" pitchFamily="2" charset="-78"/>
                <a:sym typeface="Barlow Semi Condensed"/>
              </a:rPr>
              <a:t> ما یک گروه از دروس است در نتیجه با جهش احتمال دارد یک درس غیر تکراری به این گروه به صورت رندوم اضافه شود یا یک درس این گروه حذف شود یا هر دو .</a:t>
            </a:r>
          </a:p>
        </p:txBody>
      </p:sp>
    </p:spTree>
    <p:extLst>
      <p:ext uri="{BB962C8B-B14F-4D97-AF65-F5344CB8AC3E}">
        <p14:creationId xmlns:p14="http://schemas.microsoft.com/office/powerpoint/2010/main" val="407980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fade">
                                      <p:cBhvr>
                                        <p:cTn id="29" dur="500"/>
                                        <p:tgtEl>
                                          <p:spTgt spid="9">
                                            <p:txEl>
                                              <p:pRg st="2" end="2"/>
                                            </p:txEl>
                                          </p:spTgt>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500"/>
                                        <p:tgtEl>
                                          <p:spTgt spid="9">
                                            <p:txEl>
                                              <p:pRg st="3" end="3"/>
                                            </p:txEl>
                                          </p:spTgt>
                                        </p:tgtEl>
                                      </p:cBhvr>
                                    </p:animEffect>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899;p37"/>
          <p:cNvSpPr/>
          <p:nvPr/>
        </p:nvSpPr>
        <p:spPr>
          <a:xfrm>
            <a:off x="7782725" y="1437908"/>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9;p37"/>
          <p:cNvSpPr txBox="1">
            <a:spLocks/>
          </p:cNvSpPr>
          <p:nvPr/>
        </p:nvSpPr>
        <p:spPr>
          <a:xfrm>
            <a:off x="2234437" y="1326912"/>
            <a:ext cx="547953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اعمال الگوریتم بر روی تمام گروه ها </a:t>
            </a:r>
          </a:p>
        </p:txBody>
      </p:sp>
      <p:sp>
        <p:nvSpPr>
          <p:cNvPr id="17" name="Google Shape;1929;p37"/>
          <p:cNvSpPr txBox="1">
            <a:spLocks/>
          </p:cNvSpPr>
          <p:nvPr/>
        </p:nvSpPr>
        <p:spPr>
          <a:xfrm>
            <a:off x="761169" y="1803745"/>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الگوریتم ژنتیک را بر روی تمام گروه ها طبق روال اسلاید قبل انجام میدهیم.</a:t>
            </a:r>
          </a:p>
        </p:txBody>
      </p:sp>
      <p:sp>
        <p:nvSpPr>
          <p:cNvPr id="18" name="Google Shape;1929;p37"/>
          <p:cNvSpPr txBox="1">
            <a:spLocks/>
          </p:cNvSpPr>
          <p:nvPr/>
        </p:nvSpPr>
        <p:spPr>
          <a:xfrm>
            <a:off x="761171" y="2647237"/>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_انتخاب بهترین انتخاب از بین تمام پاسخ های تولید شده </a:t>
            </a:r>
          </a:p>
        </p:txBody>
      </p:sp>
      <p:sp>
        <p:nvSpPr>
          <p:cNvPr id="19" name="Google Shape;1929;p37"/>
          <p:cNvSpPr txBox="1">
            <a:spLocks/>
          </p:cNvSpPr>
          <p:nvPr/>
        </p:nvSpPr>
        <p:spPr>
          <a:xfrm>
            <a:off x="761169" y="2225491"/>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ذخیره ی بهترین جواب الگوریتم ژنتیک برای هر گروه درسی تحت عنوان </a:t>
            </a:r>
            <a:r>
              <a:rPr lang="en-US" b="1" dirty="0" err="1">
                <a:solidFill>
                  <a:schemeClr val="accent6">
                    <a:lumMod val="50000"/>
                  </a:schemeClr>
                </a:solidFill>
                <a:cs typeface="B Jalal" panose="00000400000000000000" pitchFamily="2" charset="-78"/>
                <a:sym typeface="Barlow Semi Condensed"/>
              </a:rPr>
              <a:t>best_individual</a:t>
            </a:r>
            <a:endParaRPr lang="fa-IR" b="1" dirty="0">
              <a:solidFill>
                <a:schemeClr val="accent6">
                  <a:lumMod val="50000"/>
                </a:schemeClr>
              </a:solidFill>
              <a:cs typeface="B Jalal" panose="00000400000000000000" pitchFamily="2" charset="-78"/>
              <a:sym typeface="Barlow Semi Condensed"/>
            </a:endParaRPr>
          </a:p>
        </p:txBody>
      </p:sp>
      <p:sp>
        <p:nvSpPr>
          <p:cNvPr id="26" name="Google Shape;1929;p37"/>
          <p:cNvSpPr txBox="1">
            <a:spLocks/>
          </p:cNvSpPr>
          <p:nvPr/>
        </p:nvSpPr>
        <p:spPr>
          <a:xfrm>
            <a:off x="761168" y="3098844"/>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_تولید بهترین پاسخ های ممکن برای دانشجو برای انتخاب راحت و آسان</a:t>
            </a:r>
          </a:p>
        </p:txBody>
      </p:sp>
    </p:spTree>
    <p:extLst>
      <p:ext uri="{BB962C8B-B14F-4D97-AF65-F5344CB8AC3E}">
        <p14:creationId xmlns:p14="http://schemas.microsoft.com/office/powerpoint/2010/main" val="183628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94826" y="2567537"/>
            <a:ext cx="3121548" cy="804600"/>
          </a:xfrm>
          <a:prstGeom prst="rect">
            <a:avLst/>
          </a:prstGeom>
        </p:spPr>
        <p:txBody>
          <a:bodyPr spcFirstLastPara="1" wrap="square" lIns="91425" tIns="91425" rIns="91425" bIns="91425" anchor="ctr" anchorCtr="0">
            <a:noAutofit/>
          </a:bodyPr>
          <a:lstStyle/>
          <a:p>
            <a:pPr lvl="0"/>
            <a:r>
              <a:rPr lang="en-US" sz="5400" b="1" dirty="0">
                <a:latin typeface="Times New Roman" panose="02020603050405020304" pitchFamily="18" charset="0"/>
                <a:cs typeface="Times New Roman" panose="02020603050405020304" pitchFamily="18" charset="0"/>
              </a:rPr>
              <a:t>Output</a:t>
            </a:r>
            <a:endParaRPr sz="5400" b="1" dirty="0">
              <a:latin typeface="Times New Roman" panose="02020603050405020304" pitchFamily="18" charset="0"/>
              <a:cs typeface="Times New Roman" panose="02020603050405020304" pitchFamily="18" charset="0"/>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a:t>
            </a:r>
            <a:r>
              <a:rPr lang="fa-IR" b="1" dirty="0">
                <a:cs typeface="+mj-cs"/>
              </a:rPr>
              <a:t>5</a:t>
            </a:r>
            <a:endParaRPr b="1" dirty="0">
              <a:cs typeface="+mj-cs"/>
            </a:endParaRPr>
          </a:p>
        </p:txBody>
      </p:sp>
    </p:spTree>
    <p:extLst>
      <p:ext uri="{BB962C8B-B14F-4D97-AF65-F5344CB8AC3E}">
        <p14:creationId xmlns:p14="http://schemas.microsoft.com/office/powerpoint/2010/main" val="284722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p:cTn id="7" dur="1000" fill="hold"/>
                                        <p:tgtEl>
                                          <p:spTgt spid="2156"/>
                                        </p:tgtEl>
                                        <p:attrNameLst>
                                          <p:attrName>ppt_w</p:attrName>
                                        </p:attrNameLst>
                                      </p:cBhvr>
                                      <p:tavLst>
                                        <p:tav tm="0">
                                          <p:val>
                                            <p:fltVal val="0"/>
                                          </p:val>
                                        </p:tav>
                                        <p:tav tm="100000">
                                          <p:val>
                                            <p:strVal val="#ppt_w"/>
                                          </p:val>
                                        </p:tav>
                                      </p:tavLst>
                                    </p:anim>
                                    <p:anim calcmode="lin" valueType="num">
                                      <p:cBhvr>
                                        <p:cTn id="8" dur="1000" fill="hold"/>
                                        <p:tgtEl>
                                          <p:spTgt spid="2156"/>
                                        </p:tgtEl>
                                        <p:attrNameLst>
                                          <p:attrName>ppt_h</p:attrName>
                                        </p:attrNameLst>
                                      </p:cBhvr>
                                      <p:tavLst>
                                        <p:tav tm="0">
                                          <p:val>
                                            <p:fltVal val="0"/>
                                          </p:val>
                                        </p:tav>
                                        <p:tav tm="100000">
                                          <p:val>
                                            <p:strVal val="#ppt_h"/>
                                          </p:val>
                                        </p:tav>
                                      </p:tavLst>
                                    </p:anim>
                                    <p:anim calcmode="lin" valueType="num">
                                      <p:cBhvr>
                                        <p:cTn id="9" dur="1000" fill="hold"/>
                                        <p:tgtEl>
                                          <p:spTgt spid="2156"/>
                                        </p:tgtEl>
                                        <p:attrNameLst>
                                          <p:attrName>style.rotation</p:attrName>
                                        </p:attrNameLst>
                                      </p:cBhvr>
                                      <p:tavLst>
                                        <p:tav tm="0">
                                          <p:val>
                                            <p:fltVal val="90"/>
                                          </p:val>
                                        </p:tav>
                                        <p:tav tm="100000">
                                          <p:val>
                                            <p:fltVal val="0"/>
                                          </p:val>
                                        </p:tav>
                                      </p:tavLst>
                                    </p:anim>
                                    <p:animEffect transition="in" filter="fade">
                                      <p:cBhvr>
                                        <p:cTn id="10" dur="1000"/>
                                        <p:tgtEl>
                                          <p:spTgt spid="215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2223"/>
        <p:cNvGrpSpPr/>
        <p:nvPr/>
      </p:nvGrpSpPr>
      <p:grpSpPr>
        <a:xfrm>
          <a:off x="0" y="0"/>
          <a:ext cx="0" cy="0"/>
          <a:chOff x="0" y="0"/>
          <a:chExt cx="0" cy="0"/>
        </a:xfrm>
      </p:grpSpPr>
      <p:pic>
        <p:nvPicPr>
          <p:cNvPr id="2" name="Picture 1"/>
          <p:cNvPicPr>
            <a:picLocks noChangeAspect="1"/>
          </p:cNvPicPr>
          <p:nvPr/>
        </p:nvPicPr>
        <p:blipFill>
          <a:blip r:embed="rId3"/>
          <a:srcRect/>
          <a:stretch/>
        </p:blipFill>
        <p:spPr>
          <a:xfrm>
            <a:off x="3338625" y="1661702"/>
            <a:ext cx="5669617" cy="2362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4"/>
          <a:srcRect/>
          <a:stretch/>
        </p:blipFill>
        <p:spPr>
          <a:xfrm>
            <a:off x="85061" y="1606987"/>
            <a:ext cx="3089713" cy="24717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Google Shape;1890;p36"/>
          <p:cNvSpPr txBox="1">
            <a:spLocks noGrp="1"/>
          </p:cNvSpPr>
          <p:nvPr>
            <p:ph type="title"/>
          </p:nvPr>
        </p:nvSpPr>
        <p:spPr>
          <a:xfrm>
            <a:off x="2466753" y="395034"/>
            <a:ext cx="5620928" cy="597337"/>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fa-IR"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B Nazanin" panose="00000400000000000000" pitchFamily="2" charset="-78"/>
              </a:rPr>
              <a:t>نمونه ای از برنامه هفتگی پیشنهادی</a:t>
            </a:r>
            <a:endParaRPr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7514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4335509" y="1644477"/>
            <a:ext cx="4438009" cy="170188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a-IR" sz="4400" b="1" dirty="0">
                <a:solidFill>
                  <a:schemeClr val="dk2"/>
                </a:solidFill>
                <a:cs typeface="B Zar" panose="00000400000000000000" pitchFamily="2" charset="-78"/>
              </a:rPr>
              <a:t>تبدیل جدول</a:t>
            </a:r>
            <a:br>
              <a:rPr lang="fa-IR" sz="4400" b="1" dirty="0">
                <a:solidFill>
                  <a:schemeClr val="dk2"/>
                </a:solidFill>
                <a:cs typeface="B Zar" panose="00000400000000000000" pitchFamily="2" charset="-78"/>
              </a:rPr>
            </a:br>
            <a:r>
              <a:rPr lang="fa-IR" sz="4400" b="1" dirty="0">
                <a:solidFill>
                  <a:schemeClr val="dk2"/>
                </a:solidFill>
                <a:cs typeface="B Zar" panose="00000400000000000000" pitchFamily="2" charset="-78"/>
              </a:rPr>
              <a:t>                به اکسل   </a:t>
            </a:r>
            <a:endParaRPr sz="4400" b="1" dirty="0">
              <a:solidFill>
                <a:schemeClr val="dk2"/>
              </a:solidFill>
              <a:cs typeface="B Zar" panose="00000400000000000000" pitchFamily="2" charset="-78"/>
            </a:endParaRPr>
          </a:p>
        </p:txBody>
      </p:sp>
      <p:sp>
        <p:nvSpPr>
          <p:cNvPr id="197" name="Google Shape;1884;p35"/>
          <p:cNvSpPr txBox="1">
            <a:spLocks/>
          </p:cNvSpPr>
          <p:nvPr/>
        </p:nvSpPr>
        <p:spPr>
          <a:xfrm>
            <a:off x="7938499" y="3501122"/>
            <a:ext cx="835019" cy="6316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r>
              <a:rPr lang="fa-IR" sz="2800" dirty="0">
                <a:cs typeface="B Nazanin" panose="00000400000000000000" pitchFamily="2" charset="-78"/>
              </a:rPr>
              <a:t>هدف:</a:t>
            </a:r>
          </a:p>
        </p:txBody>
      </p:sp>
      <p:sp>
        <p:nvSpPr>
          <p:cNvPr id="198" name="Google Shape;1884;p35"/>
          <p:cNvSpPr txBox="1">
            <a:spLocks/>
          </p:cNvSpPr>
          <p:nvPr/>
        </p:nvSpPr>
        <p:spPr>
          <a:xfrm>
            <a:off x="6015258" y="4075560"/>
            <a:ext cx="2758260" cy="7418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r>
              <a:rPr lang="fa-IR" sz="1800" dirty="0">
                <a:cs typeface="B Nazanin" panose="00000400000000000000" pitchFamily="2" charset="-78"/>
              </a:rPr>
              <a:t>خواندن مقادیر از جدول و قرار دادن در فایل اکسل</a:t>
            </a:r>
          </a:p>
        </p:txBody>
      </p:sp>
      <p:grpSp>
        <p:nvGrpSpPr>
          <p:cNvPr id="199" name="Google Shape;4502;p64"/>
          <p:cNvGrpSpPr/>
          <p:nvPr/>
        </p:nvGrpSpPr>
        <p:grpSpPr>
          <a:xfrm>
            <a:off x="83313" y="1167587"/>
            <a:ext cx="4997450" cy="3845944"/>
            <a:chOff x="1338075" y="463925"/>
            <a:chExt cx="5022575" cy="4585450"/>
          </a:xfrm>
        </p:grpSpPr>
        <p:sp>
          <p:nvSpPr>
            <p:cNvPr id="200" name="Google Shape;4503;p64"/>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504;p64"/>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505;p64"/>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506;p64"/>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507;p64"/>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508;p64"/>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509;p64"/>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510;p64"/>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511;p64"/>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512;p64"/>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513;p64"/>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514;p64"/>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515;p64"/>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516;p64"/>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517;p64"/>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518;p64"/>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519;p64"/>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520;p64"/>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521;p64"/>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522;p64"/>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523;p64"/>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524;p64"/>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525;p64"/>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526;p64"/>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527;p64"/>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528;p64"/>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529;p64"/>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530;p64"/>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531;p64"/>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532;p64"/>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533;p64"/>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534;p64"/>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535;p64"/>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536;p64"/>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537;p64"/>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538;p64"/>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539;p64"/>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540;p64"/>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541;p64"/>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542;p64"/>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543;p64"/>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544;p64"/>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545;p64"/>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546;p64"/>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547;p64"/>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548;p64"/>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549;p64"/>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550;p64"/>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551;p64"/>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552;p64"/>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553;p64"/>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554;p64"/>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555;p64"/>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556;p64"/>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557;p64"/>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558;p64"/>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559;p64"/>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560;p64"/>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561;p64"/>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562;p64"/>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563;p64"/>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564;p64"/>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565;p64"/>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566;p64"/>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567;p64"/>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568;p64"/>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569;p64"/>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570;p64"/>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571;p64"/>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572;p64"/>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573;p64"/>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574;p64"/>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575;p64"/>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576;p64"/>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577;p64"/>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578;p64"/>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579;p64"/>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580;p64"/>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581;p64"/>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582;p64"/>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583;p64"/>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584;p64"/>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585;p64"/>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586;p64"/>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587;p64"/>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588;p64"/>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589;p64"/>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590;p64"/>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591;p64"/>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592;p64"/>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593;p64"/>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594;p64"/>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595;p64"/>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596;p64"/>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597;p64"/>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598;p64"/>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599;p64"/>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600;p64"/>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601;p64"/>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602;p64"/>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603;p64"/>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604;p64"/>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605;p64"/>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606;p64"/>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607;p64"/>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608;p64"/>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609;p64"/>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610;p64"/>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611;p64"/>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612;p64"/>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613;p64"/>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614;p64"/>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615;p64"/>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616;p64"/>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617;p64"/>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618;p64"/>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619;p64"/>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620;p64"/>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621;p64"/>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622;p64"/>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623;p64"/>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624;p64"/>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625;p64"/>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626;p64"/>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627;p64"/>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628;p64"/>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629;p64"/>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630;p64"/>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631;p64"/>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632;p64"/>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633;p64"/>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634;p64"/>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635;p64"/>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636;p64"/>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637;p64"/>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638;p64"/>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639;p64"/>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640;p64"/>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641;p64"/>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642;p64"/>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643;p64"/>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644;p64"/>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645;p64"/>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646;p64"/>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647;p64"/>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648;p64"/>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649;p64"/>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650;p64"/>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651;p64"/>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652;p64"/>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653;p64"/>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654;p64"/>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655;p64"/>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656;p64"/>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657;p64"/>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658;p64"/>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659;p64"/>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660;p64"/>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661;p64"/>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662;p64"/>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663;p64"/>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664;p64"/>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665;p64"/>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666;p64"/>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667;p64"/>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668;p64"/>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669;p64"/>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670;p64"/>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671;p64"/>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672;p64"/>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673;p64"/>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674;p64"/>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675;p64"/>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676;p64"/>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677;p64"/>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678;p64"/>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679;p64"/>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680;p64"/>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681;p64"/>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682;p64"/>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683;p64"/>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684;p64"/>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685;p64"/>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686;p64"/>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687;p64"/>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688;p64"/>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689;p64"/>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690;p64"/>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691;p64"/>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692;p64"/>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693;p64"/>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694;p64"/>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695;p64"/>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696;p64"/>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697;p64"/>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698;p64"/>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699;p64"/>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700;p64"/>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701;p64"/>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702;p64"/>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703;p64"/>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704;p64"/>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705;p64"/>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706;p64"/>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707;p64"/>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708;p64"/>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709;p64"/>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710;p64"/>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711;p64"/>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712;p64"/>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713;p64"/>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714;p64"/>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715;p64"/>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716;p64"/>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717;p64"/>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718;p64"/>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719;p64"/>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720;p64"/>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721;p64"/>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722;p64"/>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723;p64"/>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724;p64"/>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725;p64"/>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726;p64"/>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727;p64"/>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728;p64"/>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729;p64"/>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730;p64"/>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731;p64"/>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732;p64"/>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733;p64"/>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734;p64"/>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735;p64"/>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736;p64"/>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737;p64"/>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738;p64"/>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739;p64"/>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740;p64"/>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741;p64"/>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742;p64"/>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743;p64"/>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744;p64"/>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745;p64"/>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746;p64"/>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747;p64"/>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748;p64"/>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749;p64"/>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750;p64"/>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751;p64"/>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752;p64"/>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753;p64"/>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754;p64"/>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755;p64"/>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756;p64"/>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757;p64"/>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758;p64"/>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759;p64"/>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760;p64"/>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761;p64"/>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762;p64"/>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763;p64"/>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764;p64"/>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765;p64"/>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766;p64"/>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723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8191870" y="288897"/>
            <a:ext cx="620736" cy="718025"/>
            <a:chOff x="731647" y="573573"/>
            <a:chExt cx="635100" cy="734640"/>
          </a:xfrm>
        </p:grpSpPr>
        <p:grpSp>
          <p:nvGrpSpPr>
            <p:cNvPr id="1897" name="Google Shape;1897;p37"/>
            <p:cNvGrpSpPr/>
            <p:nvPr/>
          </p:nvGrpSpPr>
          <p:grpSpPr>
            <a:xfrm>
              <a:off x="731647" y="573573"/>
              <a:ext cx="635100" cy="635100"/>
              <a:chOff x="917231" y="750460"/>
              <a:chExt cx="635100" cy="635100"/>
            </a:xfrm>
          </p:grpSpPr>
          <p:sp>
            <p:nvSpPr>
              <p:cNvPr id="18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7"/>
            <p:cNvGrpSpPr/>
            <p:nvPr/>
          </p:nvGrpSpPr>
          <p:grpSpPr>
            <a:xfrm>
              <a:off x="961679" y="1281213"/>
              <a:ext cx="175013" cy="27000"/>
              <a:chOff x="5662375" y="212375"/>
              <a:chExt cx="175013" cy="27000"/>
            </a:xfrm>
          </p:grpSpPr>
          <p:sp>
            <p:nvSpPr>
              <p:cNvPr id="1901"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2"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3"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28" name="Google Shape;1928;p37"/>
          <p:cNvSpPr txBox="1">
            <a:spLocks noGrp="1"/>
          </p:cNvSpPr>
          <p:nvPr>
            <p:ph type="title"/>
          </p:nvPr>
        </p:nvSpPr>
        <p:spPr>
          <a:xfrm>
            <a:off x="1013794" y="504223"/>
            <a:ext cx="3073252" cy="7474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4200" b="1" dirty="0">
                <a:cs typeface="B Nazanin" panose="00000400000000000000" pitchFamily="2" charset="-78"/>
              </a:rPr>
              <a:t>مراحل انجام کار</a:t>
            </a:r>
            <a:endParaRPr sz="4200" b="1" dirty="0">
              <a:cs typeface="B Nazanin" panose="00000400000000000000" pitchFamily="2" charset="-78"/>
            </a:endParaRPr>
          </a:p>
        </p:txBody>
      </p:sp>
      <p:sp>
        <p:nvSpPr>
          <p:cNvPr id="1929" name="Google Shape;1929;p37"/>
          <p:cNvSpPr txBox="1">
            <a:spLocks noGrp="1"/>
          </p:cNvSpPr>
          <p:nvPr>
            <p:ph type="subTitle" idx="2"/>
          </p:nvPr>
        </p:nvSpPr>
        <p:spPr>
          <a:xfrm>
            <a:off x="5348896" y="604516"/>
            <a:ext cx="2366904" cy="57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sym typeface="Barlow Semi Condensed"/>
              </a:rPr>
              <a:t>بخش بندی مراحل پروژه و تعیین محدوده کار هر فرد در تیم</a:t>
            </a:r>
            <a:endParaRPr sz="1400" b="1" dirty="0">
              <a:solidFill>
                <a:schemeClr val="tx1">
                  <a:lumMod val="50000"/>
                </a:schemeClr>
              </a:solidFill>
              <a:cs typeface="B Jalal" panose="00000400000000000000" pitchFamily="2" charset="-78"/>
              <a:sym typeface="Barlow Semi Condensed"/>
            </a:endParaRPr>
          </a:p>
        </p:txBody>
      </p:sp>
      <p:sp>
        <p:nvSpPr>
          <p:cNvPr id="1930" name="Google Shape;1930;p37"/>
          <p:cNvSpPr txBox="1">
            <a:spLocks noGrp="1"/>
          </p:cNvSpPr>
          <p:nvPr>
            <p:ph type="subTitle" idx="1"/>
          </p:nvPr>
        </p:nvSpPr>
        <p:spPr>
          <a:xfrm>
            <a:off x="5756564" y="144925"/>
            <a:ext cx="1959236"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fa-IR" sz="2000" b="1" dirty="0">
                <a:cs typeface="B Zar" panose="00000400000000000000" pitchFamily="2" charset="-78"/>
              </a:rPr>
              <a:t>برنامه ریزی</a:t>
            </a:r>
            <a:endParaRPr sz="2000" b="1" dirty="0">
              <a:cs typeface="B Zar" panose="00000400000000000000" pitchFamily="2" charset="-78"/>
            </a:endParaRPr>
          </a:p>
        </p:txBody>
      </p:sp>
      <p:sp>
        <p:nvSpPr>
          <p:cNvPr id="1937" name="Google Shape;1937;p37"/>
          <p:cNvSpPr txBox="1">
            <a:spLocks noGrp="1"/>
          </p:cNvSpPr>
          <p:nvPr>
            <p:ph type="title" idx="9"/>
          </p:nvPr>
        </p:nvSpPr>
        <p:spPr>
          <a:xfrm>
            <a:off x="8274039" y="448677"/>
            <a:ext cx="446860" cy="3395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cs typeface="Times New Roman" panose="02020603050405020304" pitchFamily="18" charset="0"/>
              </a:rPr>
              <a:t>01</a:t>
            </a:r>
            <a:endParaRPr sz="1800" b="1" dirty="0">
              <a:latin typeface="Times New Roman" panose="02020603050405020304" pitchFamily="18" charset="0"/>
              <a:cs typeface="Times New Roman" panose="02020603050405020304" pitchFamily="18" charset="0"/>
            </a:endParaRPr>
          </a:p>
        </p:txBody>
      </p:sp>
      <p:sp>
        <p:nvSpPr>
          <p:cNvPr id="258" name="Google Shape;1930;p37"/>
          <p:cNvSpPr txBox="1">
            <a:spLocks noGrp="1"/>
          </p:cNvSpPr>
          <p:nvPr>
            <p:ph type="subTitle" idx="1"/>
          </p:nvPr>
        </p:nvSpPr>
        <p:spPr>
          <a:xfrm>
            <a:off x="6359686" y="1221937"/>
            <a:ext cx="1349376" cy="464127"/>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fa-IR" sz="2000" b="1" dirty="0">
                <a:solidFill>
                  <a:schemeClr val="accent1"/>
                </a:solidFill>
                <a:cs typeface="B Zar" panose="00000400000000000000" pitchFamily="2" charset="-78"/>
              </a:rPr>
              <a:t>طراحی </a:t>
            </a:r>
            <a:r>
              <a:rPr lang="en-US" sz="2000" b="1" dirty="0">
                <a:solidFill>
                  <a:schemeClr val="accent1"/>
                </a:solidFill>
                <a:latin typeface="Times New Roman" panose="02020603050405020304" pitchFamily="18" charset="0"/>
                <a:cs typeface="Times New Roman" panose="02020603050405020304" pitchFamily="18" charset="0"/>
              </a:rPr>
              <a:t>UI</a:t>
            </a:r>
            <a:endParaRPr sz="2000" b="1" dirty="0">
              <a:latin typeface="Times New Roman" panose="02020603050405020304" pitchFamily="18" charset="0"/>
              <a:cs typeface="Times New Roman" panose="02020603050405020304" pitchFamily="18" charset="0"/>
            </a:endParaRPr>
          </a:p>
        </p:txBody>
      </p:sp>
      <p:sp>
        <p:nvSpPr>
          <p:cNvPr id="260" name="Google Shape;1929;p37"/>
          <p:cNvSpPr txBox="1">
            <a:spLocks noGrp="1"/>
          </p:cNvSpPr>
          <p:nvPr>
            <p:ph type="subTitle" idx="2"/>
          </p:nvPr>
        </p:nvSpPr>
        <p:spPr>
          <a:xfrm>
            <a:off x="5919674" y="1678665"/>
            <a:ext cx="1789388" cy="346902"/>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rPr>
              <a:t>ساخت </a:t>
            </a:r>
            <a:r>
              <a:rPr lang="en-US" sz="1400" b="1" dirty="0">
                <a:solidFill>
                  <a:schemeClr val="tx1">
                    <a:lumMod val="50000"/>
                  </a:schemeClr>
                </a:solidFill>
                <a:latin typeface="Times New Roman" panose="02020603050405020304" pitchFamily="18" charset="0"/>
                <a:cs typeface="Times New Roman" panose="02020603050405020304" pitchFamily="18" charset="0"/>
              </a:rPr>
              <a:t>local</a:t>
            </a:r>
            <a:r>
              <a:rPr lang="en-US" sz="1400" b="1" dirty="0">
                <a:solidFill>
                  <a:schemeClr val="tx1">
                    <a:lumMod val="50000"/>
                  </a:schemeClr>
                </a:solidFill>
                <a:cs typeface="+mj-cs"/>
              </a:rPr>
              <a:t> </a:t>
            </a:r>
            <a:r>
              <a:rPr lang="en-US" sz="1400" b="1" dirty="0">
                <a:solidFill>
                  <a:schemeClr val="tx1">
                    <a:lumMod val="50000"/>
                  </a:schemeClr>
                </a:solidFill>
                <a:latin typeface="Times New Roman" panose="02020603050405020304" pitchFamily="18" charset="0"/>
                <a:cs typeface="Times New Roman" panose="02020603050405020304" pitchFamily="18" charset="0"/>
              </a:rPr>
              <a:t>host</a:t>
            </a:r>
            <a:r>
              <a:rPr lang="fa-IR" sz="1400" b="1" dirty="0">
                <a:solidFill>
                  <a:schemeClr val="tx1">
                    <a:lumMod val="50000"/>
                  </a:schemeClr>
                </a:solidFill>
                <a:cs typeface="+mj-cs"/>
              </a:rPr>
              <a:t> </a:t>
            </a:r>
            <a:endParaRPr sz="1400" b="1" dirty="0">
              <a:solidFill>
                <a:schemeClr val="tx1">
                  <a:lumMod val="50000"/>
                </a:schemeClr>
              </a:solidFill>
              <a:cs typeface="+mj-cs"/>
              <a:sym typeface="Barlow Semi Condensed"/>
            </a:endParaRPr>
          </a:p>
        </p:txBody>
      </p:sp>
      <p:sp>
        <p:nvSpPr>
          <p:cNvPr id="263" name="Google Shape;1930;p37"/>
          <p:cNvSpPr txBox="1">
            <a:spLocks noGrp="1"/>
          </p:cNvSpPr>
          <p:nvPr>
            <p:ph type="subTitle" idx="1"/>
          </p:nvPr>
        </p:nvSpPr>
        <p:spPr>
          <a:xfrm>
            <a:off x="6235794" y="2139667"/>
            <a:ext cx="1480005" cy="464127"/>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US" sz="2000" b="1" dirty="0">
                <a:solidFill>
                  <a:schemeClr val="accent1"/>
                </a:solidFill>
                <a:latin typeface="Times New Roman" panose="02020603050405020304" pitchFamily="18" charset="0"/>
                <a:cs typeface="Times New Roman" panose="02020603050405020304" pitchFamily="18" charset="0"/>
              </a:rPr>
              <a:t>Affine</a:t>
            </a:r>
            <a:r>
              <a:rPr lang="fa-IR" sz="2000" b="1" dirty="0">
                <a:solidFill>
                  <a:schemeClr val="accent1"/>
                </a:solidFill>
                <a:cs typeface="B Zar" panose="00000400000000000000" pitchFamily="2" charset="-78"/>
              </a:rPr>
              <a:t> تصویر</a:t>
            </a:r>
            <a:endParaRPr sz="2000" b="1" dirty="0">
              <a:cs typeface="B Zar" panose="00000400000000000000" pitchFamily="2" charset="-78"/>
            </a:endParaRPr>
          </a:p>
        </p:txBody>
      </p:sp>
      <p:sp>
        <p:nvSpPr>
          <p:cNvPr id="264" name="Google Shape;1929;p37"/>
          <p:cNvSpPr txBox="1">
            <a:spLocks noGrp="1"/>
          </p:cNvSpPr>
          <p:nvPr>
            <p:ph type="subTitle" idx="2"/>
          </p:nvPr>
        </p:nvSpPr>
        <p:spPr>
          <a:xfrm>
            <a:off x="5568902" y="2575220"/>
            <a:ext cx="2146898" cy="39028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sym typeface="Barlow Semi Condensed"/>
              </a:rPr>
              <a:t>انجام تغییرات لازم روی تصویر</a:t>
            </a:r>
            <a:endParaRPr sz="1400" b="1" dirty="0">
              <a:solidFill>
                <a:schemeClr val="tx1">
                  <a:lumMod val="50000"/>
                </a:schemeClr>
              </a:solidFill>
              <a:cs typeface="B Jalal" panose="00000400000000000000" pitchFamily="2" charset="-78"/>
              <a:sym typeface="Barlow Semi Condensed"/>
            </a:endParaRPr>
          </a:p>
        </p:txBody>
      </p:sp>
      <p:sp>
        <p:nvSpPr>
          <p:cNvPr id="267" name="Google Shape;1930;p37"/>
          <p:cNvSpPr txBox="1">
            <a:spLocks noGrp="1"/>
          </p:cNvSpPr>
          <p:nvPr>
            <p:ph type="subTitle" idx="1"/>
          </p:nvPr>
        </p:nvSpPr>
        <p:spPr>
          <a:xfrm>
            <a:off x="6604537" y="3049260"/>
            <a:ext cx="1124817"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fa-IR" sz="2000" b="1" dirty="0">
                <a:cs typeface="B Zar" panose="00000400000000000000" pitchFamily="2" charset="-78"/>
              </a:rPr>
              <a:t>لبه یابی</a:t>
            </a:r>
            <a:endParaRPr sz="2000" b="1" dirty="0">
              <a:cs typeface="B Zar" panose="00000400000000000000" pitchFamily="2" charset="-78"/>
            </a:endParaRPr>
          </a:p>
        </p:txBody>
      </p:sp>
      <p:sp>
        <p:nvSpPr>
          <p:cNvPr id="268" name="Google Shape;1929;p37"/>
          <p:cNvSpPr txBox="1">
            <a:spLocks noGrp="1"/>
          </p:cNvSpPr>
          <p:nvPr>
            <p:ph type="subTitle" idx="2"/>
          </p:nvPr>
        </p:nvSpPr>
        <p:spPr>
          <a:xfrm>
            <a:off x="5687270" y="3505428"/>
            <a:ext cx="2027272" cy="39933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rPr>
              <a:t>پیدا کردن خانه‌های جدول</a:t>
            </a:r>
            <a:endParaRPr sz="1400" b="1" dirty="0">
              <a:solidFill>
                <a:schemeClr val="tx1">
                  <a:lumMod val="50000"/>
                </a:schemeClr>
              </a:solidFill>
              <a:cs typeface="B Jalal" panose="00000400000000000000" pitchFamily="2" charset="-78"/>
              <a:sym typeface="Barlow Semi Condensed"/>
            </a:endParaRPr>
          </a:p>
        </p:txBody>
      </p:sp>
      <p:sp>
        <p:nvSpPr>
          <p:cNvPr id="269" name="Google Shape;1930;p37"/>
          <p:cNvSpPr txBox="1">
            <a:spLocks noGrp="1"/>
          </p:cNvSpPr>
          <p:nvPr>
            <p:ph type="subTitle" idx="1"/>
          </p:nvPr>
        </p:nvSpPr>
        <p:spPr>
          <a:xfrm>
            <a:off x="6835267" y="4020166"/>
            <a:ext cx="888608"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OCR</a:t>
            </a:r>
            <a:endParaRPr sz="2000" b="1" dirty="0">
              <a:latin typeface="Times New Roman" panose="02020603050405020304" pitchFamily="18" charset="0"/>
              <a:cs typeface="Times New Roman" panose="02020603050405020304" pitchFamily="18" charset="0"/>
            </a:endParaRPr>
          </a:p>
        </p:txBody>
      </p:sp>
      <p:sp>
        <p:nvSpPr>
          <p:cNvPr id="270" name="Google Shape;1929;p37"/>
          <p:cNvSpPr txBox="1">
            <a:spLocks noGrp="1"/>
          </p:cNvSpPr>
          <p:nvPr>
            <p:ph type="subTitle" idx="2"/>
          </p:nvPr>
        </p:nvSpPr>
        <p:spPr>
          <a:xfrm>
            <a:off x="6110700" y="4476334"/>
            <a:ext cx="1598362" cy="40110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sym typeface="Barlow Semi Condensed"/>
              </a:rPr>
              <a:t>تبدیل عکس به متن</a:t>
            </a:r>
            <a:endParaRPr sz="1400" b="1" dirty="0">
              <a:solidFill>
                <a:schemeClr val="tx1">
                  <a:lumMod val="50000"/>
                </a:schemeClr>
              </a:solidFill>
              <a:cs typeface="B Jalal" panose="00000400000000000000" pitchFamily="2" charset="-78"/>
              <a:sym typeface="Barlow Semi Condensed"/>
            </a:endParaRPr>
          </a:p>
        </p:txBody>
      </p:sp>
      <p:grpSp>
        <p:nvGrpSpPr>
          <p:cNvPr id="274" name="Google Shape;1896;p37"/>
          <p:cNvGrpSpPr/>
          <p:nvPr/>
        </p:nvGrpSpPr>
        <p:grpSpPr>
          <a:xfrm>
            <a:off x="8191870" y="1252976"/>
            <a:ext cx="620736" cy="718025"/>
            <a:chOff x="731647" y="573573"/>
            <a:chExt cx="635100" cy="734640"/>
          </a:xfrm>
        </p:grpSpPr>
        <p:grpSp>
          <p:nvGrpSpPr>
            <p:cNvPr id="275" name="Google Shape;1897;p37"/>
            <p:cNvGrpSpPr/>
            <p:nvPr/>
          </p:nvGrpSpPr>
          <p:grpSpPr>
            <a:xfrm>
              <a:off x="731647" y="573573"/>
              <a:ext cx="635100" cy="635100"/>
              <a:chOff x="917231" y="750460"/>
              <a:chExt cx="635100" cy="635100"/>
            </a:xfrm>
          </p:grpSpPr>
          <p:sp>
            <p:nvSpPr>
              <p:cNvPr id="280"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1900;p37"/>
            <p:cNvGrpSpPr/>
            <p:nvPr/>
          </p:nvGrpSpPr>
          <p:grpSpPr>
            <a:xfrm>
              <a:off x="961679" y="1281213"/>
              <a:ext cx="175013" cy="27000"/>
              <a:chOff x="5662375" y="212375"/>
              <a:chExt cx="175013" cy="27000"/>
            </a:xfrm>
          </p:grpSpPr>
          <p:sp>
            <p:nvSpPr>
              <p:cNvPr id="277"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8"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9"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82" name="Google Shape;1937;p37"/>
          <p:cNvSpPr txBox="1">
            <a:spLocks/>
          </p:cNvSpPr>
          <p:nvPr/>
        </p:nvSpPr>
        <p:spPr>
          <a:xfrm>
            <a:off x="8274039" y="1412756"/>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800" b="1" dirty="0">
                <a:latin typeface="Times New Roman" panose="02020603050405020304" pitchFamily="18" charset="0"/>
                <a:cs typeface="Times New Roman" panose="02020603050405020304" pitchFamily="18" charset="0"/>
              </a:rPr>
              <a:t>0</a:t>
            </a:r>
            <a:r>
              <a:rPr lang="fa-IR" sz="1800" b="1" dirty="0">
                <a:cs typeface="+mj-cs"/>
              </a:rPr>
              <a:t>2</a:t>
            </a:r>
            <a:endParaRPr lang="en" sz="1800" b="1" dirty="0">
              <a:cs typeface="+mj-cs"/>
            </a:endParaRPr>
          </a:p>
        </p:txBody>
      </p:sp>
      <p:grpSp>
        <p:nvGrpSpPr>
          <p:cNvPr id="283" name="Google Shape;1896;p37"/>
          <p:cNvGrpSpPr/>
          <p:nvPr/>
        </p:nvGrpSpPr>
        <p:grpSpPr>
          <a:xfrm>
            <a:off x="8191870" y="2180917"/>
            <a:ext cx="620736" cy="718025"/>
            <a:chOff x="731647" y="573573"/>
            <a:chExt cx="635100" cy="734640"/>
          </a:xfrm>
        </p:grpSpPr>
        <p:grpSp>
          <p:nvGrpSpPr>
            <p:cNvPr id="284" name="Google Shape;1897;p37"/>
            <p:cNvGrpSpPr/>
            <p:nvPr/>
          </p:nvGrpSpPr>
          <p:grpSpPr>
            <a:xfrm>
              <a:off x="731647" y="573573"/>
              <a:ext cx="635100" cy="635100"/>
              <a:chOff x="917231" y="750460"/>
              <a:chExt cx="635100" cy="635100"/>
            </a:xfrm>
          </p:grpSpPr>
          <p:sp>
            <p:nvSpPr>
              <p:cNvPr id="289"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1900;p37"/>
            <p:cNvGrpSpPr/>
            <p:nvPr/>
          </p:nvGrpSpPr>
          <p:grpSpPr>
            <a:xfrm>
              <a:off x="961679" y="1281213"/>
              <a:ext cx="175013" cy="27000"/>
              <a:chOff x="5662375" y="212375"/>
              <a:chExt cx="175013" cy="27000"/>
            </a:xfrm>
          </p:grpSpPr>
          <p:sp>
            <p:nvSpPr>
              <p:cNvPr id="286"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7"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8"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1" name="Google Shape;1937;p37"/>
          <p:cNvSpPr txBox="1">
            <a:spLocks/>
          </p:cNvSpPr>
          <p:nvPr/>
        </p:nvSpPr>
        <p:spPr>
          <a:xfrm>
            <a:off x="8274039" y="2340697"/>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fa-IR" sz="1800" b="1" dirty="0">
                <a:cs typeface="+mj-cs"/>
              </a:rPr>
              <a:t>03</a:t>
            </a:r>
            <a:endParaRPr lang="en" sz="1800" b="1" dirty="0">
              <a:cs typeface="+mj-cs"/>
            </a:endParaRPr>
          </a:p>
        </p:txBody>
      </p:sp>
      <p:grpSp>
        <p:nvGrpSpPr>
          <p:cNvPr id="292" name="Google Shape;1896;p37"/>
          <p:cNvGrpSpPr/>
          <p:nvPr/>
        </p:nvGrpSpPr>
        <p:grpSpPr>
          <a:xfrm>
            <a:off x="8191870" y="3163652"/>
            <a:ext cx="620736" cy="718025"/>
            <a:chOff x="731647" y="573573"/>
            <a:chExt cx="635100" cy="734640"/>
          </a:xfrm>
        </p:grpSpPr>
        <p:grpSp>
          <p:nvGrpSpPr>
            <p:cNvPr id="293" name="Google Shape;1897;p37"/>
            <p:cNvGrpSpPr/>
            <p:nvPr/>
          </p:nvGrpSpPr>
          <p:grpSpPr>
            <a:xfrm>
              <a:off x="731647" y="573573"/>
              <a:ext cx="635100" cy="635100"/>
              <a:chOff x="917231" y="750460"/>
              <a:chExt cx="635100" cy="635100"/>
            </a:xfrm>
          </p:grpSpPr>
          <p:sp>
            <p:nvSpPr>
              <p:cNvPr id="2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1900;p37"/>
            <p:cNvGrpSpPr/>
            <p:nvPr/>
          </p:nvGrpSpPr>
          <p:grpSpPr>
            <a:xfrm>
              <a:off x="961679" y="1281213"/>
              <a:ext cx="175013" cy="27000"/>
              <a:chOff x="5662375" y="212375"/>
              <a:chExt cx="175013" cy="27000"/>
            </a:xfrm>
          </p:grpSpPr>
          <p:sp>
            <p:nvSpPr>
              <p:cNvPr id="295"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6"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7"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00" name="Google Shape;1937;p37"/>
          <p:cNvSpPr txBox="1">
            <a:spLocks/>
          </p:cNvSpPr>
          <p:nvPr/>
        </p:nvSpPr>
        <p:spPr>
          <a:xfrm>
            <a:off x="8274039" y="3323432"/>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fa-IR" sz="1800" b="1" dirty="0">
                <a:cs typeface="+mj-cs"/>
              </a:rPr>
              <a:t>04</a:t>
            </a:r>
            <a:endParaRPr lang="en" sz="1800" b="1" dirty="0">
              <a:cs typeface="+mj-cs"/>
            </a:endParaRPr>
          </a:p>
        </p:txBody>
      </p:sp>
      <p:grpSp>
        <p:nvGrpSpPr>
          <p:cNvPr id="301" name="Google Shape;1896;p37"/>
          <p:cNvGrpSpPr/>
          <p:nvPr/>
        </p:nvGrpSpPr>
        <p:grpSpPr>
          <a:xfrm>
            <a:off x="8191870" y="4092578"/>
            <a:ext cx="620736" cy="718025"/>
            <a:chOff x="731647" y="573573"/>
            <a:chExt cx="635100" cy="734640"/>
          </a:xfrm>
        </p:grpSpPr>
        <p:grpSp>
          <p:nvGrpSpPr>
            <p:cNvPr id="302" name="Google Shape;1897;p37"/>
            <p:cNvGrpSpPr/>
            <p:nvPr/>
          </p:nvGrpSpPr>
          <p:grpSpPr>
            <a:xfrm>
              <a:off x="731647" y="573573"/>
              <a:ext cx="635100" cy="635100"/>
              <a:chOff x="917231" y="750460"/>
              <a:chExt cx="635100" cy="635100"/>
            </a:xfrm>
          </p:grpSpPr>
          <p:sp>
            <p:nvSpPr>
              <p:cNvPr id="307"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1900;p37"/>
            <p:cNvGrpSpPr/>
            <p:nvPr/>
          </p:nvGrpSpPr>
          <p:grpSpPr>
            <a:xfrm>
              <a:off x="961679" y="1281213"/>
              <a:ext cx="175013" cy="27000"/>
              <a:chOff x="5662375" y="212375"/>
              <a:chExt cx="175013" cy="27000"/>
            </a:xfrm>
          </p:grpSpPr>
          <p:sp>
            <p:nvSpPr>
              <p:cNvPr id="304"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5"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6"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09" name="Google Shape;1937;p37"/>
          <p:cNvSpPr txBox="1">
            <a:spLocks/>
          </p:cNvSpPr>
          <p:nvPr/>
        </p:nvSpPr>
        <p:spPr>
          <a:xfrm>
            <a:off x="8274039" y="4252358"/>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fa-IR" sz="1800" b="1" dirty="0">
                <a:cs typeface="+mj-cs"/>
              </a:rPr>
              <a:t>05</a:t>
            </a:r>
            <a:endParaRPr lang="en" sz="1800" b="1" dirty="0">
              <a:cs typeface="+mj-cs"/>
            </a:endParaRPr>
          </a:p>
        </p:txBody>
      </p:sp>
      <p:grpSp>
        <p:nvGrpSpPr>
          <p:cNvPr id="271" name="Google Shape;2738;p51"/>
          <p:cNvGrpSpPr/>
          <p:nvPr/>
        </p:nvGrpSpPr>
        <p:grpSpPr>
          <a:xfrm>
            <a:off x="-27222" y="1576782"/>
            <a:ext cx="5183250" cy="3541786"/>
            <a:chOff x="277900" y="420125"/>
            <a:chExt cx="6852525" cy="4682425"/>
          </a:xfrm>
        </p:grpSpPr>
        <p:sp>
          <p:nvSpPr>
            <p:cNvPr id="272" name="Google Shape;2739;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40;p51"/>
            <p:cNvSpPr/>
            <p:nvPr/>
          </p:nvSpPr>
          <p:spPr>
            <a:xfrm>
              <a:off x="48216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741;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742;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743;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744;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745;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746;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747;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748;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749;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750;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751;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752;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753;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754;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755;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756;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757;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758;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759;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760;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761;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762;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763;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764;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765;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766;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767;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768;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769;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770;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771;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772;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773;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774;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775;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776;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777;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778;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779;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780;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781;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782;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783;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784;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785;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786;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787;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788;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789;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790;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791;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792;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793;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794;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795;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796;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797;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798;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799;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800;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801;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802;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803;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804;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805;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806;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807;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808;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809;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810;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811;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812;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813;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814;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815;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816;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817;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818;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819;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820;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821;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822;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823;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824;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825;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826;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827;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828;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829;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830;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831;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832;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833;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834;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835;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836;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837;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838;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839;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840;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841;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842;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843;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844;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845;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846;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847;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848;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849;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850;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851;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852;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853;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854;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855;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856;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857;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858;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859;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860;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861;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862;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863;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864;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865;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866;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867;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868;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869;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870;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871;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872;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873;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874;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875;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876;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877;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878;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879;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880;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881;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882;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883;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884;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885;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886;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887;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888;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889;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890;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891;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892;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893;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894;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895;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896;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897;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898;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899;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900;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901;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902;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903;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904;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905;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906;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907;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908;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909;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910;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911;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912;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913;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914;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915;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916;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917;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918;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919;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920;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921;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922;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923;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924;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925;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926;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927;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928;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929;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874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96"/>
                                        </p:tgtEl>
                                        <p:attrNameLst>
                                          <p:attrName>style.visibility</p:attrName>
                                        </p:attrNameLst>
                                      </p:cBhvr>
                                      <p:to>
                                        <p:strVal val="visible"/>
                                      </p:to>
                                    </p:set>
                                    <p:animEffect transition="in" filter="fade">
                                      <p:cBhvr>
                                        <p:cTn id="7" dur="500"/>
                                        <p:tgtEl>
                                          <p:spTgt spid="18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37"/>
                                        </p:tgtEl>
                                        <p:attrNameLst>
                                          <p:attrName>style.visibility</p:attrName>
                                        </p:attrNameLst>
                                      </p:cBhvr>
                                      <p:to>
                                        <p:strVal val="visible"/>
                                      </p:to>
                                    </p:set>
                                    <p:animEffect transition="in" filter="fade">
                                      <p:cBhvr>
                                        <p:cTn id="10" dur="500"/>
                                        <p:tgtEl>
                                          <p:spTgt spid="193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30">
                                            <p:txEl>
                                              <p:pRg st="0" end="0"/>
                                            </p:txEl>
                                          </p:spTgt>
                                        </p:tgtEl>
                                        <p:attrNameLst>
                                          <p:attrName>style.visibility</p:attrName>
                                        </p:attrNameLst>
                                      </p:cBhvr>
                                      <p:to>
                                        <p:strVal val="visible"/>
                                      </p:to>
                                    </p:set>
                                    <p:animEffect transition="in" filter="fade">
                                      <p:cBhvr>
                                        <p:cTn id="14" dur="500"/>
                                        <p:tgtEl>
                                          <p:spTgt spid="1930">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29">
                                            <p:txEl>
                                              <p:pRg st="0" end="0"/>
                                            </p:txEl>
                                          </p:spTgt>
                                        </p:tgtEl>
                                        <p:attrNameLst>
                                          <p:attrName>style.visibility</p:attrName>
                                        </p:attrNameLst>
                                      </p:cBhvr>
                                      <p:to>
                                        <p:strVal val="visible"/>
                                      </p:to>
                                    </p:set>
                                    <p:animEffect transition="in" filter="fade">
                                      <p:cBhvr>
                                        <p:cTn id="17" dur="500"/>
                                        <p:tgtEl>
                                          <p:spTgt spid="1929">
                                            <p:txEl>
                                              <p:pRg st="0" end="0"/>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74"/>
                                        </p:tgtEl>
                                        <p:attrNameLst>
                                          <p:attrName>style.visibility</p:attrName>
                                        </p:attrNameLst>
                                      </p:cBhvr>
                                      <p:to>
                                        <p:strVal val="visible"/>
                                      </p:to>
                                    </p:set>
                                    <p:animEffect transition="in" filter="fade">
                                      <p:cBhvr>
                                        <p:cTn id="21" dur="500"/>
                                        <p:tgtEl>
                                          <p:spTgt spid="2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2"/>
                                        </p:tgtEl>
                                        <p:attrNameLst>
                                          <p:attrName>style.visibility</p:attrName>
                                        </p:attrNameLst>
                                      </p:cBhvr>
                                      <p:to>
                                        <p:strVal val="visible"/>
                                      </p:to>
                                    </p:set>
                                    <p:animEffect transition="in" filter="fade">
                                      <p:cBhvr>
                                        <p:cTn id="24" dur="500"/>
                                        <p:tgtEl>
                                          <p:spTgt spid="28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58">
                                            <p:txEl>
                                              <p:pRg st="0" end="0"/>
                                            </p:txEl>
                                          </p:spTgt>
                                        </p:tgtEl>
                                        <p:attrNameLst>
                                          <p:attrName>style.visibility</p:attrName>
                                        </p:attrNameLst>
                                      </p:cBhvr>
                                      <p:to>
                                        <p:strVal val="visible"/>
                                      </p:to>
                                    </p:set>
                                    <p:animEffect transition="in" filter="fade">
                                      <p:cBhvr>
                                        <p:cTn id="28" dur="500"/>
                                        <p:tgtEl>
                                          <p:spTgt spid="258">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0">
                                            <p:txEl>
                                              <p:pRg st="0" end="0"/>
                                            </p:txEl>
                                          </p:spTgt>
                                        </p:tgtEl>
                                        <p:attrNameLst>
                                          <p:attrName>style.visibility</p:attrName>
                                        </p:attrNameLst>
                                      </p:cBhvr>
                                      <p:to>
                                        <p:strVal val="visible"/>
                                      </p:to>
                                    </p:set>
                                    <p:animEffect transition="in" filter="fade">
                                      <p:cBhvr>
                                        <p:cTn id="31" dur="500"/>
                                        <p:tgtEl>
                                          <p:spTgt spid="260">
                                            <p:txEl>
                                              <p:pRg st="0" end="0"/>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83"/>
                                        </p:tgtEl>
                                        <p:attrNameLst>
                                          <p:attrName>style.visibility</p:attrName>
                                        </p:attrNameLst>
                                      </p:cBhvr>
                                      <p:to>
                                        <p:strVal val="visible"/>
                                      </p:to>
                                    </p:set>
                                    <p:animEffect transition="in" filter="fade">
                                      <p:cBhvr>
                                        <p:cTn id="35" dur="500"/>
                                        <p:tgtEl>
                                          <p:spTgt spid="28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1"/>
                                        </p:tgtEl>
                                        <p:attrNameLst>
                                          <p:attrName>style.visibility</p:attrName>
                                        </p:attrNameLst>
                                      </p:cBhvr>
                                      <p:to>
                                        <p:strVal val="visible"/>
                                      </p:to>
                                    </p:set>
                                    <p:animEffect transition="in" filter="fade">
                                      <p:cBhvr>
                                        <p:cTn id="38" dur="500"/>
                                        <p:tgtEl>
                                          <p:spTgt spid="29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63">
                                            <p:txEl>
                                              <p:pRg st="0" end="0"/>
                                            </p:txEl>
                                          </p:spTgt>
                                        </p:tgtEl>
                                        <p:attrNameLst>
                                          <p:attrName>style.visibility</p:attrName>
                                        </p:attrNameLst>
                                      </p:cBhvr>
                                      <p:to>
                                        <p:strVal val="visible"/>
                                      </p:to>
                                    </p:set>
                                    <p:animEffect transition="in" filter="fade">
                                      <p:cBhvr>
                                        <p:cTn id="42" dur="500"/>
                                        <p:tgtEl>
                                          <p:spTgt spid="26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4">
                                            <p:txEl>
                                              <p:pRg st="0" end="0"/>
                                            </p:txEl>
                                          </p:spTgt>
                                        </p:tgtEl>
                                        <p:attrNameLst>
                                          <p:attrName>style.visibility</p:attrName>
                                        </p:attrNameLst>
                                      </p:cBhvr>
                                      <p:to>
                                        <p:strVal val="visible"/>
                                      </p:to>
                                    </p:set>
                                    <p:animEffect transition="in" filter="fade">
                                      <p:cBhvr>
                                        <p:cTn id="45" dur="500"/>
                                        <p:tgtEl>
                                          <p:spTgt spid="264">
                                            <p:txEl>
                                              <p:pRg st="0" end="0"/>
                                            </p:txEl>
                                          </p:spTgt>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292"/>
                                        </p:tgtEl>
                                        <p:attrNameLst>
                                          <p:attrName>style.visibility</p:attrName>
                                        </p:attrNameLst>
                                      </p:cBhvr>
                                      <p:to>
                                        <p:strVal val="visible"/>
                                      </p:to>
                                    </p:set>
                                    <p:animEffect transition="in" filter="fade">
                                      <p:cBhvr>
                                        <p:cTn id="49" dur="500"/>
                                        <p:tgtEl>
                                          <p:spTgt spid="29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0"/>
                                        </p:tgtEl>
                                        <p:attrNameLst>
                                          <p:attrName>style.visibility</p:attrName>
                                        </p:attrNameLst>
                                      </p:cBhvr>
                                      <p:to>
                                        <p:strVal val="visible"/>
                                      </p:to>
                                    </p:set>
                                    <p:animEffect transition="in" filter="fade">
                                      <p:cBhvr>
                                        <p:cTn id="52" dur="500"/>
                                        <p:tgtEl>
                                          <p:spTgt spid="300"/>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267">
                                            <p:txEl>
                                              <p:pRg st="0" end="0"/>
                                            </p:txEl>
                                          </p:spTgt>
                                        </p:tgtEl>
                                        <p:attrNameLst>
                                          <p:attrName>style.visibility</p:attrName>
                                        </p:attrNameLst>
                                      </p:cBhvr>
                                      <p:to>
                                        <p:strVal val="visible"/>
                                      </p:to>
                                    </p:set>
                                    <p:animEffect transition="in" filter="fade">
                                      <p:cBhvr>
                                        <p:cTn id="56" dur="500"/>
                                        <p:tgtEl>
                                          <p:spTgt spid="26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8">
                                            <p:txEl>
                                              <p:pRg st="0" end="0"/>
                                            </p:txEl>
                                          </p:spTgt>
                                        </p:tgtEl>
                                        <p:attrNameLst>
                                          <p:attrName>style.visibility</p:attrName>
                                        </p:attrNameLst>
                                      </p:cBhvr>
                                      <p:to>
                                        <p:strVal val="visible"/>
                                      </p:to>
                                    </p:set>
                                    <p:animEffect transition="in" filter="fade">
                                      <p:cBhvr>
                                        <p:cTn id="59" dur="500"/>
                                        <p:tgtEl>
                                          <p:spTgt spid="268">
                                            <p:txEl>
                                              <p:pRg st="0" end="0"/>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301"/>
                                        </p:tgtEl>
                                        <p:attrNameLst>
                                          <p:attrName>style.visibility</p:attrName>
                                        </p:attrNameLst>
                                      </p:cBhvr>
                                      <p:to>
                                        <p:strVal val="visible"/>
                                      </p:to>
                                    </p:set>
                                    <p:animEffect transition="in" filter="fade">
                                      <p:cBhvr>
                                        <p:cTn id="63" dur="500"/>
                                        <p:tgtEl>
                                          <p:spTgt spid="30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9"/>
                                        </p:tgtEl>
                                        <p:attrNameLst>
                                          <p:attrName>style.visibility</p:attrName>
                                        </p:attrNameLst>
                                      </p:cBhvr>
                                      <p:to>
                                        <p:strVal val="visible"/>
                                      </p:to>
                                    </p:set>
                                    <p:animEffect transition="in" filter="fade">
                                      <p:cBhvr>
                                        <p:cTn id="66" dur="500"/>
                                        <p:tgtEl>
                                          <p:spTgt spid="309"/>
                                        </p:tgtEl>
                                      </p:cBhvr>
                                    </p:animEffect>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269">
                                            <p:txEl>
                                              <p:pRg st="0" end="0"/>
                                            </p:txEl>
                                          </p:spTgt>
                                        </p:tgtEl>
                                        <p:attrNameLst>
                                          <p:attrName>style.visibility</p:attrName>
                                        </p:attrNameLst>
                                      </p:cBhvr>
                                      <p:to>
                                        <p:strVal val="visible"/>
                                      </p:to>
                                    </p:set>
                                    <p:animEffect transition="in" filter="fade">
                                      <p:cBhvr>
                                        <p:cTn id="70" dur="500"/>
                                        <p:tgtEl>
                                          <p:spTgt spid="269">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0">
                                            <p:txEl>
                                              <p:pRg st="0" end="0"/>
                                            </p:txEl>
                                          </p:spTgt>
                                        </p:tgtEl>
                                        <p:attrNameLst>
                                          <p:attrName>style.visibility</p:attrName>
                                        </p:attrNameLst>
                                      </p:cBhvr>
                                      <p:to>
                                        <p:strVal val="visible"/>
                                      </p:to>
                                    </p:set>
                                    <p:animEffect transition="in" filter="fade">
                                      <p:cBhvr>
                                        <p:cTn id="73" dur="500"/>
                                        <p:tgtEl>
                                          <p:spTgt spid="2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9" grpId="0" build="p"/>
      <p:bldP spid="1930" grpId="0" build="p"/>
      <p:bldP spid="1937" grpId="0"/>
      <p:bldP spid="258" grpId="0" build="p"/>
      <p:bldP spid="260" grpId="0" build="p"/>
      <p:bldP spid="263" grpId="0" build="p"/>
      <p:bldP spid="264" grpId="0" build="p"/>
      <p:bldP spid="267" grpId="0" build="p"/>
      <p:bldP spid="268" grpId="0" build="p"/>
      <p:bldP spid="269" grpId="0" build="p"/>
      <p:bldP spid="270" grpId="0" build="p"/>
      <p:bldP spid="282" grpId="0"/>
      <p:bldP spid="291" grpId="0"/>
      <p:bldP spid="300" grpId="0"/>
      <p:bldP spid="3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6" name="Google Shape;2155;p38"/>
          <p:cNvSpPr txBox="1">
            <a:spLocks noGrp="1"/>
          </p:cNvSpPr>
          <p:nvPr>
            <p:ph type="title"/>
          </p:nvPr>
        </p:nvSpPr>
        <p:spPr>
          <a:xfrm>
            <a:off x="2387964" y="2641038"/>
            <a:ext cx="4058883"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a:latin typeface="Times New Roman" panose="02020603050405020304" pitchFamily="18" charset="0"/>
                <a:cs typeface="Times New Roman" panose="02020603050405020304" pitchFamily="18" charset="0"/>
              </a:rPr>
              <a:t>Images</a:t>
            </a:r>
            <a:endParaRPr sz="5400" b="1" dirty="0">
              <a:latin typeface="Times New Roman" panose="02020603050405020304" pitchFamily="18" charset="0"/>
              <a:cs typeface="Times New Roman" panose="02020603050405020304" pitchFamily="18" charset="0"/>
            </a:endParaRPr>
          </a:p>
        </p:txBody>
      </p:sp>
      <p:sp>
        <p:nvSpPr>
          <p:cNvPr id="7" name="Google Shape;2156;p38"/>
          <p:cNvSpPr txBox="1">
            <a:spLocks/>
          </p:cNvSpPr>
          <p:nvPr/>
        </p:nvSpPr>
        <p:spPr>
          <a:xfrm>
            <a:off x="2933606" y="1461233"/>
            <a:ext cx="2967600" cy="106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b="1" dirty="0">
                <a:solidFill>
                  <a:schemeClr val="accent6">
                    <a:lumMod val="50000"/>
                  </a:schemeClr>
                </a:solidFill>
                <a:latin typeface="Times New Roman" panose="02020603050405020304" pitchFamily="18" charset="0"/>
                <a:cs typeface="Times New Roman" panose="02020603050405020304" pitchFamily="18" charset="0"/>
              </a:rPr>
              <a:t>01</a:t>
            </a:r>
          </a:p>
        </p:txBody>
      </p:sp>
    </p:spTree>
    <p:extLst>
      <p:ext uri="{BB962C8B-B14F-4D97-AF65-F5344CB8AC3E}">
        <p14:creationId xmlns:p14="http://schemas.microsoft.com/office/powerpoint/2010/main" val="427446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37"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b="1" dirty="0">
                <a:solidFill>
                  <a:schemeClr val="accent1"/>
                </a:solidFill>
                <a:cs typeface="B Nazanin" panose="00000400000000000000" pitchFamily="2" charset="-78"/>
              </a:rPr>
              <a:t>کارهای انجام شده برای تصاویر</a:t>
            </a:r>
            <a:endParaRPr b="1" dirty="0">
              <a:solidFill>
                <a:schemeClr val="accent1"/>
              </a:solidFill>
              <a:cs typeface="B Nazanin" panose="00000400000000000000" pitchFamily="2" charset="-78"/>
            </a:endParaRPr>
          </a:p>
        </p:txBody>
      </p:sp>
      <p:sp>
        <p:nvSpPr>
          <p:cNvPr id="38" name="Google Shape;1929;p37"/>
          <p:cNvSpPr txBox="1">
            <a:spLocks/>
          </p:cNvSpPr>
          <p:nvPr/>
        </p:nvSpPr>
        <p:spPr>
          <a:xfrm>
            <a:off x="2939709" y="1300980"/>
            <a:ext cx="375828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ساخت </a:t>
            </a:r>
            <a:r>
              <a:rPr lang="en-US" sz="1600" b="1" dirty="0">
                <a:latin typeface="Times New Roman" panose="02020603050405020304" pitchFamily="18" charset="0"/>
                <a:cs typeface="Times New Roman" panose="02020603050405020304" pitchFamily="18" charset="0"/>
                <a:sym typeface="Barlow Semi Condensed"/>
              </a:rPr>
              <a:t>Local Host</a:t>
            </a:r>
            <a:r>
              <a:rPr lang="fa-IR" sz="1600" b="1" dirty="0">
                <a:cs typeface="B Jalal" panose="00000400000000000000" pitchFamily="2" charset="-78"/>
                <a:sym typeface="Barlow Semi Condensed"/>
              </a:rPr>
              <a:t> برای گرفتن تصاویر از کاربر</a:t>
            </a:r>
          </a:p>
        </p:txBody>
      </p:sp>
      <p:sp>
        <p:nvSpPr>
          <p:cNvPr id="39" name="Google Shape;1929;p37"/>
          <p:cNvSpPr txBox="1">
            <a:spLocks/>
          </p:cNvSpPr>
          <p:nvPr/>
        </p:nvSpPr>
        <p:spPr>
          <a:xfrm>
            <a:off x="3520659" y="1692971"/>
            <a:ext cx="312133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آپلود تعداد تصاویر دلخواه توسط کاربر</a:t>
            </a:r>
          </a:p>
        </p:txBody>
      </p:sp>
      <p:sp>
        <p:nvSpPr>
          <p:cNvPr id="40" name="Google Shape;1899;p37"/>
          <p:cNvSpPr/>
          <p:nvPr/>
        </p:nvSpPr>
        <p:spPr>
          <a:xfrm>
            <a:off x="6697994" y="1411975"/>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29;p37"/>
          <p:cNvSpPr txBox="1">
            <a:spLocks/>
          </p:cNvSpPr>
          <p:nvPr/>
        </p:nvSpPr>
        <p:spPr>
          <a:xfrm>
            <a:off x="2234999" y="2003500"/>
            <a:ext cx="440699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نمایش عکس‌های آپلود شده به منظور حذف یا ویرایش تصویر</a:t>
            </a:r>
          </a:p>
        </p:txBody>
      </p:sp>
      <p:sp>
        <p:nvSpPr>
          <p:cNvPr id="42" name="Google Shape;1929;p37"/>
          <p:cNvSpPr txBox="1">
            <a:spLocks/>
          </p:cNvSpPr>
          <p:nvPr/>
        </p:nvSpPr>
        <p:spPr>
          <a:xfrm>
            <a:off x="2840016" y="2299406"/>
            <a:ext cx="3801980"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ارسال مختصات چهار گوشه تصاویر به کد </a:t>
            </a:r>
            <a:r>
              <a:rPr lang="en-US" b="1" dirty="0">
                <a:solidFill>
                  <a:schemeClr val="accent6">
                    <a:lumMod val="50000"/>
                  </a:schemeClr>
                </a:solidFill>
                <a:latin typeface="Times New Roman" panose="02020603050405020304" pitchFamily="18" charset="0"/>
                <a:cs typeface="Times New Roman" panose="02020603050405020304" pitchFamily="18" charset="0"/>
                <a:sym typeface="Barlow Semi Condensed"/>
              </a:rPr>
              <a:t>Affine</a:t>
            </a:r>
            <a:endParaRPr lang="fa-IR" b="1" dirty="0">
              <a:solidFill>
                <a:schemeClr val="accent6">
                  <a:lumMod val="50000"/>
                </a:schemeClr>
              </a:solidFill>
              <a:latin typeface="Times New Roman" panose="02020603050405020304" pitchFamily="18" charset="0"/>
              <a:cs typeface="Times New Roman" panose="02020603050405020304" pitchFamily="18" charset="0"/>
              <a:sym typeface="Barlow Semi Condensed"/>
            </a:endParaRPr>
          </a:p>
        </p:txBody>
      </p:sp>
      <p:sp>
        <p:nvSpPr>
          <p:cNvPr id="43" name="Google Shape;1899;p37"/>
          <p:cNvSpPr/>
          <p:nvPr/>
        </p:nvSpPr>
        <p:spPr>
          <a:xfrm>
            <a:off x="6697994" y="2930562"/>
            <a:ext cx="169894" cy="169894"/>
          </a:xfrm>
          <a:prstGeom prst="ellipse">
            <a:avLst/>
          </a:prstGeom>
          <a:solidFill>
            <a:schemeClr val="accent1">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4" name="Google Shape;1929;p37"/>
          <p:cNvSpPr txBox="1">
            <a:spLocks/>
          </p:cNvSpPr>
          <p:nvPr/>
        </p:nvSpPr>
        <p:spPr>
          <a:xfrm>
            <a:off x="4875640" y="2694247"/>
            <a:ext cx="1822353" cy="533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3200" b="1" dirty="0">
                <a:solidFill>
                  <a:schemeClr val="tx1">
                    <a:lumMod val="50000"/>
                  </a:schemeClr>
                </a:solidFill>
                <a:cs typeface="B Jalal" panose="00000400000000000000" pitchFamily="2" charset="-78"/>
                <a:sym typeface="Barlow Semi Condensed"/>
              </a:rPr>
              <a:t>چالش</a:t>
            </a:r>
            <a:r>
              <a:rPr lang="fa-IR" sz="3600" b="1" dirty="0">
                <a:solidFill>
                  <a:schemeClr val="tx1">
                    <a:lumMod val="50000"/>
                  </a:schemeClr>
                </a:solidFill>
                <a:cs typeface="B Jalal" panose="00000400000000000000" pitchFamily="2" charset="-78"/>
                <a:sym typeface="Barlow Semi Condensed"/>
              </a:rPr>
              <a:t>!</a:t>
            </a:r>
          </a:p>
        </p:txBody>
      </p:sp>
      <p:sp>
        <p:nvSpPr>
          <p:cNvPr id="45" name="Google Shape;1929;p37"/>
          <p:cNvSpPr txBox="1">
            <a:spLocks/>
          </p:cNvSpPr>
          <p:nvPr/>
        </p:nvSpPr>
        <p:spPr>
          <a:xfrm>
            <a:off x="4689442" y="3299715"/>
            <a:ext cx="1952555"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گرفتن مختصات نقطه‌ها</a:t>
            </a:r>
          </a:p>
        </p:txBody>
      </p:sp>
      <p:sp>
        <p:nvSpPr>
          <p:cNvPr id="47" name="Google Shape;1929;p37"/>
          <p:cNvSpPr txBox="1">
            <a:spLocks/>
          </p:cNvSpPr>
          <p:nvPr/>
        </p:nvSpPr>
        <p:spPr>
          <a:xfrm>
            <a:off x="1430604" y="3292248"/>
            <a:ext cx="2839453"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ارسال تک به تک عکس‌ها به کد پایتون</a:t>
            </a:r>
          </a:p>
        </p:txBody>
      </p:sp>
      <p:sp>
        <p:nvSpPr>
          <p:cNvPr id="48" name="Google Shape;1929;p37"/>
          <p:cNvSpPr txBox="1">
            <a:spLocks/>
          </p:cNvSpPr>
          <p:nvPr/>
        </p:nvSpPr>
        <p:spPr>
          <a:xfrm>
            <a:off x="4270057" y="3674176"/>
            <a:ext cx="2371940"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ارسال گروهی عکس‌ها به پایتون</a:t>
            </a:r>
          </a:p>
        </p:txBody>
      </p:sp>
      <p:sp>
        <p:nvSpPr>
          <p:cNvPr id="49" name="Google Shape;1929;p37"/>
          <p:cNvSpPr txBox="1">
            <a:spLocks/>
          </p:cNvSpPr>
          <p:nvPr/>
        </p:nvSpPr>
        <p:spPr>
          <a:xfrm>
            <a:off x="1279350" y="3675422"/>
            <a:ext cx="299070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وصل کردن کد جاوا اسکریپت به پایتون</a:t>
            </a:r>
          </a:p>
        </p:txBody>
      </p:sp>
      <p:sp>
        <p:nvSpPr>
          <p:cNvPr id="50" name="Google Shape;1929;p37"/>
          <p:cNvSpPr txBox="1">
            <a:spLocks/>
          </p:cNvSpPr>
          <p:nvPr/>
        </p:nvSpPr>
        <p:spPr>
          <a:xfrm>
            <a:off x="2939709" y="4100110"/>
            <a:ext cx="375828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en-US" sz="1600" b="1" dirty="0">
                <a:latin typeface="Times New Roman" panose="02020603050405020304" pitchFamily="18" charset="0"/>
                <a:cs typeface="Times New Roman" panose="02020603050405020304" pitchFamily="18" charset="0"/>
                <a:sym typeface="Barlow Semi Condensed"/>
              </a:rPr>
              <a:t>Affine</a:t>
            </a:r>
            <a:r>
              <a:rPr lang="fa-IR" sz="1600" b="1" dirty="0">
                <a:cs typeface="B Jalal" panose="00000400000000000000" pitchFamily="2" charset="-78"/>
                <a:sym typeface="Barlow Semi Condensed"/>
              </a:rPr>
              <a:t> تصویر</a:t>
            </a:r>
          </a:p>
        </p:txBody>
      </p:sp>
      <p:sp>
        <p:nvSpPr>
          <p:cNvPr id="51" name="Google Shape;1929;p37"/>
          <p:cNvSpPr txBox="1">
            <a:spLocks/>
          </p:cNvSpPr>
          <p:nvPr/>
        </p:nvSpPr>
        <p:spPr>
          <a:xfrm>
            <a:off x="2900702" y="4467438"/>
            <a:ext cx="3741294"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گرفتن تصویر از مرحله قبل و اعمال تغییرات لازم مثل کراپ کردن، تنظیم زاویه مناسب و ..</a:t>
            </a:r>
          </a:p>
        </p:txBody>
      </p:sp>
      <p:sp>
        <p:nvSpPr>
          <p:cNvPr id="52" name="Google Shape;1899;p37"/>
          <p:cNvSpPr/>
          <p:nvPr/>
        </p:nvSpPr>
        <p:spPr>
          <a:xfrm>
            <a:off x="6697994" y="4211105"/>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2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1000" fill="hold"/>
                                        <p:tgtEl>
                                          <p:spTgt spid="44"/>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000"/>
                                        <p:tgtEl>
                                          <p:spTgt spid="50"/>
                                        </p:tgtEl>
                                      </p:cBhvr>
                                    </p:animEffect>
                                    <p:anim calcmode="lin" valueType="num">
                                      <p:cBhvr>
                                        <p:cTn id="48" dur="1000" fill="hold"/>
                                        <p:tgtEl>
                                          <p:spTgt spid="50"/>
                                        </p:tgtEl>
                                        <p:attrNameLst>
                                          <p:attrName>ppt_x</p:attrName>
                                        </p:attrNameLst>
                                      </p:cBhvr>
                                      <p:tavLst>
                                        <p:tav tm="0">
                                          <p:val>
                                            <p:strVal val="#ppt_x"/>
                                          </p:val>
                                        </p:tav>
                                        <p:tav tm="100000">
                                          <p:val>
                                            <p:strVal val="#ppt_x"/>
                                          </p:val>
                                        </p:tav>
                                      </p:tavLst>
                                    </p:anim>
                                    <p:anim calcmode="lin" valueType="num">
                                      <p:cBhvr>
                                        <p:cTn id="49" dur="1000" fill="hold"/>
                                        <p:tgtEl>
                                          <p:spTgt spid="50"/>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p:bldP spid="42" grpId="0"/>
      <p:bldP spid="44" grpId="0"/>
      <p:bldP spid="45" grpId="0"/>
      <p:bldP spid="47" grpId="0"/>
      <p:bldP spid="48" grpId="0"/>
      <p:bldP spid="49" grpId="0"/>
      <p:bldP spid="50"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37"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b="1" dirty="0">
                <a:solidFill>
                  <a:schemeClr val="accent1"/>
                </a:solidFill>
                <a:cs typeface="B Nazanin" panose="00000400000000000000" pitchFamily="2" charset="-78"/>
              </a:rPr>
              <a:t>کارهای انجام شده برای تصاویر</a:t>
            </a:r>
            <a:endParaRPr b="1" dirty="0">
              <a:solidFill>
                <a:schemeClr val="accent1"/>
              </a:solidFill>
              <a:cs typeface="B Nazanin" panose="00000400000000000000" pitchFamily="2" charset="-78"/>
            </a:endParaRPr>
          </a:p>
        </p:txBody>
      </p:sp>
      <p:pic>
        <p:nvPicPr>
          <p:cNvPr id="3" name="Picture 2">
            <a:extLst>
              <a:ext uri="{FF2B5EF4-FFF2-40B4-BE49-F238E27FC236}">
                <a16:creationId xmlns:a16="http://schemas.microsoft.com/office/drawing/2014/main" id="{17217D4D-17DE-A6AC-DDBD-34ECD7337FA8}"/>
              </a:ext>
            </a:extLst>
          </p:cNvPr>
          <p:cNvPicPr>
            <a:picLocks noChangeAspect="1"/>
          </p:cNvPicPr>
          <p:nvPr/>
        </p:nvPicPr>
        <p:blipFill>
          <a:blip r:embed="rId3"/>
          <a:stretch>
            <a:fillRect/>
          </a:stretch>
        </p:blipFill>
        <p:spPr>
          <a:xfrm>
            <a:off x="900429" y="1062550"/>
            <a:ext cx="4828541" cy="2366450"/>
          </a:xfrm>
          <a:prstGeom prst="rect">
            <a:avLst/>
          </a:prstGeom>
        </p:spPr>
      </p:pic>
      <p:pic>
        <p:nvPicPr>
          <p:cNvPr id="5" name="Picture 4">
            <a:extLst>
              <a:ext uri="{FF2B5EF4-FFF2-40B4-BE49-F238E27FC236}">
                <a16:creationId xmlns:a16="http://schemas.microsoft.com/office/drawing/2014/main" id="{62691D13-60A4-AA7C-88BD-433454BBA6EB}"/>
              </a:ext>
            </a:extLst>
          </p:cNvPr>
          <p:cNvPicPr>
            <a:picLocks noChangeAspect="1"/>
          </p:cNvPicPr>
          <p:nvPr/>
        </p:nvPicPr>
        <p:blipFill>
          <a:blip r:embed="rId4"/>
          <a:stretch>
            <a:fillRect/>
          </a:stretch>
        </p:blipFill>
        <p:spPr>
          <a:xfrm>
            <a:off x="3314700" y="2571750"/>
            <a:ext cx="4572001" cy="2328580"/>
          </a:xfrm>
          <a:prstGeom prst="rect">
            <a:avLst/>
          </a:prstGeom>
        </p:spPr>
      </p:pic>
    </p:spTree>
    <p:extLst>
      <p:ext uri="{BB962C8B-B14F-4D97-AF65-F5344CB8AC3E}">
        <p14:creationId xmlns:p14="http://schemas.microsoft.com/office/powerpoint/2010/main" val="230766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8191870" y="288897"/>
            <a:ext cx="620736" cy="718025"/>
            <a:chOff x="731647" y="573573"/>
            <a:chExt cx="635100" cy="734640"/>
          </a:xfrm>
        </p:grpSpPr>
        <p:grpSp>
          <p:nvGrpSpPr>
            <p:cNvPr id="1897" name="Google Shape;1897;p37"/>
            <p:cNvGrpSpPr/>
            <p:nvPr/>
          </p:nvGrpSpPr>
          <p:grpSpPr>
            <a:xfrm>
              <a:off x="731647" y="573573"/>
              <a:ext cx="635100" cy="635100"/>
              <a:chOff x="917231" y="750460"/>
              <a:chExt cx="635100" cy="635100"/>
            </a:xfrm>
          </p:grpSpPr>
          <p:sp>
            <p:nvSpPr>
              <p:cNvPr id="18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7"/>
            <p:cNvGrpSpPr/>
            <p:nvPr/>
          </p:nvGrpSpPr>
          <p:grpSpPr>
            <a:xfrm>
              <a:off x="961679" y="1281213"/>
              <a:ext cx="175013" cy="27000"/>
              <a:chOff x="5662375" y="212375"/>
              <a:chExt cx="175013" cy="27000"/>
            </a:xfrm>
          </p:grpSpPr>
          <p:sp>
            <p:nvSpPr>
              <p:cNvPr id="1901"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2"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3"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28" name="Google Shape;1928;p37"/>
          <p:cNvSpPr txBox="1">
            <a:spLocks noGrp="1"/>
          </p:cNvSpPr>
          <p:nvPr>
            <p:ph type="title"/>
          </p:nvPr>
        </p:nvSpPr>
        <p:spPr>
          <a:xfrm>
            <a:off x="821011" y="446485"/>
            <a:ext cx="3073252" cy="7474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4200" b="1" dirty="0">
                <a:cs typeface="B Nazanin" panose="00000400000000000000" pitchFamily="2" charset="-78"/>
              </a:rPr>
              <a:t>مراحل انجام کار</a:t>
            </a:r>
            <a:endParaRPr sz="4200" b="1" dirty="0">
              <a:cs typeface="B Nazanin" panose="00000400000000000000" pitchFamily="2" charset="-78"/>
            </a:endParaRPr>
          </a:p>
        </p:txBody>
      </p:sp>
      <p:sp>
        <p:nvSpPr>
          <p:cNvPr id="1929" name="Google Shape;1929;p37"/>
          <p:cNvSpPr txBox="1">
            <a:spLocks noGrp="1"/>
          </p:cNvSpPr>
          <p:nvPr>
            <p:ph type="subTitle" idx="2"/>
          </p:nvPr>
        </p:nvSpPr>
        <p:spPr>
          <a:xfrm>
            <a:off x="5100700" y="570141"/>
            <a:ext cx="2615100" cy="57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sym typeface="Barlow Semi Condensed"/>
              </a:rPr>
              <a:t>بخش بندی مراحل پروژه و تعیین محدوده کار هر فرد در تیم</a:t>
            </a:r>
            <a:endParaRPr sz="1400" b="1" dirty="0">
              <a:solidFill>
                <a:schemeClr val="tx1">
                  <a:lumMod val="50000"/>
                </a:schemeClr>
              </a:solidFill>
              <a:cs typeface="B Jalal" panose="00000400000000000000" pitchFamily="2" charset="-78"/>
              <a:sym typeface="Barlow Semi Condensed"/>
            </a:endParaRPr>
          </a:p>
        </p:txBody>
      </p:sp>
      <p:sp>
        <p:nvSpPr>
          <p:cNvPr id="1930" name="Google Shape;1930;p37"/>
          <p:cNvSpPr txBox="1">
            <a:spLocks noGrp="1"/>
          </p:cNvSpPr>
          <p:nvPr>
            <p:ph type="subTitle" idx="1"/>
          </p:nvPr>
        </p:nvSpPr>
        <p:spPr>
          <a:xfrm>
            <a:off x="5756564" y="110550"/>
            <a:ext cx="1959236"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fa-IR" sz="2000" b="1" dirty="0">
                <a:cs typeface="B Zar" panose="00000400000000000000" pitchFamily="2" charset="-78"/>
              </a:rPr>
              <a:t>برنامه ریزی</a:t>
            </a:r>
            <a:endParaRPr sz="2000" b="1" dirty="0">
              <a:cs typeface="B Zar" panose="00000400000000000000" pitchFamily="2" charset="-78"/>
            </a:endParaRPr>
          </a:p>
        </p:txBody>
      </p:sp>
      <p:sp>
        <p:nvSpPr>
          <p:cNvPr id="1937" name="Google Shape;1937;p37"/>
          <p:cNvSpPr txBox="1">
            <a:spLocks noGrp="1"/>
          </p:cNvSpPr>
          <p:nvPr>
            <p:ph type="title" idx="9"/>
          </p:nvPr>
        </p:nvSpPr>
        <p:spPr>
          <a:xfrm>
            <a:off x="8274039" y="448677"/>
            <a:ext cx="446860" cy="3395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cs typeface="Times New Roman" panose="02020603050405020304" pitchFamily="18" charset="0"/>
              </a:rPr>
              <a:t>01</a:t>
            </a:r>
            <a:endParaRPr sz="1800" b="1" dirty="0">
              <a:latin typeface="Times New Roman" panose="02020603050405020304" pitchFamily="18" charset="0"/>
              <a:cs typeface="Times New Roman" panose="02020603050405020304" pitchFamily="18" charset="0"/>
            </a:endParaRPr>
          </a:p>
        </p:txBody>
      </p:sp>
      <p:grpSp>
        <p:nvGrpSpPr>
          <p:cNvPr id="1941" name="Google Shape;1941;p37"/>
          <p:cNvGrpSpPr/>
          <p:nvPr/>
        </p:nvGrpSpPr>
        <p:grpSpPr>
          <a:xfrm>
            <a:off x="184532" y="1839595"/>
            <a:ext cx="4430405" cy="3106404"/>
            <a:chOff x="862950" y="825025"/>
            <a:chExt cx="5862650" cy="4111175"/>
          </a:xfrm>
        </p:grpSpPr>
        <p:sp>
          <p:nvSpPr>
            <p:cNvPr id="1942" name="Google Shape;1942;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1634724"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1930;p37"/>
          <p:cNvSpPr txBox="1">
            <a:spLocks noGrp="1"/>
          </p:cNvSpPr>
          <p:nvPr>
            <p:ph type="subTitle" idx="1"/>
          </p:nvPr>
        </p:nvSpPr>
        <p:spPr>
          <a:xfrm>
            <a:off x="5756564" y="1072232"/>
            <a:ext cx="1959236"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fa-IR" sz="2000" b="1" dirty="0">
                <a:solidFill>
                  <a:schemeClr val="accent1"/>
                </a:solidFill>
                <a:cs typeface="B Zar" panose="00000400000000000000" pitchFamily="2" charset="-78"/>
              </a:rPr>
              <a:t>ورودی های کاربر</a:t>
            </a:r>
            <a:endParaRPr sz="2000" b="1" dirty="0">
              <a:cs typeface="B Zar" panose="00000400000000000000" pitchFamily="2" charset="-78"/>
            </a:endParaRPr>
          </a:p>
        </p:txBody>
      </p:sp>
      <p:sp>
        <p:nvSpPr>
          <p:cNvPr id="260" name="Google Shape;1929;p37"/>
          <p:cNvSpPr txBox="1">
            <a:spLocks noGrp="1"/>
          </p:cNvSpPr>
          <p:nvPr>
            <p:ph type="subTitle" idx="2"/>
          </p:nvPr>
        </p:nvSpPr>
        <p:spPr>
          <a:xfrm>
            <a:off x="5100700" y="1528960"/>
            <a:ext cx="2615100" cy="57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sym typeface="Barlow Semi Condensed"/>
              </a:rPr>
              <a:t>طراحی در قالب </a:t>
            </a:r>
            <a:r>
              <a:rPr lang="fa-IR" sz="1400" b="1" dirty="0" err="1">
                <a:solidFill>
                  <a:schemeClr val="tx1">
                    <a:lumMod val="50000"/>
                  </a:schemeClr>
                </a:solidFill>
                <a:cs typeface="B Jalal" panose="00000400000000000000" pitchFamily="2" charset="-78"/>
                <a:sym typeface="Barlow Semi Condensed"/>
              </a:rPr>
              <a:t>اپلیکیشن</a:t>
            </a:r>
            <a:r>
              <a:rPr lang="fa-IR" sz="1400" b="1" dirty="0">
                <a:solidFill>
                  <a:schemeClr val="tx1">
                    <a:lumMod val="50000"/>
                  </a:schemeClr>
                </a:solidFill>
                <a:cs typeface="B Jalal" panose="00000400000000000000" pitchFamily="2" charset="-78"/>
                <a:sym typeface="Barlow Semi Condensed"/>
              </a:rPr>
              <a:t> موبایل و </a:t>
            </a:r>
            <a:r>
              <a:rPr lang="fa-IR" sz="1400" b="1" dirty="0" err="1">
                <a:solidFill>
                  <a:schemeClr val="tx1">
                    <a:lumMod val="50000"/>
                  </a:schemeClr>
                </a:solidFill>
                <a:cs typeface="B Jalal" panose="00000400000000000000" pitchFamily="2" charset="-78"/>
                <a:sym typeface="Barlow Semi Condensed"/>
              </a:rPr>
              <a:t>وب</a:t>
            </a:r>
            <a:endParaRPr sz="1400" b="1" dirty="0">
              <a:solidFill>
                <a:schemeClr val="tx1">
                  <a:lumMod val="50000"/>
                </a:schemeClr>
              </a:solidFill>
              <a:cs typeface="B Jalal" panose="00000400000000000000" pitchFamily="2" charset="-78"/>
              <a:sym typeface="Barlow Semi Condensed"/>
            </a:endParaRPr>
          </a:p>
        </p:txBody>
      </p:sp>
      <p:sp>
        <p:nvSpPr>
          <p:cNvPr id="263" name="Google Shape;1930;p37"/>
          <p:cNvSpPr txBox="1">
            <a:spLocks noGrp="1"/>
          </p:cNvSpPr>
          <p:nvPr>
            <p:ph type="subTitle" idx="1"/>
          </p:nvPr>
        </p:nvSpPr>
        <p:spPr>
          <a:xfrm>
            <a:off x="5401300" y="1905531"/>
            <a:ext cx="2314500"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fa-IR" sz="2000" b="1" dirty="0">
                <a:solidFill>
                  <a:schemeClr val="accent1"/>
                </a:solidFill>
                <a:cs typeface="B Zar" panose="00000400000000000000" pitchFamily="2" charset="-78"/>
              </a:rPr>
              <a:t>استفاده از ورودی ها</a:t>
            </a:r>
            <a:endParaRPr sz="2000" b="1" dirty="0">
              <a:cs typeface="B Zar" panose="00000400000000000000" pitchFamily="2" charset="-78"/>
            </a:endParaRPr>
          </a:p>
        </p:txBody>
      </p:sp>
      <p:sp>
        <p:nvSpPr>
          <p:cNvPr id="264" name="Google Shape;1929;p37"/>
          <p:cNvSpPr txBox="1">
            <a:spLocks noGrp="1"/>
          </p:cNvSpPr>
          <p:nvPr>
            <p:ph type="subTitle" idx="2"/>
          </p:nvPr>
        </p:nvSpPr>
        <p:spPr>
          <a:xfrm>
            <a:off x="5100700" y="2341084"/>
            <a:ext cx="2615100" cy="57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sym typeface="Barlow Semi Condensed"/>
              </a:rPr>
              <a:t>ایجاد  تمام حالت های ممکن با استغاده از ورودی های کاربر</a:t>
            </a:r>
            <a:endParaRPr sz="1400" b="1" dirty="0">
              <a:solidFill>
                <a:schemeClr val="tx1">
                  <a:lumMod val="50000"/>
                </a:schemeClr>
              </a:solidFill>
              <a:cs typeface="B Jalal" panose="00000400000000000000" pitchFamily="2" charset="-78"/>
              <a:sym typeface="Barlow Semi Condensed"/>
            </a:endParaRPr>
          </a:p>
        </p:txBody>
      </p:sp>
      <p:sp>
        <p:nvSpPr>
          <p:cNvPr id="267" name="Google Shape;1930;p37"/>
          <p:cNvSpPr txBox="1">
            <a:spLocks noGrp="1"/>
          </p:cNvSpPr>
          <p:nvPr>
            <p:ph type="subTitle" idx="1"/>
          </p:nvPr>
        </p:nvSpPr>
        <p:spPr>
          <a:xfrm>
            <a:off x="5406531" y="2923125"/>
            <a:ext cx="2314500"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fa-IR" sz="2000" b="1" dirty="0">
                <a:solidFill>
                  <a:schemeClr val="accent1"/>
                </a:solidFill>
                <a:cs typeface="B Zar" panose="00000400000000000000" pitchFamily="2" charset="-78"/>
              </a:rPr>
              <a:t>انتخاب بهترین حالت</a:t>
            </a:r>
            <a:endParaRPr sz="2000" b="1" dirty="0">
              <a:cs typeface="B Zar" panose="00000400000000000000" pitchFamily="2" charset="-78"/>
            </a:endParaRPr>
          </a:p>
        </p:txBody>
      </p:sp>
      <p:sp>
        <p:nvSpPr>
          <p:cNvPr id="268" name="Google Shape;1929;p37"/>
          <p:cNvSpPr txBox="1">
            <a:spLocks noGrp="1"/>
          </p:cNvSpPr>
          <p:nvPr>
            <p:ph type="subTitle" idx="2"/>
          </p:nvPr>
        </p:nvSpPr>
        <p:spPr>
          <a:xfrm>
            <a:off x="5091118" y="3379293"/>
            <a:ext cx="2615100" cy="57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rPr>
              <a:t>انتخاب بهترین حالت ها از بین تمام حالات </a:t>
            </a:r>
            <a:endParaRPr sz="1400" b="1" dirty="0">
              <a:solidFill>
                <a:schemeClr val="tx1">
                  <a:lumMod val="50000"/>
                </a:schemeClr>
              </a:solidFill>
              <a:cs typeface="B Jalal" panose="00000400000000000000" pitchFamily="2" charset="-78"/>
              <a:sym typeface="Barlow Semi Condensed"/>
            </a:endParaRPr>
          </a:p>
        </p:txBody>
      </p:sp>
      <p:sp>
        <p:nvSpPr>
          <p:cNvPr id="269" name="Google Shape;1930;p37"/>
          <p:cNvSpPr txBox="1">
            <a:spLocks noGrp="1"/>
          </p:cNvSpPr>
          <p:nvPr>
            <p:ph type="subTitle" idx="1"/>
          </p:nvPr>
        </p:nvSpPr>
        <p:spPr>
          <a:xfrm>
            <a:off x="5401300" y="3860836"/>
            <a:ext cx="2314500" cy="464127"/>
          </a:xfrm>
          <a:prstGeom prst="rect">
            <a:avLst/>
          </a:prstGeom>
        </p:spPr>
        <p:txBody>
          <a:bodyPr spcFirstLastPara="1" wrap="square" lIns="91425" tIns="91425" rIns="91425" bIns="91425" anchor="t" anchorCtr="0">
            <a:noAutofit/>
          </a:bodyPr>
          <a:lstStyle/>
          <a:p>
            <a:pPr marL="0" lvl="0" indent="0" algn="r">
              <a:lnSpc>
                <a:spcPct val="115000"/>
              </a:lnSpc>
              <a:spcBef>
                <a:spcPts val="0"/>
              </a:spcBef>
              <a:spcAft>
                <a:spcPts val="0"/>
              </a:spcAft>
              <a:buNone/>
            </a:pPr>
            <a:r>
              <a:rPr lang="fa-IR" sz="2000" b="1" dirty="0">
                <a:cs typeface="B Zar" panose="00000400000000000000" pitchFamily="2" charset="-78"/>
              </a:rPr>
              <a:t>ساخت خروجی</a:t>
            </a:r>
            <a:endParaRPr sz="2000" b="1" dirty="0">
              <a:cs typeface="B Zar" panose="00000400000000000000" pitchFamily="2" charset="-78"/>
            </a:endParaRPr>
          </a:p>
        </p:txBody>
      </p:sp>
      <p:sp>
        <p:nvSpPr>
          <p:cNvPr id="270" name="Google Shape;1929;p37"/>
          <p:cNvSpPr txBox="1">
            <a:spLocks noGrp="1"/>
          </p:cNvSpPr>
          <p:nvPr>
            <p:ph type="subTitle" idx="2"/>
          </p:nvPr>
        </p:nvSpPr>
        <p:spPr>
          <a:xfrm>
            <a:off x="5085887" y="4317004"/>
            <a:ext cx="2615100" cy="57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a-IR" sz="1400" b="1" dirty="0">
                <a:solidFill>
                  <a:schemeClr val="tx1">
                    <a:lumMod val="50000"/>
                  </a:schemeClr>
                </a:solidFill>
                <a:cs typeface="B Jalal" panose="00000400000000000000" pitchFamily="2" charset="-78"/>
                <a:sym typeface="Barlow Semi Condensed"/>
              </a:rPr>
              <a:t>تبدیل حالت انتخاب شده به تصویر و نمایش در اپلیکیشن به کاربر</a:t>
            </a:r>
            <a:endParaRPr sz="1400" b="1" dirty="0">
              <a:solidFill>
                <a:schemeClr val="tx1">
                  <a:lumMod val="50000"/>
                </a:schemeClr>
              </a:solidFill>
              <a:cs typeface="B Jalal" panose="00000400000000000000" pitchFamily="2" charset="-78"/>
              <a:sym typeface="Barlow Semi Condensed"/>
            </a:endParaRPr>
          </a:p>
        </p:txBody>
      </p:sp>
      <p:sp>
        <p:nvSpPr>
          <p:cNvPr id="8" name="Title 7"/>
          <p:cNvSpPr>
            <a:spLocks noGrp="1"/>
          </p:cNvSpPr>
          <p:nvPr>
            <p:ph type="title" idx="13"/>
          </p:nvPr>
        </p:nvSpPr>
        <p:spPr>
          <a:xfrm>
            <a:off x="873018" y="1827680"/>
            <a:ext cx="457200" cy="347400"/>
          </a:xfrm>
        </p:spPr>
        <p:txBody>
          <a:bodyPr/>
          <a:lstStyle/>
          <a:p>
            <a:endParaRPr lang="en-US" dirty="0"/>
          </a:p>
        </p:txBody>
      </p:sp>
      <p:sp>
        <p:nvSpPr>
          <p:cNvPr id="9" name="Title 8"/>
          <p:cNvSpPr>
            <a:spLocks noGrp="1"/>
          </p:cNvSpPr>
          <p:nvPr>
            <p:ph type="title" idx="14"/>
          </p:nvPr>
        </p:nvSpPr>
        <p:spPr>
          <a:xfrm>
            <a:off x="873018" y="2906672"/>
            <a:ext cx="457200" cy="347400"/>
          </a:xfrm>
        </p:spPr>
        <p:txBody>
          <a:bodyPr/>
          <a:lstStyle/>
          <a:p>
            <a:endParaRPr lang="en-US"/>
          </a:p>
        </p:txBody>
      </p:sp>
      <p:grpSp>
        <p:nvGrpSpPr>
          <p:cNvPr id="274" name="Google Shape;1896;p37"/>
          <p:cNvGrpSpPr/>
          <p:nvPr/>
        </p:nvGrpSpPr>
        <p:grpSpPr>
          <a:xfrm>
            <a:off x="8191870" y="1184226"/>
            <a:ext cx="620736" cy="718025"/>
            <a:chOff x="731647" y="573573"/>
            <a:chExt cx="635100" cy="734640"/>
          </a:xfrm>
        </p:grpSpPr>
        <p:grpSp>
          <p:nvGrpSpPr>
            <p:cNvPr id="275" name="Google Shape;1897;p37"/>
            <p:cNvGrpSpPr/>
            <p:nvPr/>
          </p:nvGrpSpPr>
          <p:grpSpPr>
            <a:xfrm>
              <a:off x="731647" y="573573"/>
              <a:ext cx="635100" cy="635100"/>
              <a:chOff x="917231" y="750460"/>
              <a:chExt cx="635100" cy="635100"/>
            </a:xfrm>
          </p:grpSpPr>
          <p:sp>
            <p:nvSpPr>
              <p:cNvPr id="280"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1900;p37"/>
            <p:cNvGrpSpPr/>
            <p:nvPr/>
          </p:nvGrpSpPr>
          <p:grpSpPr>
            <a:xfrm>
              <a:off x="961679" y="1281213"/>
              <a:ext cx="175013" cy="27000"/>
              <a:chOff x="5662375" y="212375"/>
              <a:chExt cx="175013" cy="27000"/>
            </a:xfrm>
          </p:grpSpPr>
          <p:sp>
            <p:nvSpPr>
              <p:cNvPr id="277"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8"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9"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82" name="Google Shape;1937;p37"/>
          <p:cNvSpPr txBox="1">
            <a:spLocks/>
          </p:cNvSpPr>
          <p:nvPr/>
        </p:nvSpPr>
        <p:spPr>
          <a:xfrm>
            <a:off x="8274039" y="1344006"/>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800" b="1" dirty="0">
                <a:latin typeface="Times New Roman" panose="02020603050405020304" pitchFamily="18" charset="0"/>
                <a:cs typeface="Times New Roman" panose="02020603050405020304" pitchFamily="18" charset="0"/>
              </a:rPr>
              <a:t>0</a:t>
            </a:r>
            <a:r>
              <a:rPr lang="fa-IR" sz="1800" b="1" dirty="0">
                <a:cs typeface="+mj-cs"/>
              </a:rPr>
              <a:t>2</a:t>
            </a:r>
            <a:endParaRPr lang="en" sz="1800" b="1" dirty="0">
              <a:cs typeface="+mj-cs"/>
            </a:endParaRPr>
          </a:p>
        </p:txBody>
      </p:sp>
      <p:grpSp>
        <p:nvGrpSpPr>
          <p:cNvPr id="283" name="Google Shape;1896;p37"/>
          <p:cNvGrpSpPr/>
          <p:nvPr/>
        </p:nvGrpSpPr>
        <p:grpSpPr>
          <a:xfrm>
            <a:off x="8191870" y="2119042"/>
            <a:ext cx="620736" cy="718025"/>
            <a:chOff x="731647" y="573573"/>
            <a:chExt cx="635100" cy="734640"/>
          </a:xfrm>
        </p:grpSpPr>
        <p:grpSp>
          <p:nvGrpSpPr>
            <p:cNvPr id="284" name="Google Shape;1897;p37"/>
            <p:cNvGrpSpPr/>
            <p:nvPr/>
          </p:nvGrpSpPr>
          <p:grpSpPr>
            <a:xfrm>
              <a:off x="731647" y="573573"/>
              <a:ext cx="635100" cy="635100"/>
              <a:chOff x="917231" y="750460"/>
              <a:chExt cx="635100" cy="635100"/>
            </a:xfrm>
          </p:grpSpPr>
          <p:sp>
            <p:nvSpPr>
              <p:cNvPr id="289"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1900;p37"/>
            <p:cNvGrpSpPr/>
            <p:nvPr/>
          </p:nvGrpSpPr>
          <p:grpSpPr>
            <a:xfrm>
              <a:off x="961679" y="1281213"/>
              <a:ext cx="175013" cy="27000"/>
              <a:chOff x="5662375" y="212375"/>
              <a:chExt cx="175013" cy="27000"/>
            </a:xfrm>
          </p:grpSpPr>
          <p:sp>
            <p:nvSpPr>
              <p:cNvPr id="286"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7"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8"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1" name="Google Shape;1937;p37"/>
          <p:cNvSpPr txBox="1">
            <a:spLocks/>
          </p:cNvSpPr>
          <p:nvPr/>
        </p:nvSpPr>
        <p:spPr>
          <a:xfrm>
            <a:off x="8274039" y="2278822"/>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fa-IR" sz="1800" b="1" dirty="0">
                <a:cs typeface="+mj-cs"/>
              </a:rPr>
              <a:t>03</a:t>
            </a:r>
            <a:endParaRPr lang="en" sz="1800" b="1" dirty="0">
              <a:cs typeface="+mj-cs"/>
            </a:endParaRPr>
          </a:p>
        </p:txBody>
      </p:sp>
      <p:grpSp>
        <p:nvGrpSpPr>
          <p:cNvPr id="292" name="Google Shape;1896;p37"/>
          <p:cNvGrpSpPr/>
          <p:nvPr/>
        </p:nvGrpSpPr>
        <p:grpSpPr>
          <a:xfrm>
            <a:off x="8191870" y="3088970"/>
            <a:ext cx="620736" cy="718025"/>
            <a:chOff x="731647" y="573573"/>
            <a:chExt cx="635100" cy="734640"/>
          </a:xfrm>
        </p:grpSpPr>
        <p:grpSp>
          <p:nvGrpSpPr>
            <p:cNvPr id="293" name="Google Shape;1897;p37"/>
            <p:cNvGrpSpPr/>
            <p:nvPr/>
          </p:nvGrpSpPr>
          <p:grpSpPr>
            <a:xfrm>
              <a:off x="731647" y="573573"/>
              <a:ext cx="635100" cy="635100"/>
              <a:chOff x="917231" y="750460"/>
              <a:chExt cx="635100" cy="635100"/>
            </a:xfrm>
          </p:grpSpPr>
          <p:sp>
            <p:nvSpPr>
              <p:cNvPr id="2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1900;p37"/>
            <p:cNvGrpSpPr/>
            <p:nvPr/>
          </p:nvGrpSpPr>
          <p:grpSpPr>
            <a:xfrm>
              <a:off x="961679" y="1281213"/>
              <a:ext cx="175013" cy="27000"/>
              <a:chOff x="5662375" y="212375"/>
              <a:chExt cx="175013" cy="27000"/>
            </a:xfrm>
          </p:grpSpPr>
          <p:sp>
            <p:nvSpPr>
              <p:cNvPr id="295"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6"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7"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00" name="Google Shape;1937;p37"/>
          <p:cNvSpPr txBox="1">
            <a:spLocks/>
          </p:cNvSpPr>
          <p:nvPr/>
        </p:nvSpPr>
        <p:spPr>
          <a:xfrm>
            <a:off x="8274039" y="3248750"/>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fa-IR" sz="1800" b="1" dirty="0">
                <a:cs typeface="+mj-cs"/>
              </a:rPr>
              <a:t>04</a:t>
            </a:r>
            <a:endParaRPr lang="en" sz="1800" b="1" dirty="0">
              <a:cs typeface="+mj-cs"/>
            </a:endParaRPr>
          </a:p>
        </p:txBody>
      </p:sp>
      <p:grpSp>
        <p:nvGrpSpPr>
          <p:cNvPr id="301" name="Google Shape;1896;p37"/>
          <p:cNvGrpSpPr/>
          <p:nvPr/>
        </p:nvGrpSpPr>
        <p:grpSpPr>
          <a:xfrm>
            <a:off x="8191870" y="4032021"/>
            <a:ext cx="620736" cy="718025"/>
            <a:chOff x="731647" y="573573"/>
            <a:chExt cx="635100" cy="734640"/>
          </a:xfrm>
        </p:grpSpPr>
        <p:grpSp>
          <p:nvGrpSpPr>
            <p:cNvPr id="302" name="Google Shape;1897;p37"/>
            <p:cNvGrpSpPr/>
            <p:nvPr/>
          </p:nvGrpSpPr>
          <p:grpSpPr>
            <a:xfrm>
              <a:off x="731647" y="573573"/>
              <a:ext cx="635100" cy="635100"/>
              <a:chOff x="917231" y="750460"/>
              <a:chExt cx="635100" cy="635100"/>
            </a:xfrm>
          </p:grpSpPr>
          <p:sp>
            <p:nvSpPr>
              <p:cNvPr id="307"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1900;p37"/>
            <p:cNvGrpSpPr/>
            <p:nvPr/>
          </p:nvGrpSpPr>
          <p:grpSpPr>
            <a:xfrm>
              <a:off x="961679" y="1281213"/>
              <a:ext cx="175013" cy="27000"/>
              <a:chOff x="5662375" y="212375"/>
              <a:chExt cx="175013" cy="27000"/>
            </a:xfrm>
          </p:grpSpPr>
          <p:sp>
            <p:nvSpPr>
              <p:cNvPr id="304"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5"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6"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09" name="Google Shape;1937;p37"/>
          <p:cNvSpPr txBox="1">
            <a:spLocks/>
          </p:cNvSpPr>
          <p:nvPr/>
        </p:nvSpPr>
        <p:spPr>
          <a:xfrm>
            <a:off x="8274039" y="4191801"/>
            <a:ext cx="446860" cy="339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fa-IR" sz="1800" b="1" dirty="0">
                <a:cs typeface="+mj-cs"/>
              </a:rPr>
              <a:t>05</a:t>
            </a:r>
            <a:endParaRPr lang="en" sz="1800" b="1" dirty="0">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96"/>
                                        </p:tgtEl>
                                        <p:attrNameLst>
                                          <p:attrName>style.visibility</p:attrName>
                                        </p:attrNameLst>
                                      </p:cBhvr>
                                      <p:to>
                                        <p:strVal val="visible"/>
                                      </p:to>
                                    </p:set>
                                    <p:animEffect transition="in" filter="fade">
                                      <p:cBhvr>
                                        <p:cTn id="7" dur="500"/>
                                        <p:tgtEl>
                                          <p:spTgt spid="18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37"/>
                                        </p:tgtEl>
                                        <p:attrNameLst>
                                          <p:attrName>style.visibility</p:attrName>
                                        </p:attrNameLst>
                                      </p:cBhvr>
                                      <p:to>
                                        <p:strVal val="visible"/>
                                      </p:to>
                                    </p:set>
                                    <p:animEffect transition="in" filter="fade">
                                      <p:cBhvr>
                                        <p:cTn id="10" dur="500"/>
                                        <p:tgtEl>
                                          <p:spTgt spid="193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30">
                                            <p:txEl>
                                              <p:pRg st="0" end="0"/>
                                            </p:txEl>
                                          </p:spTgt>
                                        </p:tgtEl>
                                        <p:attrNameLst>
                                          <p:attrName>style.visibility</p:attrName>
                                        </p:attrNameLst>
                                      </p:cBhvr>
                                      <p:to>
                                        <p:strVal val="visible"/>
                                      </p:to>
                                    </p:set>
                                    <p:animEffect transition="in" filter="fade">
                                      <p:cBhvr>
                                        <p:cTn id="14" dur="500"/>
                                        <p:tgtEl>
                                          <p:spTgt spid="1930">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29">
                                            <p:txEl>
                                              <p:pRg st="0" end="0"/>
                                            </p:txEl>
                                          </p:spTgt>
                                        </p:tgtEl>
                                        <p:attrNameLst>
                                          <p:attrName>style.visibility</p:attrName>
                                        </p:attrNameLst>
                                      </p:cBhvr>
                                      <p:to>
                                        <p:strVal val="visible"/>
                                      </p:to>
                                    </p:set>
                                    <p:animEffect transition="in" filter="fade">
                                      <p:cBhvr>
                                        <p:cTn id="17" dur="500"/>
                                        <p:tgtEl>
                                          <p:spTgt spid="1929">
                                            <p:txEl>
                                              <p:pRg st="0" end="0"/>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74"/>
                                        </p:tgtEl>
                                        <p:attrNameLst>
                                          <p:attrName>style.visibility</p:attrName>
                                        </p:attrNameLst>
                                      </p:cBhvr>
                                      <p:to>
                                        <p:strVal val="visible"/>
                                      </p:to>
                                    </p:set>
                                    <p:animEffect transition="in" filter="fade">
                                      <p:cBhvr>
                                        <p:cTn id="21" dur="500"/>
                                        <p:tgtEl>
                                          <p:spTgt spid="2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2"/>
                                        </p:tgtEl>
                                        <p:attrNameLst>
                                          <p:attrName>style.visibility</p:attrName>
                                        </p:attrNameLst>
                                      </p:cBhvr>
                                      <p:to>
                                        <p:strVal val="visible"/>
                                      </p:to>
                                    </p:set>
                                    <p:animEffect transition="in" filter="fade">
                                      <p:cBhvr>
                                        <p:cTn id="24" dur="500"/>
                                        <p:tgtEl>
                                          <p:spTgt spid="28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58">
                                            <p:txEl>
                                              <p:pRg st="0" end="0"/>
                                            </p:txEl>
                                          </p:spTgt>
                                        </p:tgtEl>
                                        <p:attrNameLst>
                                          <p:attrName>style.visibility</p:attrName>
                                        </p:attrNameLst>
                                      </p:cBhvr>
                                      <p:to>
                                        <p:strVal val="visible"/>
                                      </p:to>
                                    </p:set>
                                    <p:animEffect transition="in" filter="fade">
                                      <p:cBhvr>
                                        <p:cTn id="28" dur="500"/>
                                        <p:tgtEl>
                                          <p:spTgt spid="258">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0">
                                            <p:txEl>
                                              <p:pRg st="0" end="0"/>
                                            </p:txEl>
                                          </p:spTgt>
                                        </p:tgtEl>
                                        <p:attrNameLst>
                                          <p:attrName>style.visibility</p:attrName>
                                        </p:attrNameLst>
                                      </p:cBhvr>
                                      <p:to>
                                        <p:strVal val="visible"/>
                                      </p:to>
                                    </p:set>
                                    <p:animEffect transition="in" filter="fade">
                                      <p:cBhvr>
                                        <p:cTn id="31" dur="500"/>
                                        <p:tgtEl>
                                          <p:spTgt spid="260">
                                            <p:txEl>
                                              <p:pRg st="0" end="0"/>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83"/>
                                        </p:tgtEl>
                                        <p:attrNameLst>
                                          <p:attrName>style.visibility</p:attrName>
                                        </p:attrNameLst>
                                      </p:cBhvr>
                                      <p:to>
                                        <p:strVal val="visible"/>
                                      </p:to>
                                    </p:set>
                                    <p:animEffect transition="in" filter="fade">
                                      <p:cBhvr>
                                        <p:cTn id="35" dur="500"/>
                                        <p:tgtEl>
                                          <p:spTgt spid="28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1"/>
                                        </p:tgtEl>
                                        <p:attrNameLst>
                                          <p:attrName>style.visibility</p:attrName>
                                        </p:attrNameLst>
                                      </p:cBhvr>
                                      <p:to>
                                        <p:strVal val="visible"/>
                                      </p:to>
                                    </p:set>
                                    <p:animEffect transition="in" filter="fade">
                                      <p:cBhvr>
                                        <p:cTn id="38" dur="500"/>
                                        <p:tgtEl>
                                          <p:spTgt spid="29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63">
                                            <p:txEl>
                                              <p:pRg st="0" end="0"/>
                                            </p:txEl>
                                          </p:spTgt>
                                        </p:tgtEl>
                                        <p:attrNameLst>
                                          <p:attrName>style.visibility</p:attrName>
                                        </p:attrNameLst>
                                      </p:cBhvr>
                                      <p:to>
                                        <p:strVal val="visible"/>
                                      </p:to>
                                    </p:set>
                                    <p:animEffect transition="in" filter="fade">
                                      <p:cBhvr>
                                        <p:cTn id="42" dur="500"/>
                                        <p:tgtEl>
                                          <p:spTgt spid="26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4">
                                            <p:txEl>
                                              <p:pRg st="0" end="0"/>
                                            </p:txEl>
                                          </p:spTgt>
                                        </p:tgtEl>
                                        <p:attrNameLst>
                                          <p:attrName>style.visibility</p:attrName>
                                        </p:attrNameLst>
                                      </p:cBhvr>
                                      <p:to>
                                        <p:strVal val="visible"/>
                                      </p:to>
                                    </p:set>
                                    <p:animEffect transition="in" filter="fade">
                                      <p:cBhvr>
                                        <p:cTn id="45" dur="500"/>
                                        <p:tgtEl>
                                          <p:spTgt spid="264">
                                            <p:txEl>
                                              <p:pRg st="0" end="0"/>
                                            </p:txEl>
                                          </p:spTgt>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292"/>
                                        </p:tgtEl>
                                        <p:attrNameLst>
                                          <p:attrName>style.visibility</p:attrName>
                                        </p:attrNameLst>
                                      </p:cBhvr>
                                      <p:to>
                                        <p:strVal val="visible"/>
                                      </p:to>
                                    </p:set>
                                    <p:animEffect transition="in" filter="fade">
                                      <p:cBhvr>
                                        <p:cTn id="49" dur="500"/>
                                        <p:tgtEl>
                                          <p:spTgt spid="29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0"/>
                                        </p:tgtEl>
                                        <p:attrNameLst>
                                          <p:attrName>style.visibility</p:attrName>
                                        </p:attrNameLst>
                                      </p:cBhvr>
                                      <p:to>
                                        <p:strVal val="visible"/>
                                      </p:to>
                                    </p:set>
                                    <p:animEffect transition="in" filter="fade">
                                      <p:cBhvr>
                                        <p:cTn id="52" dur="500"/>
                                        <p:tgtEl>
                                          <p:spTgt spid="300"/>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267">
                                            <p:txEl>
                                              <p:pRg st="0" end="0"/>
                                            </p:txEl>
                                          </p:spTgt>
                                        </p:tgtEl>
                                        <p:attrNameLst>
                                          <p:attrName>style.visibility</p:attrName>
                                        </p:attrNameLst>
                                      </p:cBhvr>
                                      <p:to>
                                        <p:strVal val="visible"/>
                                      </p:to>
                                    </p:set>
                                    <p:animEffect transition="in" filter="fade">
                                      <p:cBhvr>
                                        <p:cTn id="56" dur="500"/>
                                        <p:tgtEl>
                                          <p:spTgt spid="26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8">
                                            <p:txEl>
                                              <p:pRg st="0" end="0"/>
                                            </p:txEl>
                                          </p:spTgt>
                                        </p:tgtEl>
                                        <p:attrNameLst>
                                          <p:attrName>style.visibility</p:attrName>
                                        </p:attrNameLst>
                                      </p:cBhvr>
                                      <p:to>
                                        <p:strVal val="visible"/>
                                      </p:to>
                                    </p:set>
                                    <p:animEffect transition="in" filter="fade">
                                      <p:cBhvr>
                                        <p:cTn id="59" dur="500"/>
                                        <p:tgtEl>
                                          <p:spTgt spid="268">
                                            <p:txEl>
                                              <p:pRg st="0" end="0"/>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301"/>
                                        </p:tgtEl>
                                        <p:attrNameLst>
                                          <p:attrName>style.visibility</p:attrName>
                                        </p:attrNameLst>
                                      </p:cBhvr>
                                      <p:to>
                                        <p:strVal val="visible"/>
                                      </p:to>
                                    </p:set>
                                    <p:animEffect transition="in" filter="fade">
                                      <p:cBhvr>
                                        <p:cTn id="63" dur="500"/>
                                        <p:tgtEl>
                                          <p:spTgt spid="30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9"/>
                                        </p:tgtEl>
                                        <p:attrNameLst>
                                          <p:attrName>style.visibility</p:attrName>
                                        </p:attrNameLst>
                                      </p:cBhvr>
                                      <p:to>
                                        <p:strVal val="visible"/>
                                      </p:to>
                                    </p:set>
                                    <p:animEffect transition="in" filter="fade">
                                      <p:cBhvr>
                                        <p:cTn id="66" dur="500"/>
                                        <p:tgtEl>
                                          <p:spTgt spid="309"/>
                                        </p:tgtEl>
                                      </p:cBhvr>
                                    </p:animEffect>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269">
                                            <p:txEl>
                                              <p:pRg st="0" end="0"/>
                                            </p:txEl>
                                          </p:spTgt>
                                        </p:tgtEl>
                                        <p:attrNameLst>
                                          <p:attrName>style.visibility</p:attrName>
                                        </p:attrNameLst>
                                      </p:cBhvr>
                                      <p:to>
                                        <p:strVal val="visible"/>
                                      </p:to>
                                    </p:set>
                                    <p:animEffect transition="in" filter="fade">
                                      <p:cBhvr>
                                        <p:cTn id="70" dur="500"/>
                                        <p:tgtEl>
                                          <p:spTgt spid="269">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0">
                                            <p:txEl>
                                              <p:pRg st="0" end="0"/>
                                            </p:txEl>
                                          </p:spTgt>
                                        </p:tgtEl>
                                        <p:attrNameLst>
                                          <p:attrName>style.visibility</p:attrName>
                                        </p:attrNameLst>
                                      </p:cBhvr>
                                      <p:to>
                                        <p:strVal val="visible"/>
                                      </p:to>
                                    </p:set>
                                    <p:animEffect transition="in" filter="fade">
                                      <p:cBhvr>
                                        <p:cTn id="73" dur="500"/>
                                        <p:tgtEl>
                                          <p:spTgt spid="2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9" grpId="0" build="p"/>
      <p:bldP spid="1930" grpId="0" build="p"/>
      <p:bldP spid="1937" grpId="0"/>
      <p:bldP spid="258" grpId="0" build="p"/>
      <p:bldP spid="260" grpId="0" build="p"/>
      <p:bldP spid="263" grpId="0" build="p"/>
      <p:bldP spid="264" grpId="0" build="p"/>
      <p:bldP spid="267" grpId="0" build="p"/>
      <p:bldP spid="268" grpId="0" build="p"/>
      <p:bldP spid="269" grpId="0" build="p"/>
      <p:bldP spid="270" grpId="0" build="p"/>
      <p:bldP spid="282" grpId="0"/>
      <p:bldP spid="291" grpId="0"/>
      <p:bldP spid="300" grpId="0"/>
      <p:bldP spid="30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6" name="Google Shape;2155;p38"/>
          <p:cNvSpPr txBox="1">
            <a:spLocks noGrp="1"/>
          </p:cNvSpPr>
          <p:nvPr>
            <p:ph type="title"/>
          </p:nvPr>
        </p:nvSpPr>
        <p:spPr>
          <a:xfrm>
            <a:off x="2248188" y="2606662"/>
            <a:ext cx="4487418" cy="804600"/>
          </a:xfrm>
          <a:prstGeom prst="rect">
            <a:avLst/>
          </a:prstGeom>
        </p:spPr>
        <p:txBody>
          <a:bodyPr spcFirstLastPara="1" wrap="square" lIns="91425" tIns="91425" rIns="91425" bIns="91425" anchor="ctr" anchorCtr="0">
            <a:noAutofit/>
          </a:bodyPr>
          <a:lstStyle/>
          <a:p>
            <a:pPr lvl="0"/>
            <a:r>
              <a:rPr lang="en-US" sz="4800" b="1" dirty="0">
                <a:latin typeface="Times New Roman" panose="02020603050405020304" pitchFamily="18" charset="0"/>
                <a:cs typeface="Times New Roman" panose="02020603050405020304" pitchFamily="18" charset="0"/>
              </a:rPr>
              <a:t>edge detection</a:t>
            </a:r>
            <a:endParaRPr sz="4800" b="1" dirty="0">
              <a:latin typeface="Times New Roman" panose="02020603050405020304" pitchFamily="18" charset="0"/>
              <a:cs typeface="Times New Roman" panose="02020603050405020304" pitchFamily="18" charset="0"/>
            </a:endParaRPr>
          </a:p>
        </p:txBody>
      </p:sp>
      <p:sp>
        <p:nvSpPr>
          <p:cNvPr id="7" name="Google Shape;2156;p38"/>
          <p:cNvSpPr txBox="1">
            <a:spLocks/>
          </p:cNvSpPr>
          <p:nvPr/>
        </p:nvSpPr>
        <p:spPr>
          <a:xfrm>
            <a:off x="2933606" y="1461233"/>
            <a:ext cx="2967600" cy="106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b="1" dirty="0">
                <a:solidFill>
                  <a:schemeClr val="accent6">
                    <a:lumMod val="50000"/>
                  </a:schemeClr>
                </a:solidFill>
                <a:latin typeface="Times New Roman" panose="02020603050405020304" pitchFamily="18" charset="0"/>
                <a:cs typeface="Times New Roman" panose="02020603050405020304" pitchFamily="18" charset="0"/>
              </a:rPr>
              <a:t>02</a:t>
            </a:r>
          </a:p>
        </p:txBody>
      </p:sp>
    </p:spTree>
    <p:extLst>
      <p:ext uri="{BB962C8B-B14F-4D97-AF65-F5344CB8AC3E}">
        <p14:creationId xmlns:p14="http://schemas.microsoft.com/office/powerpoint/2010/main" val="69245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37" name="Google Shape;1890;p36"/>
          <p:cNvSpPr txBox="1">
            <a:spLocks noGrp="1"/>
          </p:cNvSpPr>
          <p:nvPr>
            <p:ph type="title"/>
          </p:nvPr>
        </p:nvSpPr>
        <p:spPr>
          <a:xfrm>
            <a:off x="3658373" y="299598"/>
            <a:ext cx="156025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b="1" dirty="0">
                <a:solidFill>
                  <a:schemeClr val="accent1"/>
                </a:solidFill>
                <a:cs typeface="B Nazanin" panose="00000400000000000000" pitchFamily="2" charset="-78"/>
              </a:rPr>
              <a:t>لبه یابی </a:t>
            </a:r>
            <a:endParaRPr b="1" dirty="0">
              <a:solidFill>
                <a:schemeClr val="accent1"/>
              </a:solidFill>
              <a:cs typeface="B Nazanin" panose="00000400000000000000" pitchFamily="2" charset="-78"/>
            </a:endParaRPr>
          </a:p>
        </p:txBody>
      </p:sp>
      <p:sp>
        <p:nvSpPr>
          <p:cNvPr id="38" name="Google Shape;1929;p37"/>
          <p:cNvSpPr txBox="1">
            <a:spLocks/>
          </p:cNvSpPr>
          <p:nvPr/>
        </p:nvSpPr>
        <p:spPr>
          <a:xfrm>
            <a:off x="2939709" y="1300980"/>
            <a:ext cx="375828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2000" b="1" dirty="0">
                <a:cs typeface="B Jalal" panose="00000400000000000000" pitchFamily="2" charset="-78"/>
                <a:sym typeface="Barlow Semi Condensed"/>
              </a:rPr>
              <a:t>پیدا کردن خانه‌های جدول</a:t>
            </a:r>
          </a:p>
        </p:txBody>
      </p:sp>
      <p:sp>
        <p:nvSpPr>
          <p:cNvPr id="39" name="Google Shape;1929;p37"/>
          <p:cNvSpPr txBox="1">
            <a:spLocks/>
          </p:cNvSpPr>
          <p:nvPr/>
        </p:nvSpPr>
        <p:spPr>
          <a:xfrm>
            <a:off x="2433817" y="1692971"/>
            <a:ext cx="4208180"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800" b="1" dirty="0">
                <a:solidFill>
                  <a:schemeClr val="accent6">
                    <a:lumMod val="50000"/>
                  </a:schemeClr>
                </a:solidFill>
                <a:cs typeface="B Jalal" panose="00000400000000000000" pitchFamily="2" charset="-78"/>
                <a:sym typeface="Barlow Semi Condensed"/>
              </a:rPr>
              <a:t>_ پیدا کردن تمام خانه ‌های جدول به کمک لبه یابی</a:t>
            </a:r>
          </a:p>
        </p:txBody>
      </p:sp>
      <p:sp>
        <p:nvSpPr>
          <p:cNvPr id="40" name="Google Shape;1899;p37"/>
          <p:cNvSpPr/>
          <p:nvPr/>
        </p:nvSpPr>
        <p:spPr>
          <a:xfrm>
            <a:off x="6697994" y="1411975"/>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1" name="Google Shape;1929;p37"/>
          <p:cNvSpPr txBox="1">
            <a:spLocks/>
          </p:cNvSpPr>
          <p:nvPr/>
        </p:nvSpPr>
        <p:spPr>
          <a:xfrm>
            <a:off x="2234999" y="2099750"/>
            <a:ext cx="440699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800" b="1" dirty="0">
                <a:solidFill>
                  <a:schemeClr val="accent6">
                    <a:lumMod val="50000"/>
                  </a:schemeClr>
                </a:solidFill>
                <a:cs typeface="B Jalal" panose="00000400000000000000" pitchFamily="2" charset="-78"/>
                <a:sym typeface="Barlow Semi Condensed"/>
              </a:rPr>
              <a:t>_ ارسال خانه‌ های جدول به کد </a:t>
            </a:r>
            <a:r>
              <a:rPr lang="en-US" sz="1800" b="1" dirty="0">
                <a:solidFill>
                  <a:schemeClr val="accent6">
                    <a:lumMod val="50000"/>
                  </a:schemeClr>
                </a:solidFill>
                <a:latin typeface="Times New Roman" panose="02020603050405020304" pitchFamily="18" charset="0"/>
                <a:cs typeface="Times New Roman" panose="02020603050405020304" pitchFamily="18" charset="0"/>
                <a:sym typeface="Barlow Semi Condensed"/>
              </a:rPr>
              <a:t>OCR</a:t>
            </a:r>
            <a:endParaRPr lang="fa-IR" sz="1800" b="1" dirty="0">
              <a:solidFill>
                <a:schemeClr val="accent6">
                  <a:lumMod val="50000"/>
                </a:schemeClr>
              </a:solidFill>
              <a:latin typeface="Times New Roman" panose="02020603050405020304" pitchFamily="18" charset="0"/>
              <a:cs typeface="Times New Roman" panose="02020603050405020304" pitchFamily="18" charset="0"/>
              <a:sym typeface="Barlow Semi Condensed"/>
            </a:endParaRPr>
          </a:p>
        </p:txBody>
      </p:sp>
      <p:sp>
        <p:nvSpPr>
          <p:cNvPr id="43" name="Google Shape;1899;p37"/>
          <p:cNvSpPr/>
          <p:nvPr/>
        </p:nvSpPr>
        <p:spPr>
          <a:xfrm>
            <a:off x="6697994" y="2824843"/>
            <a:ext cx="169894" cy="169894"/>
          </a:xfrm>
          <a:prstGeom prst="ellipse">
            <a:avLst/>
          </a:prstGeom>
          <a:solidFill>
            <a:schemeClr val="accent1">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FF0000"/>
              </a:solidFill>
            </a:endParaRPr>
          </a:p>
        </p:txBody>
      </p:sp>
      <p:sp>
        <p:nvSpPr>
          <p:cNvPr id="44" name="Google Shape;1929;p37"/>
          <p:cNvSpPr txBox="1">
            <a:spLocks/>
          </p:cNvSpPr>
          <p:nvPr/>
        </p:nvSpPr>
        <p:spPr>
          <a:xfrm>
            <a:off x="4875640" y="2588528"/>
            <a:ext cx="1822353" cy="533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4000" b="1" dirty="0">
                <a:solidFill>
                  <a:schemeClr val="tx1">
                    <a:lumMod val="50000"/>
                  </a:schemeClr>
                </a:solidFill>
                <a:cs typeface="B Jalal" panose="00000400000000000000" pitchFamily="2" charset="-78"/>
                <a:sym typeface="Barlow Semi Condensed"/>
              </a:rPr>
              <a:t>چالش!</a:t>
            </a:r>
          </a:p>
        </p:txBody>
      </p:sp>
      <p:sp>
        <p:nvSpPr>
          <p:cNvPr id="45" name="Google Shape;1929;p37"/>
          <p:cNvSpPr txBox="1">
            <a:spLocks/>
          </p:cNvSpPr>
          <p:nvPr/>
        </p:nvSpPr>
        <p:spPr>
          <a:xfrm>
            <a:off x="3973860" y="3299715"/>
            <a:ext cx="266813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800" b="1" dirty="0">
                <a:solidFill>
                  <a:schemeClr val="accent6">
                    <a:lumMod val="50000"/>
                  </a:schemeClr>
                </a:solidFill>
                <a:cs typeface="B Jalal" panose="00000400000000000000" pitchFamily="2" charset="-78"/>
                <a:sym typeface="Barlow Semi Condensed"/>
              </a:rPr>
              <a:t>_ مشکل در لبه یابی صحیح</a:t>
            </a:r>
          </a:p>
        </p:txBody>
      </p:sp>
      <p:sp>
        <p:nvSpPr>
          <p:cNvPr id="48" name="Google Shape;1929;p37"/>
          <p:cNvSpPr txBox="1">
            <a:spLocks/>
          </p:cNvSpPr>
          <p:nvPr/>
        </p:nvSpPr>
        <p:spPr>
          <a:xfrm>
            <a:off x="3884481" y="3822221"/>
            <a:ext cx="2757516"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800" b="1" dirty="0">
                <a:solidFill>
                  <a:schemeClr val="accent6">
                    <a:lumMod val="50000"/>
                  </a:schemeClr>
                </a:solidFill>
                <a:cs typeface="B Jalal" panose="00000400000000000000" pitchFamily="2" charset="-78"/>
                <a:sym typeface="Barlow Semi Condensed"/>
              </a:rPr>
              <a:t>_ مشکل در </a:t>
            </a:r>
            <a:r>
              <a:rPr lang="en-US" sz="1800" b="1" dirty="0">
                <a:solidFill>
                  <a:schemeClr val="accent6">
                    <a:lumMod val="50000"/>
                  </a:schemeClr>
                </a:solidFill>
                <a:latin typeface="Times New Roman" panose="02020603050405020304" pitchFamily="18" charset="0"/>
                <a:cs typeface="Times New Roman" panose="02020603050405020304" pitchFamily="18" charset="0"/>
                <a:sym typeface="Barlow Semi Condensed"/>
              </a:rPr>
              <a:t>Threshold</a:t>
            </a:r>
            <a:r>
              <a:rPr lang="fa-IR" sz="1800" b="1" dirty="0">
                <a:solidFill>
                  <a:schemeClr val="accent6">
                    <a:lumMod val="50000"/>
                  </a:schemeClr>
                </a:solidFill>
                <a:cs typeface="B Jalal" panose="00000400000000000000" pitchFamily="2" charset="-78"/>
                <a:sym typeface="Barlow Semi Condensed"/>
              </a:rPr>
              <a:t> زدن</a:t>
            </a:r>
          </a:p>
        </p:txBody>
      </p:sp>
    </p:spTree>
    <p:extLst>
      <p:ext uri="{BB962C8B-B14F-4D97-AF65-F5344CB8AC3E}">
        <p14:creationId xmlns:p14="http://schemas.microsoft.com/office/powerpoint/2010/main" val="190284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p:bldP spid="44" grpId="0"/>
      <p:bldP spid="45" grpId="0"/>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6" name="Google Shape;2155;p38"/>
          <p:cNvSpPr txBox="1">
            <a:spLocks noGrp="1"/>
          </p:cNvSpPr>
          <p:nvPr>
            <p:ph type="title"/>
          </p:nvPr>
        </p:nvSpPr>
        <p:spPr>
          <a:xfrm>
            <a:off x="2990805" y="2757916"/>
            <a:ext cx="2853201" cy="804600"/>
          </a:xfrm>
          <a:prstGeom prst="rect">
            <a:avLst/>
          </a:prstGeom>
        </p:spPr>
        <p:txBody>
          <a:bodyPr spcFirstLastPara="1" wrap="square" lIns="91425" tIns="91425" rIns="91425" bIns="91425" anchor="ctr" anchorCtr="0">
            <a:noAutofit/>
          </a:bodyPr>
          <a:lstStyle/>
          <a:p>
            <a:pPr lvl="0"/>
            <a:r>
              <a:rPr lang="en-US" sz="5400" b="1" dirty="0">
                <a:latin typeface="Times New Roman" panose="02020603050405020304" pitchFamily="18" charset="0"/>
                <a:cs typeface="Times New Roman" panose="02020603050405020304" pitchFamily="18" charset="0"/>
              </a:rPr>
              <a:t>OCR</a:t>
            </a:r>
            <a:endParaRPr sz="4800" b="1" dirty="0">
              <a:latin typeface="Times New Roman" panose="02020603050405020304" pitchFamily="18" charset="0"/>
              <a:cs typeface="Times New Roman" panose="02020603050405020304" pitchFamily="18" charset="0"/>
            </a:endParaRPr>
          </a:p>
        </p:txBody>
      </p:sp>
      <p:sp>
        <p:nvSpPr>
          <p:cNvPr id="7" name="Google Shape;2156;p38"/>
          <p:cNvSpPr txBox="1">
            <a:spLocks/>
          </p:cNvSpPr>
          <p:nvPr/>
        </p:nvSpPr>
        <p:spPr>
          <a:xfrm>
            <a:off x="2933606" y="1461233"/>
            <a:ext cx="2967600" cy="106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9600" b="1" dirty="0">
                <a:solidFill>
                  <a:schemeClr val="accent6">
                    <a:lumMod val="50000"/>
                  </a:schemeClr>
                </a:solidFill>
                <a:latin typeface="Times New Roman" panose="02020603050405020304" pitchFamily="18" charset="0"/>
                <a:cs typeface="Times New Roman" panose="02020603050405020304" pitchFamily="18" charset="0"/>
              </a:rPr>
              <a:t>0</a:t>
            </a:r>
            <a:r>
              <a:rPr lang="fa-IR" sz="9600" b="1" dirty="0">
                <a:solidFill>
                  <a:schemeClr val="accent6">
                    <a:lumMod val="50000"/>
                  </a:schemeClr>
                </a:solidFill>
                <a:latin typeface="Fjalla One" panose="020B0604020202020204" charset="0"/>
                <a:cs typeface="+mj-cs"/>
              </a:rPr>
              <a:t>3</a:t>
            </a:r>
            <a:endParaRPr lang="en" sz="9600" b="1" dirty="0">
              <a:solidFill>
                <a:schemeClr val="accent6">
                  <a:lumMod val="50000"/>
                </a:schemeClr>
              </a:solidFill>
              <a:latin typeface="Fjalla One" panose="020B0604020202020204" charset="0"/>
              <a:cs typeface="+mj-cs"/>
            </a:endParaRPr>
          </a:p>
        </p:txBody>
      </p:sp>
    </p:spTree>
    <p:extLst>
      <p:ext uri="{BB962C8B-B14F-4D97-AF65-F5344CB8AC3E}">
        <p14:creationId xmlns:p14="http://schemas.microsoft.com/office/powerpoint/2010/main" val="28541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37"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1"/>
                </a:solidFill>
                <a:latin typeface="Times New Roman" panose="02020603050405020304" pitchFamily="18" charset="0"/>
                <a:cs typeface="Times New Roman" panose="02020603050405020304" pitchFamily="18" charset="0"/>
              </a:rPr>
              <a:t>OCR</a:t>
            </a:r>
            <a:endParaRPr b="1" dirty="0">
              <a:solidFill>
                <a:schemeClr val="accent1"/>
              </a:solidFill>
              <a:cs typeface="B Nazanin" panose="00000400000000000000" pitchFamily="2" charset="-78"/>
            </a:endParaRPr>
          </a:p>
        </p:txBody>
      </p:sp>
      <p:sp>
        <p:nvSpPr>
          <p:cNvPr id="38" name="Google Shape;1929;p37"/>
          <p:cNvSpPr txBox="1">
            <a:spLocks/>
          </p:cNvSpPr>
          <p:nvPr/>
        </p:nvSpPr>
        <p:spPr>
          <a:xfrm>
            <a:off x="2610497" y="1054280"/>
            <a:ext cx="4087499"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گرفتن تصویر ورودی </a:t>
            </a:r>
            <a:r>
              <a:rPr lang="en-US" sz="1600" b="1" dirty="0">
                <a:cs typeface="B Jalal" panose="00000400000000000000" pitchFamily="2" charset="-78"/>
                <a:sym typeface="Barlow Semi Condensed"/>
              </a:rPr>
              <a:t>segmentation</a:t>
            </a:r>
            <a:r>
              <a:rPr lang="fa-IR" sz="1600" b="1" dirty="0">
                <a:cs typeface="B Jalal" panose="00000400000000000000" pitchFamily="2" charset="-78"/>
                <a:sym typeface="Barlow Semi Condensed"/>
              </a:rPr>
              <a:t> حروف آنها</a:t>
            </a:r>
          </a:p>
        </p:txBody>
      </p:sp>
      <p:sp>
        <p:nvSpPr>
          <p:cNvPr id="39" name="Google Shape;1929;p37"/>
          <p:cNvSpPr txBox="1">
            <a:spLocks/>
          </p:cNvSpPr>
          <p:nvPr/>
        </p:nvSpPr>
        <p:spPr>
          <a:xfrm>
            <a:off x="2554499" y="1446271"/>
            <a:ext cx="408749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باینری کردن تصویر و پیدا کردن درجه چرخش تصویر</a:t>
            </a:r>
          </a:p>
        </p:txBody>
      </p:sp>
      <p:sp>
        <p:nvSpPr>
          <p:cNvPr id="40" name="Google Shape;1899;p37"/>
          <p:cNvSpPr/>
          <p:nvPr/>
        </p:nvSpPr>
        <p:spPr>
          <a:xfrm>
            <a:off x="6697994" y="1165275"/>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29;p37"/>
          <p:cNvSpPr txBox="1">
            <a:spLocks/>
          </p:cNvSpPr>
          <p:nvPr/>
        </p:nvSpPr>
        <p:spPr>
          <a:xfrm>
            <a:off x="2234999" y="1756800"/>
            <a:ext cx="440699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پیدا کردن هر خط از نوشته در تصویر</a:t>
            </a:r>
          </a:p>
        </p:txBody>
      </p:sp>
      <p:sp>
        <p:nvSpPr>
          <p:cNvPr id="42" name="Google Shape;1929;p37"/>
          <p:cNvSpPr txBox="1">
            <a:spLocks/>
          </p:cNvSpPr>
          <p:nvPr/>
        </p:nvSpPr>
        <p:spPr>
          <a:xfrm>
            <a:off x="2840016" y="2052706"/>
            <a:ext cx="3801980"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پیدا کردن هر کلمه در هر خط</a:t>
            </a:r>
            <a:endParaRPr lang="fa-IR" b="1" dirty="0">
              <a:solidFill>
                <a:schemeClr val="accent6">
                  <a:lumMod val="50000"/>
                </a:schemeClr>
              </a:solidFill>
              <a:latin typeface="Times New Roman" panose="02020603050405020304" pitchFamily="18" charset="0"/>
              <a:cs typeface="Times New Roman" panose="02020603050405020304" pitchFamily="18" charset="0"/>
              <a:sym typeface="Barlow Semi Condensed"/>
            </a:endParaRPr>
          </a:p>
        </p:txBody>
      </p:sp>
      <p:sp>
        <p:nvSpPr>
          <p:cNvPr id="43" name="Google Shape;1899;p37"/>
          <p:cNvSpPr/>
          <p:nvPr/>
        </p:nvSpPr>
        <p:spPr>
          <a:xfrm>
            <a:off x="6697994" y="2930562"/>
            <a:ext cx="169894" cy="169894"/>
          </a:xfrm>
          <a:prstGeom prst="ellipse">
            <a:avLst/>
          </a:prstGeom>
          <a:solidFill>
            <a:schemeClr val="accent1">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4" name="Google Shape;1929;p37"/>
          <p:cNvSpPr txBox="1">
            <a:spLocks/>
          </p:cNvSpPr>
          <p:nvPr/>
        </p:nvSpPr>
        <p:spPr>
          <a:xfrm>
            <a:off x="4875640" y="2694247"/>
            <a:ext cx="1822353" cy="533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3200" b="1" dirty="0">
                <a:solidFill>
                  <a:schemeClr val="tx1">
                    <a:lumMod val="50000"/>
                  </a:schemeClr>
                </a:solidFill>
                <a:cs typeface="B Jalal" panose="00000400000000000000" pitchFamily="2" charset="-78"/>
                <a:sym typeface="Barlow Semi Condensed"/>
              </a:rPr>
              <a:t>چالش</a:t>
            </a:r>
            <a:r>
              <a:rPr lang="fa-IR" sz="3600" b="1" dirty="0">
                <a:solidFill>
                  <a:schemeClr val="tx1">
                    <a:lumMod val="50000"/>
                  </a:schemeClr>
                </a:solidFill>
                <a:cs typeface="B Jalal" panose="00000400000000000000" pitchFamily="2" charset="-78"/>
                <a:sym typeface="Barlow Semi Condensed"/>
              </a:rPr>
              <a:t>!</a:t>
            </a:r>
          </a:p>
        </p:txBody>
      </p:sp>
      <p:sp>
        <p:nvSpPr>
          <p:cNvPr id="45" name="Google Shape;1929;p37"/>
          <p:cNvSpPr txBox="1">
            <a:spLocks/>
          </p:cNvSpPr>
          <p:nvPr/>
        </p:nvSpPr>
        <p:spPr>
          <a:xfrm>
            <a:off x="3734972" y="3299715"/>
            <a:ext cx="2907026"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جدا شدن نقطه ها از نوشته ها</a:t>
            </a:r>
          </a:p>
        </p:txBody>
      </p:sp>
      <p:sp>
        <p:nvSpPr>
          <p:cNvPr id="48" name="Google Shape;1929;p37"/>
          <p:cNvSpPr txBox="1">
            <a:spLocks/>
          </p:cNvSpPr>
          <p:nvPr/>
        </p:nvSpPr>
        <p:spPr>
          <a:xfrm>
            <a:off x="4270057" y="3674176"/>
            <a:ext cx="2371940"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جدا کردن حروف به هم چسبیده</a:t>
            </a:r>
          </a:p>
        </p:txBody>
      </p:sp>
      <p:sp>
        <p:nvSpPr>
          <p:cNvPr id="50" name="Google Shape;1929;p37"/>
          <p:cNvSpPr txBox="1">
            <a:spLocks/>
          </p:cNvSpPr>
          <p:nvPr/>
        </p:nvSpPr>
        <p:spPr>
          <a:xfrm>
            <a:off x="2922716" y="4027480"/>
            <a:ext cx="3741295" cy="4512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2400" b="1" dirty="0">
                <a:latin typeface="Times New Roman" panose="02020603050405020304" pitchFamily="18" charset="0"/>
                <a:cs typeface="B Jalal" panose="00000400000000000000" pitchFamily="2" charset="-78"/>
                <a:sym typeface="Barlow Semi Condensed"/>
              </a:rPr>
              <a:t>مشکل!</a:t>
            </a:r>
            <a:endParaRPr lang="fa-IR" sz="2400" b="1" dirty="0">
              <a:cs typeface="B Jalal" panose="00000400000000000000" pitchFamily="2" charset="-78"/>
              <a:sym typeface="Barlow Semi Condensed"/>
            </a:endParaRPr>
          </a:p>
        </p:txBody>
      </p:sp>
      <p:sp>
        <p:nvSpPr>
          <p:cNvPr id="51" name="Google Shape;1929;p37"/>
          <p:cNvSpPr txBox="1">
            <a:spLocks/>
          </p:cNvSpPr>
          <p:nvPr/>
        </p:nvSpPr>
        <p:spPr>
          <a:xfrm>
            <a:off x="2900702" y="4467438"/>
            <a:ext cx="3741294" cy="5569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درست قسمت بندی کردن حروف</a:t>
            </a:r>
          </a:p>
        </p:txBody>
      </p:sp>
      <p:sp>
        <p:nvSpPr>
          <p:cNvPr id="52" name="Google Shape;1899;p37"/>
          <p:cNvSpPr/>
          <p:nvPr/>
        </p:nvSpPr>
        <p:spPr>
          <a:xfrm>
            <a:off x="6697994" y="4211105"/>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29;p37">
            <a:extLst>
              <a:ext uri="{FF2B5EF4-FFF2-40B4-BE49-F238E27FC236}">
                <a16:creationId xmlns:a16="http://schemas.microsoft.com/office/drawing/2014/main" id="{004AE853-FAC0-BB31-84A1-DF7B7D614070}"/>
              </a:ext>
            </a:extLst>
          </p:cNvPr>
          <p:cNvSpPr txBox="1">
            <a:spLocks/>
          </p:cNvSpPr>
          <p:nvPr/>
        </p:nvSpPr>
        <p:spPr>
          <a:xfrm>
            <a:off x="2818408" y="2376008"/>
            <a:ext cx="3801980"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پیدا کردن هر حرف در هر کلمه</a:t>
            </a:r>
            <a:endParaRPr lang="fa-IR" b="1" dirty="0">
              <a:solidFill>
                <a:schemeClr val="accent6">
                  <a:lumMod val="50000"/>
                </a:schemeClr>
              </a:solidFill>
              <a:latin typeface="Times New Roman" panose="02020603050405020304" pitchFamily="18" charset="0"/>
              <a:cs typeface="Times New Roman" panose="02020603050405020304" pitchFamily="18" charset="0"/>
              <a:sym typeface="Barlow Semi Condensed"/>
            </a:endParaRPr>
          </a:p>
        </p:txBody>
      </p:sp>
      <p:pic>
        <p:nvPicPr>
          <p:cNvPr id="4" name="Picture 3">
            <a:extLst>
              <a:ext uri="{FF2B5EF4-FFF2-40B4-BE49-F238E27FC236}">
                <a16:creationId xmlns:a16="http://schemas.microsoft.com/office/drawing/2014/main" id="{58D197C3-C999-97C9-0753-1989C4BCD096}"/>
              </a:ext>
            </a:extLst>
          </p:cNvPr>
          <p:cNvPicPr>
            <a:picLocks noChangeAspect="1"/>
          </p:cNvPicPr>
          <p:nvPr/>
        </p:nvPicPr>
        <p:blipFill>
          <a:blip r:embed="rId3"/>
          <a:stretch>
            <a:fillRect/>
          </a:stretch>
        </p:blipFill>
        <p:spPr>
          <a:xfrm>
            <a:off x="1427758" y="3001138"/>
            <a:ext cx="1105130" cy="454163"/>
          </a:xfrm>
          <a:prstGeom prst="rect">
            <a:avLst/>
          </a:prstGeom>
        </p:spPr>
      </p:pic>
      <p:pic>
        <p:nvPicPr>
          <p:cNvPr id="6" name="Picture 5">
            <a:extLst>
              <a:ext uri="{FF2B5EF4-FFF2-40B4-BE49-F238E27FC236}">
                <a16:creationId xmlns:a16="http://schemas.microsoft.com/office/drawing/2014/main" id="{5D581014-765E-2799-A90F-F77B2EB08960}"/>
              </a:ext>
            </a:extLst>
          </p:cNvPr>
          <p:cNvPicPr>
            <a:picLocks noChangeAspect="1"/>
          </p:cNvPicPr>
          <p:nvPr/>
        </p:nvPicPr>
        <p:blipFill>
          <a:blip r:embed="rId4"/>
          <a:stretch>
            <a:fillRect/>
          </a:stretch>
        </p:blipFill>
        <p:spPr>
          <a:xfrm>
            <a:off x="2859556" y="3047982"/>
            <a:ext cx="333375" cy="447675"/>
          </a:xfrm>
          <a:prstGeom prst="rect">
            <a:avLst/>
          </a:prstGeom>
        </p:spPr>
      </p:pic>
      <p:pic>
        <p:nvPicPr>
          <p:cNvPr id="8" name="Picture 7">
            <a:extLst>
              <a:ext uri="{FF2B5EF4-FFF2-40B4-BE49-F238E27FC236}">
                <a16:creationId xmlns:a16="http://schemas.microsoft.com/office/drawing/2014/main" id="{29DA2D79-72EA-F560-CE74-270A4F4532B6}"/>
              </a:ext>
            </a:extLst>
          </p:cNvPr>
          <p:cNvPicPr>
            <a:picLocks noChangeAspect="1"/>
          </p:cNvPicPr>
          <p:nvPr/>
        </p:nvPicPr>
        <p:blipFill>
          <a:blip r:embed="rId5"/>
          <a:stretch>
            <a:fillRect/>
          </a:stretch>
        </p:blipFill>
        <p:spPr>
          <a:xfrm>
            <a:off x="2610497" y="2891205"/>
            <a:ext cx="171450" cy="571500"/>
          </a:xfrm>
          <a:prstGeom prst="rect">
            <a:avLst/>
          </a:prstGeom>
        </p:spPr>
      </p:pic>
      <p:pic>
        <p:nvPicPr>
          <p:cNvPr id="10" name="Picture 9">
            <a:extLst>
              <a:ext uri="{FF2B5EF4-FFF2-40B4-BE49-F238E27FC236}">
                <a16:creationId xmlns:a16="http://schemas.microsoft.com/office/drawing/2014/main" id="{E74CD547-D260-26CE-5EA8-5B42AB63F8CC}"/>
              </a:ext>
            </a:extLst>
          </p:cNvPr>
          <p:cNvPicPr>
            <a:picLocks noChangeAspect="1"/>
          </p:cNvPicPr>
          <p:nvPr/>
        </p:nvPicPr>
        <p:blipFill>
          <a:blip r:embed="rId6"/>
          <a:stretch>
            <a:fillRect/>
          </a:stretch>
        </p:blipFill>
        <p:spPr>
          <a:xfrm>
            <a:off x="1057297" y="3077925"/>
            <a:ext cx="295275" cy="371475"/>
          </a:xfrm>
          <a:prstGeom prst="rect">
            <a:avLst/>
          </a:prstGeom>
        </p:spPr>
      </p:pic>
      <p:pic>
        <p:nvPicPr>
          <p:cNvPr id="12" name="Picture 11">
            <a:extLst>
              <a:ext uri="{FF2B5EF4-FFF2-40B4-BE49-F238E27FC236}">
                <a16:creationId xmlns:a16="http://schemas.microsoft.com/office/drawing/2014/main" id="{2C8D9BE2-07F8-2CD0-5D4E-45FCAF061E06}"/>
              </a:ext>
            </a:extLst>
          </p:cNvPr>
          <p:cNvPicPr>
            <a:picLocks noChangeAspect="1"/>
          </p:cNvPicPr>
          <p:nvPr/>
        </p:nvPicPr>
        <p:blipFill>
          <a:blip r:embed="rId7"/>
          <a:stretch>
            <a:fillRect/>
          </a:stretch>
        </p:blipFill>
        <p:spPr>
          <a:xfrm>
            <a:off x="1057297" y="3661440"/>
            <a:ext cx="971550" cy="485775"/>
          </a:xfrm>
          <a:prstGeom prst="rect">
            <a:avLst/>
          </a:prstGeom>
        </p:spPr>
      </p:pic>
      <p:pic>
        <p:nvPicPr>
          <p:cNvPr id="14" name="Picture 13">
            <a:extLst>
              <a:ext uri="{FF2B5EF4-FFF2-40B4-BE49-F238E27FC236}">
                <a16:creationId xmlns:a16="http://schemas.microsoft.com/office/drawing/2014/main" id="{65457957-A20A-CF86-E9E1-FB64898EC47F}"/>
              </a:ext>
            </a:extLst>
          </p:cNvPr>
          <p:cNvPicPr>
            <a:picLocks noChangeAspect="1"/>
          </p:cNvPicPr>
          <p:nvPr/>
        </p:nvPicPr>
        <p:blipFill>
          <a:blip r:embed="rId8"/>
          <a:stretch>
            <a:fillRect/>
          </a:stretch>
        </p:blipFill>
        <p:spPr>
          <a:xfrm>
            <a:off x="2087801" y="3605118"/>
            <a:ext cx="1105130" cy="556916"/>
          </a:xfrm>
          <a:prstGeom prst="rect">
            <a:avLst/>
          </a:prstGeom>
        </p:spPr>
      </p:pic>
    </p:spTree>
    <p:extLst>
      <p:ext uri="{BB962C8B-B14F-4D97-AF65-F5344CB8AC3E}">
        <p14:creationId xmlns:p14="http://schemas.microsoft.com/office/powerpoint/2010/main" val="371258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1000"/>
                                        <p:tgtEl>
                                          <p:spTgt spid="44"/>
                                        </p:tgtEl>
                                      </p:cBhvr>
                                    </p:animEffect>
                                    <p:anim calcmode="lin" valueType="num">
                                      <p:cBhvr>
                                        <p:cTn id="31" dur="1000" fill="hold"/>
                                        <p:tgtEl>
                                          <p:spTgt spid="44"/>
                                        </p:tgtEl>
                                        <p:attrNameLst>
                                          <p:attrName>ppt_x</p:attrName>
                                        </p:attrNameLst>
                                      </p:cBhvr>
                                      <p:tavLst>
                                        <p:tav tm="0">
                                          <p:val>
                                            <p:strVal val="#ppt_x"/>
                                          </p:val>
                                        </p:tav>
                                        <p:tav tm="100000">
                                          <p:val>
                                            <p:strVal val="#ppt_x"/>
                                          </p:val>
                                        </p:tav>
                                      </p:tavLst>
                                    </p:anim>
                                    <p:anim calcmode="lin" valueType="num">
                                      <p:cBhvr>
                                        <p:cTn id="32" dur="1000" fill="hold"/>
                                        <p:tgtEl>
                                          <p:spTgt spid="44"/>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par>
                          <p:cTn id="40" fill="hold">
                            <p:stCondLst>
                              <p:cond delay="1500"/>
                            </p:stCondLst>
                            <p:childTnLst>
                              <p:par>
                                <p:cTn id="41" presetID="14" presetClass="entr" presetSubtype="1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par>
                                <p:cTn id="47" presetID="14" presetClass="entr" presetSubtype="1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randombar(horizontal)">
                                      <p:cBhvr>
                                        <p:cTn id="49" dur="500"/>
                                        <p:tgtEl>
                                          <p:spTgt spid="4"/>
                                        </p:tgtEl>
                                      </p:cBhvr>
                                    </p:animEffect>
                                  </p:childTnLst>
                                </p:cTn>
                              </p:par>
                              <p:par>
                                <p:cTn id="50" presetID="14" presetClass="entr" presetSubtype="1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randombar(horizontal)">
                                      <p:cBhvr>
                                        <p:cTn id="52" dur="500"/>
                                        <p:tgtEl>
                                          <p:spTgt spid="8"/>
                                        </p:tgtEl>
                                      </p:cBhvr>
                                    </p:animEffect>
                                  </p:childTnLst>
                                </p:cTn>
                              </p:par>
                              <p:par>
                                <p:cTn id="53" presetID="14" presetClass="entr" presetSubtype="1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randombar(horizontal)">
                                      <p:cBhvr>
                                        <p:cTn id="55" dur="500"/>
                                        <p:tgtEl>
                                          <p:spTgt spid="6"/>
                                        </p:tgtEl>
                                      </p:cBhvr>
                                    </p:animEffect>
                                  </p:childTnLst>
                                </p:cTn>
                              </p:par>
                              <p:par>
                                <p:cTn id="56" presetID="14" presetClass="entr" presetSubtype="10"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randombar(horizontal)">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1000"/>
                                        <p:tgtEl>
                                          <p:spTgt spid="50"/>
                                        </p:tgtEl>
                                      </p:cBhvr>
                                    </p:animEffect>
                                    <p:anim calcmode="lin" valueType="num">
                                      <p:cBhvr>
                                        <p:cTn id="64" dur="1000" fill="hold"/>
                                        <p:tgtEl>
                                          <p:spTgt spid="50"/>
                                        </p:tgtEl>
                                        <p:attrNameLst>
                                          <p:attrName>ppt_x</p:attrName>
                                        </p:attrNameLst>
                                      </p:cBhvr>
                                      <p:tavLst>
                                        <p:tav tm="0">
                                          <p:val>
                                            <p:strVal val="#ppt_x"/>
                                          </p:val>
                                        </p:tav>
                                        <p:tav tm="100000">
                                          <p:val>
                                            <p:strVal val="#ppt_x"/>
                                          </p:val>
                                        </p:tav>
                                      </p:tavLst>
                                    </p:anim>
                                    <p:anim calcmode="lin" valueType="num">
                                      <p:cBhvr>
                                        <p:cTn id="65" dur="1000" fill="hold"/>
                                        <p:tgtEl>
                                          <p:spTgt spid="50"/>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p:bldP spid="42" grpId="0"/>
      <p:bldP spid="44" grpId="0"/>
      <p:bldP spid="45" grpId="0"/>
      <p:bldP spid="48" grpId="0"/>
      <p:bldP spid="50" grpId="0"/>
      <p:bldP spid="51"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222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561" y="1954263"/>
            <a:ext cx="2158812" cy="269851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748" y="760549"/>
            <a:ext cx="2151938" cy="268992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3188" y="2023019"/>
            <a:ext cx="2103808" cy="262976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94" y="760549"/>
            <a:ext cx="2202806" cy="2753508"/>
          </a:xfrm>
          <a:prstGeom prst="rect">
            <a:avLst/>
          </a:prstGeom>
        </p:spPr>
      </p:pic>
    </p:spTree>
    <p:extLst>
      <p:ext uri="{BB962C8B-B14F-4D97-AF65-F5344CB8AC3E}">
        <p14:creationId xmlns:p14="http://schemas.microsoft.com/office/powerpoint/2010/main" val="168474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2223"/>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944" y="118729"/>
            <a:ext cx="2667573" cy="56611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598" y="807726"/>
            <a:ext cx="3375718" cy="52981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7944" y="1560072"/>
            <a:ext cx="3839793" cy="56642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712" y="2317557"/>
            <a:ext cx="3767604" cy="54722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944" y="2950132"/>
            <a:ext cx="3183212" cy="578617"/>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6790" y="3648103"/>
            <a:ext cx="3900526" cy="608783"/>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7944" y="4379887"/>
            <a:ext cx="2103808" cy="653621"/>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2279" y="4380107"/>
            <a:ext cx="1375037" cy="653621"/>
          </a:xfrm>
          <a:prstGeom prst="rect">
            <a:avLst/>
          </a:prstGeom>
        </p:spPr>
      </p:pic>
    </p:spTree>
    <p:extLst>
      <p:ext uri="{BB962C8B-B14F-4D97-AF65-F5344CB8AC3E}">
        <p14:creationId xmlns:p14="http://schemas.microsoft.com/office/powerpoint/2010/main" val="185139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3514" name="Google Shape;3514;p62"/>
          <p:cNvSpPr txBox="1">
            <a:spLocks noGrp="1"/>
          </p:cNvSpPr>
          <p:nvPr>
            <p:ph type="body" idx="1"/>
          </p:nvPr>
        </p:nvSpPr>
        <p:spPr>
          <a:xfrm>
            <a:off x="487764" y="2229777"/>
            <a:ext cx="3547086" cy="6107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latin typeface="Times New Roman" panose="02020603050405020304" pitchFamily="18" charset="0"/>
                <a:cs typeface="Times New Roman" panose="02020603050405020304" pitchFamily="18" charset="0"/>
                <a:sym typeface="Barlow Semi Condensed"/>
              </a:rPr>
              <a:t>Do you have any question?</a:t>
            </a:r>
            <a:endParaRPr sz="2400" dirty="0">
              <a:latin typeface="Times New Roman" panose="02020603050405020304" pitchFamily="18" charset="0"/>
              <a:cs typeface="Times New Roman" panose="02020603050405020304" pitchFamily="18" charset="0"/>
              <a:sym typeface="Barlow Semi Condensed"/>
            </a:endParaRPr>
          </a:p>
        </p:txBody>
      </p:sp>
      <p:sp>
        <p:nvSpPr>
          <p:cNvPr id="3515" name="Google Shape;3515;p62"/>
          <p:cNvSpPr txBox="1">
            <a:spLocks noGrp="1"/>
          </p:cNvSpPr>
          <p:nvPr>
            <p:ph type="title"/>
          </p:nvPr>
        </p:nvSpPr>
        <p:spPr>
          <a:xfrm>
            <a:off x="148738" y="394728"/>
            <a:ext cx="5493807" cy="585300"/>
          </a:xfrm>
          <a:prstGeom prst="rect">
            <a:avLst/>
          </a:prstGeom>
        </p:spPr>
        <p:txBody>
          <a:bodyPr spcFirstLastPara="1" wrap="square" lIns="91425" tIns="91425" rIns="91425" bIns="91425" anchor="ctr" anchorCtr="0">
            <a:noAutofit/>
          </a:bodyPr>
          <a:lstStyle/>
          <a:p>
            <a:pPr lvl="0"/>
            <a:r>
              <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for your attention!</a:t>
            </a:r>
            <a:endParaRPr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381" y="1556660"/>
            <a:ext cx="2660870" cy="1614128"/>
          </a:xfrm>
          <a:prstGeom prst="rect">
            <a:avLst/>
          </a:prstGeom>
        </p:spPr>
      </p:pic>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515"/>
                                        </p:tgtEl>
                                        <p:attrNameLst>
                                          <p:attrName>style.visibility</p:attrName>
                                        </p:attrNameLst>
                                      </p:cBhvr>
                                      <p:to>
                                        <p:strVal val="visible"/>
                                      </p:to>
                                    </p:set>
                                    <p:anim calcmode="lin" valueType="num">
                                      <p:cBhvr>
                                        <p:cTn id="7" dur="1000" fill="hold"/>
                                        <p:tgtEl>
                                          <p:spTgt spid="3515"/>
                                        </p:tgtEl>
                                        <p:attrNameLst>
                                          <p:attrName>ppt_w</p:attrName>
                                        </p:attrNameLst>
                                      </p:cBhvr>
                                      <p:tavLst>
                                        <p:tav tm="0">
                                          <p:val>
                                            <p:fltVal val="0"/>
                                          </p:val>
                                        </p:tav>
                                        <p:tav tm="100000">
                                          <p:val>
                                            <p:strVal val="#ppt_w"/>
                                          </p:val>
                                        </p:tav>
                                      </p:tavLst>
                                    </p:anim>
                                    <p:anim calcmode="lin" valueType="num">
                                      <p:cBhvr>
                                        <p:cTn id="8" dur="1000" fill="hold"/>
                                        <p:tgtEl>
                                          <p:spTgt spid="3515"/>
                                        </p:tgtEl>
                                        <p:attrNameLst>
                                          <p:attrName>ppt_h</p:attrName>
                                        </p:attrNameLst>
                                      </p:cBhvr>
                                      <p:tavLst>
                                        <p:tav tm="0">
                                          <p:val>
                                            <p:fltVal val="0"/>
                                          </p:val>
                                        </p:tav>
                                        <p:tav tm="100000">
                                          <p:val>
                                            <p:strVal val="#ppt_h"/>
                                          </p:val>
                                        </p:tav>
                                      </p:tavLst>
                                    </p:anim>
                                    <p:anim calcmode="lin" valueType="num">
                                      <p:cBhvr>
                                        <p:cTn id="9" dur="1000" fill="hold"/>
                                        <p:tgtEl>
                                          <p:spTgt spid="3515"/>
                                        </p:tgtEl>
                                        <p:attrNameLst>
                                          <p:attrName>style.rotation</p:attrName>
                                        </p:attrNameLst>
                                      </p:cBhvr>
                                      <p:tavLst>
                                        <p:tav tm="0">
                                          <p:val>
                                            <p:fltVal val="90"/>
                                          </p:val>
                                        </p:tav>
                                        <p:tav tm="100000">
                                          <p:val>
                                            <p:fltVal val="0"/>
                                          </p:val>
                                        </p:tav>
                                      </p:tavLst>
                                    </p:anim>
                                    <p:animEffect transition="in" filter="fade">
                                      <p:cBhvr>
                                        <p:cTn id="10" dur="1000"/>
                                        <p:tgtEl>
                                          <p:spTgt spid="351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514">
                                            <p:txEl>
                                              <p:pRg st="0" end="0"/>
                                            </p:txEl>
                                          </p:spTgt>
                                        </p:tgtEl>
                                        <p:attrNameLst>
                                          <p:attrName>style.visibility</p:attrName>
                                        </p:attrNameLst>
                                      </p:cBhvr>
                                      <p:to>
                                        <p:strVal val="visible"/>
                                      </p:to>
                                    </p:set>
                                    <p:anim calcmode="lin" valueType="num">
                                      <p:cBhvr>
                                        <p:cTn id="15" dur="500" fill="hold"/>
                                        <p:tgtEl>
                                          <p:spTgt spid="351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51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5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4" grpId="0" build="p"/>
      <p:bldP spid="35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87965" y="2441658"/>
            <a:ext cx="4058883"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a:latin typeface="Times New Roman" panose="02020603050405020304" pitchFamily="18" charset="0"/>
                <a:cs typeface="Times New Roman" panose="02020603050405020304" pitchFamily="18" charset="0"/>
              </a:rPr>
              <a:t>Application</a:t>
            </a:r>
            <a:endParaRPr sz="5400" b="1" dirty="0">
              <a:latin typeface="Times New Roman" panose="02020603050405020304" pitchFamily="18" charset="0"/>
              <a:cs typeface="Times New Roman" panose="02020603050405020304" pitchFamily="18" charset="0"/>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a:t>
            </a:r>
            <a:r>
              <a:rPr lang="fa-IR" b="1" dirty="0">
                <a:cs typeface="+mj-cs"/>
              </a:rPr>
              <a:t>1</a:t>
            </a:r>
            <a:endParaRPr b="1" dirty="0">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p:cTn id="7" dur="1000" fill="hold"/>
                                        <p:tgtEl>
                                          <p:spTgt spid="2156"/>
                                        </p:tgtEl>
                                        <p:attrNameLst>
                                          <p:attrName>ppt_w</p:attrName>
                                        </p:attrNameLst>
                                      </p:cBhvr>
                                      <p:tavLst>
                                        <p:tav tm="0">
                                          <p:val>
                                            <p:fltVal val="0"/>
                                          </p:val>
                                        </p:tav>
                                        <p:tav tm="100000">
                                          <p:val>
                                            <p:strVal val="#ppt_w"/>
                                          </p:val>
                                        </p:tav>
                                      </p:tavLst>
                                    </p:anim>
                                    <p:anim calcmode="lin" valueType="num">
                                      <p:cBhvr>
                                        <p:cTn id="8" dur="1000" fill="hold"/>
                                        <p:tgtEl>
                                          <p:spTgt spid="2156"/>
                                        </p:tgtEl>
                                        <p:attrNameLst>
                                          <p:attrName>ppt_h</p:attrName>
                                        </p:attrNameLst>
                                      </p:cBhvr>
                                      <p:tavLst>
                                        <p:tav tm="0">
                                          <p:val>
                                            <p:fltVal val="0"/>
                                          </p:val>
                                        </p:tav>
                                        <p:tav tm="100000">
                                          <p:val>
                                            <p:strVal val="#ppt_h"/>
                                          </p:val>
                                        </p:tav>
                                      </p:tavLst>
                                    </p:anim>
                                    <p:anim calcmode="lin" valueType="num">
                                      <p:cBhvr>
                                        <p:cTn id="9" dur="1000" fill="hold"/>
                                        <p:tgtEl>
                                          <p:spTgt spid="2156"/>
                                        </p:tgtEl>
                                        <p:attrNameLst>
                                          <p:attrName>style.rotation</p:attrName>
                                        </p:attrNameLst>
                                      </p:cBhvr>
                                      <p:tavLst>
                                        <p:tav tm="0">
                                          <p:val>
                                            <p:fltVal val="90"/>
                                          </p:val>
                                        </p:tav>
                                        <p:tav tm="100000">
                                          <p:val>
                                            <p:fltVal val="0"/>
                                          </p:val>
                                        </p:tav>
                                      </p:tavLst>
                                    </p:anim>
                                    <p:animEffect transition="in" filter="fade">
                                      <p:cBhvr>
                                        <p:cTn id="10" dur="1000"/>
                                        <p:tgtEl>
                                          <p:spTgt spid="215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4" name="Google Shape;1929;p37"/>
          <p:cNvSpPr txBox="1">
            <a:spLocks/>
          </p:cNvSpPr>
          <p:nvPr/>
        </p:nvSpPr>
        <p:spPr>
          <a:xfrm>
            <a:off x="742519" y="1278786"/>
            <a:ext cx="8188349" cy="36438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1100"/>
            </a:pPr>
            <a:endParaRPr lang="fa-IR" b="1" dirty="0">
              <a:cs typeface="B Jalal" panose="00000400000000000000" pitchFamily="2" charset="-78"/>
              <a:sym typeface="Barlow Semi Condensed"/>
            </a:endParaRPr>
          </a:p>
        </p:txBody>
      </p:sp>
      <p:sp>
        <p:nvSpPr>
          <p:cNvPr id="6"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b="1" dirty="0">
                <a:solidFill>
                  <a:schemeClr val="accent1"/>
                </a:solidFill>
                <a:cs typeface="B Nazanin" panose="00000400000000000000" pitchFamily="2" charset="-78"/>
              </a:rPr>
              <a:t>نرم افزار برای تعامل با کاربر</a:t>
            </a:r>
            <a:endParaRPr b="1" dirty="0">
              <a:solidFill>
                <a:schemeClr val="accent1"/>
              </a:solidFill>
              <a:cs typeface="B Nazanin" panose="00000400000000000000" pitchFamily="2" charset="-78"/>
            </a:endParaRPr>
          </a:p>
        </p:txBody>
      </p:sp>
      <p:sp>
        <p:nvSpPr>
          <p:cNvPr id="7" name="Google Shape;1929;p37"/>
          <p:cNvSpPr txBox="1">
            <a:spLocks/>
          </p:cNvSpPr>
          <p:nvPr/>
        </p:nvSpPr>
        <p:spPr>
          <a:xfrm>
            <a:off x="6101114" y="1155031"/>
            <a:ext cx="2454454"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2000" b="1" dirty="0">
                <a:cs typeface="B Jalal" panose="00000400000000000000" pitchFamily="2" charset="-78"/>
                <a:sym typeface="Barlow Semi Condensed"/>
              </a:rPr>
              <a:t>امکانات نرم افزار</a:t>
            </a:r>
          </a:p>
        </p:txBody>
      </p:sp>
      <p:sp>
        <p:nvSpPr>
          <p:cNvPr id="8" name="Google Shape;1899;p37"/>
          <p:cNvSpPr/>
          <p:nvPr/>
        </p:nvSpPr>
        <p:spPr>
          <a:xfrm>
            <a:off x="8555566" y="1266026"/>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9;p37"/>
          <p:cNvSpPr txBox="1">
            <a:spLocks/>
          </p:cNvSpPr>
          <p:nvPr/>
        </p:nvSpPr>
        <p:spPr>
          <a:xfrm>
            <a:off x="6891757" y="1464196"/>
            <a:ext cx="1526292"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صفحه </a:t>
            </a:r>
            <a:r>
              <a:rPr lang="en-US" b="1" dirty="0">
                <a:solidFill>
                  <a:schemeClr val="accent6">
                    <a:lumMod val="50000"/>
                  </a:schemeClr>
                </a:solidFill>
                <a:latin typeface="Times New Roman" panose="02020603050405020304" pitchFamily="18" charset="0"/>
                <a:cs typeface="Times New Roman" panose="02020603050405020304" pitchFamily="18" charset="0"/>
                <a:sym typeface="Barlow Semi Condensed"/>
              </a:rPr>
              <a:t>Log in</a:t>
            </a:r>
            <a:endParaRPr lang="fa-IR" b="1" dirty="0">
              <a:solidFill>
                <a:schemeClr val="accent6">
                  <a:lumMod val="50000"/>
                </a:schemeClr>
              </a:solidFill>
              <a:latin typeface="Times New Roman" panose="02020603050405020304" pitchFamily="18" charset="0"/>
              <a:cs typeface="Times New Roman" panose="02020603050405020304" pitchFamily="18" charset="0"/>
              <a:sym typeface="Barlow Semi Condensed"/>
            </a:endParaRPr>
          </a:p>
        </p:txBody>
      </p:sp>
      <p:sp>
        <p:nvSpPr>
          <p:cNvPr id="10" name="Google Shape;1929;p37"/>
          <p:cNvSpPr txBox="1">
            <a:spLocks/>
          </p:cNvSpPr>
          <p:nvPr/>
        </p:nvSpPr>
        <p:spPr>
          <a:xfrm>
            <a:off x="7159889" y="1828654"/>
            <a:ext cx="1258159"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صفحه ثبت نام</a:t>
            </a:r>
          </a:p>
        </p:txBody>
      </p:sp>
      <p:sp>
        <p:nvSpPr>
          <p:cNvPr id="11" name="Google Shape;1929;p37"/>
          <p:cNvSpPr txBox="1">
            <a:spLocks/>
          </p:cNvSpPr>
          <p:nvPr/>
        </p:nvSpPr>
        <p:spPr>
          <a:xfrm>
            <a:off x="5062956" y="2200637"/>
            <a:ext cx="3355091"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انتخاب درس‌های مد نظر توسط دانشجو</a:t>
            </a:r>
          </a:p>
        </p:txBody>
      </p:sp>
      <p:sp>
        <p:nvSpPr>
          <p:cNvPr id="12" name="Google Shape;1929;p37"/>
          <p:cNvSpPr txBox="1">
            <a:spLocks/>
          </p:cNvSpPr>
          <p:nvPr/>
        </p:nvSpPr>
        <p:spPr>
          <a:xfrm>
            <a:off x="4595445" y="2565095"/>
            <a:ext cx="381572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انتخاب نوع برنامه هفتگی (پخش در هفته یا فشرده) </a:t>
            </a:r>
          </a:p>
        </p:txBody>
      </p:sp>
      <p:sp>
        <p:nvSpPr>
          <p:cNvPr id="13" name="Google Shape;1929;p37"/>
          <p:cNvSpPr txBox="1">
            <a:spLocks/>
          </p:cNvSpPr>
          <p:nvPr/>
        </p:nvSpPr>
        <p:spPr>
          <a:xfrm>
            <a:off x="2704767" y="2966100"/>
            <a:ext cx="5713282"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وارد کردن اطلاعاتی مانند معدل و وضعیت سکونت و.. توسط دانشجو</a:t>
            </a:r>
          </a:p>
        </p:txBody>
      </p:sp>
      <p:sp>
        <p:nvSpPr>
          <p:cNvPr id="14" name="Google Shape;1929;p37"/>
          <p:cNvSpPr txBox="1">
            <a:spLocks/>
          </p:cNvSpPr>
          <p:nvPr/>
        </p:nvSpPr>
        <p:spPr>
          <a:xfrm>
            <a:off x="4127931" y="3731563"/>
            <a:ext cx="4283242"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نمایش برنامه پیشنهادی به دانشجو </a:t>
            </a:r>
          </a:p>
        </p:txBody>
      </p:sp>
      <p:sp>
        <p:nvSpPr>
          <p:cNvPr id="16" name="Google Shape;1929;p37"/>
          <p:cNvSpPr txBox="1">
            <a:spLocks/>
          </p:cNvSpPr>
          <p:nvPr/>
        </p:nvSpPr>
        <p:spPr>
          <a:xfrm>
            <a:off x="2532888" y="4083893"/>
            <a:ext cx="5885161"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نمایش درس‌های ارائه شده ترم، نمایش برنامه هفتگی دانشجو، صفحه تنظیمات و.. </a:t>
            </a:r>
          </a:p>
        </p:txBody>
      </p:sp>
      <p:sp>
        <p:nvSpPr>
          <p:cNvPr id="17" name="Google Shape;1929;p37"/>
          <p:cNvSpPr txBox="1">
            <a:spLocks/>
          </p:cNvSpPr>
          <p:nvPr/>
        </p:nvSpPr>
        <p:spPr>
          <a:xfrm>
            <a:off x="886899" y="3347778"/>
            <a:ext cx="753114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وارد کردن اطلاعات زمانی مدنظر دانشجو مانند روزها و ساعت هایی ک دانشجو تمایل به داشتن کلاس ندارد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9" grpId="0"/>
      <p:bldP spid="10" grpId="0"/>
      <p:bldP spid="11" grpId="0"/>
      <p:bldP spid="12" grpId="0"/>
      <p:bldP spid="13" grpId="0"/>
      <p:bldP spid="14"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2223"/>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875" y="247505"/>
            <a:ext cx="3723326" cy="2093400"/>
          </a:xfrm>
          <a:prstGeom prst="rect">
            <a:avLst/>
          </a:prstGeom>
        </p:spPr>
      </p:pic>
      <p:pic>
        <p:nvPicPr>
          <p:cNvPr id="2" name="Picture 1"/>
          <p:cNvPicPr>
            <a:picLocks noChangeAspect="1"/>
          </p:cNvPicPr>
          <p:nvPr/>
        </p:nvPicPr>
        <p:blipFill>
          <a:blip r:embed="rId4"/>
          <a:stretch>
            <a:fillRect/>
          </a:stretch>
        </p:blipFill>
        <p:spPr>
          <a:xfrm>
            <a:off x="4641311" y="2752038"/>
            <a:ext cx="4045519" cy="2069136"/>
          </a:xfrm>
          <a:prstGeom prst="rect">
            <a:avLst/>
          </a:prstGeom>
        </p:spPr>
      </p:pic>
      <p:pic>
        <p:nvPicPr>
          <p:cNvPr id="3" name="Picture 2"/>
          <p:cNvPicPr>
            <a:picLocks noChangeAspect="1"/>
          </p:cNvPicPr>
          <p:nvPr/>
        </p:nvPicPr>
        <p:blipFill>
          <a:blip r:embed="rId5"/>
          <a:stretch>
            <a:fillRect/>
          </a:stretch>
        </p:blipFill>
        <p:spPr>
          <a:xfrm>
            <a:off x="343758" y="522992"/>
            <a:ext cx="4125735" cy="2131010"/>
          </a:xfrm>
          <a:prstGeom prst="rect">
            <a:avLst/>
          </a:prstGeom>
        </p:spPr>
      </p:pic>
      <p:pic>
        <p:nvPicPr>
          <p:cNvPr id="4" name="Picture 3"/>
          <p:cNvPicPr>
            <a:picLocks noChangeAspect="1"/>
          </p:cNvPicPr>
          <p:nvPr/>
        </p:nvPicPr>
        <p:blipFill>
          <a:blip r:embed="rId6"/>
          <a:stretch>
            <a:fillRect/>
          </a:stretch>
        </p:blipFill>
        <p:spPr>
          <a:xfrm>
            <a:off x="201816" y="2868932"/>
            <a:ext cx="4081426" cy="2096134"/>
          </a:xfrm>
          <a:prstGeom prst="rect">
            <a:avLst/>
          </a:prstGeom>
        </p:spPr>
      </p:pic>
    </p:spTree>
    <p:extLst>
      <p:ext uri="{BB962C8B-B14F-4D97-AF65-F5344CB8AC3E}">
        <p14:creationId xmlns:p14="http://schemas.microsoft.com/office/powerpoint/2010/main" val="72651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26158" y="2678481"/>
            <a:ext cx="4237779" cy="804600"/>
          </a:xfrm>
          <a:prstGeom prst="rect">
            <a:avLst/>
          </a:prstGeom>
        </p:spPr>
        <p:txBody>
          <a:bodyPr spcFirstLastPara="1" wrap="square" lIns="91425" tIns="91425" rIns="91425" bIns="91425" anchor="ctr" anchorCtr="0">
            <a:noAutofit/>
          </a:bodyPr>
          <a:lstStyle/>
          <a:p>
            <a:pPr lvl="0"/>
            <a:r>
              <a:rPr lang="en-US" b="1" dirty="0">
                <a:latin typeface="Times New Roman" panose="02020603050405020304" pitchFamily="18" charset="0"/>
                <a:cs typeface="Times New Roman" panose="02020603050405020304" pitchFamily="18" charset="0"/>
              </a:rPr>
              <a:t>Create all possible modes</a:t>
            </a:r>
            <a:endParaRPr b="1" dirty="0">
              <a:latin typeface="Times New Roman" panose="02020603050405020304" pitchFamily="18" charset="0"/>
              <a:cs typeface="Times New Roman" panose="02020603050405020304" pitchFamily="18" charset="0"/>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2</a:t>
            </a: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7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p:cTn id="7" dur="1000" fill="hold"/>
                                        <p:tgtEl>
                                          <p:spTgt spid="2156"/>
                                        </p:tgtEl>
                                        <p:attrNameLst>
                                          <p:attrName>ppt_w</p:attrName>
                                        </p:attrNameLst>
                                      </p:cBhvr>
                                      <p:tavLst>
                                        <p:tav tm="0">
                                          <p:val>
                                            <p:fltVal val="0"/>
                                          </p:val>
                                        </p:tav>
                                        <p:tav tm="100000">
                                          <p:val>
                                            <p:strVal val="#ppt_w"/>
                                          </p:val>
                                        </p:tav>
                                      </p:tavLst>
                                    </p:anim>
                                    <p:anim calcmode="lin" valueType="num">
                                      <p:cBhvr>
                                        <p:cTn id="8" dur="1000" fill="hold"/>
                                        <p:tgtEl>
                                          <p:spTgt spid="2156"/>
                                        </p:tgtEl>
                                        <p:attrNameLst>
                                          <p:attrName>ppt_h</p:attrName>
                                        </p:attrNameLst>
                                      </p:cBhvr>
                                      <p:tavLst>
                                        <p:tav tm="0">
                                          <p:val>
                                            <p:fltVal val="0"/>
                                          </p:val>
                                        </p:tav>
                                        <p:tav tm="100000">
                                          <p:val>
                                            <p:strVal val="#ppt_h"/>
                                          </p:val>
                                        </p:tav>
                                      </p:tavLst>
                                    </p:anim>
                                    <p:anim calcmode="lin" valueType="num">
                                      <p:cBhvr>
                                        <p:cTn id="9" dur="1000" fill="hold"/>
                                        <p:tgtEl>
                                          <p:spTgt spid="2156"/>
                                        </p:tgtEl>
                                        <p:attrNameLst>
                                          <p:attrName>style.rotation</p:attrName>
                                        </p:attrNameLst>
                                      </p:cBhvr>
                                      <p:tavLst>
                                        <p:tav tm="0">
                                          <p:val>
                                            <p:fltVal val="90"/>
                                          </p:val>
                                        </p:tav>
                                        <p:tav tm="100000">
                                          <p:val>
                                            <p:fltVal val="0"/>
                                          </p:val>
                                        </p:tav>
                                      </p:tavLst>
                                    </p:anim>
                                    <p:animEffect transition="in" filter="fade">
                                      <p:cBhvr>
                                        <p:cTn id="10" dur="1000"/>
                                        <p:tgtEl>
                                          <p:spTgt spid="215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b="1" dirty="0">
                <a:solidFill>
                  <a:schemeClr val="accent1"/>
                </a:solidFill>
                <a:cs typeface="B Nazanin" panose="00000400000000000000" pitchFamily="2" charset="-78"/>
              </a:rPr>
              <a:t>ایجاد تمام حالت‌های ممکن</a:t>
            </a:r>
            <a:endParaRPr b="1" dirty="0">
              <a:solidFill>
                <a:schemeClr val="accent1"/>
              </a:solidFill>
              <a:cs typeface="B Nazanin" panose="00000400000000000000" pitchFamily="2" charset="-78"/>
            </a:endParaRPr>
          </a:p>
        </p:txBody>
      </p:sp>
      <p:sp>
        <p:nvSpPr>
          <p:cNvPr id="4" name="Google Shape;1929;p37"/>
          <p:cNvSpPr txBox="1">
            <a:spLocks/>
          </p:cNvSpPr>
          <p:nvPr/>
        </p:nvSpPr>
        <p:spPr>
          <a:xfrm>
            <a:off x="2894456" y="1271911"/>
            <a:ext cx="547953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خواندن اطلاعات از روی فایل اکسس و تبدیل آنها به اطلاعات قابل استفاده</a:t>
            </a:r>
          </a:p>
          <a:p>
            <a:pPr lvl="1" algn="r" rtl="1">
              <a:buClr>
                <a:schemeClr val="dk1"/>
              </a:buClr>
              <a:buSzPts val="1100"/>
            </a:pPr>
            <a:r>
              <a:rPr lang="fa-IR" sz="1600" b="1" dirty="0">
                <a:cs typeface="B Jalal" panose="00000400000000000000" pitchFamily="2" charset="-78"/>
                <a:sym typeface="Barlow Semi Condensed"/>
              </a:rPr>
              <a:t> </a:t>
            </a:r>
          </a:p>
        </p:txBody>
      </p:sp>
      <p:sp>
        <p:nvSpPr>
          <p:cNvPr id="5" name="Google Shape;1929;p37"/>
          <p:cNvSpPr txBox="1">
            <a:spLocks/>
          </p:cNvSpPr>
          <p:nvPr/>
        </p:nvSpPr>
        <p:spPr>
          <a:xfrm>
            <a:off x="935027" y="1561245"/>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استخراج اطلاعات دروس (کد درس، نام استاد و...) از فایل و انتقال به کلاس </a:t>
            </a:r>
            <a:r>
              <a:rPr lang="en-US" b="1" dirty="0">
                <a:solidFill>
                  <a:schemeClr val="accent6">
                    <a:lumMod val="50000"/>
                  </a:schemeClr>
                </a:solidFill>
                <a:latin typeface="Times New Roman" panose="02020603050405020304" pitchFamily="18" charset="0"/>
                <a:cs typeface="Times New Roman" panose="02020603050405020304" pitchFamily="18" charset="0"/>
                <a:sym typeface="Barlow Semi Condensed"/>
              </a:rPr>
              <a:t>course</a:t>
            </a:r>
            <a:r>
              <a:rPr lang="fa-IR" b="1" dirty="0">
                <a:solidFill>
                  <a:schemeClr val="accent6">
                    <a:lumMod val="50000"/>
                  </a:schemeClr>
                </a:solidFill>
                <a:cs typeface="B Jalal" panose="00000400000000000000" pitchFamily="2" charset="-78"/>
                <a:sym typeface="Barlow Semi Condensed"/>
              </a:rPr>
              <a:t> و ساخت آرایه از روی آن </a:t>
            </a:r>
          </a:p>
        </p:txBody>
      </p:sp>
      <p:sp>
        <p:nvSpPr>
          <p:cNvPr id="7" name="Google Shape;1929;p37"/>
          <p:cNvSpPr txBox="1">
            <a:spLocks/>
          </p:cNvSpPr>
          <p:nvPr/>
        </p:nvSpPr>
        <p:spPr>
          <a:xfrm>
            <a:off x="5837035" y="1987004"/>
            <a:ext cx="2536955"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محاسبه زمان‌های درس‌ها </a:t>
            </a:r>
          </a:p>
        </p:txBody>
      </p:sp>
      <p:sp>
        <p:nvSpPr>
          <p:cNvPr id="8" name="Google Shape;1929;p37"/>
          <p:cNvSpPr txBox="1">
            <a:spLocks/>
          </p:cNvSpPr>
          <p:nvPr/>
        </p:nvSpPr>
        <p:spPr>
          <a:xfrm>
            <a:off x="2646948" y="2264229"/>
            <a:ext cx="5479525"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ذخیره شماره درس و زمان شروع و پایان در آرایه‌ای در کلاس </a:t>
            </a:r>
            <a:r>
              <a:rPr lang="en-US" b="1" dirty="0">
                <a:solidFill>
                  <a:schemeClr val="accent6">
                    <a:lumMod val="50000"/>
                  </a:schemeClr>
                </a:solidFill>
                <a:latin typeface="Times New Roman" panose="02020603050405020304" pitchFamily="18" charset="0"/>
                <a:cs typeface="Times New Roman" panose="02020603050405020304" pitchFamily="18" charset="0"/>
                <a:sym typeface="Barlow Semi Condensed"/>
              </a:rPr>
              <a:t>time of course</a:t>
            </a:r>
            <a:endParaRPr lang="fa-IR" b="1" dirty="0">
              <a:solidFill>
                <a:schemeClr val="accent6">
                  <a:lumMod val="50000"/>
                </a:schemeClr>
              </a:solidFill>
              <a:latin typeface="Times New Roman" panose="02020603050405020304" pitchFamily="18" charset="0"/>
              <a:cs typeface="Times New Roman" panose="02020603050405020304" pitchFamily="18" charset="0"/>
              <a:sym typeface="Barlow Semi Condensed"/>
            </a:endParaRPr>
          </a:p>
        </p:txBody>
      </p:sp>
      <p:sp>
        <p:nvSpPr>
          <p:cNvPr id="9" name="Google Shape;1899;p37"/>
          <p:cNvSpPr/>
          <p:nvPr/>
        </p:nvSpPr>
        <p:spPr>
          <a:xfrm>
            <a:off x="8373991" y="1382906"/>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99;p37"/>
          <p:cNvSpPr/>
          <p:nvPr/>
        </p:nvSpPr>
        <p:spPr>
          <a:xfrm>
            <a:off x="8373990" y="2097999"/>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99;p37"/>
          <p:cNvSpPr/>
          <p:nvPr/>
        </p:nvSpPr>
        <p:spPr>
          <a:xfrm>
            <a:off x="8373991" y="2896098"/>
            <a:ext cx="169894" cy="169894"/>
          </a:xfrm>
          <a:prstGeom prst="ellipse">
            <a:avLst/>
          </a:prstGeom>
          <a:solidFill>
            <a:schemeClr val="accent1">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1929;p37"/>
          <p:cNvSpPr txBox="1">
            <a:spLocks/>
          </p:cNvSpPr>
          <p:nvPr/>
        </p:nvSpPr>
        <p:spPr>
          <a:xfrm>
            <a:off x="6551637" y="2659783"/>
            <a:ext cx="1822353" cy="533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3200" b="1" dirty="0">
                <a:solidFill>
                  <a:schemeClr val="tx1">
                    <a:lumMod val="50000"/>
                  </a:schemeClr>
                </a:solidFill>
                <a:cs typeface="B Jalal" panose="00000400000000000000" pitchFamily="2" charset="-78"/>
                <a:sym typeface="Barlow Semi Condensed"/>
              </a:rPr>
              <a:t>چالش</a:t>
            </a:r>
            <a:r>
              <a:rPr lang="fa-IR" sz="3600" b="1" dirty="0">
                <a:solidFill>
                  <a:schemeClr val="tx1">
                    <a:lumMod val="50000"/>
                  </a:schemeClr>
                </a:solidFill>
                <a:cs typeface="B Jalal" panose="00000400000000000000" pitchFamily="2" charset="-78"/>
                <a:sym typeface="Barlow Semi Condensed"/>
              </a:rPr>
              <a:t>!</a:t>
            </a:r>
          </a:p>
        </p:txBody>
      </p:sp>
      <p:sp>
        <p:nvSpPr>
          <p:cNvPr id="13" name="Google Shape;1929;p37"/>
          <p:cNvSpPr txBox="1">
            <a:spLocks/>
          </p:cNvSpPr>
          <p:nvPr/>
        </p:nvSpPr>
        <p:spPr>
          <a:xfrm>
            <a:off x="2048807" y="3189059"/>
            <a:ext cx="607766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برگزاری کلاس‌ها در هفته‌های فرد، زوج یا ثابت و محاسبه ی تداخل ها </a:t>
            </a:r>
          </a:p>
        </p:txBody>
      </p:sp>
      <p:sp>
        <p:nvSpPr>
          <p:cNvPr id="14" name="Google Shape;1929;p37"/>
          <p:cNvSpPr txBox="1">
            <a:spLocks/>
          </p:cNvSpPr>
          <p:nvPr/>
        </p:nvSpPr>
        <p:spPr>
          <a:xfrm>
            <a:off x="3107585" y="3527089"/>
            <a:ext cx="501888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 تعداد کلاس های مختلف درس ها با توجه به تفاوت تعداد واحد</a:t>
            </a:r>
          </a:p>
        </p:txBody>
      </p:sp>
      <p:sp>
        <p:nvSpPr>
          <p:cNvPr id="18" name="Google Shape;1929;p37"/>
          <p:cNvSpPr txBox="1">
            <a:spLocks/>
          </p:cNvSpPr>
          <p:nvPr/>
        </p:nvSpPr>
        <p:spPr>
          <a:xfrm>
            <a:off x="4551374" y="4256430"/>
            <a:ext cx="3839811"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به دست آوردن برنامه های انتخاب واحد </a:t>
            </a:r>
          </a:p>
        </p:txBody>
      </p:sp>
      <p:sp>
        <p:nvSpPr>
          <p:cNvPr id="19" name="Google Shape;1929;p37"/>
          <p:cNvSpPr txBox="1">
            <a:spLocks/>
          </p:cNvSpPr>
          <p:nvPr/>
        </p:nvSpPr>
        <p:spPr>
          <a:xfrm>
            <a:off x="1271911" y="4568030"/>
            <a:ext cx="687175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پس از بررسی شرایط مختلف تمام برنامه های انتخاب واحد ممکن به مرحله ی بعد داده میشود</a:t>
            </a:r>
          </a:p>
        </p:txBody>
      </p:sp>
      <p:sp>
        <p:nvSpPr>
          <p:cNvPr id="20" name="Google Shape;1899;p37"/>
          <p:cNvSpPr/>
          <p:nvPr/>
        </p:nvSpPr>
        <p:spPr>
          <a:xfrm>
            <a:off x="8391185" y="4367425"/>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9;p37"/>
          <p:cNvSpPr txBox="1">
            <a:spLocks/>
          </p:cNvSpPr>
          <p:nvPr/>
        </p:nvSpPr>
        <p:spPr>
          <a:xfrm>
            <a:off x="2048807" y="3892043"/>
            <a:ext cx="6077668"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تداخل داشتن امتحان ها </a:t>
            </a:r>
          </a:p>
        </p:txBody>
      </p:sp>
    </p:spTree>
    <p:extLst>
      <p:ext uri="{BB962C8B-B14F-4D97-AF65-F5344CB8AC3E}">
        <p14:creationId xmlns:p14="http://schemas.microsoft.com/office/powerpoint/2010/main" val="94253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5500"/>
                            </p:stCondLst>
                            <p:childTnLst>
                              <p:par>
                                <p:cTn id="43" presetID="42"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2" grpId="0"/>
      <p:bldP spid="13" grpId="0"/>
      <p:bldP spid="14" grpId="0"/>
      <p:bldP spid="18" grpId="0"/>
      <p:bldP spid="19"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92282" y="2650041"/>
            <a:ext cx="3526636" cy="804600"/>
          </a:xfrm>
          <a:prstGeom prst="rect">
            <a:avLst/>
          </a:prstGeom>
        </p:spPr>
        <p:txBody>
          <a:bodyPr spcFirstLastPara="1" wrap="square" lIns="91425" tIns="91425" rIns="91425" bIns="91425" anchor="ctr" anchorCtr="0">
            <a:noAutofit/>
          </a:bodyPr>
          <a:lstStyle/>
          <a:p>
            <a:pPr lvl="0"/>
            <a:r>
              <a:rPr lang="en-US" sz="4400" b="1" dirty="0">
                <a:latin typeface="Times New Roman" panose="02020603050405020304" pitchFamily="18" charset="0"/>
                <a:cs typeface="Times New Roman" panose="02020603050405020304" pitchFamily="18" charset="0"/>
              </a:rPr>
              <a:t>fitness checking</a:t>
            </a:r>
            <a:endParaRPr sz="4400" b="1" dirty="0">
              <a:latin typeface="Times New Roman" panose="02020603050405020304" pitchFamily="18" charset="0"/>
              <a:cs typeface="Times New Roman" panose="02020603050405020304" pitchFamily="18" charset="0"/>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a:t>
            </a:r>
            <a:r>
              <a:rPr lang="fa-IR" b="1" dirty="0">
                <a:cs typeface="+mj-cs"/>
              </a:rPr>
              <a:t>3</a:t>
            </a:r>
            <a:endParaRPr b="1" dirty="0">
              <a:cs typeface="+mj-cs"/>
            </a:endParaRPr>
          </a:p>
        </p:txBody>
      </p:sp>
    </p:spTree>
    <p:extLst>
      <p:ext uri="{BB962C8B-B14F-4D97-AF65-F5344CB8AC3E}">
        <p14:creationId xmlns:p14="http://schemas.microsoft.com/office/powerpoint/2010/main" val="251253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p:cTn id="7" dur="1000" fill="hold"/>
                                        <p:tgtEl>
                                          <p:spTgt spid="2156"/>
                                        </p:tgtEl>
                                        <p:attrNameLst>
                                          <p:attrName>ppt_w</p:attrName>
                                        </p:attrNameLst>
                                      </p:cBhvr>
                                      <p:tavLst>
                                        <p:tav tm="0">
                                          <p:val>
                                            <p:fltVal val="0"/>
                                          </p:val>
                                        </p:tav>
                                        <p:tav tm="100000">
                                          <p:val>
                                            <p:strVal val="#ppt_w"/>
                                          </p:val>
                                        </p:tav>
                                      </p:tavLst>
                                    </p:anim>
                                    <p:anim calcmode="lin" valueType="num">
                                      <p:cBhvr>
                                        <p:cTn id="8" dur="1000" fill="hold"/>
                                        <p:tgtEl>
                                          <p:spTgt spid="2156"/>
                                        </p:tgtEl>
                                        <p:attrNameLst>
                                          <p:attrName>ppt_h</p:attrName>
                                        </p:attrNameLst>
                                      </p:cBhvr>
                                      <p:tavLst>
                                        <p:tav tm="0">
                                          <p:val>
                                            <p:fltVal val="0"/>
                                          </p:val>
                                        </p:tav>
                                        <p:tav tm="100000">
                                          <p:val>
                                            <p:strVal val="#ppt_h"/>
                                          </p:val>
                                        </p:tav>
                                      </p:tavLst>
                                    </p:anim>
                                    <p:anim calcmode="lin" valueType="num">
                                      <p:cBhvr>
                                        <p:cTn id="9" dur="1000" fill="hold"/>
                                        <p:tgtEl>
                                          <p:spTgt spid="2156"/>
                                        </p:tgtEl>
                                        <p:attrNameLst>
                                          <p:attrName>style.rotation</p:attrName>
                                        </p:attrNameLst>
                                      </p:cBhvr>
                                      <p:tavLst>
                                        <p:tav tm="0">
                                          <p:val>
                                            <p:fltVal val="90"/>
                                          </p:val>
                                        </p:tav>
                                        <p:tav tm="100000">
                                          <p:val>
                                            <p:fltVal val="0"/>
                                          </p:val>
                                        </p:tav>
                                      </p:tavLst>
                                    </p:anim>
                                    <p:animEffect transition="in" filter="fade">
                                      <p:cBhvr>
                                        <p:cTn id="10" dur="1000"/>
                                        <p:tgtEl>
                                          <p:spTgt spid="215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21" name="Google Shape;1890;p36"/>
          <p:cNvSpPr txBox="1">
            <a:spLocks noGrp="1"/>
          </p:cNvSpPr>
          <p:nvPr>
            <p:ph type="title"/>
          </p:nvPr>
        </p:nvSpPr>
        <p:spPr>
          <a:xfrm>
            <a:off x="1780674" y="324578"/>
            <a:ext cx="4956593"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b="1" dirty="0">
                <a:solidFill>
                  <a:schemeClr val="accent1"/>
                </a:solidFill>
                <a:cs typeface="B Nazanin" panose="00000400000000000000" pitchFamily="2" charset="-78"/>
              </a:rPr>
              <a:t>ایجاد و بررسی پارامتر های مختلف </a:t>
            </a:r>
            <a:endParaRPr b="1" dirty="0">
              <a:solidFill>
                <a:schemeClr val="accent1"/>
              </a:solidFill>
              <a:cs typeface="B Nazanin" panose="00000400000000000000" pitchFamily="2" charset="-78"/>
            </a:endParaRPr>
          </a:p>
        </p:txBody>
      </p:sp>
      <p:sp>
        <p:nvSpPr>
          <p:cNvPr id="22" name="Google Shape;1899;p37"/>
          <p:cNvSpPr/>
          <p:nvPr/>
        </p:nvSpPr>
        <p:spPr>
          <a:xfrm>
            <a:off x="7782725" y="1437908"/>
            <a:ext cx="169894" cy="16989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29;p37"/>
          <p:cNvSpPr txBox="1">
            <a:spLocks/>
          </p:cNvSpPr>
          <p:nvPr/>
        </p:nvSpPr>
        <p:spPr>
          <a:xfrm>
            <a:off x="2234437" y="1326912"/>
            <a:ext cx="547953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1600" b="1" dirty="0">
                <a:cs typeface="B Jalal" panose="00000400000000000000" pitchFamily="2" charset="-78"/>
                <a:sym typeface="Barlow Semi Condensed"/>
              </a:rPr>
              <a:t>استفاده از اطلاعات وارد شده توسط کاربر</a:t>
            </a:r>
          </a:p>
        </p:txBody>
      </p:sp>
      <p:sp>
        <p:nvSpPr>
          <p:cNvPr id="25" name="Google Shape;1929;p37"/>
          <p:cNvSpPr txBox="1">
            <a:spLocks/>
          </p:cNvSpPr>
          <p:nvPr/>
        </p:nvSpPr>
        <p:spPr>
          <a:xfrm>
            <a:off x="761169" y="1803745"/>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_تعریف پارامتر های مختلف بر اساس خواسته ی دانشجو </a:t>
            </a:r>
          </a:p>
          <a:p>
            <a:pPr lvl="1" algn="r" rtl="1">
              <a:buClr>
                <a:schemeClr val="dk1"/>
              </a:buClr>
              <a:buSzPts val="1100"/>
            </a:pPr>
            <a:endParaRPr lang="fa-IR" b="1" dirty="0">
              <a:solidFill>
                <a:schemeClr val="accent6">
                  <a:lumMod val="50000"/>
                </a:schemeClr>
              </a:solidFill>
              <a:cs typeface="B Jalal" panose="00000400000000000000" pitchFamily="2" charset="-78"/>
              <a:sym typeface="Barlow Semi Condensed"/>
            </a:endParaRPr>
          </a:p>
        </p:txBody>
      </p:sp>
      <p:sp>
        <p:nvSpPr>
          <p:cNvPr id="26" name="Google Shape;1929;p37"/>
          <p:cNvSpPr txBox="1">
            <a:spLocks/>
          </p:cNvSpPr>
          <p:nvPr/>
        </p:nvSpPr>
        <p:spPr>
          <a:xfrm>
            <a:off x="761171" y="2647237"/>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_امتیاز منفی دادن به هر پارامتر نامناسب</a:t>
            </a:r>
          </a:p>
        </p:txBody>
      </p:sp>
      <p:sp>
        <p:nvSpPr>
          <p:cNvPr id="27" name="Google Shape;1929;p37"/>
          <p:cNvSpPr txBox="1">
            <a:spLocks/>
          </p:cNvSpPr>
          <p:nvPr/>
        </p:nvSpPr>
        <p:spPr>
          <a:xfrm>
            <a:off x="761169" y="2225491"/>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_دریافت اطلاعات گروه های ممکن مختلف و امتیاز دهی بر اساس پارامتر های مختلف</a:t>
            </a:r>
          </a:p>
        </p:txBody>
      </p:sp>
      <p:sp>
        <p:nvSpPr>
          <p:cNvPr id="28" name="Google Shape;1899;p37"/>
          <p:cNvSpPr/>
          <p:nvPr/>
        </p:nvSpPr>
        <p:spPr>
          <a:xfrm>
            <a:off x="7952617" y="3305298"/>
            <a:ext cx="169894" cy="169894"/>
          </a:xfrm>
          <a:prstGeom prst="ellipse">
            <a:avLst/>
          </a:prstGeom>
          <a:solidFill>
            <a:schemeClr val="accent1">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929;p37"/>
          <p:cNvSpPr txBox="1">
            <a:spLocks/>
          </p:cNvSpPr>
          <p:nvPr/>
        </p:nvSpPr>
        <p:spPr>
          <a:xfrm>
            <a:off x="6130263" y="3068983"/>
            <a:ext cx="1822353" cy="5339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sz="3200" b="1" dirty="0">
                <a:solidFill>
                  <a:schemeClr val="tx1">
                    <a:lumMod val="50000"/>
                  </a:schemeClr>
                </a:solidFill>
                <a:cs typeface="B Jalal" panose="00000400000000000000" pitchFamily="2" charset="-78"/>
                <a:sym typeface="Barlow Semi Condensed"/>
              </a:rPr>
              <a:t>چالش</a:t>
            </a:r>
            <a:r>
              <a:rPr lang="fa-IR" sz="3600" b="1" dirty="0">
                <a:solidFill>
                  <a:schemeClr val="tx1">
                    <a:lumMod val="50000"/>
                  </a:schemeClr>
                </a:solidFill>
                <a:cs typeface="B Jalal" panose="00000400000000000000" pitchFamily="2" charset="-78"/>
                <a:sym typeface="Barlow Semi Condensed"/>
              </a:rPr>
              <a:t>!</a:t>
            </a:r>
          </a:p>
        </p:txBody>
      </p:sp>
      <p:sp>
        <p:nvSpPr>
          <p:cNvPr id="30" name="Google Shape;1929;p37"/>
          <p:cNvSpPr txBox="1">
            <a:spLocks/>
          </p:cNvSpPr>
          <p:nvPr/>
        </p:nvSpPr>
        <p:spPr>
          <a:xfrm>
            <a:off x="989198" y="3813340"/>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_امتیاز دهی مناسب به پارامتر ها </a:t>
            </a:r>
          </a:p>
        </p:txBody>
      </p:sp>
      <p:sp>
        <p:nvSpPr>
          <p:cNvPr id="31" name="Google Shape;1929;p37"/>
          <p:cNvSpPr txBox="1">
            <a:spLocks/>
          </p:cNvSpPr>
          <p:nvPr/>
        </p:nvSpPr>
        <p:spPr>
          <a:xfrm>
            <a:off x="989198" y="4219666"/>
            <a:ext cx="7191447" cy="391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r" rtl="1">
              <a:buClr>
                <a:schemeClr val="dk1"/>
              </a:buClr>
              <a:buSzPts val="1100"/>
            </a:pPr>
            <a:r>
              <a:rPr lang="fa-IR" b="1" dirty="0">
                <a:solidFill>
                  <a:schemeClr val="accent6">
                    <a:lumMod val="50000"/>
                  </a:schemeClr>
                </a:solidFill>
                <a:cs typeface="B Jalal" panose="00000400000000000000" pitchFamily="2" charset="-78"/>
                <a:sym typeface="Barlow Semi Condensed"/>
              </a:rPr>
              <a:t>_بررسی تمام حالات ممکن</a:t>
            </a:r>
          </a:p>
        </p:txBody>
      </p:sp>
    </p:spTree>
    <p:extLst>
      <p:ext uri="{BB962C8B-B14F-4D97-AF65-F5344CB8AC3E}">
        <p14:creationId xmlns:p14="http://schemas.microsoft.com/office/powerpoint/2010/main" val="245801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9" grpId="0"/>
      <p:bldP spid="30" grpId="0"/>
      <p:bldP spid="31" grpId="0"/>
    </p:bld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957</Words>
  <Application>Microsoft Office PowerPoint</Application>
  <PresentationFormat>On-screen Show (16:9)</PresentationFormat>
  <Paragraphs>132</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Times New Roman</vt:lpstr>
      <vt:lpstr>Barlow Semi Condensed Medium</vt:lpstr>
      <vt:lpstr>Roboto Condensed Light</vt:lpstr>
      <vt:lpstr>Fjalla One</vt:lpstr>
      <vt:lpstr>Barlow Semi Condensed</vt:lpstr>
      <vt:lpstr>Technology Consulting by Slidesgo</vt:lpstr>
      <vt:lpstr>همیار دانشجو</vt:lpstr>
      <vt:lpstr>مراحل انجام کار</vt:lpstr>
      <vt:lpstr>Application</vt:lpstr>
      <vt:lpstr>نرم افزار برای تعامل با کاربر</vt:lpstr>
      <vt:lpstr>PowerPoint Presentation</vt:lpstr>
      <vt:lpstr>Create all possible modes</vt:lpstr>
      <vt:lpstr>ایجاد تمام حالت‌های ممکن</vt:lpstr>
      <vt:lpstr>fitness checking</vt:lpstr>
      <vt:lpstr>ایجاد و بررسی پارامتر های مختلف </vt:lpstr>
      <vt:lpstr>Genetic algorithm</vt:lpstr>
      <vt:lpstr>بهینه سازی انتخاب‌ها با GA</vt:lpstr>
      <vt:lpstr>PowerPoint Presentation</vt:lpstr>
      <vt:lpstr>Output</vt:lpstr>
      <vt:lpstr>نمونه ای از برنامه هفتگی پیشنهادی</vt:lpstr>
      <vt:lpstr>تبدیل جدول                 به اکسل   </vt:lpstr>
      <vt:lpstr>مراحل انجام کار</vt:lpstr>
      <vt:lpstr>Images</vt:lpstr>
      <vt:lpstr>کارهای انجام شده برای تصاویر</vt:lpstr>
      <vt:lpstr>کارهای انجام شده برای تصاویر</vt:lpstr>
      <vt:lpstr>edge detection</vt:lpstr>
      <vt:lpstr>لبه یابی </vt:lpstr>
      <vt:lpstr>OCR</vt:lpstr>
      <vt:lpstr>OCR</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همیار دانشجو</dc:title>
  <dc:creator>Mohsen</dc:creator>
  <cp:lastModifiedBy>ali kamel</cp:lastModifiedBy>
  <cp:revision>96</cp:revision>
  <dcterms:modified xsi:type="dcterms:W3CDTF">2024-01-10T05:16:01Z</dcterms:modified>
</cp:coreProperties>
</file>