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73" r:id="rId5"/>
    <p:sldId id="258" r:id="rId6"/>
    <p:sldId id="266" r:id="rId7"/>
    <p:sldId id="268" r:id="rId8"/>
    <p:sldId id="274" r:id="rId9"/>
    <p:sldId id="271" r:id="rId10"/>
    <p:sldId id="260" r:id="rId11"/>
    <p:sldId id="270" r:id="rId12"/>
    <p:sldId id="261" r:id="rId13"/>
    <p:sldId id="275" r:id="rId14"/>
    <p:sldId id="277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87B6"/>
    <a:srgbClr val="0F76D1"/>
    <a:srgbClr val="254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8"/>
    <p:restoredTop sz="91328"/>
  </p:normalViewPr>
  <p:slideViewPr>
    <p:cSldViewPr snapToGrid="0" snapToObjects="1">
      <p:cViewPr varScale="1">
        <p:scale>
          <a:sx n="134" d="100"/>
          <a:sy n="134" d="100"/>
        </p:scale>
        <p:origin x="14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image" Target="../media/image11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image" Target="../media/image11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72E05-51FE-1248-AA7A-B9EC5E267618}" type="doc">
      <dgm:prSet loTypeId="urn:microsoft.com/office/officeart/2005/8/layout/vList4" loCatId="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2EE892-8ACB-5B4D-B0D5-028A2FBB852C}">
      <dgm:prSet/>
      <dgm:spPr>
        <a:solidFill>
          <a:srgbClr val="4987B6"/>
        </a:solidFill>
      </dgm:spPr>
      <dgm:t>
        <a:bodyPr/>
        <a:lstStyle/>
        <a:p>
          <a:r>
            <a:rPr lang="en-US" b="0" i="0" baseline="0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rPr>
            <a:t>Picking the data points that need to be analyzed.</a:t>
          </a:r>
          <a:endParaRPr lang="en-US" b="0" i="0" dirty="0">
            <a:solidFill>
              <a:schemeClr val="bg1"/>
            </a:solidFill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B1567A75-5B9A-E042-B0F4-DACF97D94DC3}" type="parTrans" cxnId="{8AD734CE-E021-4D47-8127-651ADF08FADE}">
      <dgm:prSet/>
      <dgm:spPr/>
      <dgm:t>
        <a:bodyPr/>
        <a:lstStyle/>
        <a:p>
          <a:endParaRPr lang="en-US"/>
        </a:p>
      </dgm:t>
    </dgm:pt>
    <dgm:pt modelId="{E63FFDFF-BEF1-D042-924A-6A73AF0C35D3}" type="sibTrans" cxnId="{8AD734CE-E021-4D47-8127-651ADF08FADE}">
      <dgm:prSet/>
      <dgm:spPr/>
      <dgm:t>
        <a:bodyPr/>
        <a:lstStyle/>
        <a:p>
          <a:endParaRPr lang="en-US"/>
        </a:p>
      </dgm:t>
    </dgm:pt>
    <dgm:pt modelId="{19BD48FB-5467-8943-A66E-4E649DC9931D}">
      <dgm:prSet/>
      <dgm:spPr>
        <a:solidFill>
          <a:srgbClr val="4987B6"/>
        </a:solidFill>
      </dgm:spPr>
      <dgm:t>
        <a:bodyPr/>
        <a:lstStyle/>
        <a:p>
          <a:r>
            <a:rPr lang="en-US" b="0" i="0" baseline="0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rPr>
            <a:t>Finding anomaly in data and filter out.</a:t>
          </a:r>
          <a:endParaRPr lang="en-US" b="0" i="0" dirty="0">
            <a:solidFill>
              <a:schemeClr val="bg1"/>
            </a:solidFill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C1372931-F0F4-834B-8ED5-39180BB98FD4}" type="parTrans" cxnId="{865630A1-E1BE-8748-8D04-8D335AB8C08E}">
      <dgm:prSet/>
      <dgm:spPr/>
      <dgm:t>
        <a:bodyPr/>
        <a:lstStyle/>
        <a:p>
          <a:endParaRPr lang="en-US"/>
        </a:p>
      </dgm:t>
    </dgm:pt>
    <dgm:pt modelId="{51ED9FFD-B791-6B46-88D0-8A89965CDD0A}" type="sibTrans" cxnId="{865630A1-E1BE-8748-8D04-8D335AB8C08E}">
      <dgm:prSet/>
      <dgm:spPr/>
      <dgm:t>
        <a:bodyPr/>
        <a:lstStyle/>
        <a:p>
          <a:endParaRPr lang="en-US"/>
        </a:p>
      </dgm:t>
    </dgm:pt>
    <dgm:pt modelId="{63F04F3F-EC21-4C4E-922D-A14661CFA1C9}">
      <dgm:prSet/>
      <dgm:spPr>
        <a:solidFill>
          <a:srgbClr val="4987B6"/>
        </a:solidFill>
      </dgm:spPr>
      <dgm:t>
        <a:bodyPr/>
        <a:lstStyle/>
        <a:p>
          <a:r>
            <a:rPr lang="en-US" b="0" i="0" baseline="0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rPr>
            <a:t>Extracting the relevant information from the data.</a:t>
          </a:r>
          <a:endParaRPr lang="en-US" b="0" i="0" dirty="0">
            <a:solidFill>
              <a:schemeClr val="bg1"/>
            </a:solidFill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A8CC7281-B5D3-3243-A981-953489031A6D}" type="parTrans" cxnId="{FD402636-4D6A-3B47-A5F5-347F4A3C0C3D}">
      <dgm:prSet/>
      <dgm:spPr/>
      <dgm:t>
        <a:bodyPr/>
        <a:lstStyle/>
        <a:p>
          <a:endParaRPr lang="en-US"/>
        </a:p>
      </dgm:t>
    </dgm:pt>
    <dgm:pt modelId="{71BB082D-1960-7B4E-AD60-7373A83EC8D8}" type="sibTrans" cxnId="{FD402636-4D6A-3B47-A5F5-347F4A3C0C3D}">
      <dgm:prSet/>
      <dgm:spPr/>
      <dgm:t>
        <a:bodyPr/>
        <a:lstStyle/>
        <a:p>
          <a:endParaRPr lang="en-US"/>
        </a:p>
      </dgm:t>
    </dgm:pt>
    <dgm:pt modelId="{BC1D9E52-0E1B-BB49-8617-BA87B9B7044F}">
      <dgm:prSet/>
      <dgm:spPr>
        <a:solidFill>
          <a:srgbClr val="4987B6"/>
        </a:solidFill>
      </dgm:spPr>
      <dgm:t>
        <a:bodyPr/>
        <a:lstStyle/>
        <a:p>
          <a:r>
            <a:rPr lang="en-US" b="0" i="0" baseline="0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rPr>
            <a:t>Identifying the key values from the extracted data set.</a:t>
          </a:r>
          <a:endParaRPr lang="en-US" b="0" i="0" dirty="0">
            <a:solidFill>
              <a:schemeClr val="bg1"/>
            </a:solidFill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B39797F7-E541-F34F-BC92-89229C48CA76}" type="parTrans" cxnId="{1229898C-F058-0941-B09F-AC1D296B264E}">
      <dgm:prSet/>
      <dgm:spPr/>
      <dgm:t>
        <a:bodyPr/>
        <a:lstStyle/>
        <a:p>
          <a:endParaRPr lang="en-US"/>
        </a:p>
      </dgm:t>
    </dgm:pt>
    <dgm:pt modelId="{CABF1508-79B7-3741-BD9C-FF90486898F3}" type="sibTrans" cxnId="{1229898C-F058-0941-B09F-AC1D296B264E}">
      <dgm:prSet/>
      <dgm:spPr/>
      <dgm:t>
        <a:bodyPr/>
        <a:lstStyle/>
        <a:p>
          <a:endParaRPr lang="en-US"/>
        </a:p>
      </dgm:t>
    </dgm:pt>
    <dgm:pt modelId="{E27CF54E-7170-4445-9F72-39C3AACA38B7}">
      <dgm:prSet/>
      <dgm:spPr>
        <a:solidFill>
          <a:srgbClr val="4987B6"/>
        </a:solidFill>
      </dgm:spPr>
      <dgm:t>
        <a:bodyPr/>
        <a:lstStyle/>
        <a:p>
          <a:r>
            <a:rPr lang="en-US" b="0" i="0" baseline="0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rPr>
            <a:t>Interpreting and reporting the results.</a:t>
          </a:r>
          <a:endParaRPr lang="en-US" b="0" i="0" dirty="0">
            <a:solidFill>
              <a:schemeClr val="bg1"/>
            </a:solidFill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060B9D80-6A9E-904C-AEA3-B12D1CF36BE0}" type="parTrans" cxnId="{918CCD23-BEDF-2B40-9464-375ECAAFA658}">
      <dgm:prSet/>
      <dgm:spPr/>
      <dgm:t>
        <a:bodyPr/>
        <a:lstStyle/>
        <a:p>
          <a:endParaRPr lang="en-US"/>
        </a:p>
      </dgm:t>
    </dgm:pt>
    <dgm:pt modelId="{EAFBAA67-8371-B246-9E17-B15CC44DEBC5}" type="sibTrans" cxnId="{918CCD23-BEDF-2B40-9464-375ECAAFA658}">
      <dgm:prSet/>
      <dgm:spPr/>
      <dgm:t>
        <a:bodyPr/>
        <a:lstStyle/>
        <a:p>
          <a:endParaRPr lang="en-US"/>
        </a:p>
      </dgm:t>
    </dgm:pt>
    <dgm:pt modelId="{743DAD0F-F62C-EC4D-876F-A9C135FF0D81}" type="pres">
      <dgm:prSet presAssocID="{EA672E05-51FE-1248-AA7A-B9EC5E267618}" presName="linear" presStyleCnt="0">
        <dgm:presLayoutVars>
          <dgm:dir/>
          <dgm:resizeHandles val="exact"/>
        </dgm:presLayoutVars>
      </dgm:prSet>
      <dgm:spPr/>
    </dgm:pt>
    <dgm:pt modelId="{A977AEB3-D5A6-B34D-9E22-A316E84F1A07}" type="pres">
      <dgm:prSet presAssocID="{DC2EE892-8ACB-5B4D-B0D5-028A2FBB852C}" presName="comp" presStyleCnt="0"/>
      <dgm:spPr/>
    </dgm:pt>
    <dgm:pt modelId="{BF446222-3FEC-CC45-BAC3-6BEA172A2B67}" type="pres">
      <dgm:prSet presAssocID="{DC2EE892-8ACB-5B4D-B0D5-028A2FBB852C}" presName="box" presStyleLbl="node1" presStyleIdx="0" presStyleCnt="5"/>
      <dgm:spPr/>
    </dgm:pt>
    <dgm:pt modelId="{890DE0AE-F1D3-A645-A562-A0DD2DE89C65}" type="pres">
      <dgm:prSet presAssocID="{DC2EE892-8ACB-5B4D-B0D5-028A2FBB852C}" presName="img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t="-41000" b="-41000"/>
          </a:stretch>
        </a:blipFill>
      </dgm:spPr>
    </dgm:pt>
    <dgm:pt modelId="{DDCCA205-2330-1C47-8D05-98E1D5F8E1D2}" type="pres">
      <dgm:prSet presAssocID="{DC2EE892-8ACB-5B4D-B0D5-028A2FBB852C}" presName="text" presStyleLbl="node1" presStyleIdx="0" presStyleCnt="5">
        <dgm:presLayoutVars>
          <dgm:bulletEnabled val="1"/>
        </dgm:presLayoutVars>
      </dgm:prSet>
      <dgm:spPr/>
    </dgm:pt>
    <dgm:pt modelId="{585EC2D1-855B-964C-A289-CAFD5FC77E2B}" type="pres">
      <dgm:prSet presAssocID="{E63FFDFF-BEF1-D042-924A-6A73AF0C35D3}" presName="spacer" presStyleCnt="0"/>
      <dgm:spPr/>
    </dgm:pt>
    <dgm:pt modelId="{81EC68E9-41FD-E548-BC85-8A7313534959}" type="pres">
      <dgm:prSet presAssocID="{19BD48FB-5467-8943-A66E-4E649DC9931D}" presName="comp" presStyleCnt="0"/>
      <dgm:spPr/>
    </dgm:pt>
    <dgm:pt modelId="{F331FD32-7C5F-664C-9C72-93E5D73A65F8}" type="pres">
      <dgm:prSet presAssocID="{19BD48FB-5467-8943-A66E-4E649DC9931D}" presName="box" presStyleLbl="node1" presStyleIdx="1" presStyleCnt="5"/>
      <dgm:spPr/>
    </dgm:pt>
    <dgm:pt modelId="{0D277D07-D4AA-9D4F-AD65-4B77833DF0AE}" type="pres">
      <dgm:prSet presAssocID="{19BD48FB-5467-8943-A66E-4E649DC9931D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2160600F-C643-D345-BDFD-66CBCA811C92}" type="pres">
      <dgm:prSet presAssocID="{19BD48FB-5467-8943-A66E-4E649DC9931D}" presName="text" presStyleLbl="node1" presStyleIdx="1" presStyleCnt="5">
        <dgm:presLayoutVars>
          <dgm:bulletEnabled val="1"/>
        </dgm:presLayoutVars>
      </dgm:prSet>
      <dgm:spPr/>
    </dgm:pt>
    <dgm:pt modelId="{ECF529E5-03E0-BE43-9546-7B7A45C49E5B}" type="pres">
      <dgm:prSet presAssocID="{51ED9FFD-B791-6B46-88D0-8A89965CDD0A}" presName="spacer" presStyleCnt="0"/>
      <dgm:spPr/>
    </dgm:pt>
    <dgm:pt modelId="{888657BA-46E1-4A4A-A46D-56A4614A4C68}" type="pres">
      <dgm:prSet presAssocID="{63F04F3F-EC21-4C4E-922D-A14661CFA1C9}" presName="comp" presStyleCnt="0"/>
      <dgm:spPr/>
    </dgm:pt>
    <dgm:pt modelId="{45FD5A69-A74D-3944-AA7E-E57F4C15459A}" type="pres">
      <dgm:prSet presAssocID="{63F04F3F-EC21-4C4E-922D-A14661CFA1C9}" presName="box" presStyleLbl="node1" presStyleIdx="2" presStyleCnt="5"/>
      <dgm:spPr/>
    </dgm:pt>
    <dgm:pt modelId="{6497C5FF-4EDC-8C4A-A8F5-9EC303B9B9D6}" type="pres">
      <dgm:prSet presAssocID="{63F04F3F-EC21-4C4E-922D-A14661CFA1C9}" presName="img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</dgm:pt>
    <dgm:pt modelId="{C12EB344-3DE0-9046-8D3B-BE2CC00DDAC1}" type="pres">
      <dgm:prSet presAssocID="{63F04F3F-EC21-4C4E-922D-A14661CFA1C9}" presName="text" presStyleLbl="node1" presStyleIdx="2" presStyleCnt="5">
        <dgm:presLayoutVars>
          <dgm:bulletEnabled val="1"/>
        </dgm:presLayoutVars>
      </dgm:prSet>
      <dgm:spPr/>
    </dgm:pt>
    <dgm:pt modelId="{14C44EDC-C11C-C64C-8577-4151E47EE858}" type="pres">
      <dgm:prSet presAssocID="{71BB082D-1960-7B4E-AD60-7373A83EC8D8}" presName="spacer" presStyleCnt="0"/>
      <dgm:spPr/>
    </dgm:pt>
    <dgm:pt modelId="{957C19A3-33EA-C345-8D21-6386926AC17E}" type="pres">
      <dgm:prSet presAssocID="{BC1D9E52-0E1B-BB49-8617-BA87B9B7044F}" presName="comp" presStyleCnt="0"/>
      <dgm:spPr/>
    </dgm:pt>
    <dgm:pt modelId="{ABF9D2A4-587A-F544-8A39-9BE09E75BF4D}" type="pres">
      <dgm:prSet presAssocID="{BC1D9E52-0E1B-BB49-8617-BA87B9B7044F}" presName="box" presStyleLbl="node1" presStyleIdx="3" presStyleCnt="5"/>
      <dgm:spPr/>
    </dgm:pt>
    <dgm:pt modelId="{F0B2378A-CE99-A743-BAF5-2D902508B098}" type="pres">
      <dgm:prSet presAssocID="{BC1D9E52-0E1B-BB49-8617-BA87B9B7044F}" presName="img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D5FEE2FA-CE5A-A84B-ADBD-37B1C6625503}" type="pres">
      <dgm:prSet presAssocID="{BC1D9E52-0E1B-BB49-8617-BA87B9B7044F}" presName="text" presStyleLbl="node1" presStyleIdx="3" presStyleCnt="5">
        <dgm:presLayoutVars>
          <dgm:bulletEnabled val="1"/>
        </dgm:presLayoutVars>
      </dgm:prSet>
      <dgm:spPr/>
    </dgm:pt>
    <dgm:pt modelId="{4D5CB312-1AFA-FB4F-987E-95C4B43987E5}" type="pres">
      <dgm:prSet presAssocID="{CABF1508-79B7-3741-BD9C-FF90486898F3}" presName="spacer" presStyleCnt="0"/>
      <dgm:spPr/>
    </dgm:pt>
    <dgm:pt modelId="{370EC8B7-3CDB-9C4D-9104-8CF244BDEB7D}" type="pres">
      <dgm:prSet presAssocID="{E27CF54E-7170-4445-9F72-39C3AACA38B7}" presName="comp" presStyleCnt="0"/>
      <dgm:spPr/>
    </dgm:pt>
    <dgm:pt modelId="{F15E33C5-D208-4F4C-B8AA-FC652AA288E4}" type="pres">
      <dgm:prSet presAssocID="{E27CF54E-7170-4445-9F72-39C3AACA38B7}" presName="box" presStyleLbl="node1" presStyleIdx="4" presStyleCnt="5"/>
      <dgm:spPr/>
    </dgm:pt>
    <dgm:pt modelId="{18A26FD7-EEB7-134A-98B9-EE1EDBD3CA72}" type="pres">
      <dgm:prSet presAssocID="{E27CF54E-7170-4445-9F72-39C3AACA38B7}" presName="img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E15E5389-9539-5F4A-B3E6-38D0B0B9A8BF}" type="pres">
      <dgm:prSet presAssocID="{E27CF54E-7170-4445-9F72-39C3AACA38B7}" presName="text" presStyleLbl="node1" presStyleIdx="4" presStyleCnt="5">
        <dgm:presLayoutVars>
          <dgm:bulletEnabled val="1"/>
        </dgm:presLayoutVars>
      </dgm:prSet>
      <dgm:spPr/>
    </dgm:pt>
  </dgm:ptLst>
  <dgm:cxnLst>
    <dgm:cxn modelId="{918CCD23-BEDF-2B40-9464-375ECAAFA658}" srcId="{EA672E05-51FE-1248-AA7A-B9EC5E267618}" destId="{E27CF54E-7170-4445-9F72-39C3AACA38B7}" srcOrd="4" destOrd="0" parTransId="{060B9D80-6A9E-904C-AEA3-B12D1CF36BE0}" sibTransId="{EAFBAA67-8371-B246-9E17-B15CC44DEBC5}"/>
    <dgm:cxn modelId="{FD402636-4D6A-3B47-A5F5-347F4A3C0C3D}" srcId="{EA672E05-51FE-1248-AA7A-B9EC5E267618}" destId="{63F04F3F-EC21-4C4E-922D-A14661CFA1C9}" srcOrd="2" destOrd="0" parTransId="{A8CC7281-B5D3-3243-A981-953489031A6D}" sibTransId="{71BB082D-1960-7B4E-AD60-7373A83EC8D8}"/>
    <dgm:cxn modelId="{2E65F23B-3B55-6D40-BBC8-8D3AD619B2CF}" type="presOf" srcId="{BC1D9E52-0E1B-BB49-8617-BA87B9B7044F}" destId="{ABF9D2A4-587A-F544-8A39-9BE09E75BF4D}" srcOrd="0" destOrd="0" presId="urn:microsoft.com/office/officeart/2005/8/layout/vList4"/>
    <dgm:cxn modelId="{F844AB5C-551D-7343-AA97-6D7B7A4A0495}" type="presOf" srcId="{E27CF54E-7170-4445-9F72-39C3AACA38B7}" destId="{E15E5389-9539-5F4A-B3E6-38D0B0B9A8BF}" srcOrd="1" destOrd="0" presId="urn:microsoft.com/office/officeart/2005/8/layout/vList4"/>
    <dgm:cxn modelId="{E6DB9F6F-B2C5-584F-BEC3-1FC335079D28}" type="presOf" srcId="{19BD48FB-5467-8943-A66E-4E649DC9931D}" destId="{F331FD32-7C5F-664C-9C72-93E5D73A65F8}" srcOrd="0" destOrd="0" presId="urn:microsoft.com/office/officeart/2005/8/layout/vList4"/>
    <dgm:cxn modelId="{02F5B773-E3B2-6F4E-AADC-2DB9BC7F2E49}" type="presOf" srcId="{DC2EE892-8ACB-5B4D-B0D5-028A2FBB852C}" destId="{DDCCA205-2330-1C47-8D05-98E1D5F8E1D2}" srcOrd="1" destOrd="0" presId="urn:microsoft.com/office/officeart/2005/8/layout/vList4"/>
    <dgm:cxn modelId="{6D08FA79-825C-8542-8F58-E6E61D0E59FA}" type="presOf" srcId="{19BD48FB-5467-8943-A66E-4E649DC9931D}" destId="{2160600F-C643-D345-BDFD-66CBCA811C92}" srcOrd="1" destOrd="0" presId="urn:microsoft.com/office/officeart/2005/8/layout/vList4"/>
    <dgm:cxn modelId="{5867EB7E-CF9E-F346-9165-DE8CF3D34730}" type="presOf" srcId="{EA672E05-51FE-1248-AA7A-B9EC5E267618}" destId="{743DAD0F-F62C-EC4D-876F-A9C135FF0D81}" srcOrd="0" destOrd="0" presId="urn:microsoft.com/office/officeart/2005/8/layout/vList4"/>
    <dgm:cxn modelId="{9265FF86-437C-4D47-9322-46120CEC8745}" type="presOf" srcId="{63F04F3F-EC21-4C4E-922D-A14661CFA1C9}" destId="{C12EB344-3DE0-9046-8D3B-BE2CC00DDAC1}" srcOrd="1" destOrd="0" presId="urn:microsoft.com/office/officeart/2005/8/layout/vList4"/>
    <dgm:cxn modelId="{1229898C-F058-0941-B09F-AC1D296B264E}" srcId="{EA672E05-51FE-1248-AA7A-B9EC5E267618}" destId="{BC1D9E52-0E1B-BB49-8617-BA87B9B7044F}" srcOrd="3" destOrd="0" parTransId="{B39797F7-E541-F34F-BC92-89229C48CA76}" sibTransId="{CABF1508-79B7-3741-BD9C-FF90486898F3}"/>
    <dgm:cxn modelId="{865630A1-E1BE-8748-8D04-8D335AB8C08E}" srcId="{EA672E05-51FE-1248-AA7A-B9EC5E267618}" destId="{19BD48FB-5467-8943-A66E-4E649DC9931D}" srcOrd="1" destOrd="0" parTransId="{C1372931-F0F4-834B-8ED5-39180BB98FD4}" sibTransId="{51ED9FFD-B791-6B46-88D0-8A89965CDD0A}"/>
    <dgm:cxn modelId="{0C2BCBA5-24D9-4840-BE5B-B6CE2C19B9E6}" type="presOf" srcId="{BC1D9E52-0E1B-BB49-8617-BA87B9B7044F}" destId="{D5FEE2FA-CE5A-A84B-ADBD-37B1C6625503}" srcOrd="1" destOrd="0" presId="urn:microsoft.com/office/officeart/2005/8/layout/vList4"/>
    <dgm:cxn modelId="{58DBB8C3-290D-EB43-9F5F-A7F03D18F1E4}" type="presOf" srcId="{DC2EE892-8ACB-5B4D-B0D5-028A2FBB852C}" destId="{BF446222-3FEC-CC45-BAC3-6BEA172A2B67}" srcOrd="0" destOrd="0" presId="urn:microsoft.com/office/officeart/2005/8/layout/vList4"/>
    <dgm:cxn modelId="{865B59C8-EDE0-274C-9165-1771A7FEBDD8}" type="presOf" srcId="{E27CF54E-7170-4445-9F72-39C3AACA38B7}" destId="{F15E33C5-D208-4F4C-B8AA-FC652AA288E4}" srcOrd="0" destOrd="0" presId="urn:microsoft.com/office/officeart/2005/8/layout/vList4"/>
    <dgm:cxn modelId="{8AD734CE-E021-4D47-8127-651ADF08FADE}" srcId="{EA672E05-51FE-1248-AA7A-B9EC5E267618}" destId="{DC2EE892-8ACB-5B4D-B0D5-028A2FBB852C}" srcOrd="0" destOrd="0" parTransId="{B1567A75-5B9A-E042-B0F4-DACF97D94DC3}" sibTransId="{E63FFDFF-BEF1-D042-924A-6A73AF0C35D3}"/>
    <dgm:cxn modelId="{18B405EC-2CDA-AA49-B4BD-F779D563C16E}" type="presOf" srcId="{63F04F3F-EC21-4C4E-922D-A14661CFA1C9}" destId="{45FD5A69-A74D-3944-AA7E-E57F4C15459A}" srcOrd="0" destOrd="0" presId="urn:microsoft.com/office/officeart/2005/8/layout/vList4"/>
    <dgm:cxn modelId="{54D1D899-CB5A-4A48-A6FD-C4B4B3EE406F}" type="presParOf" srcId="{743DAD0F-F62C-EC4D-876F-A9C135FF0D81}" destId="{A977AEB3-D5A6-B34D-9E22-A316E84F1A07}" srcOrd="0" destOrd="0" presId="urn:microsoft.com/office/officeart/2005/8/layout/vList4"/>
    <dgm:cxn modelId="{7B7CEC55-E869-9A4E-8B7C-C363BA17CA5F}" type="presParOf" srcId="{A977AEB3-D5A6-B34D-9E22-A316E84F1A07}" destId="{BF446222-3FEC-CC45-BAC3-6BEA172A2B67}" srcOrd="0" destOrd="0" presId="urn:microsoft.com/office/officeart/2005/8/layout/vList4"/>
    <dgm:cxn modelId="{F9E06B53-0867-434E-9CA2-EB6B853CCB19}" type="presParOf" srcId="{A977AEB3-D5A6-B34D-9E22-A316E84F1A07}" destId="{890DE0AE-F1D3-A645-A562-A0DD2DE89C65}" srcOrd="1" destOrd="0" presId="urn:microsoft.com/office/officeart/2005/8/layout/vList4"/>
    <dgm:cxn modelId="{26CAD3D4-53CE-0047-A89E-15F761E9565B}" type="presParOf" srcId="{A977AEB3-D5A6-B34D-9E22-A316E84F1A07}" destId="{DDCCA205-2330-1C47-8D05-98E1D5F8E1D2}" srcOrd="2" destOrd="0" presId="urn:microsoft.com/office/officeart/2005/8/layout/vList4"/>
    <dgm:cxn modelId="{C72B7D46-E41B-B644-8CB1-BC578EE567C4}" type="presParOf" srcId="{743DAD0F-F62C-EC4D-876F-A9C135FF0D81}" destId="{585EC2D1-855B-964C-A289-CAFD5FC77E2B}" srcOrd="1" destOrd="0" presId="urn:microsoft.com/office/officeart/2005/8/layout/vList4"/>
    <dgm:cxn modelId="{58FA60C4-5CAF-0B4B-A517-98BD16361F6E}" type="presParOf" srcId="{743DAD0F-F62C-EC4D-876F-A9C135FF0D81}" destId="{81EC68E9-41FD-E548-BC85-8A7313534959}" srcOrd="2" destOrd="0" presId="urn:microsoft.com/office/officeart/2005/8/layout/vList4"/>
    <dgm:cxn modelId="{B52D2FA8-A404-F847-99DC-95B9476B4546}" type="presParOf" srcId="{81EC68E9-41FD-E548-BC85-8A7313534959}" destId="{F331FD32-7C5F-664C-9C72-93E5D73A65F8}" srcOrd="0" destOrd="0" presId="urn:microsoft.com/office/officeart/2005/8/layout/vList4"/>
    <dgm:cxn modelId="{510BB778-FD5C-784F-B287-A32D8E979EC2}" type="presParOf" srcId="{81EC68E9-41FD-E548-BC85-8A7313534959}" destId="{0D277D07-D4AA-9D4F-AD65-4B77833DF0AE}" srcOrd="1" destOrd="0" presId="urn:microsoft.com/office/officeart/2005/8/layout/vList4"/>
    <dgm:cxn modelId="{83F3B52C-01C5-3142-AD3D-C446EF73E62F}" type="presParOf" srcId="{81EC68E9-41FD-E548-BC85-8A7313534959}" destId="{2160600F-C643-D345-BDFD-66CBCA811C92}" srcOrd="2" destOrd="0" presId="urn:microsoft.com/office/officeart/2005/8/layout/vList4"/>
    <dgm:cxn modelId="{E9A6E1B4-BC48-7449-950B-BEB5483705A4}" type="presParOf" srcId="{743DAD0F-F62C-EC4D-876F-A9C135FF0D81}" destId="{ECF529E5-03E0-BE43-9546-7B7A45C49E5B}" srcOrd="3" destOrd="0" presId="urn:microsoft.com/office/officeart/2005/8/layout/vList4"/>
    <dgm:cxn modelId="{6128F7EC-01DE-854F-84F1-7CD451E98AF9}" type="presParOf" srcId="{743DAD0F-F62C-EC4D-876F-A9C135FF0D81}" destId="{888657BA-46E1-4A4A-A46D-56A4614A4C68}" srcOrd="4" destOrd="0" presId="urn:microsoft.com/office/officeart/2005/8/layout/vList4"/>
    <dgm:cxn modelId="{AEE9ABC2-CD56-DF46-9660-0E5EE5BE2BF5}" type="presParOf" srcId="{888657BA-46E1-4A4A-A46D-56A4614A4C68}" destId="{45FD5A69-A74D-3944-AA7E-E57F4C15459A}" srcOrd="0" destOrd="0" presId="urn:microsoft.com/office/officeart/2005/8/layout/vList4"/>
    <dgm:cxn modelId="{3221E67F-6981-414D-837C-665B9661C3EA}" type="presParOf" srcId="{888657BA-46E1-4A4A-A46D-56A4614A4C68}" destId="{6497C5FF-4EDC-8C4A-A8F5-9EC303B9B9D6}" srcOrd="1" destOrd="0" presId="urn:microsoft.com/office/officeart/2005/8/layout/vList4"/>
    <dgm:cxn modelId="{E5C9758D-7272-2046-BFE8-C238C3BC7C0C}" type="presParOf" srcId="{888657BA-46E1-4A4A-A46D-56A4614A4C68}" destId="{C12EB344-3DE0-9046-8D3B-BE2CC00DDAC1}" srcOrd="2" destOrd="0" presId="urn:microsoft.com/office/officeart/2005/8/layout/vList4"/>
    <dgm:cxn modelId="{BFA36C88-AFA9-3040-B96D-A1EEDFB4A7AD}" type="presParOf" srcId="{743DAD0F-F62C-EC4D-876F-A9C135FF0D81}" destId="{14C44EDC-C11C-C64C-8577-4151E47EE858}" srcOrd="5" destOrd="0" presId="urn:microsoft.com/office/officeart/2005/8/layout/vList4"/>
    <dgm:cxn modelId="{B0C9D8A8-B14A-DA4C-BA26-8FF8E5845AFD}" type="presParOf" srcId="{743DAD0F-F62C-EC4D-876F-A9C135FF0D81}" destId="{957C19A3-33EA-C345-8D21-6386926AC17E}" srcOrd="6" destOrd="0" presId="urn:microsoft.com/office/officeart/2005/8/layout/vList4"/>
    <dgm:cxn modelId="{6C020E5D-B7BD-5748-9E44-E8146A095A56}" type="presParOf" srcId="{957C19A3-33EA-C345-8D21-6386926AC17E}" destId="{ABF9D2A4-587A-F544-8A39-9BE09E75BF4D}" srcOrd="0" destOrd="0" presId="urn:microsoft.com/office/officeart/2005/8/layout/vList4"/>
    <dgm:cxn modelId="{8C559122-18ED-3D49-889B-A0A18C668675}" type="presParOf" srcId="{957C19A3-33EA-C345-8D21-6386926AC17E}" destId="{F0B2378A-CE99-A743-BAF5-2D902508B098}" srcOrd="1" destOrd="0" presId="urn:microsoft.com/office/officeart/2005/8/layout/vList4"/>
    <dgm:cxn modelId="{9A6606BE-BD3E-5D4C-A64B-51237950C62F}" type="presParOf" srcId="{957C19A3-33EA-C345-8D21-6386926AC17E}" destId="{D5FEE2FA-CE5A-A84B-ADBD-37B1C6625503}" srcOrd="2" destOrd="0" presId="urn:microsoft.com/office/officeart/2005/8/layout/vList4"/>
    <dgm:cxn modelId="{A9E35956-050A-8643-B304-414901C31F8D}" type="presParOf" srcId="{743DAD0F-F62C-EC4D-876F-A9C135FF0D81}" destId="{4D5CB312-1AFA-FB4F-987E-95C4B43987E5}" srcOrd="7" destOrd="0" presId="urn:microsoft.com/office/officeart/2005/8/layout/vList4"/>
    <dgm:cxn modelId="{9BCBA03D-DE4C-7442-B567-1A4E1DC076A4}" type="presParOf" srcId="{743DAD0F-F62C-EC4D-876F-A9C135FF0D81}" destId="{370EC8B7-3CDB-9C4D-9104-8CF244BDEB7D}" srcOrd="8" destOrd="0" presId="urn:microsoft.com/office/officeart/2005/8/layout/vList4"/>
    <dgm:cxn modelId="{470A6A73-93E2-A446-9090-DE099D8447BF}" type="presParOf" srcId="{370EC8B7-3CDB-9C4D-9104-8CF244BDEB7D}" destId="{F15E33C5-D208-4F4C-B8AA-FC652AA288E4}" srcOrd="0" destOrd="0" presId="urn:microsoft.com/office/officeart/2005/8/layout/vList4"/>
    <dgm:cxn modelId="{003A06F2-D587-024A-AAD5-89AA10CFD274}" type="presParOf" srcId="{370EC8B7-3CDB-9C4D-9104-8CF244BDEB7D}" destId="{18A26FD7-EEB7-134A-98B9-EE1EDBD3CA72}" srcOrd="1" destOrd="0" presId="urn:microsoft.com/office/officeart/2005/8/layout/vList4"/>
    <dgm:cxn modelId="{14E7C280-5FBA-514C-B87C-9D73424FA1E7}" type="presParOf" srcId="{370EC8B7-3CDB-9C4D-9104-8CF244BDEB7D}" destId="{E15E5389-9539-5F4A-B3E6-38D0B0B9A8B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61EC66-657B-F341-90BF-C8C1D16B766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562F75-B186-0045-966E-D4387AC4861F}">
      <dgm:prSet/>
      <dgm:spPr>
        <a:solidFill>
          <a:srgbClr val="4987B6"/>
        </a:solidFill>
      </dgm:spPr>
      <dgm:t>
        <a:bodyPr/>
        <a:lstStyle/>
        <a:p>
          <a:r>
            <a:rPr lang="en-US" b="0" i="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First calculate and assign the Recency, Frequency and Monetary values to each customer.</a:t>
          </a:r>
          <a:endParaRPr lang="en-US" b="0" i="0" dirty="0"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2A0E4007-2B9B-AF43-A2F5-7C9EAD92AC36}" type="parTrans" cxnId="{DE7CB754-2151-6A42-8F1C-0B5BD87EB86D}">
      <dgm:prSet/>
      <dgm:spPr/>
      <dgm:t>
        <a:bodyPr/>
        <a:lstStyle/>
        <a:p>
          <a:endParaRPr lang="en-US"/>
        </a:p>
      </dgm:t>
    </dgm:pt>
    <dgm:pt modelId="{CE9B87BB-5FA9-3646-B187-C4D0811837A5}" type="sibTrans" cxnId="{DE7CB754-2151-6A42-8F1C-0B5BD87EB86D}">
      <dgm:prSet/>
      <dgm:spPr/>
      <dgm:t>
        <a:bodyPr/>
        <a:lstStyle/>
        <a:p>
          <a:endParaRPr lang="en-US"/>
        </a:p>
      </dgm:t>
    </dgm:pt>
    <dgm:pt modelId="{BB015730-B440-3940-AF81-4D09270A3121}">
      <dgm:prSet/>
      <dgm:spPr>
        <a:solidFill>
          <a:srgbClr val="4987B6"/>
        </a:solidFill>
      </dgm:spPr>
      <dgm:t>
        <a:bodyPr/>
        <a:lstStyle/>
        <a:p>
          <a:r>
            <a:rPr lang="en-US" b="0" i="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Then use K-means classification to clustering.</a:t>
          </a:r>
          <a:endParaRPr lang="en-US" b="0" i="0" dirty="0"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9A30FEB8-9A17-A54D-8C70-52B873EC3B27}" type="parTrans" cxnId="{628E4BFB-C1DA-E14C-8CDB-697A766268DE}">
      <dgm:prSet/>
      <dgm:spPr/>
      <dgm:t>
        <a:bodyPr/>
        <a:lstStyle/>
        <a:p>
          <a:endParaRPr lang="en-US"/>
        </a:p>
      </dgm:t>
    </dgm:pt>
    <dgm:pt modelId="{181FD29E-1D0C-124B-84AA-EE3341A33168}" type="sibTrans" cxnId="{628E4BFB-C1DA-E14C-8CDB-697A766268DE}">
      <dgm:prSet/>
      <dgm:spPr/>
      <dgm:t>
        <a:bodyPr/>
        <a:lstStyle/>
        <a:p>
          <a:endParaRPr lang="en-US"/>
        </a:p>
      </dgm:t>
    </dgm:pt>
    <dgm:pt modelId="{5AE1D56F-59A4-2C47-9E27-05B4FD0C7EB1}">
      <dgm:prSet/>
      <dgm:spPr>
        <a:solidFill>
          <a:srgbClr val="4987B6"/>
        </a:solidFill>
      </dgm:spPr>
      <dgm:t>
        <a:bodyPr/>
        <a:lstStyle/>
        <a:p>
          <a:r>
            <a:rPr lang="en-US" b="0" i="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Divide customer list to tiered groups using Recency, Frequency and Monetary Values.</a:t>
          </a:r>
          <a:endParaRPr lang="en-US" b="0" i="0" dirty="0"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A44D825D-EF36-D847-866D-7CE4B4502581}" type="parTrans" cxnId="{20E3B44F-CA02-1E48-AF00-8AED77672338}">
      <dgm:prSet/>
      <dgm:spPr/>
      <dgm:t>
        <a:bodyPr/>
        <a:lstStyle/>
        <a:p>
          <a:endParaRPr lang="en-US"/>
        </a:p>
      </dgm:t>
    </dgm:pt>
    <dgm:pt modelId="{2D36322E-C414-C14E-9B69-9CB4D9C146C8}" type="sibTrans" cxnId="{20E3B44F-CA02-1E48-AF00-8AED77672338}">
      <dgm:prSet/>
      <dgm:spPr/>
      <dgm:t>
        <a:bodyPr/>
        <a:lstStyle/>
        <a:p>
          <a:endParaRPr lang="en-US"/>
        </a:p>
      </dgm:t>
    </dgm:pt>
    <dgm:pt modelId="{EB5177B6-B59D-5643-80E0-377F653F94CF}">
      <dgm:prSet/>
      <dgm:spPr>
        <a:solidFill>
          <a:srgbClr val="4987B6"/>
        </a:solidFill>
      </dgm:spPr>
      <dgm:t>
        <a:bodyPr/>
        <a:lstStyle/>
        <a:p>
          <a:r>
            <a:rPr lang="en-US" b="0" i="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Assign customer groups by manual clustering using the tiered groups which we created.</a:t>
          </a:r>
          <a:endParaRPr lang="en-US" b="0" i="0" dirty="0"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EC9EF970-1B94-6E44-A9C8-0CD021999E48}" type="parTrans" cxnId="{6A95F3B6-E722-2649-B133-CC0B9B086672}">
      <dgm:prSet/>
      <dgm:spPr/>
      <dgm:t>
        <a:bodyPr/>
        <a:lstStyle/>
        <a:p>
          <a:endParaRPr lang="en-US"/>
        </a:p>
      </dgm:t>
    </dgm:pt>
    <dgm:pt modelId="{0919130E-9074-ED4F-B8E7-2AA5A0509262}" type="sibTrans" cxnId="{6A95F3B6-E722-2649-B133-CC0B9B086672}">
      <dgm:prSet/>
      <dgm:spPr/>
      <dgm:t>
        <a:bodyPr/>
        <a:lstStyle/>
        <a:p>
          <a:endParaRPr lang="en-US"/>
        </a:p>
      </dgm:t>
    </dgm:pt>
    <dgm:pt modelId="{B3108E2D-9436-7746-82B5-E45BA133DE36}">
      <dgm:prSet/>
      <dgm:spPr>
        <a:solidFill>
          <a:srgbClr val="4987B6"/>
        </a:solidFill>
      </dgm:spPr>
      <dgm:t>
        <a:bodyPr/>
        <a:lstStyle/>
        <a:p>
          <a:r>
            <a:rPr lang="en-US" b="0" i="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Final step is to craft the personalized marketing tailored to each customer group.</a:t>
          </a:r>
          <a:endParaRPr lang="en-US" b="0" i="0" dirty="0"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4DFB2475-3EA2-4443-A7FC-AF2801D8C5E9}" type="parTrans" cxnId="{62B10B01-0125-2E4E-B934-A6412AF0D506}">
      <dgm:prSet/>
      <dgm:spPr/>
      <dgm:t>
        <a:bodyPr/>
        <a:lstStyle/>
        <a:p>
          <a:endParaRPr lang="en-US"/>
        </a:p>
      </dgm:t>
    </dgm:pt>
    <dgm:pt modelId="{EB1BFC24-9B18-064C-B89D-B6E00736E857}" type="sibTrans" cxnId="{62B10B01-0125-2E4E-B934-A6412AF0D506}">
      <dgm:prSet/>
      <dgm:spPr/>
      <dgm:t>
        <a:bodyPr/>
        <a:lstStyle/>
        <a:p>
          <a:endParaRPr lang="en-US"/>
        </a:p>
      </dgm:t>
    </dgm:pt>
    <dgm:pt modelId="{C26588DC-E38A-D64D-BCEB-49C347F79780}" type="pres">
      <dgm:prSet presAssocID="{7561EC66-657B-F341-90BF-C8C1D16B766A}" presName="linearFlow" presStyleCnt="0">
        <dgm:presLayoutVars>
          <dgm:dir/>
          <dgm:resizeHandles val="exact"/>
        </dgm:presLayoutVars>
      </dgm:prSet>
      <dgm:spPr/>
    </dgm:pt>
    <dgm:pt modelId="{E1CEC44F-5232-0E45-AB94-0EF4A1843F10}" type="pres">
      <dgm:prSet presAssocID="{D8562F75-B186-0045-966E-D4387AC4861F}" presName="composite" presStyleCnt="0"/>
      <dgm:spPr/>
    </dgm:pt>
    <dgm:pt modelId="{C0FDE480-F360-144C-80AC-301F1C6255A2}" type="pres">
      <dgm:prSet presAssocID="{D8562F75-B186-0045-966E-D4387AC4861F}" presName="imgShp" presStyleLbl="fgImgPlace1" presStyleIdx="0" presStyleCnt="5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50BD7D01-F077-0548-87E7-BABAC2B834CA}" type="pres">
      <dgm:prSet presAssocID="{D8562F75-B186-0045-966E-D4387AC4861F}" presName="txShp" presStyleLbl="node1" presStyleIdx="0" presStyleCnt="5">
        <dgm:presLayoutVars>
          <dgm:bulletEnabled val="1"/>
        </dgm:presLayoutVars>
      </dgm:prSet>
      <dgm:spPr/>
    </dgm:pt>
    <dgm:pt modelId="{AC1CCCB2-C8DF-B144-B3E1-D7B6CD032733}" type="pres">
      <dgm:prSet presAssocID="{CE9B87BB-5FA9-3646-B187-C4D0811837A5}" presName="spacing" presStyleCnt="0"/>
      <dgm:spPr/>
    </dgm:pt>
    <dgm:pt modelId="{DA4D4AD5-E559-184F-BA3B-4C56298FCDD9}" type="pres">
      <dgm:prSet presAssocID="{BB015730-B440-3940-AF81-4D09270A3121}" presName="composite" presStyleCnt="0"/>
      <dgm:spPr/>
    </dgm:pt>
    <dgm:pt modelId="{53A35512-5DB7-6D43-9303-EEC3021DCE7F}" type="pres">
      <dgm:prSet presAssocID="{BB015730-B440-3940-AF81-4D09270A3121}" presName="imgShp" presStyleLbl="fgImgPlace1" presStyleIdx="1" presStyleCnt="5"/>
      <dgm:spPr>
        <a:blipFill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13EA602F-AC51-1B48-A16F-ADDE5D171276}" type="pres">
      <dgm:prSet presAssocID="{BB015730-B440-3940-AF81-4D09270A3121}" presName="txShp" presStyleLbl="node1" presStyleIdx="1" presStyleCnt="5">
        <dgm:presLayoutVars>
          <dgm:bulletEnabled val="1"/>
        </dgm:presLayoutVars>
      </dgm:prSet>
      <dgm:spPr/>
    </dgm:pt>
    <dgm:pt modelId="{C5B04BE3-D8EA-664F-912A-66DD4B039B1A}" type="pres">
      <dgm:prSet presAssocID="{181FD29E-1D0C-124B-84AA-EE3341A33168}" presName="spacing" presStyleCnt="0"/>
      <dgm:spPr/>
    </dgm:pt>
    <dgm:pt modelId="{3445ACC5-47A2-EA47-991D-AED0203ED956}" type="pres">
      <dgm:prSet presAssocID="{5AE1D56F-59A4-2C47-9E27-05B4FD0C7EB1}" presName="composite" presStyleCnt="0"/>
      <dgm:spPr/>
    </dgm:pt>
    <dgm:pt modelId="{56747CF2-21C8-3A41-B50D-2DFE333EE69F}" type="pres">
      <dgm:prSet presAssocID="{5AE1D56F-59A4-2C47-9E27-05B4FD0C7EB1}" presName="imgShp" presStyleLbl="fgImgPlace1" presStyleIdx="2" presStyleCnt="5"/>
      <dgm:spPr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1000" b="-1000"/>
          </a:stretch>
        </a:blipFill>
      </dgm:spPr>
    </dgm:pt>
    <dgm:pt modelId="{8558F5F2-A5D0-B843-A8C0-5F6EB69390D0}" type="pres">
      <dgm:prSet presAssocID="{5AE1D56F-59A4-2C47-9E27-05B4FD0C7EB1}" presName="txShp" presStyleLbl="node1" presStyleIdx="2" presStyleCnt="5">
        <dgm:presLayoutVars>
          <dgm:bulletEnabled val="1"/>
        </dgm:presLayoutVars>
      </dgm:prSet>
      <dgm:spPr/>
    </dgm:pt>
    <dgm:pt modelId="{DC1688AF-05D2-4545-974D-3CF21595A671}" type="pres">
      <dgm:prSet presAssocID="{2D36322E-C414-C14E-9B69-9CB4D9C146C8}" presName="spacing" presStyleCnt="0"/>
      <dgm:spPr/>
    </dgm:pt>
    <dgm:pt modelId="{030F19F0-24A4-A44D-A48C-940D1D941D39}" type="pres">
      <dgm:prSet presAssocID="{EB5177B6-B59D-5643-80E0-377F653F94CF}" presName="composite" presStyleCnt="0"/>
      <dgm:spPr/>
    </dgm:pt>
    <dgm:pt modelId="{A0A1D35C-68E3-5C41-A5C2-6DC81AB7AC24}" type="pres">
      <dgm:prSet presAssocID="{EB5177B6-B59D-5643-80E0-377F653F94CF}" presName="imgShp" presStyleLbl="fgImgPlace1" presStyleIdx="3" presStyleCnt="5"/>
      <dgm:spPr>
        <a:blipFill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2000" b="-2000"/>
          </a:stretch>
        </a:blipFill>
      </dgm:spPr>
    </dgm:pt>
    <dgm:pt modelId="{9832A1D1-5ED1-1146-8F61-3C2444262D36}" type="pres">
      <dgm:prSet presAssocID="{EB5177B6-B59D-5643-80E0-377F653F94CF}" presName="txShp" presStyleLbl="node1" presStyleIdx="3" presStyleCnt="5">
        <dgm:presLayoutVars>
          <dgm:bulletEnabled val="1"/>
        </dgm:presLayoutVars>
      </dgm:prSet>
      <dgm:spPr/>
    </dgm:pt>
    <dgm:pt modelId="{0C589CDF-E974-FE4D-8010-D335287F668A}" type="pres">
      <dgm:prSet presAssocID="{0919130E-9074-ED4F-B8E7-2AA5A0509262}" presName="spacing" presStyleCnt="0"/>
      <dgm:spPr/>
    </dgm:pt>
    <dgm:pt modelId="{184EC42B-FAC3-B04D-AB3C-8A1FC31A6C10}" type="pres">
      <dgm:prSet presAssocID="{B3108E2D-9436-7746-82B5-E45BA133DE36}" presName="composite" presStyleCnt="0"/>
      <dgm:spPr/>
    </dgm:pt>
    <dgm:pt modelId="{5E42FD4D-25A6-4347-893F-0BE9848307E5}" type="pres">
      <dgm:prSet presAssocID="{B3108E2D-9436-7746-82B5-E45BA133DE36}" presName="imgShp" presStyleLbl="fgImgPlace1" presStyleIdx="4" presStyleCnt="5" custLinFactNeighborX="1369"/>
      <dgm:spPr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0" r="-80000"/>
          </a:stretch>
        </a:blipFill>
      </dgm:spPr>
    </dgm:pt>
    <dgm:pt modelId="{245E177B-FC6E-8043-A4BB-5E65D2E6AC8A}" type="pres">
      <dgm:prSet presAssocID="{B3108E2D-9436-7746-82B5-E45BA133DE36}" presName="txShp" presStyleLbl="node1" presStyleIdx="4" presStyleCnt="5">
        <dgm:presLayoutVars>
          <dgm:bulletEnabled val="1"/>
        </dgm:presLayoutVars>
      </dgm:prSet>
      <dgm:spPr/>
    </dgm:pt>
  </dgm:ptLst>
  <dgm:cxnLst>
    <dgm:cxn modelId="{62B10B01-0125-2E4E-B934-A6412AF0D506}" srcId="{7561EC66-657B-F341-90BF-C8C1D16B766A}" destId="{B3108E2D-9436-7746-82B5-E45BA133DE36}" srcOrd="4" destOrd="0" parTransId="{4DFB2475-3EA2-4443-A7FC-AF2801D8C5E9}" sibTransId="{EB1BFC24-9B18-064C-B89D-B6E00736E857}"/>
    <dgm:cxn modelId="{1C6BBF35-EC56-6A46-81EB-2C62455C804E}" type="presOf" srcId="{BB015730-B440-3940-AF81-4D09270A3121}" destId="{13EA602F-AC51-1B48-A16F-ADDE5D171276}" srcOrd="0" destOrd="0" presId="urn:microsoft.com/office/officeart/2005/8/layout/vList3"/>
    <dgm:cxn modelId="{20E3B44F-CA02-1E48-AF00-8AED77672338}" srcId="{7561EC66-657B-F341-90BF-C8C1D16B766A}" destId="{5AE1D56F-59A4-2C47-9E27-05B4FD0C7EB1}" srcOrd="2" destOrd="0" parTransId="{A44D825D-EF36-D847-866D-7CE4B4502581}" sibTransId="{2D36322E-C414-C14E-9B69-9CB4D9C146C8}"/>
    <dgm:cxn modelId="{DE7CB754-2151-6A42-8F1C-0B5BD87EB86D}" srcId="{7561EC66-657B-F341-90BF-C8C1D16B766A}" destId="{D8562F75-B186-0045-966E-D4387AC4861F}" srcOrd="0" destOrd="0" parTransId="{2A0E4007-2B9B-AF43-A2F5-7C9EAD92AC36}" sibTransId="{CE9B87BB-5FA9-3646-B187-C4D0811837A5}"/>
    <dgm:cxn modelId="{19A57860-454D-7241-9F8D-351B358FD48C}" type="presOf" srcId="{B3108E2D-9436-7746-82B5-E45BA133DE36}" destId="{245E177B-FC6E-8043-A4BB-5E65D2E6AC8A}" srcOrd="0" destOrd="0" presId="urn:microsoft.com/office/officeart/2005/8/layout/vList3"/>
    <dgm:cxn modelId="{C90FF3AD-5C16-F44D-A8B5-31FCBA57FBCB}" type="presOf" srcId="{7561EC66-657B-F341-90BF-C8C1D16B766A}" destId="{C26588DC-E38A-D64D-BCEB-49C347F79780}" srcOrd="0" destOrd="0" presId="urn:microsoft.com/office/officeart/2005/8/layout/vList3"/>
    <dgm:cxn modelId="{FC49E0B0-8EAA-6747-8CE9-AEC38124757C}" type="presOf" srcId="{D8562F75-B186-0045-966E-D4387AC4861F}" destId="{50BD7D01-F077-0548-87E7-BABAC2B834CA}" srcOrd="0" destOrd="0" presId="urn:microsoft.com/office/officeart/2005/8/layout/vList3"/>
    <dgm:cxn modelId="{6A95F3B6-E722-2649-B133-CC0B9B086672}" srcId="{7561EC66-657B-F341-90BF-C8C1D16B766A}" destId="{EB5177B6-B59D-5643-80E0-377F653F94CF}" srcOrd="3" destOrd="0" parTransId="{EC9EF970-1B94-6E44-A9C8-0CD021999E48}" sibTransId="{0919130E-9074-ED4F-B8E7-2AA5A0509262}"/>
    <dgm:cxn modelId="{840882CB-E252-7242-9A52-A89118A67F36}" type="presOf" srcId="{EB5177B6-B59D-5643-80E0-377F653F94CF}" destId="{9832A1D1-5ED1-1146-8F61-3C2444262D36}" srcOrd="0" destOrd="0" presId="urn:microsoft.com/office/officeart/2005/8/layout/vList3"/>
    <dgm:cxn modelId="{A8EC00F9-8DE5-C541-89C9-C36005908388}" type="presOf" srcId="{5AE1D56F-59A4-2C47-9E27-05B4FD0C7EB1}" destId="{8558F5F2-A5D0-B843-A8C0-5F6EB69390D0}" srcOrd="0" destOrd="0" presId="urn:microsoft.com/office/officeart/2005/8/layout/vList3"/>
    <dgm:cxn modelId="{628E4BFB-C1DA-E14C-8CDB-697A766268DE}" srcId="{7561EC66-657B-F341-90BF-C8C1D16B766A}" destId="{BB015730-B440-3940-AF81-4D09270A3121}" srcOrd="1" destOrd="0" parTransId="{9A30FEB8-9A17-A54D-8C70-52B873EC3B27}" sibTransId="{181FD29E-1D0C-124B-84AA-EE3341A33168}"/>
    <dgm:cxn modelId="{E895E696-E661-8041-861B-03E7AF17741F}" type="presParOf" srcId="{C26588DC-E38A-D64D-BCEB-49C347F79780}" destId="{E1CEC44F-5232-0E45-AB94-0EF4A1843F10}" srcOrd="0" destOrd="0" presId="urn:microsoft.com/office/officeart/2005/8/layout/vList3"/>
    <dgm:cxn modelId="{20AE7165-26C8-574C-B856-9ECD02251D71}" type="presParOf" srcId="{E1CEC44F-5232-0E45-AB94-0EF4A1843F10}" destId="{C0FDE480-F360-144C-80AC-301F1C6255A2}" srcOrd="0" destOrd="0" presId="urn:microsoft.com/office/officeart/2005/8/layout/vList3"/>
    <dgm:cxn modelId="{B87CCC85-D25D-5A4F-84DD-3D9DDA7F5FC0}" type="presParOf" srcId="{E1CEC44F-5232-0E45-AB94-0EF4A1843F10}" destId="{50BD7D01-F077-0548-87E7-BABAC2B834CA}" srcOrd="1" destOrd="0" presId="urn:microsoft.com/office/officeart/2005/8/layout/vList3"/>
    <dgm:cxn modelId="{C4E0C42C-8F7B-6640-A1BA-35C0FB60988F}" type="presParOf" srcId="{C26588DC-E38A-D64D-BCEB-49C347F79780}" destId="{AC1CCCB2-C8DF-B144-B3E1-D7B6CD032733}" srcOrd="1" destOrd="0" presId="urn:microsoft.com/office/officeart/2005/8/layout/vList3"/>
    <dgm:cxn modelId="{CB988F01-0A57-EC44-BA67-995154AF52EE}" type="presParOf" srcId="{C26588DC-E38A-D64D-BCEB-49C347F79780}" destId="{DA4D4AD5-E559-184F-BA3B-4C56298FCDD9}" srcOrd="2" destOrd="0" presId="urn:microsoft.com/office/officeart/2005/8/layout/vList3"/>
    <dgm:cxn modelId="{B0FA3414-107A-DF4A-BF35-6A1D2075094A}" type="presParOf" srcId="{DA4D4AD5-E559-184F-BA3B-4C56298FCDD9}" destId="{53A35512-5DB7-6D43-9303-EEC3021DCE7F}" srcOrd="0" destOrd="0" presId="urn:microsoft.com/office/officeart/2005/8/layout/vList3"/>
    <dgm:cxn modelId="{58A2E641-F37C-2C4F-B589-03AB9F63E3B0}" type="presParOf" srcId="{DA4D4AD5-E559-184F-BA3B-4C56298FCDD9}" destId="{13EA602F-AC51-1B48-A16F-ADDE5D171276}" srcOrd="1" destOrd="0" presId="urn:microsoft.com/office/officeart/2005/8/layout/vList3"/>
    <dgm:cxn modelId="{0F163799-E562-514E-8130-2B34F7A54C28}" type="presParOf" srcId="{C26588DC-E38A-D64D-BCEB-49C347F79780}" destId="{C5B04BE3-D8EA-664F-912A-66DD4B039B1A}" srcOrd="3" destOrd="0" presId="urn:microsoft.com/office/officeart/2005/8/layout/vList3"/>
    <dgm:cxn modelId="{7910951D-CFAB-1446-A3BF-7926FF0CA8DD}" type="presParOf" srcId="{C26588DC-E38A-D64D-BCEB-49C347F79780}" destId="{3445ACC5-47A2-EA47-991D-AED0203ED956}" srcOrd="4" destOrd="0" presId="urn:microsoft.com/office/officeart/2005/8/layout/vList3"/>
    <dgm:cxn modelId="{4E67D9E0-F590-4D42-A61A-6937B83E9576}" type="presParOf" srcId="{3445ACC5-47A2-EA47-991D-AED0203ED956}" destId="{56747CF2-21C8-3A41-B50D-2DFE333EE69F}" srcOrd="0" destOrd="0" presId="urn:microsoft.com/office/officeart/2005/8/layout/vList3"/>
    <dgm:cxn modelId="{D775A879-067A-FF42-A4B5-D649E6B860CE}" type="presParOf" srcId="{3445ACC5-47A2-EA47-991D-AED0203ED956}" destId="{8558F5F2-A5D0-B843-A8C0-5F6EB69390D0}" srcOrd="1" destOrd="0" presId="urn:microsoft.com/office/officeart/2005/8/layout/vList3"/>
    <dgm:cxn modelId="{9D396700-2823-CC48-B9D1-713E86881333}" type="presParOf" srcId="{C26588DC-E38A-D64D-BCEB-49C347F79780}" destId="{DC1688AF-05D2-4545-974D-3CF21595A671}" srcOrd="5" destOrd="0" presId="urn:microsoft.com/office/officeart/2005/8/layout/vList3"/>
    <dgm:cxn modelId="{C69308ED-D5AD-7749-83A9-58B00B536999}" type="presParOf" srcId="{C26588DC-E38A-D64D-BCEB-49C347F79780}" destId="{030F19F0-24A4-A44D-A48C-940D1D941D39}" srcOrd="6" destOrd="0" presId="urn:microsoft.com/office/officeart/2005/8/layout/vList3"/>
    <dgm:cxn modelId="{C11AF47D-5BF9-9946-A83A-996A1678FCBC}" type="presParOf" srcId="{030F19F0-24A4-A44D-A48C-940D1D941D39}" destId="{A0A1D35C-68E3-5C41-A5C2-6DC81AB7AC24}" srcOrd="0" destOrd="0" presId="urn:microsoft.com/office/officeart/2005/8/layout/vList3"/>
    <dgm:cxn modelId="{85B9C028-D7D8-9245-91F6-DA92576738A5}" type="presParOf" srcId="{030F19F0-24A4-A44D-A48C-940D1D941D39}" destId="{9832A1D1-5ED1-1146-8F61-3C2444262D36}" srcOrd="1" destOrd="0" presId="urn:microsoft.com/office/officeart/2005/8/layout/vList3"/>
    <dgm:cxn modelId="{8FB39845-930E-804B-B728-1D7D19082D51}" type="presParOf" srcId="{C26588DC-E38A-D64D-BCEB-49C347F79780}" destId="{0C589CDF-E974-FE4D-8010-D335287F668A}" srcOrd="7" destOrd="0" presId="urn:microsoft.com/office/officeart/2005/8/layout/vList3"/>
    <dgm:cxn modelId="{408FB67A-10D3-F34C-9F72-2F54F3FC828A}" type="presParOf" srcId="{C26588DC-E38A-D64D-BCEB-49C347F79780}" destId="{184EC42B-FAC3-B04D-AB3C-8A1FC31A6C10}" srcOrd="8" destOrd="0" presId="urn:microsoft.com/office/officeart/2005/8/layout/vList3"/>
    <dgm:cxn modelId="{AF4F1100-C363-014F-8A41-FD1A03C8F541}" type="presParOf" srcId="{184EC42B-FAC3-B04D-AB3C-8A1FC31A6C10}" destId="{5E42FD4D-25A6-4347-893F-0BE9848307E5}" srcOrd="0" destOrd="0" presId="urn:microsoft.com/office/officeart/2005/8/layout/vList3"/>
    <dgm:cxn modelId="{FCFCEF55-279C-4046-AF00-FA5259B10709}" type="presParOf" srcId="{184EC42B-FAC3-B04D-AB3C-8A1FC31A6C10}" destId="{245E177B-FC6E-8043-A4BB-5E65D2E6AC8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E10EBF-FBD8-4041-91E8-2DF5EB6FCD70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1DEDC3C-A330-DF4F-902C-5572682A23C7}">
      <dgm:prSet custT="1"/>
      <dgm:spPr>
        <a:solidFill>
          <a:srgbClr val="0F76D1"/>
        </a:solidFill>
      </dgm:spPr>
      <dgm:t>
        <a:bodyPr/>
        <a:lstStyle/>
        <a:p>
          <a:r>
            <a:rPr lang="en-US" sz="1100" b="0" i="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Champions:</a:t>
          </a:r>
          <a:endParaRPr lang="en-US" sz="1100" b="0" i="0" dirty="0"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4C29EC6F-8F11-DA4E-88B8-FCCCAE85B766}" type="parTrans" cxnId="{D3B1BF33-BB7D-944C-A7C7-0D5CC7BF3942}">
      <dgm:prSet/>
      <dgm:spPr/>
      <dgm:t>
        <a:bodyPr/>
        <a:lstStyle/>
        <a:p>
          <a:endParaRPr lang="en-US" sz="2000"/>
        </a:p>
      </dgm:t>
    </dgm:pt>
    <dgm:pt modelId="{8826F220-602B-9D4F-B50F-B3B4FE95AC3A}" type="sibTrans" cxnId="{D3B1BF33-BB7D-944C-A7C7-0D5CC7BF3942}">
      <dgm:prSet/>
      <dgm:spPr/>
      <dgm:t>
        <a:bodyPr/>
        <a:lstStyle/>
        <a:p>
          <a:endParaRPr lang="en-US" sz="2000"/>
        </a:p>
      </dgm:t>
    </dgm:pt>
    <dgm:pt modelId="{61E7C80D-F2CA-C146-9D82-AD39072AFB27}">
      <dgm:prSet custT="1"/>
      <dgm:spPr>
        <a:solidFill>
          <a:srgbClr val="0F76D1"/>
        </a:solidFill>
      </dgm:spPr>
      <dgm:t>
        <a:bodyPr/>
        <a:lstStyle/>
        <a:p>
          <a:r>
            <a:rPr lang="en-US" sz="1100" b="0" i="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 Loyalists:</a:t>
          </a:r>
          <a:endParaRPr lang="en-US" sz="1100" b="0" i="0" dirty="0"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2F67C159-539C-AF43-B983-10C3AD882913}" type="parTrans" cxnId="{29295F98-2AFC-6F42-9E03-3AD82829C972}">
      <dgm:prSet/>
      <dgm:spPr/>
      <dgm:t>
        <a:bodyPr/>
        <a:lstStyle/>
        <a:p>
          <a:endParaRPr lang="en-US" sz="2000"/>
        </a:p>
      </dgm:t>
    </dgm:pt>
    <dgm:pt modelId="{E586FE51-4439-A047-9A72-F0DEDBAFBD9C}" type="sibTrans" cxnId="{29295F98-2AFC-6F42-9E03-3AD82829C972}">
      <dgm:prSet/>
      <dgm:spPr/>
      <dgm:t>
        <a:bodyPr/>
        <a:lstStyle/>
        <a:p>
          <a:endParaRPr lang="en-US" sz="2000"/>
        </a:p>
      </dgm:t>
    </dgm:pt>
    <dgm:pt modelId="{E524333B-44B6-424A-86A5-174277C7E053}">
      <dgm:prSet custT="1"/>
      <dgm:spPr>
        <a:solidFill>
          <a:srgbClr val="0F76D1"/>
        </a:solidFill>
      </dgm:spPr>
      <dgm:t>
        <a:bodyPr/>
        <a:lstStyle/>
        <a:p>
          <a:r>
            <a:rPr lang="en-US" sz="1100" b="0" i="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At-Risk Customers:</a:t>
          </a:r>
          <a:endParaRPr lang="en-US" sz="1100" b="0" i="0" dirty="0"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C7DC81F0-29E0-F24A-B01D-502573C4D9A8}" type="parTrans" cxnId="{8527D0DD-2C4E-F540-8A9A-EAB64AE1D43C}">
      <dgm:prSet/>
      <dgm:spPr/>
      <dgm:t>
        <a:bodyPr/>
        <a:lstStyle/>
        <a:p>
          <a:endParaRPr lang="en-US" sz="2000"/>
        </a:p>
      </dgm:t>
    </dgm:pt>
    <dgm:pt modelId="{B8711D89-2BD8-4A41-A2EF-328638B735C8}" type="sibTrans" cxnId="{8527D0DD-2C4E-F540-8A9A-EAB64AE1D43C}">
      <dgm:prSet/>
      <dgm:spPr/>
      <dgm:t>
        <a:bodyPr/>
        <a:lstStyle/>
        <a:p>
          <a:endParaRPr lang="en-US" sz="2000"/>
        </a:p>
      </dgm:t>
    </dgm:pt>
    <dgm:pt modelId="{2A2EDA6D-D5EC-694F-9D12-A10706DF32D7}">
      <dgm:prSet custT="1"/>
      <dgm:spPr/>
      <dgm:t>
        <a:bodyPr/>
        <a:lstStyle/>
        <a:p>
          <a:r>
            <a:rPr lang="en-US" sz="1400" b="0" i="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Bought recently, buy often and spend the most! </a:t>
          </a:r>
          <a:endParaRPr lang="en-US" sz="1400" b="0" i="0" dirty="0"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45AAA02C-B8F7-024E-ADB7-7A294118D1DA}" type="parTrans" cxnId="{C1A05B57-FE9D-C147-BE1E-DAB4A850C4CC}">
      <dgm:prSet/>
      <dgm:spPr/>
      <dgm:t>
        <a:bodyPr/>
        <a:lstStyle/>
        <a:p>
          <a:endParaRPr lang="en-US" sz="2000"/>
        </a:p>
      </dgm:t>
    </dgm:pt>
    <dgm:pt modelId="{6223CA57-686F-634C-A180-B69178EC2296}" type="sibTrans" cxnId="{C1A05B57-FE9D-C147-BE1E-DAB4A850C4CC}">
      <dgm:prSet/>
      <dgm:spPr/>
      <dgm:t>
        <a:bodyPr/>
        <a:lstStyle/>
        <a:p>
          <a:endParaRPr lang="en-US" sz="2000"/>
        </a:p>
      </dgm:t>
    </dgm:pt>
    <dgm:pt modelId="{208D9246-E935-A447-A16B-17BF173B6417}">
      <dgm:prSet custT="1"/>
      <dgm:spPr>
        <a:solidFill>
          <a:srgbClr val="0F76D1"/>
        </a:solidFill>
      </dgm:spPr>
      <dgm:t>
        <a:bodyPr/>
        <a:lstStyle/>
        <a:p>
          <a:r>
            <a:rPr lang="en-US" sz="1100" b="0" i="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New </a:t>
          </a:r>
          <a:r>
            <a:rPr lang="en-US" sz="1100" b="0" i="0" baseline="0">
              <a:latin typeface="Baloo 2 Medium" panose="03080502040302020200" pitchFamily="66" charset="77"/>
              <a:cs typeface="Baloo 2 Medium" panose="03080502040302020200" pitchFamily="66" charset="77"/>
            </a:rPr>
            <a:t>Customers:</a:t>
          </a:r>
          <a:endParaRPr lang="en-US" sz="1100" b="0" i="0" dirty="0"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8F8A7FA0-DED9-9A43-8F36-D9E5257209F3}" type="parTrans" cxnId="{F1F92B12-1D35-CB44-B1A4-64CB793A1B2A}">
      <dgm:prSet/>
      <dgm:spPr/>
      <dgm:t>
        <a:bodyPr/>
        <a:lstStyle/>
        <a:p>
          <a:endParaRPr lang="en-US" sz="2000"/>
        </a:p>
      </dgm:t>
    </dgm:pt>
    <dgm:pt modelId="{234A6319-E9BA-9046-AA91-C8CB6E441FD9}" type="sibTrans" cxnId="{F1F92B12-1D35-CB44-B1A4-64CB793A1B2A}">
      <dgm:prSet/>
      <dgm:spPr/>
      <dgm:t>
        <a:bodyPr/>
        <a:lstStyle/>
        <a:p>
          <a:endParaRPr lang="en-US" sz="2000"/>
        </a:p>
      </dgm:t>
    </dgm:pt>
    <dgm:pt modelId="{5E95571D-A8C3-6A48-AABB-1D02985C63AC}">
      <dgm:prSet custT="1"/>
      <dgm:spPr/>
      <dgm:t>
        <a:bodyPr/>
        <a:lstStyle/>
        <a:p>
          <a:r>
            <a:rPr lang="en-US" sz="1400" b="0" i="0" baseline="0">
              <a:latin typeface="Baloo 2 Medium" panose="03080502040302020200" pitchFamily="66" charset="77"/>
              <a:cs typeface="Baloo 2 Medium" panose="03080502040302020200" pitchFamily="66" charset="77"/>
            </a:rPr>
            <a:t>Spend good money with us often. Responsive to promotions.</a:t>
          </a:r>
          <a:endParaRPr lang="en-US" sz="1400" b="0" i="0"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C3EED476-76AA-AA46-A8E4-40B34F872730}" type="parTrans" cxnId="{1C873B13-8938-C14B-AF87-71863A2AE462}">
      <dgm:prSet/>
      <dgm:spPr/>
      <dgm:t>
        <a:bodyPr/>
        <a:lstStyle/>
        <a:p>
          <a:endParaRPr lang="en-US" sz="2000"/>
        </a:p>
      </dgm:t>
    </dgm:pt>
    <dgm:pt modelId="{DDD005B3-543C-4C46-BF49-6A59FD4E0EB5}" type="sibTrans" cxnId="{1C873B13-8938-C14B-AF87-71863A2AE462}">
      <dgm:prSet/>
      <dgm:spPr/>
      <dgm:t>
        <a:bodyPr/>
        <a:lstStyle/>
        <a:p>
          <a:endParaRPr lang="en-US" sz="2000"/>
        </a:p>
      </dgm:t>
    </dgm:pt>
    <dgm:pt modelId="{89BF795E-4EA4-6F43-B68C-F2554548A93B}">
      <dgm:prSet custT="1"/>
      <dgm:spPr/>
      <dgm:t>
        <a:bodyPr/>
        <a:lstStyle/>
        <a:p>
          <a:r>
            <a:rPr lang="en-US" sz="1400" b="0" i="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Bought most recently, but recent frequency and monetary value is higher.</a:t>
          </a:r>
          <a:endParaRPr lang="en-US" sz="1400" b="0" i="0" dirty="0"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0533486D-682F-8047-ACC9-5427BB76149C}" type="parTrans" cxnId="{28250E0B-82C8-4842-8486-F972B559A4CE}">
      <dgm:prSet/>
      <dgm:spPr/>
      <dgm:t>
        <a:bodyPr/>
        <a:lstStyle/>
        <a:p>
          <a:endParaRPr lang="en-US" sz="2000"/>
        </a:p>
      </dgm:t>
    </dgm:pt>
    <dgm:pt modelId="{BD89CC74-8A82-C440-8854-3EE508F9217F}" type="sibTrans" cxnId="{28250E0B-82C8-4842-8486-F972B559A4CE}">
      <dgm:prSet/>
      <dgm:spPr/>
      <dgm:t>
        <a:bodyPr/>
        <a:lstStyle/>
        <a:p>
          <a:endParaRPr lang="en-US" sz="2000"/>
        </a:p>
      </dgm:t>
    </dgm:pt>
    <dgm:pt modelId="{1CA527D4-4CF6-B841-9201-60389950AB86}">
      <dgm:prSet custT="1"/>
      <dgm:spPr>
        <a:solidFill>
          <a:srgbClr val="0F76D1"/>
        </a:solidFill>
      </dgm:spPr>
      <dgm:t>
        <a:bodyPr/>
        <a:lstStyle/>
        <a:p>
          <a:r>
            <a:rPr lang="en-US" sz="1100" b="0" i="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Can't Loose them:</a:t>
          </a:r>
          <a:endParaRPr lang="en-US" sz="1100" b="0" i="0" dirty="0"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FA847C8E-5A22-C347-8242-BB129D7AC4C9}" type="parTrans" cxnId="{765E4EA3-DB40-1C42-BFF2-61342BF81152}">
      <dgm:prSet/>
      <dgm:spPr/>
      <dgm:t>
        <a:bodyPr/>
        <a:lstStyle/>
        <a:p>
          <a:endParaRPr lang="en-US" sz="2000"/>
        </a:p>
      </dgm:t>
    </dgm:pt>
    <dgm:pt modelId="{30DD6CD1-F0B2-1143-9B4C-23486A590917}" type="sibTrans" cxnId="{765E4EA3-DB40-1C42-BFF2-61342BF81152}">
      <dgm:prSet/>
      <dgm:spPr/>
      <dgm:t>
        <a:bodyPr/>
        <a:lstStyle/>
        <a:p>
          <a:endParaRPr lang="en-US" sz="2000"/>
        </a:p>
      </dgm:t>
    </dgm:pt>
    <dgm:pt modelId="{75F5B201-5603-1D4A-8D91-E716FE2286AC}">
      <dgm:prSet custT="1"/>
      <dgm:spPr/>
      <dgm:t>
        <a:bodyPr/>
        <a:lstStyle/>
        <a:p>
          <a:r>
            <a:rPr lang="en-US" sz="1400" b="0" i="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Spent big money and purchased often. But long time ago. Need to bring them back!</a:t>
          </a:r>
          <a:endParaRPr lang="en-US" sz="1400" b="0" i="0" dirty="0"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E456ED09-A1D7-7042-B46F-1DA42C5BBCF2}" type="parTrans" cxnId="{D82C6A29-E2A5-2040-A2FF-B714BE7F7AB4}">
      <dgm:prSet/>
      <dgm:spPr/>
      <dgm:t>
        <a:bodyPr/>
        <a:lstStyle/>
        <a:p>
          <a:endParaRPr lang="en-US" sz="2000"/>
        </a:p>
      </dgm:t>
    </dgm:pt>
    <dgm:pt modelId="{8B19C948-EA58-604C-A37A-F8542DEA25ED}" type="sibTrans" cxnId="{D82C6A29-E2A5-2040-A2FF-B714BE7F7AB4}">
      <dgm:prSet/>
      <dgm:spPr/>
      <dgm:t>
        <a:bodyPr/>
        <a:lstStyle/>
        <a:p>
          <a:endParaRPr lang="en-US" sz="2000"/>
        </a:p>
      </dgm:t>
    </dgm:pt>
    <dgm:pt modelId="{F51AFF2F-7711-734D-8935-497612A816D3}">
      <dgm:prSet custT="1"/>
      <dgm:spPr>
        <a:solidFill>
          <a:srgbClr val="0F76D1"/>
        </a:solidFill>
      </dgm:spPr>
      <dgm:t>
        <a:bodyPr/>
        <a:lstStyle/>
        <a:p>
          <a:r>
            <a:rPr lang="en-US" sz="1100" b="0" i="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Lost Customers:</a:t>
          </a:r>
          <a:endParaRPr lang="en-US" sz="1100" b="0" i="0" dirty="0"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7E9F054D-49EA-DB47-B5D3-D8B1500BB174}" type="parTrans" cxnId="{81C971A6-9C99-9843-8D3A-DA6E9A9771C2}">
      <dgm:prSet/>
      <dgm:spPr/>
      <dgm:t>
        <a:bodyPr/>
        <a:lstStyle/>
        <a:p>
          <a:endParaRPr lang="en-US" sz="2000"/>
        </a:p>
      </dgm:t>
    </dgm:pt>
    <dgm:pt modelId="{6E3722FB-221D-5048-BE4B-6A1B7F3E04BD}" type="sibTrans" cxnId="{81C971A6-9C99-9843-8D3A-DA6E9A9771C2}">
      <dgm:prSet/>
      <dgm:spPr/>
      <dgm:t>
        <a:bodyPr/>
        <a:lstStyle/>
        <a:p>
          <a:endParaRPr lang="en-US" sz="2000"/>
        </a:p>
      </dgm:t>
    </dgm:pt>
    <dgm:pt modelId="{555565F6-7C21-BB49-B757-21E3834A1812}">
      <dgm:prSet custT="1"/>
      <dgm:spPr/>
      <dgm:t>
        <a:bodyPr/>
        <a:lstStyle/>
        <a:p>
          <a:r>
            <a:rPr lang="en-US" sz="1400" b="0" i="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Made biggest purchases. But haven’t returned for a long time.</a:t>
          </a:r>
          <a:endParaRPr lang="en-US" sz="1400" b="0" i="0" dirty="0"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FF37B7EE-5BCE-C94E-8FDB-14058EDF109C}" type="parTrans" cxnId="{3E53D6D8-7411-544A-ACAA-58AC717B7E16}">
      <dgm:prSet/>
      <dgm:spPr/>
      <dgm:t>
        <a:bodyPr/>
        <a:lstStyle/>
        <a:p>
          <a:endParaRPr lang="en-US" sz="2000"/>
        </a:p>
      </dgm:t>
    </dgm:pt>
    <dgm:pt modelId="{8683D80A-4BB6-384B-91A4-3FD73ECDEF1B}" type="sibTrans" cxnId="{3E53D6D8-7411-544A-ACAA-58AC717B7E16}">
      <dgm:prSet/>
      <dgm:spPr/>
      <dgm:t>
        <a:bodyPr/>
        <a:lstStyle/>
        <a:p>
          <a:endParaRPr lang="en-US" sz="2000"/>
        </a:p>
      </dgm:t>
    </dgm:pt>
    <dgm:pt modelId="{56F91F4C-C823-9642-9FBD-C687EDE97AC1}">
      <dgm:prSet custT="1"/>
      <dgm:spPr/>
      <dgm:t>
        <a:bodyPr/>
        <a:lstStyle/>
        <a:p>
          <a:r>
            <a:rPr lang="en-US" sz="1400" b="0" i="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Lowest recency, frequency and monetary scores.</a:t>
          </a:r>
          <a:endParaRPr lang="en-US" sz="1400" b="0" i="0" dirty="0">
            <a:latin typeface="Baloo 2 Medium" panose="03080502040302020200" pitchFamily="66" charset="77"/>
            <a:cs typeface="Baloo 2 Medium" panose="03080502040302020200" pitchFamily="66" charset="77"/>
          </a:endParaRPr>
        </a:p>
      </dgm:t>
    </dgm:pt>
    <dgm:pt modelId="{0FACDDA4-2560-9042-B768-03D490E63A13}" type="parTrans" cxnId="{2E5074F0-ECB7-AB40-A8A2-5A398612DF4B}">
      <dgm:prSet/>
      <dgm:spPr/>
      <dgm:t>
        <a:bodyPr/>
        <a:lstStyle/>
        <a:p>
          <a:endParaRPr lang="en-US" sz="2000"/>
        </a:p>
      </dgm:t>
    </dgm:pt>
    <dgm:pt modelId="{7802A525-6CC4-5E4A-BAAE-8BF3436139FC}" type="sibTrans" cxnId="{2E5074F0-ECB7-AB40-A8A2-5A398612DF4B}">
      <dgm:prSet/>
      <dgm:spPr/>
      <dgm:t>
        <a:bodyPr/>
        <a:lstStyle/>
        <a:p>
          <a:endParaRPr lang="en-US" sz="2000"/>
        </a:p>
      </dgm:t>
    </dgm:pt>
    <dgm:pt modelId="{809E292B-2E67-5B4E-A008-C867F34B89D8}" type="pres">
      <dgm:prSet presAssocID="{B1E10EBF-FBD8-4041-91E8-2DF5EB6FCD70}" presName="Name0" presStyleCnt="0">
        <dgm:presLayoutVars>
          <dgm:dir/>
          <dgm:animLvl val="lvl"/>
          <dgm:resizeHandles val="exact"/>
        </dgm:presLayoutVars>
      </dgm:prSet>
      <dgm:spPr/>
    </dgm:pt>
    <dgm:pt modelId="{CECD1544-F8D2-0941-A573-494E2406AA5E}" type="pres">
      <dgm:prSet presAssocID="{F51AFF2F-7711-734D-8935-497612A816D3}" presName="boxAndChildren" presStyleCnt="0"/>
      <dgm:spPr/>
    </dgm:pt>
    <dgm:pt modelId="{AE7FB1D0-5E77-6A4F-9934-D995D0F07AF1}" type="pres">
      <dgm:prSet presAssocID="{F51AFF2F-7711-734D-8935-497612A816D3}" presName="parentTextBox" presStyleLbl="node1" presStyleIdx="0" presStyleCnt="6"/>
      <dgm:spPr/>
    </dgm:pt>
    <dgm:pt modelId="{6AD2AC41-5C14-6049-95FB-CBB811603D12}" type="pres">
      <dgm:prSet presAssocID="{F51AFF2F-7711-734D-8935-497612A816D3}" presName="entireBox" presStyleLbl="node1" presStyleIdx="0" presStyleCnt="6" custScaleY="2000000"/>
      <dgm:spPr/>
    </dgm:pt>
    <dgm:pt modelId="{F7DCD7A7-51C3-C641-AACF-7D7E7DE40C79}" type="pres">
      <dgm:prSet presAssocID="{F51AFF2F-7711-734D-8935-497612A816D3}" presName="descendantBox" presStyleCnt="0"/>
      <dgm:spPr/>
    </dgm:pt>
    <dgm:pt modelId="{44CC042F-F978-6444-9F43-73343F1013B3}" type="pres">
      <dgm:prSet presAssocID="{56F91F4C-C823-9642-9FBD-C687EDE97AC1}" presName="childTextBox" presStyleLbl="fgAccFollowNode1" presStyleIdx="0" presStyleCnt="6" custScaleY="2000000" custLinFactY="200000" custLinFactNeighborY="292702">
        <dgm:presLayoutVars>
          <dgm:bulletEnabled val="1"/>
        </dgm:presLayoutVars>
      </dgm:prSet>
      <dgm:spPr/>
    </dgm:pt>
    <dgm:pt modelId="{C6A03E90-2139-2A44-855E-4FBFEB2A02D4}" type="pres">
      <dgm:prSet presAssocID="{30DD6CD1-F0B2-1143-9B4C-23486A590917}" presName="sp" presStyleCnt="0"/>
      <dgm:spPr/>
    </dgm:pt>
    <dgm:pt modelId="{F03D65B1-9424-0249-BE02-62DB4E82A1FA}" type="pres">
      <dgm:prSet presAssocID="{1CA527D4-4CF6-B841-9201-60389950AB86}" presName="arrowAndChildren" presStyleCnt="0"/>
      <dgm:spPr/>
    </dgm:pt>
    <dgm:pt modelId="{83D2DE2D-C2A4-7C49-A7A4-7C1285DC9090}" type="pres">
      <dgm:prSet presAssocID="{1CA527D4-4CF6-B841-9201-60389950AB86}" presName="parentTextArrow" presStyleLbl="node1" presStyleIdx="0" presStyleCnt="6"/>
      <dgm:spPr/>
    </dgm:pt>
    <dgm:pt modelId="{81888B7F-A947-0C47-9101-D77AE2BCA29D}" type="pres">
      <dgm:prSet presAssocID="{1CA527D4-4CF6-B841-9201-60389950AB86}" presName="arrow" presStyleLbl="node1" presStyleIdx="1" presStyleCnt="6" custScaleY="2000000"/>
      <dgm:spPr/>
    </dgm:pt>
    <dgm:pt modelId="{11821FE8-1512-704A-B7E7-0F04CE6B43A5}" type="pres">
      <dgm:prSet presAssocID="{1CA527D4-4CF6-B841-9201-60389950AB86}" presName="descendantArrow" presStyleCnt="0"/>
      <dgm:spPr/>
    </dgm:pt>
    <dgm:pt modelId="{0730C4C5-204A-724E-A2F6-21FCAF597FD0}" type="pres">
      <dgm:prSet presAssocID="{555565F6-7C21-BB49-B757-21E3834A1812}" presName="childTextArrow" presStyleLbl="fgAccFollowNode1" presStyleIdx="1" presStyleCnt="6" custScaleY="2000000">
        <dgm:presLayoutVars>
          <dgm:bulletEnabled val="1"/>
        </dgm:presLayoutVars>
      </dgm:prSet>
      <dgm:spPr/>
    </dgm:pt>
    <dgm:pt modelId="{D17FA711-5BF0-CA46-BEEB-AA61A467173B}" type="pres">
      <dgm:prSet presAssocID="{B8711D89-2BD8-4A41-A2EF-328638B735C8}" presName="sp" presStyleCnt="0"/>
      <dgm:spPr/>
    </dgm:pt>
    <dgm:pt modelId="{E09033F3-37A0-1B41-AE5F-BC0D46B19427}" type="pres">
      <dgm:prSet presAssocID="{E524333B-44B6-424A-86A5-174277C7E053}" presName="arrowAndChildren" presStyleCnt="0"/>
      <dgm:spPr/>
    </dgm:pt>
    <dgm:pt modelId="{061C6BF6-91CC-3A44-ADF1-4A78A2682D61}" type="pres">
      <dgm:prSet presAssocID="{E524333B-44B6-424A-86A5-174277C7E053}" presName="parentTextArrow" presStyleLbl="node1" presStyleIdx="1" presStyleCnt="6"/>
      <dgm:spPr/>
    </dgm:pt>
    <dgm:pt modelId="{78C1D645-5186-BE49-9484-B940D4A4633A}" type="pres">
      <dgm:prSet presAssocID="{E524333B-44B6-424A-86A5-174277C7E053}" presName="arrow" presStyleLbl="node1" presStyleIdx="2" presStyleCnt="6" custScaleY="2000000"/>
      <dgm:spPr/>
    </dgm:pt>
    <dgm:pt modelId="{AFCDDE67-925C-C649-9E3C-A727DDA20DDB}" type="pres">
      <dgm:prSet presAssocID="{E524333B-44B6-424A-86A5-174277C7E053}" presName="descendantArrow" presStyleCnt="0"/>
      <dgm:spPr/>
    </dgm:pt>
    <dgm:pt modelId="{7A413E4B-C05D-0C40-AF0A-2D04C612A0D9}" type="pres">
      <dgm:prSet presAssocID="{75F5B201-5603-1D4A-8D91-E716FE2286AC}" presName="childTextArrow" presStyleLbl="fgAccFollowNode1" presStyleIdx="2" presStyleCnt="6" custScaleY="2000000">
        <dgm:presLayoutVars>
          <dgm:bulletEnabled val="1"/>
        </dgm:presLayoutVars>
      </dgm:prSet>
      <dgm:spPr/>
    </dgm:pt>
    <dgm:pt modelId="{58BEE97D-FC85-8E41-9BD3-F0EF0FEFB045}" type="pres">
      <dgm:prSet presAssocID="{234A6319-E9BA-9046-AA91-C8CB6E441FD9}" presName="sp" presStyleCnt="0"/>
      <dgm:spPr/>
    </dgm:pt>
    <dgm:pt modelId="{C05E09E8-054F-104F-B84D-D7A1DEBBB744}" type="pres">
      <dgm:prSet presAssocID="{208D9246-E935-A447-A16B-17BF173B6417}" presName="arrowAndChildren" presStyleCnt="0"/>
      <dgm:spPr/>
    </dgm:pt>
    <dgm:pt modelId="{BA6EB076-5563-0045-8146-62DF5D34B644}" type="pres">
      <dgm:prSet presAssocID="{208D9246-E935-A447-A16B-17BF173B6417}" presName="parentTextArrow" presStyleLbl="node1" presStyleIdx="2" presStyleCnt="6"/>
      <dgm:spPr/>
    </dgm:pt>
    <dgm:pt modelId="{25400963-2E9D-E347-B867-6ADDD1CD764F}" type="pres">
      <dgm:prSet presAssocID="{208D9246-E935-A447-A16B-17BF173B6417}" presName="arrow" presStyleLbl="node1" presStyleIdx="3" presStyleCnt="6" custScaleY="2000000"/>
      <dgm:spPr/>
    </dgm:pt>
    <dgm:pt modelId="{7EAFAABC-4C36-A640-8032-EDA05D4ABBDA}" type="pres">
      <dgm:prSet presAssocID="{208D9246-E935-A447-A16B-17BF173B6417}" presName="descendantArrow" presStyleCnt="0"/>
      <dgm:spPr/>
    </dgm:pt>
    <dgm:pt modelId="{626C03AC-80CD-1A46-9342-7C392E39D8B8}" type="pres">
      <dgm:prSet presAssocID="{89BF795E-4EA4-6F43-B68C-F2554548A93B}" presName="childTextArrow" presStyleLbl="fgAccFollowNode1" presStyleIdx="3" presStyleCnt="6" custScaleY="2000000">
        <dgm:presLayoutVars>
          <dgm:bulletEnabled val="1"/>
        </dgm:presLayoutVars>
      </dgm:prSet>
      <dgm:spPr/>
    </dgm:pt>
    <dgm:pt modelId="{4F54D3A7-4A48-EF47-BC68-834EB2AE5843}" type="pres">
      <dgm:prSet presAssocID="{E586FE51-4439-A047-9A72-F0DEDBAFBD9C}" presName="sp" presStyleCnt="0"/>
      <dgm:spPr/>
    </dgm:pt>
    <dgm:pt modelId="{2E95FACA-0788-F249-857C-E695731EF703}" type="pres">
      <dgm:prSet presAssocID="{61E7C80D-F2CA-C146-9D82-AD39072AFB27}" presName="arrowAndChildren" presStyleCnt="0"/>
      <dgm:spPr/>
    </dgm:pt>
    <dgm:pt modelId="{CDEF1677-DF2B-FA44-AC7B-2E8EDF75377B}" type="pres">
      <dgm:prSet presAssocID="{61E7C80D-F2CA-C146-9D82-AD39072AFB27}" presName="parentTextArrow" presStyleLbl="node1" presStyleIdx="3" presStyleCnt="6"/>
      <dgm:spPr/>
    </dgm:pt>
    <dgm:pt modelId="{5867F64C-7900-4A49-88D1-24E7E0D863EE}" type="pres">
      <dgm:prSet presAssocID="{61E7C80D-F2CA-C146-9D82-AD39072AFB27}" presName="arrow" presStyleLbl="node1" presStyleIdx="4" presStyleCnt="6" custScaleY="2000000"/>
      <dgm:spPr/>
    </dgm:pt>
    <dgm:pt modelId="{346D2C03-F2EA-7A4C-B460-7EAB01FB9252}" type="pres">
      <dgm:prSet presAssocID="{61E7C80D-F2CA-C146-9D82-AD39072AFB27}" presName="descendantArrow" presStyleCnt="0"/>
      <dgm:spPr/>
    </dgm:pt>
    <dgm:pt modelId="{258F4E84-3481-B84B-A04C-069FAFEC8668}" type="pres">
      <dgm:prSet presAssocID="{5E95571D-A8C3-6A48-AABB-1D02985C63AC}" presName="childTextArrow" presStyleLbl="fgAccFollowNode1" presStyleIdx="4" presStyleCnt="6" custScaleY="2000000">
        <dgm:presLayoutVars>
          <dgm:bulletEnabled val="1"/>
        </dgm:presLayoutVars>
      </dgm:prSet>
      <dgm:spPr/>
    </dgm:pt>
    <dgm:pt modelId="{1CC5FE2D-C426-6340-819D-CC1288FB1D9D}" type="pres">
      <dgm:prSet presAssocID="{8826F220-602B-9D4F-B50F-B3B4FE95AC3A}" presName="sp" presStyleCnt="0"/>
      <dgm:spPr/>
    </dgm:pt>
    <dgm:pt modelId="{691604B1-2B64-BF43-B31D-A13392545EA0}" type="pres">
      <dgm:prSet presAssocID="{A1DEDC3C-A330-DF4F-902C-5572682A23C7}" presName="arrowAndChildren" presStyleCnt="0"/>
      <dgm:spPr/>
    </dgm:pt>
    <dgm:pt modelId="{69FEC3B4-A9CA-CB41-88E5-D1B38F76F2F0}" type="pres">
      <dgm:prSet presAssocID="{A1DEDC3C-A330-DF4F-902C-5572682A23C7}" presName="parentTextArrow" presStyleLbl="node1" presStyleIdx="4" presStyleCnt="6"/>
      <dgm:spPr/>
    </dgm:pt>
    <dgm:pt modelId="{B569DB49-64D2-D643-9681-9E0A00FCA5A0}" type="pres">
      <dgm:prSet presAssocID="{A1DEDC3C-A330-DF4F-902C-5572682A23C7}" presName="arrow" presStyleLbl="node1" presStyleIdx="5" presStyleCnt="6" custScaleY="2000000" custLinFactNeighborX="-2276" custLinFactNeighborY="-3592"/>
      <dgm:spPr/>
    </dgm:pt>
    <dgm:pt modelId="{9B4EF805-22B2-C247-993E-90390E433C37}" type="pres">
      <dgm:prSet presAssocID="{A1DEDC3C-A330-DF4F-902C-5572682A23C7}" presName="descendantArrow" presStyleCnt="0"/>
      <dgm:spPr/>
    </dgm:pt>
    <dgm:pt modelId="{F552F7C4-6513-5A40-BBD2-CE01F10527CF}" type="pres">
      <dgm:prSet presAssocID="{2A2EDA6D-D5EC-694F-9D12-A10706DF32D7}" presName="childTextArrow" presStyleLbl="fgAccFollowNode1" presStyleIdx="5" presStyleCnt="6" custScaleY="2000000">
        <dgm:presLayoutVars>
          <dgm:bulletEnabled val="1"/>
        </dgm:presLayoutVars>
      </dgm:prSet>
      <dgm:spPr/>
    </dgm:pt>
  </dgm:ptLst>
  <dgm:cxnLst>
    <dgm:cxn modelId="{E1AF6102-8ECD-0343-A20C-37E8199FAECB}" type="presOf" srcId="{208D9246-E935-A447-A16B-17BF173B6417}" destId="{25400963-2E9D-E347-B867-6ADDD1CD764F}" srcOrd="1" destOrd="0" presId="urn:microsoft.com/office/officeart/2005/8/layout/process4"/>
    <dgm:cxn modelId="{28250E0B-82C8-4842-8486-F972B559A4CE}" srcId="{208D9246-E935-A447-A16B-17BF173B6417}" destId="{89BF795E-4EA4-6F43-B68C-F2554548A93B}" srcOrd="0" destOrd="0" parTransId="{0533486D-682F-8047-ACC9-5427BB76149C}" sibTransId="{BD89CC74-8A82-C440-8854-3EE508F9217F}"/>
    <dgm:cxn modelId="{F1F92B12-1D35-CB44-B1A4-64CB793A1B2A}" srcId="{B1E10EBF-FBD8-4041-91E8-2DF5EB6FCD70}" destId="{208D9246-E935-A447-A16B-17BF173B6417}" srcOrd="2" destOrd="0" parTransId="{8F8A7FA0-DED9-9A43-8F36-D9E5257209F3}" sibTransId="{234A6319-E9BA-9046-AA91-C8CB6E441FD9}"/>
    <dgm:cxn modelId="{1C873B13-8938-C14B-AF87-71863A2AE462}" srcId="{61E7C80D-F2CA-C146-9D82-AD39072AFB27}" destId="{5E95571D-A8C3-6A48-AABB-1D02985C63AC}" srcOrd="0" destOrd="0" parTransId="{C3EED476-76AA-AA46-A8E4-40B34F872730}" sibTransId="{DDD005B3-543C-4C46-BF49-6A59FD4E0EB5}"/>
    <dgm:cxn modelId="{882A3F1B-CF27-1342-80EE-15C5D5354807}" type="presOf" srcId="{E524333B-44B6-424A-86A5-174277C7E053}" destId="{061C6BF6-91CC-3A44-ADF1-4A78A2682D61}" srcOrd="0" destOrd="0" presId="urn:microsoft.com/office/officeart/2005/8/layout/process4"/>
    <dgm:cxn modelId="{D82C6A29-E2A5-2040-A2FF-B714BE7F7AB4}" srcId="{E524333B-44B6-424A-86A5-174277C7E053}" destId="{75F5B201-5603-1D4A-8D91-E716FE2286AC}" srcOrd="0" destOrd="0" parTransId="{E456ED09-A1D7-7042-B46F-1DA42C5BBCF2}" sibTransId="{8B19C948-EA58-604C-A37A-F8542DEA25ED}"/>
    <dgm:cxn modelId="{D3B1BF33-BB7D-944C-A7C7-0D5CC7BF3942}" srcId="{B1E10EBF-FBD8-4041-91E8-2DF5EB6FCD70}" destId="{A1DEDC3C-A330-DF4F-902C-5572682A23C7}" srcOrd="0" destOrd="0" parTransId="{4C29EC6F-8F11-DA4E-88B8-FCCCAE85B766}" sibTransId="{8826F220-602B-9D4F-B50F-B3B4FE95AC3A}"/>
    <dgm:cxn modelId="{C1A05B57-FE9D-C147-BE1E-DAB4A850C4CC}" srcId="{A1DEDC3C-A330-DF4F-902C-5572682A23C7}" destId="{2A2EDA6D-D5EC-694F-9D12-A10706DF32D7}" srcOrd="0" destOrd="0" parTransId="{45AAA02C-B8F7-024E-ADB7-7A294118D1DA}" sibTransId="{6223CA57-686F-634C-A180-B69178EC2296}"/>
    <dgm:cxn modelId="{6A321E5B-CBCD-204A-A753-AA1DD3FAB54C}" type="presOf" srcId="{61E7C80D-F2CA-C146-9D82-AD39072AFB27}" destId="{5867F64C-7900-4A49-88D1-24E7E0D863EE}" srcOrd="1" destOrd="0" presId="urn:microsoft.com/office/officeart/2005/8/layout/process4"/>
    <dgm:cxn modelId="{31B39563-D667-1649-8DB2-47E2BDD16622}" type="presOf" srcId="{89BF795E-4EA4-6F43-B68C-F2554548A93B}" destId="{626C03AC-80CD-1A46-9342-7C392E39D8B8}" srcOrd="0" destOrd="0" presId="urn:microsoft.com/office/officeart/2005/8/layout/process4"/>
    <dgm:cxn modelId="{F17B0978-C2C6-3C44-9011-A27B9CEDA19E}" type="presOf" srcId="{A1DEDC3C-A330-DF4F-902C-5572682A23C7}" destId="{B569DB49-64D2-D643-9681-9E0A00FCA5A0}" srcOrd="1" destOrd="0" presId="urn:microsoft.com/office/officeart/2005/8/layout/process4"/>
    <dgm:cxn modelId="{9517A981-6C0C-A446-B070-0A115EDDE665}" type="presOf" srcId="{555565F6-7C21-BB49-B757-21E3834A1812}" destId="{0730C4C5-204A-724E-A2F6-21FCAF597FD0}" srcOrd="0" destOrd="0" presId="urn:microsoft.com/office/officeart/2005/8/layout/process4"/>
    <dgm:cxn modelId="{A316AC8E-5F58-6D45-B2E1-29714B791317}" type="presOf" srcId="{5E95571D-A8C3-6A48-AABB-1D02985C63AC}" destId="{258F4E84-3481-B84B-A04C-069FAFEC8668}" srcOrd="0" destOrd="0" presId="urn:microsoft.com/office/officeart/2005/8/layout/process4"/>
    <dgm:cxn modelId="{298C968F-85E9-0F4F-9BCF-CEE0F8B82C93}" type="presOf" srcId="{56F91F4C-C823-9642-9FBD-C687EDE97AC1}" destId="{44CC042F-F978-6444-9F43-73343F1013B3}" srcOrd="0" destOrd="0" presId="urn:microsoft.com/office/officeart/2005/8/layout/process4"/>
    <dgm:cxn modelId="{6AE13897-43F7-414B-AAB0-9E587646294C}" type="presOf" srcId="{E524333B-44B6-424A-86A5-174277C7E053}" destId="{78C1D645-5186-BE49-9484-B940D4A4633A}" srcOrd="1" destOrd="0" presId="urn:microsoft.com/office/officeart/2005/8/layout/process4"/>
    <dgm:cxn modelId="{29295F98-2AFC-6F42-9E03-3AD82829C972}" srcId="{B1E10EBF-FBD8-4041-91E8-2DF5EB6FCD70}" destId="{61E7C80D-F2CA-C146-9D82-AD39072AFB27}" srcOrd="1" destOrd="0" parTransId="{2F67C159-539C-AF43-B983-10C3AD882913}" sibTransId="{E586FE51-4439-A047-9A72-F0DEDBAFBD9C}"/>
    <dgm:cxn modelId="{765E4EA3-DB40-1C42-BFF2-61342BF81152}" srcId="{B1E10EBF-FBD8-4041-91E8-2DF5EB6FCD70}" destId="{1CA527D4-4CF6-B841-9201-60389950AB86}" srcOrd="4" destOrd="0" parTransId="{FA847C8E-5A22-C347-8242-BB129D7AC4C9}" sibTransId="{30DD6CD1-F0B2-1143-9B4C-23486A590917}"/>
    <dgm:cxn modelId="{81C971A6-9C99-9843-8D3A-DA6E9A9771C2}" srcId="{B1E10EBF-FBD8-4041-91E8-2DF5EB6FCD70}" destId="{F51AFF2F-7711-734D-8935-497612A816D3}" srcOrd="5" destOrd="0" parTransId="{7E9F054D-49EA-DB47-B5D3-D8B1500BB174}" sibTransId="{6E3722FB-221D-5048-BE4B-6A1B7F3E04BD}"/>
    <dgm:cxn modelId="{519C8EB8-A0A5-4E46-B101-18CCB7649F81}" type="presOf" srcId="{1CA527D4-4CF6-B841-9201-60389950AB86}" destId="{83D2DE2D-C2A4-7C49-A7A4-7C1285DC9090}" srcOrd="0" destOrd="0" presId="urn:microsoft.com/office/officeart/2005/8/layout/process4"/>
    <dgm:cxn modelId="{C81313BA-6E1B-F444-A12C-58968FECDA3E}" type="presOf" srcId="{1CA527D4-4CF6-B841-9201-60389950AB86}" destId="{81888B7F-A947-0C47-9101-D77AE2BCA29D}" srcOrd="1" destOrd="0" presId="urn:microsoft.com/office/officeart/2005/8/layout/process4"/>
    <dgm:cxn modelId="{774799BC-1FA4-F346-A654-A0D6044163E0}" type="presOf" srcId="{A1DEDC3C-A330-DF4F-902C-5572682A23C7}" destId="{69FEC3B4-A9CA-CB41-88E5-D1B38F76F2F0}" srcOrd="0" destOrd="0" presId="urn:microsoft.com/office/officeart/2005/8/layout/process4"/>
    <dgm:cxn modelId="{ABA299CD-1D13-CA43-8CDD-D23EC9F77FEC}" type="presOf" srcId="{F51AFF2F-7711-734D-8935-497612A816D3}" destId="{6AD2AC41-5C14-6049-95FB-CBB811603D12}" srcOrd="1" destOrd="0" presId="urn:microsoft.com/office/officeart/2005/8/layout/process4"/>
    <dgm:cxn modelId="{A10D21D4-6D46-4440-8C4C-016DB63B709D}" type="presOf" srcId="{61E7C80D-F2CA-C146-9D82-AD39072AFB27}" destId="{CDEF1677-DF2B-FA44-AC7B-2E8EDF75377B}" srcOrd="0" destOrd="0" presId="urn:microsoft.com/office/officeart/2005/8/layout/process4"/>
    <dgm:cxn modelId="{84C501D7-3FED-B04F-8045-30DEFF3F1D72}" type="presOf" srcId="{75F5B201-5603-1D4A-8D91-E716FE2286AC}" destId="{7A413E4B-C05D-0C40-AF0A-2D04C612A0D9}" srcOrd="0" destOrd="0" presId="urn:microsoft.com/office/officeart/2005/8/layout/process4"/>
    <dgm:cxn modelId="{3E53D6D8-7411-544A-ACAA-58AC717B7E16}" srcId="{1CA527D4-4CF6-B841-9201-60389950AB86}" destId="{555565F6-7C21-BB49-B757-21E3834A1812}" srcOrd="0" destOrd="0" parTransId="{FF37B7EE-5BCE-C94E-8FDB-14058EDF109C}" sibTransId="{8683D80A-4BB6-384B-91A4-3FD73ECDEF1B}"/>
    <dgm:cxn modelId="{76AFE2D8-BB82-C24E-9597-588B48D3EDF3}" type="presOf" srcId="{208D9246-E935-A447-A16B-17BF173B6417}" destId="{BA6EB076-5563-0045-8146-62DF5D34B644}" srcOrd="0" destOrd="0" presId="urn:microsoft.com/office/officeart/2005/8/layout/process4"/>
    <dgm:cxn modelId="{721E57DC-75D0-D841-AC35-35B6E4EA18BD}" type="presOf" srcId="{F51AFF2F-7711-734D-8935-497612A816D3}" destId="{AE7FB1D0-5E77-6A4F-9934-D995D0F07AF1}" srcOrd="0" destOrd="0" presId="urn:microsoft.com/office/officeart/2005/8/layout/process4"/>
    <dgm:cxn modelId="{8527D0DD-2C4E-F540-8A9A-EAB64AE1D43C}" srcId="{B1E10EBF-FBD8-4041-91E8-2DF5EB6FCD70}" destId="{E524333B-44B6-424A-86A5-174277C7E053}" srcOrd="3" destOrd="0" parTransId="{C7DC81F0-29E0-F24A-B01D-502573C4D9A8}" sibTransId="{B8711D89-2BD8-4A41-A2EF-328638B735C8}"/>
    <dgm:cxn modelId="{E8E9D7E3-8C1B-254C-9745-08D6586304EC}" type="presOf" srcId="{2A2EDA6D-D5EC-694F-9D12-A10706DF32D7}" destId="{F552F7C4-6513-5A40-BBD2-CE01F10527CF}" srcOrd="0" destOrd="0" presId="urn:microsoft.com/office/officeart/2005/8/layout/process4"/>
    <dgm:cxn modelId="{2E5074F0-ECB7-AB40-A8A2-5A398612DF4B}" srcId="{F51AFF2F-7711-734D-8935-497612A816D3}" destId="{56F91F4C-C823-9642-9FBD-C687EDE97AC1}" srcOrd="0" destOrd="0" parTransId="{0FACDDA4-2560-9042-B768-03D490E63A13}" sibTransId="{7802A525-6CC4-5E4A-BAAE-8BF3436139FC}"/>
    <dgm:cxn modelId="{9DE0ADF2-38C9-914B-BF79-BF06FCC8BC6F}" type="presOf" srcId="{B1E10EBF-FBD8-4041-91E8-2DF5EB6FCD70}" destId="{809E292B-2E67-5B4E-A008-C867F34B89D8}" srcOrd="0" destOrd="0" presId="urn:microsoft.com/office/officeart/2005/8/layout/process4"/>
    <dgm:cxn modelId="{AB51F214-F5CB-E34D-9017-1639B987AF45}" type="presParOf" srcId="{809E292B-2E67-5B4E-A008-C867F34B89D8}" destId="{CECD1544-F8D2-0941-A573-494E2406AA5E}" srcOrd="0" destOrd="0" presId="urn:microsoft.com/office/officeart/2005/8/layout/process4"/>
    <dgm:cxn modelId="{E47F4721-A4F7-1E4F-90A0-EAB4338CA0E3}" type="presParOf" srcId="{CECD1544-F8D2-0941-A573-494E2406AA5E}" destId="{AE7FB1D0-5E77-6A4F-9934-D995D0F07AF1}" srcOrd="0" destOrd="0" presId="urn:microsoft.com/office/officeart/2005/8/layout/process4"/>
    <dgm:cxn modelId="{C77EACD8-C822-DC45-A6DF-29CEC94B0D31}" type="presParOf" srcId="{CECD1544-F8D2-0941-A573-494E2406AA5E}" destId="{6AD2AC41-5C14-6049-95FB-CBB811603D12}" srcOrd="1" destOrd="0" presId="urn:microsoft.com/office/officeart/2005/8/layout/process4"/>
    <dgm:cxn modelId="{58F94567-330D-034A-AC8C-58E6C1236810}" type="presParOf" srcId="{CECD1544-F8D2-0941-A573-494E2406AA5E}" destId="{F7DCD7A7-51C3-C641-AACF-7D7E7DE40C79}" srcOrd="2" destOrd="0" presId="urn:microsoft.com/office/officeart/2005/8/layout/process4"/>
    <dgm:cxn modelId="{A1F413AC-2083-DF47-A3A8-6D6A234BAAEB}" type="presParOf" srcId="{F7DCD7A7-51C3-C641-AACF-7D7E7DE40C79}" destId="{44CC042F-F978-6444-9F43-73343F1013B3}" srcOrd="0" destOrd="0" presId="urn:microsoft.com/office/officeart/2005/8/layout/process4"/>
    <dgm:cxn modelId="{03C9E231-C359-5144-AA46-87AE0E49F6F7}" type="presParOf" srcId="{809E292B-2E67-5B4E-A008-C867F34B89D8}" destId="{C6A03E90-2139-2A44-855E-4FBFEB2A02D4}" srcOrd="1" destOrd="0" presId="urn:microsoft.com/office/officeart/2005/8/layout/process4"/>
    <dgm:cxn modelId="{7869F7B1-7465-EE47-A99F-86203FFCF7C2}" type="presParOf" srcId="{809E292B-2E67-5B4E-A008-C867F34B89D8}" destId="{F03D65B1-9424-0249-BE02-62DB4E82A1FA}" srcOrd="2" destOrd="0" presId="urn:microsoft.com/office/officeart/2005/8/layout/process4"/>
    <dgm:cxn modelId="{023825C9-8646-F144-90EA-E160DC6044FD}" type="presParOf" srcId="{F03D65B1-9424-0249-BE02-62DB4E82A1FA}" destId="{83D2DE2D-C2A4-7C49-A7A4-7C1285DC9090}" srcOrd="0" destOrd="0" presId="urn:microsoft.com/office/officeart/2005/8/layout/process4"/>
    <dgm:cxn modelId="{A2EA6D55-5CD9-0F46-884B-9E6C01CC78CA}" type="presParOf" srcId="{F03D65B1-9424-0249-BE02-62DB4E82A1FA}" destId="{81888B7F-A947-0C47-9101-D77AE2BCA29D}" srcOrd="1" destOrd="0" presId="urn:microsoft.com/office/officeart/2005/8/layout/process4"/>
    <dgm:cxn modelId="{CC362839-B62D-0A4B-8BA7-773052D68001}" type="presParOf" srcId="{F03D65B1-9424-0249-BE02-62DB4E82A1FA}" destId="{11821FE8-1512-704A-B7E7-0F04CE6B43A5}" srcOrd="2" destOrd="0" presId="urn:microsoft.com/office/officeart/2005/8/layout/process4"/>
    <dgm:cxn modelId="{2B166137-E1F7-B146-A6FE-D172997C9B2C}" type="presParOf" srcId="{11821FE8-1512-704A-B7E7-0F04CE6B43A5}" destId="{0730C4C5-204A-724E-A2F6-21FCAF597FD0}" srcOrd="0" destOrd="0" presId="urn:microsoft.com/office/officeart/2005/8/layout/process4"/>
    <dgm:cxn modelId="{4A98373B-8700-A64B-B5CA-BBF5FF0DE966}" type="presParOf" srcId="{809E292B-2E67-5B4E-A008-C867F34B89D8}" destId="{D17FA711-5BF0-CA46-BEEB-AA61A467173B}" srcOrd="3" destOrd="0" presId="urn:microsoft.com/office/officeart/2005/8/layout/process4"/>
    <dgm:cxn modelId="{C891A8A2-6CF7-1240-8BEC-D193D40FF155}" type="presParOf" srcId="{809E292B-2E67-5B4E-A008-C867F34B89D8}" destId="{E09033F3-37A0-1B41-AE5F-BC0D46B19427}" srcOrd="4" destOrd="0" presId="urn:microsoft.com/office/officeart/2005/8/layout/process4"/>
    <dgm:cxn modelId="{8879106F-1FA1-7E4F-A84B-A2D5E1A18A3B}" type="presParOf" srcId="{E09033F3-37A0-1B41-AE5F-BC0D46B19427}" destId="{061C6BF6-91CC-3A44-ADF1-4A78A2682D61}" srcOrd="0" destOrd="0" presId="urn:microsoft.com/office/officeart/2005/8/layout/process4"/>
    <dgm:cxn modelId="{7E02FBE9-E3EA-DB4B-A92C-E5A0293E2A26}" type="presParOf" srcId="{E09033F3-37A0-1B41-AE5F-BC0D46B19427}" destId="{78C1D645-5186-BE49-9484-B940D4A4633A}" srcOrd="1" destOrd="0" presId="urn:microsoft.com/office/officeart/2005/8/layout/process4"/>
    <dgm:cxn modelId="{C8550BAC-66CB-DB4E-B24B-888F78B910A2}" type="presParOf" srcId="{E09033F3-37A0-1B41-AE5F-BC0D46B19427}" destId="{AFCDDE67-925C-C649-9E3C-A727DDA20DDB}" srcOrd="2" destOrd="0" presId="urn:microsoft.com/office/officeart/2005/8/layout/process4"/>
    <dgm:cxn modelId="{2FBF84FC-0A57-A340-B102-90002AB8BF38}" type="presParOf" srcId="{AFCDDE67-925C-C649-9E3C-A727DDA20DDB}" destId="{7A413E4B-C05D-0C40-AF0A-2D04C612A0D9}" srcOrd="0" destOrd="0" presId="urn:microsoft.com/office/officeart/2005/8/layout/process4"/>
    <dgm:cxn modelId="{5C7BACDB-ECA4-B84E-AB77-797AF8A9AF8F}" type="presParOf" srcId="{809E292B-2E67-5B4E-A008-C867F34B89D8}" destId="{58BEE97D-FC85-8E41-9BD3-F0EF0FEFB045}" srcOrd="5" destOrd="0" presId="urn:microsoft.com/office/officeart/2005/8/layout/process4"/>
    <dgm:cxn modelId="{21D8A188-5EA9-E948-9C9F-D0597B565657}" type="presParOf" srcId="{809E292B-2E67-5B4E-A008-C867F34B89D8}" destId="{C05E09E8-054F-104F-B84D-D7A1DEBBB744}" srcOrd="6" destOrd="0" presId="urn:microsoft.com/office/officeart/2005/8/layout/process4"/>
    <dgm:cxn modelId="{41B47D5B-5DEA-8643-8CB7-44F5F02C89A4}" type="presParOf" srcId="{C05E09E8-054F-104F-B84D-D7A1DEBBB744}" destId="{BA6EB076-5563-0045-8146-62DF5D34B644}" srcOrd="0" destOrd="0" presId="urn:microsoft.com/office/officeart/2005/8/layout/process4"/>
    <dgm:cxn modelId="{5BBE0E26-9029-EA4D-B289-57CC9E5C5BA5}" type="presParOf" srcId="{C05E09E8-054F-104F-B84D-D7A1DEBBB744}" destId="{25400963-2E9D-E347-B867-6ADDD1CD764F}" srcOrd="1" destOrd="0" presId="urn:microsoft.com/office/officeart/2005/8/layout/process4"/>
    <dgm:cxn modelId="{6C140177-5781-3B4F-AB49-34AF734B69FF}" type="presParOf" srcId="{C05E09E8-054F-104F-B84D-D7A1DEBBB744}" destId="{7EAFAABC-4C36-A640-8032-EDA05D4ABBDA}" srcOrd="2" destOrd="0" presId="urn:microsoft.com/office/officeart/2005/8/layout/process4"/>
    <dgm:cxn modelId="{212AF5BC-7DB8-6B41-B59D-55405FB66082}" type="presParOf" srcId="{7EAFAABC-4C36-A640-8032-EDA05D4ABBDA}" destId="{626C03AC-80CD-1A46-9342-7C392E39D8B8}" srcOrd="0" destOrd="0" presId="urn:microsoft.com/office/officeart/2005/8/layout/process4"/>
    <dgm:cxn modelId="{26D1A4AF-E0C0-9647-AB10-3BB1775439E1}" type="presParOf" srcId="{809E292B-2E67-5B4E-A008-C867F34B89D8}" destId="{4F54D3A7-4A48-EF47-BC68-834EB2AE5843}" srcOrd="7" destOrd="0" presId="urn:microsoft.com/office/officeart/2005/8/layout/process4"/>
    <dgm:cxn modelId="{23763D26-323A-E044-8202-91B932CCCB69}" type="presParOf" srcId="{809E292B-2E67-5B4E-A008-C867F34B89D8}" destId="{2E95FACA-0788-F249-857C-E695731EF703}" srcOrd="8" destOrd="0" presId="urn:microsoft.com/office/officeart/2005/8/layout/process4"/>
    <dgm:cxn modelId="{5ED595A7-BE91-624D-8AA9-F37BF69E0578}" type="presParOf" srcId="{2E95FACA-0788-F249-857C-E695731EF703}" destId="{CDEF1677-DF2B-FA44-AC7B-2E8EDF75377B}" srcOrd="0" destOrd="0" presId="urn:microsoft.com/office/officeart/2005/8/layout/process4"/>
    <dgm:cxn modelId="{FF4E9D78-CB22-2647-AD0A-98882CF82559}" type="presParOf" srcId="{2E95FACA-0788-F249-857C-E695731EF703}" destId="{5867F64C-7900-4A49-88D1-24E7E0D863EE}" srcOrd="1" destOrd="0" presId="urn:microsoft.com/office/officeart/2005/8/layout/process4"/>
    <dgm:cxn modelId="{B3C4049E-F2CA-494A-828E-45A2255F0E90}" type="presParOf" srcId="{2E95FACA-0788-F249-857C-E695731EF703}" destId="{346D2C03-F2EA-7A4C-B460-7EAB01FB9252}" srcOrd="2" destOrd="0" presId="urn:microsoft.com/office/officeart/2005/8/layout/process4"/>
    <dgm:cxn modelId="{1CED20BD-C8B2-ED44-8DE0-45A9AA3BEF23}" type="presParOf" srcId="{346D2C03-F2EA-7A4C-B460-7EAB01FB9252}" destId="{258F4E84-3481-B84B-A04C-069FAFEC8668}" srcOrd="0" destOrd="0" presId="urn:microsoft.com/office/officeart/2005/8/layout/process4"/>
    <dgm:cxn modelId="{6634E076-B98D-1746-AB27-83812D045D33}" type="presParOf" srcId="{809E292B-2E67-5B4E-A008-C867F34B89D8}" destId="{1CC5FE2D-C426-6340-819D-CC1288FB1D9D}" srcOrd="9" destOrd="0" presId="urn:microsoft.com/office/officeart/2005/8/layout/process4"/>
    <dgm:cxn modelId="{BC991231-28AD-A246-AA8F-94621AE54739}" type="presParOf" srcId="{809E292B-2E67-5B4E-A008-C867F34B89D8}" destId="{691604B1-2B64-BF43-B31D-A13392545EA0}" srcOrd="10" destOrd="0" presId="urn:microsoft.com/office/officeart/2005/8/layout/process4"/>
    <dgm:cxn modelId="{86AC0BC2-B109-FC4E-AD56-8C7383F23670}" type="presParOf" srcId="{691604B1-2B64-BF43-B31D-A13392545EA0}" destId="{69FEC3B4-A9CA-CB41-88E5-D1B38F76F2F0}" srcOrd="0" destOrd="0" presId="urn:microsoft.com/office/officeart/2005/8/layout/process4"/>
    <dgm:cxn modelId="{88FE4DED-AE20-464F-AB30-72BA675A6B24}" type="presParOf" srcId="{691604B1-2B64-BF43-B31D-A13392545EA0}" destId="{B569DB49-64D2-D643-9681-9E0A00FCA5A0}" srcOrd="1" destOrd="0" presId="urn:microsoft.com/office/officeart/2005/8/layout/process4"/>
    <dgm:cxn modelId="{AE05D36A-5C4D-2E4A-B578-5E4145EA7BCF}" type="presParOf" srcId="{691604B1-2B64-BF43-B31D-A13392545EA0}" destId="{9B4EF805-22B2-C247-993E-90390E433C37}" srcOrd="2" destOrd="0" presId="urn:microsoft.com/office/officeart/2005/8/layout/process4"/>
    <dgm:cxn modelId="{CB43796B-0705-BD49-A8B5-833B3E29ADCA}" type="presParOf" srcId="{9B4EF805-22B2-C247-993E-90390E433C37}" destId="{F552F7C4-6513-5A40-BBD2-CE01F10527CF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46222-3FEC-CC45-BAC3-6BEA172A2B67}">
      <dsp:nvSpPr>
        <dsp:cNvPr id="0" name=""/>
        <dsp:cNvSpPr/>
      </dsp:nvSpPr>
      <dsp:spPr>
        <a:xfrm>
          <a:off x="0" y="0"/>
          <a:ext cx="5590477" cy="769427"/>
        </a:xfrm>
        <a:prstGeom prst="roundRect">
          <a:avLst>
            <a:gd name="adj" fmla="val 10000"/>
          </a:avLst>
        </a:prstGeom>
        <a:solidFill>
          <a:srgbClr val="4987B6"/>
        </a:soli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rPr>
            <a:t>Picking the data points that need to be analyzed.</a:t>
          </a:r>
          <a:endParaRPr lang="en-US" sz="1700" b="0" i="0" kern="1200" dirty="0">
            <a:solidFill>
              <a:schemeClr val="bg1"/>
            </a:solidFill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>
        <a:off x="1195038" y="0"/>
        <a:ext cx="4395438" cy="769427"/>
      </dsp:txXfrm>
    </dsp:sp>
    <dsp:sp modelId="{890DE0AE-F1D3-A645-A562-A0DD2DE89C65}">
      <dsp:nvSpPr>
        <dsp:cNvPr id="0" name=""/>
        <dsp:cNvSpPr/>
      </dsp:nvSpPr>
      <dsp:spPr>
        <a:xfrm>
          <a:off x="76942" y="76942"/>
          <a:ext cx="1118095" cy="6155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41000" b="-41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31FD32-7C5F-664C-9C72-93E5D73A65F8}">
      <dsp:nvSpPr>
        <dsp:cNvPr id="0" name=""/>
        <dsp:cNvSpPr/>
      </dsp:nvSpPr>
      <dsp:spPr>
        <a:xfrm>
          <a:off x="0" y="846370"/>
          <a:ext cx="5590477" cy="769427"/>
        </a:xfrm>
        <a:prstGeom prst="roundRect">
          <a:avLst>
            <a:gd name="adj" fmla="val 10000"/>
          </a:avLst>
        </a:prstGeom>
        <a:solidFill>
          <a:srgbClr val="4987B6"/>
        </a:soli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rPr>
            <a:t>Finding anomaly in data and filter out.</a:t>
          </a:r>
          <a:endParaRPr lang="en-US" sz="1700" b="0" i="0" kern="1200" dirty="0">
            <a:solidFill>
              <a:schemeClr val="bg1"/>
            </a:solidFill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>
        <a:off x="1195038" y="846370"/>
        <a:ext cx="4395438" cy="769427"/>
      </dsp:txXfrm>
    </dsp:sp>
    <dsp:sp modelId="{0D277D07-D4AA-9D4F-AD65-4B77833DF0AE}">
      <dsp:nvSpPr>
        <dsp:cNvPr id="0" name=""/>
        <dsp:cNvSpPr/>
      </dsp:nvSpPr>
      <dsp:spPr>
        <a:xfrm>
          <a:off x="76942" y="923313"/>
          <a:ext cx="1118095" cy="6155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FD5A69-A74D-3944-AA7E-E57F4C15459A}">
      <dsp:nvSpPr>
        <dsp:cNvPr id="0" name=""/>
        <dsp:cNvSpPr/>
      </dsp:nvSpPr>
      <dsp:spPr>
        <a:xfrm>
          <a:off x="0" y="1692741"/>
          <a:ext cx="5590477" cy="769427"/>
        </a:xfrm>
        <a:prstGeom prst="roundRect">
          <a:avLst>
            <a:gd name="adj" fmla="val 10000"/>
          </a:avLst>
        </a:prstGeom>
        <a:solidFill>
          <a:srgbClr val="4987B6"/>
        </a:soli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rPr>
            <a:t>Extracting the relevant information from the data.</a:t>
          </a:r>
          <a:endParaRPr lang="en-US" sz="1700" b="0" i="0" kern="1200" dirty="0">
            <a:solidFill>
              <a:schemeClr val="bg1"/>
            </a:solidFill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>
        <a:off x="1195038" y="1692741"/>
        <a:ext cx="4395438" cy="769427"/>
      </dsp:txXfrm>
    </dsp:sp>
    <dsp:sp modelId="{6497C5FF-4EDC-8C4A-A8F5-9EC303B9B9D6}">
      <dsp:nvSpPr>
        <dsp:cNvPr id="0" name=""/>
        <dsp:cNvSpPr/>
      </dsp:nvSpPr>
      <dsp:spPr>
        <a:xfrm>
          <a:off x="76942" y="1769683"/>
          <a:ext cx="1118095" cy="6155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F9D2A4-587A-F544-8A39-9BE09E75BF4D}">
      <dsp:nvSpPr>
        <dsp:cNvPr id="0" name=""/>
        <dsp:cNvSpPr/>
      </dsp:nvSpPr>
      <dsp:spPr>
        <a:xfrm>
          <a:off x="0" y="2539111"/>
          <a:ext cx="5590477" cy="769427"/>
        </a:xfrm>
        <a:prstGeom prst="roundRect">
          <a:avLst>
            <a:gd name="adj" fmla="val 10000"/>
          </a:avLst>
        </a:prstGeom>
        <a:solidFill>
          <a:srgbClr val="4987B6"/>
        </a:soli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rPr>
            <a:t>Identifying the key values from the extracted data set.</a:t>
          </a:r>
          <a:endParaRPr lang="en-US" sz="1700" b="0" i="0" kern="1200" dirty="0">
            <a:solidFill>
              <a:schemeClr val="bg1"/>
            </a:solidFill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>
        <a:off x="1195038" y="2539111"/>
        <a:ext cx="4395438" cy="769427"/>
      </dsp:txXfrm>
    </dsp:sp>
    <dsp:sp modelId="{F0B2378A-CE99-A743-BAF5-2D902508B098}">
      <dsp:nvSpPr>
        <dsp:cNvPr id="0" name=""/>
        <dsp:cNvSpPr/>
      </dsp:nvSpPr>
      <dsp:spPr>
        <a:xfrm>
          <a:off x="76942" y="2616054"/>
          <a:ext cx="1118095" cy="6155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15E33C5-D208-4F4C-B8AA-FC652AA288E4}">
      <dsp:nvSpPr>
        <dsp:cNvPr id="0" name=""/>
        <dsp:cNvSpPr/>
      </dsp:nvSpPr>
      <dsp:spPr>
        <a:xfrm>
          <a:off x="0" y="3385482"/>
          <a:ext cx="5590477" cy="769427"/>
        </a:xfrm>
        <a:prstGeom prst="roundRect">
          <a:avLst>
            <a:gd name="adj" fmla="val 10000"/>
          </a:avLst>
        </a:prstGeom>
        <a:solidFill>
          <a:srgbClr val="4987B6"/>
        </a:soli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rPr>
            <a:t>Interpreting and reporting the results.</a:t>
          </a:r>
          <a:endParaRPr lang="en-US" sz="1700" b="0" i="0" kern="1200" dirty="0">
            <a:solidFill>
              <a:schemeClr val="bg1"/>
            </a:solidFill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>
        <a:off x="1195038" y="3385482"/>
        <a:ext cx="4395438" cy="769427"/>
      </dsp:txXfrm>
    </dsp:sp>
    <dsp:sp modelId="{18A26FD7-EEB7-134A-98B9-EE1EDBD3CA72}">
      <dsp:nvSpPr>
        <dsp:cNvPr id="0" name=""/>
        <dsp:cNvSpPr/>
      </dsp:nvSpPr>
      <dsp:spPr>
        <a:xfrm>
          <a:off x="76942" y="3462424"/>
          <a:ext cx="1118095" cy="6155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D7D01-F077-0548-87E7-BABAC2B834CA}">
      <dsp:nvSpPr>
        <dsp:cNvPr id="0" name=""/>
        <dsp:cNvSpPr/>
      </dsp:nvSpPr>
      <dsp:spPr>
        <a:xfrm rot="10800000">
          <a:off x="1595865" y="1400"/>
          <a:ext cx="5696124" cy="644511"/>
        </a:xfrm>
        <a:prstGeom prst="homePlate">
          <a:avLst/>
        </a:prstGeom>
        <a:solidFill>
          <a:srgbClr val="4987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212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First calculate and assign the Recency, Frequency and Monetary values to each customer.</a:t>
          </a:r>
          <a:endParaRPr lang="en-US" sz="1400" b="0" i="0" kern="1200" dirty="0"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 rot="10800000">
        <a:off x="1756993" y="1400"/>
        <a:ext cx="5534996" cy="644511"/>
      </dsp:txXfrm>
    </dsp:sp>
    <dsp:sp modelId="{C0FDE480-F360-144C-80AC-301F1C6255A2}">
      <dsp:nvSpPr>
        <dsp:cNvPr id="0" name=""/>
        <dsp:cNvSpPr/>
      </dsp:nvSpPr>
      <dsp:spPr>
        <a:xfrm>
          <a:off x="1273610" y="1400"/>
          <a:ext cx="644511" cy="644511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A602F-AC51-1B48-A16F-ADDE5D171276}">
      <dsp:nvSpPr>
        <dsp:cNvPr id="0" name=""/>
        <dsp:cNvSpPr/>
      </dsp:nvSpPr>
      <dsp:spPr>
        <a:xfrm rot="10800000">
          <a:off x="1595865" y="838303"/>
          <a:ext cx="5696124" cy="644511"/>
        </a:xfrm>
        <a:prstGeom prst="homePlate">
          <a:avLst/>
        </a:prstGeom>
        <a:solidFill>
          <a:srgbClr val="4987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212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Then use K-means classification to clustering.</a:t>
          </a:r>
          <a:endParaRPr lang="en-US" sz="1400" b="0" i="0" kern="1200" dirty="0"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 rot="10800000">
        <a:off x="1756993" y="838303"/>
        <a:ext cx="5534996" cy="644511"/>
      </dsp:txXfrm>
    </dsp:sp>
    <dsp:sp modelId="{53A35512-5DB7-6D43-9303-EEC3021DCE7F}">
      <dsp:nvSpPr>
        <dsp:cNvPr id="0" name=""/>
        <dsp:cNvSpPr/>
      </dsp:nvSpPr>
      <dsp:spPr>
        <a:xfrm>
          <a:off x="1273610" y="838303"/>
          <a:ext cx="644511" cy="644511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8F5F2-A5D0-B843-A8C0-5F6EB69390D0}">
      <dsp:nvSpPr>
        <dsp:cNvPr id="0" name=""/>
        <dsp:cNvSpPr/>
      </dsp:nvSpPr>
      <dsp:spPr>
        <a:xfrm rot="10800000">
          <a:off x="1595865" y="1675205"/>
          <a:ext cx="5696124" cy="644511"/>
        </a:xfrm>
        <a:prstGeom prst="homePlate">
          <a:avLst/>
        </a:prstGeom>
        <a:solidFill>
          <a:srgbClr val="4987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212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Divide customer list to tiered groups using Recency, Frequency and Monetary Values.</a:t>
          </a:r>
          <a:endParaRPr lang="en-US" sz="1400" b="0" i="0" kern="1200" dirty="0"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 rot="10800000">
        <a:off x="1756993" y="1675205"/>
        <a:ext cx="5534996" cy="644511"/>
      </dsp:txXfrm>
    </dsp:sp>
    <dsp:sp modelId="{56747CF2-21C8-3A41-B50D-2DFE333EE69F}">
      <dsp:nvSpPr>
        <dsp:cNvPr id="0" name=""/>
        <dsp:cNvSpPr/>
      </dsp:nvSpPr>
      <dsp:spPr>
        <a:xfrm>
          <a:off x="1273610" y="1675205"/>
          <a:ext cx="644511" cy="644511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2A1D1-5ED1-1146-8F61-3C2444262D36}">
      <dsp:nvSpPr>
        <dsp:cNvPr id="0" name=""/>
        <dsp:cNvSpPr/>
      </dsp:nvSpPr>
      <dsp:spPr>
        <a:xfrm rot="10800000">
          <a:off x="1595865" y="2512108"/>
          <a:ext cx="5696124" cy="644511"/>
        </a:xfrm>
        <a:prstGeom prst="homePlate">
          <a:avLst/>
        </a:prstGeom>
        <a:solidFill>
          <a:srgbClr val="4987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212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Assign customer groups by manual clustering using the tiered groups which we created.</a:t>
          </a:r>
          <a:endParaRPr lang="en-US" sz="1400" b="0" i="0" kern="1200" dirty="0"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 rot="10800000">
        <a:off x="1756993" y="2512108"/>
        <a:ext cx="5534996" cy="644511"/>
      </dsp:txXfrm>
    </dsp:sp>
    <dsp:sp modelId="{A0A1D35C-68E3-5C41-A5C2-6DC81AB7AC24}">
      <dsp:nvSpPr>
        <dsp:cNvPr id="0" name=""/>
        <dsp:cNvSpPr/>
      </dsp:nvSpPr>
      <dsp:spPr>
        <a:xfrm>
          <a:off x="1273610" y="2512108"/>
          <a:ext cx="644511" cy="644511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E177B-FC6E-8043-A4BB-5E65D2E6AC8A}">
      <dsp:nvSpPr>
        <dsp:cNvPr id="0" name=""/>
        <dsp:cNvSpPr/>
      </dsp:nvSpPr>
      <dsp:spPr>
        <a:xfrm rot="10800000">
          <a:off x="1595865" y="3349011"/>
          <a:ext cx="5696124" cy="644511"/>
        </a:xfrm>
        <a:prstGeom prst="homePlate">
          <a:avLst/>
        </a:prstGeom>
        <a:solidFill>
          <a:srgbClr val="4987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212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Final step is to craft the personalized marketing tailored to each customer group.</a:t>
          </a:r>
          <a:endParaRPr lang="en-US" sz="1400" b="0" i="0" kern="1200" dirty="0"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 rot="10800000">
        <a:off x="1756993" y="3349011"/>
        <a:ext cx="5534996" cy="644511"/>
      </dsp:txXfrm>
    </dsp:sp>
    <dsp:sp modelId="{5E42FD4D-25A6-4347-893F-0BE9848307E5}">
      <dsp:nvSpPr>
        <dsp:cNvPr id="0" name=""/>
        <dsp:cNvSpPr/>
      </dsp:nvSpPr>
      <dsp:spPr>
        <a:xfrm>
          <a:off x="1282433" y="3349011"/>
          <a:ext cx="644511" cy="644511"/>
        </a:xfrm>
        <a:prstGeom prst="ellipse">
          <a:avLst/>
        </a:prstGeom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0" r="-8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2AC41-5C14-6049-95FB-CBB811603D12}">
      <dsp:nvSpPr>
        <dsp:cNvPr id="0" name=""/>
        <dsp:cNvSpPr/>
      </dsp:nvSpPr>
      <dsp:spPr>
        <a:xfrm>
          <a:off x="0" y="3735488"/>
          <a:ext cx="8388848" cy="485821"/>
        </a:xfrm>
        <a:prstGeom prst="rect">
          <a:avLst/>
        </a:prstGeom>
        <a:solidFill>
          <a:srgbClr val="0F76D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Lost Customers:</a:t>
          </a:r>
          <a:endParaRPr lang="en-US" sz="1100" b="0" i="0" kern="1200" dirty="0"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>
        <a:off x="0" y="3735488"/>
        <a:ext cx="8388848" cy="262343"/>
      </dsp:txXfrm>
    </dsp:sp>
    <dsp:sp modelId="{44CC042F-F978-6444-9F43-73343F1013B3}">
      <dsp:nvSpPr>
        <dsp:cNvPr id="0" name=""/>
        <dsp:cNvSpPr/>
      </dsp:nvSpPr>
      <dsp:spPr>
        <a:xfrm>
          <a:off x="4096" y="3927787"/>
          <a:ext cx="8380655" cy="22347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Lowest recency, frequency and monetary scores.</a:t>
          </a:r>
          <a:endParaRPr lang="en-US" sz="1400" b="0" i="0" kern="1200" dirty="0"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>
        <a:off x="4096" y="3927787"/>
        <a:ext cx="8380655" cy="223477"/>
      </dsp:txXfrm>
    </dsp:sp>
    <dsp:sp modelId="{81888B7F-A947-0C47-9101-D77AE2BCA29D}">
      <dsp:nvSpPr>
        <dsp:cNvPr id="0" name=""/>
        <dsp:cNvSpPr/>
      </dsp:nvSpPr>
      <dsp:spPr>
        <a:xfrm rot="10800000">
          <a:off x="0" y="2988659"/>
          <a:ext cx="8388848" cy="747193"/>
        </a:xfrm>
        <a:prstGeom prst="upArrowCallout">
          <a:avLst/>
        </a:prstGeom>
        <a:solidFill>
          <a:srgbClr val="0F76D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Can't Loose them:</a:t>
          </a:r>
          <a:endParaRPr lang="en-US" sz="1100" b="0" i="0" kern="1200" dirty="0"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 rot="-10800000">
        <a:off x="0" y="2988659"/>
        <a:ext cx="8388848" cy="262264"/>
      </dsp:txXfrm>
    </dsp:sp>
    <dsp:sp modelId="{0730C4C5-204A-724E-A2F6-21FCAF597FD0}">
      <dsp:nvSpPr>
        <dsp:cNvPr id="0" name=""/>
        <dsp:cNvSpPr/>
      </dsp:nvSpPr>
      <dsp:spPr>
        <a:xfrm>
          <a:off x="4096" y="3250569"/>
          <a:ext cx="8380655" cy="22341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Made biggest purchases. But haven’t returned for a long time.</a:t>
          </a:r>
          <a:endParaRPr lang="en-US" sz="1400" b="0" i="0" kern="1200" dirty="0"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>
        <a:off x="4096" y="3250569"/>
        <a:ext cx="8380655" cy="223410"/>
      </dsp:txXfrm>
    </dsp:sp>
    <dsp:sp modelId="{78C1D645-5186-BE49-9484-B940D4A4633A}">
      <dsp:nvSpPr>
        <dsp:cNvPr id="0" name=""/>
        <dsp:cNvSpPr/>
      </dsp:nvSpPr>
      <dsp:spPr>
        <a:xfrm rot="10800000">
          <a:off x="0" y="2241830"/>
          <a:ext cx="8388848" cy="747193"/>
        </a:xfrm>
        <a:prstGeom prst="upArrowCallout">
          <a:avLst/>
        </a:prstGeom>
        <a:solidFill>
          <a:srgbClr val="0F76D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At-Risk Customers:</a:t>
          </a:r>
          <a:endParaRPr lang="en-US" sz="1100" b="0" i="0" kern="1200" dirty="0"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 rot="-10800000">
        <a:off x="0" y="2241830"/>
        <a:ext cx="8388848" cy="262264"/>
      </dsp:txXfrm>
    </dsp:sp>
    <dsp:sp modelId="{7A413E4B-C05D-0C40-AF0A-2D04C612A0D9}">
      <dsp:nvSpPr>
        <dsp:cNvPr id="0" name=""/>
        <dsp:cNvSpPr/>
      </dsp:nvSpPr>
      <dsp:spPr>
        <a:xfrm>
          <a:off x="4096" y="2503740"/>
          <a:ext cx="8380655" cy="22341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Spent big money and purchased often. But long time ago. Need to bring them back!</a:t>
          </a:r>
          <a:endParaRPr lang="en-US" sz="1400" b="0" i="0" kern="1200" dirty="0"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>
        <a:off x="4096" y="2503740"/>
        <a:ext cx="8380655" cy="223410"/>
      </dsp:txXfrm>
    </dsp:sp>
    <dsp:sp modelId="{25400963-2E9D-E347-B867-6ADDD1CD764F}">
      <dsp:nvSpPr>
        <dsp:cNvPr id="0" name=""/>
        <dsp:cNvSpPr/>
      </dsp:nvSpPr>
      <dsp:spPr>
        <a:xfrm rot="10800000">
          <a:off x="0" y="1495001"/>
          <a:ext cx="8388848" cy="747193"/>
        </a:xfrm>
        <a:prstGeom prst="upArrowCallout">
          <a:avLst/>
        </a:prstGeom>
        <a:solidFill>
          <a:srgbClr val="0F76D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New </a:t>
          </a:r>
          <a:r>
            <a:rPr lang="en-US" sz="1100" b="0" i="0" kern="1200" baseline="0">
              <a:latin typeface="Baloo 2 Medium" panose="03080502040302020200" pitchFamily="66" charset="77"/>
              <a:cs typeface="Baloo 2 Medium" panose="03080502040302020200" pitchFamily="66" charset="77"/>
            </a:rPr>
            <a:t>Customers:</a:t>
          </a:r>
          <a:endParaRPr lang="en-US" sz="1100" b="0" i="0" kern="1200" dirty="0"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 rot="-10800000">
        <a:off x="0" y="1495001"/>
        <a:ext cx="8388848" cy="262264"/>
      </dsp:txXfrm>
    </dsp:sp>
    <dsp:sp modelId="{626C03AC-80CD-1A46-9342-7C392E39D8B8}">
      <dsp:nvSpPr>
        <dsp:cNvPr id="0" name=""/>
        <dsp:cNvSpPr/>
      </dsp:nvSpPr>
      <dsp:spPr>
        <a:xfrm>
          <a:off x="4096" y="1756911"/>
          <a:ext cx="8380655" cy="22341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Bought most recently, but recent frequency and monetary value is higher.</a:t>
          </a:r>
          <a:endParaRPr lang="en-US" sz="1400" b="0" i="0" kern="1200" dirty="0"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>
        <a:off x="4096" y="1756911"/>
        <a:ext cx="8380655" cy="223410"/>
      </dsp:txXfrm>
    </dsp:sp>
    <dsp:sp modelId="{5867F64C-7900-4A49-88D1-24E7E0D863EE}">
      <dsp:nvSpPr>
        <dsp:cNvPr id="0" name=""/>
        <dsp:cNvSpPr/>
      </dsp:nvSpPr>
      <dsp:spPr>
        <a:xfrm rot="10800000">
          <a:off x="0" y="748171"/>
          <a:ext cx="8388848" cy="747193"/>
        </a:xfrm>
        <a:prstGeom prst="upArrowCallout">
          <a:avLst/>
        </a:prstGeom>
        <a:solidFill>
          <a:srgbClr val="0F76D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 Loyalists:</a:t>
          </a:r>
          <a:endParaRPr lang="en-US" sz="1100" b="0" i="0" kern="1200" dirty="0"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 rot="-10800000">
        <a:off x="0" y="748171"/>
        <a:ext cx="8388848" cy="262264"/>
      </dsp:txXfrm>
    </dsp:sp>
    <dsp:sp modelId="{258F4E84-3481-B84B-A04C-069FAFEC8668}">
      <dsp:nvSpPr>
        <dsp:cNvPr id="0" name=""/>
        <dsp:cNvSpPr/>
      </dsp:nvSpPr>
      <dsp:spPr>
        <a:xfrm>
          <a:off x="4096" y="1010081"/>
          <a:ext cx="8380655" cy="22341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>
              <a:latin typeface="Baloo 2 Medium" panose="03080502040302020200" pitchFamily="66" charset="77"/>
              <a:cs typeface="Baloo 2 Medium" panose="03080502040302020200" pitchFamily="66" charset="77"/>
            </a:rPr>
            <a:t>Spend good money with us often. Responsive to promotions.</a:t>
          </a:r>
          <a:endParaRPr lang="en-US" sz="1400" b="0" i="0" kern="1200"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>
        <a:off x="4096" y="1010081"/>
        <a:ext cx="8380655" cy="223410"/>
      </dsp:txXfrm>
    </dsp:sp>
    <dsp:sp modelId="{B569DB49-64D2-D643-9681-9E0A00FCA5A0}">
      <dsp:nvSpPr>
        <dsp:cNvPr id="0" name=""/>
        <dsp:cNvSpPr/>
      </dsp:nvSpPr>
      <dsp:spPr>
        <a:xfrm rot="10800000">
          <a:off x="0" y="0"/>
          <a:ext cx="8388848" cy="747193"/>
        </a:xfrm>
        <a:prstGeom prst="upArrowCallout">
          <a:avLst/>
        </a:prstGeom>
        <a:solidFill>
          <a:srgbClr val="0F76D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Champions:</a:t>
          </a:r>
          <a:endParaRPr lang="en-US" sz="1100" b="0" i="0" kern="1200" dirty="0"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 rot="-10800000">
        <a:off x="0" y="0"/>
        <a:ext cx="8388848" cy="262264"/>
      </dsp:txXfrm>
    </dsp:sp>
    <dsp:sp modelId="{F552F7C4-6513-5A40-BBD2-CE01F10527CF}">
      <dsp:nvSpPr>
        <dsp:cNvPr id="0" name=""/>
        <dsp:cNvSpPr/>
      </dsp:nvSpPr>
      <dsp:spPr>
        <a:xfrm>
          <a:off x="4096" y="263252"/>
          <a:ext cx="8380655" cy="22341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Baloo 2 Medium" panose="03080502040302020200" pitchFamily="66" charset="77"/>
              <a:cs typeface="Baloo 2 Medium" panose="03080502040302020200" pitchFamily="66" charset="77"/>
            </a:rPr>
            <a:t>Bought recently, buy often and spend the most! </a:t>
          </a:r>
          <a:endParaRPr lang="en-US" sz="1400" b="0" i="0" kern="1200" dirty="0">
            <a:latin typeface="Baloo 2 Medium" panose="03080502040302020200" pitchFamily="66" charset="77"/>
            <a:cs typeface="Baloo 2 Medium" panose="03080502040302020200" pitchFamily="66" charset="77"/>
          </a:endParaRPr>
        </a:p>
      </dsp:txBody>
      <dsp:txXfrm>
        <a:off x="4096" y="263252"/>
        <a:ext cx="8380655" cy="223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Baloo 2" panose="03080502040302020200" pitchFamily="66" charset="77"/>
                <a:cs typeface="Baloo 2" panose="03080502040302020200" pitchFamily="66" charset="77"/>
              </a:rPr>
              <a:t>Demand forecasts are essential for managing supply chain activities but are difficult to create when collaborative information is absent.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Baloo 2" panose="03080502040302020200" pitchFamily="66" charset="77"/>
                <a:cs typeface="Baloo 2" panose="03080502040302020200" pitchFamily="66" charset="77"/>
              </a:rPr>
              <a:t>Many traditional and advanced forecasting tools are available but applying them to a large number of customers is not manageable.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Baloo 2" panose="03080502040302020200" pitchFamily="66" charset="77"/>
                <a:cs typeface="Baloo 2" panose="03080502040302020200" pitchFamily="66" charset="77"/>
              </a:rPr>
              <a:t>If you can identify segments of customers with similar demand behaviors. Historical usage can be used to cluster customers with similar demands. Once customer segments are identified, a manageable number of forecasting models can be built to represent the customers within the segments.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chemeClr val="bg1"/>
              </a:solidFill>
              <a:latin typeface="Baloo 2" panose="03080502040302020200" pitchFamily="66" charset="77"/>
              <a:cs typeface="Baloo 2" panose="03080502040302020200" pitchFamily="66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effectLst/>
                <a:latin typeface="+mn-lt"/>
                <a:ea typeface="+mn-ea"/>
                <a:cs typeface="+mn-cs"/>
                <a:sym typeface="Arial"/>
              </a:rPr>
              <a:t>RFM segmentation is a great method to identify groups of customers for special treatment.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RFM segmentation allows marketers to target specific clusters of customers with communications that are much more relevant for their particular behavior – and thus generate much higher rates of response, plus increased loyalty and customer lifetime value.</a:t>
            </a:r>
          </a:p>
        </p:txBody>
      </p:sp>
    </p:spTree>
    <p:extLst>
      <p:ext uri="{BB962C8B-B14F-4D97-AF65-F5344CB8AC3E}">
        <p14:creationId xmlns:p14="http://schemas.microsoft.com/office/powerpoint/2010/main" val="2027831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effectLst/>
                <a:latin typeface="+mn-lt"/>
                <a:ea typeface="+mn-ea"/>
                <a:cs typeface="+mn-cs"/>
                <a:sym typeface="Arial"/>
              </a:rPr>
              <a:t>RFM segmentation is a great method to identify groups of customers for special treatment.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RFM segmentation allows marketers to target specific clusters of customers with communications that are much more relevant for their particular behavior – and thus generate much higher rates of response, plus increased loyalty and customer lifetime value.</a:t>
            </a:r>
          </a:p>
        </p:txBody>
      </p:sp>
    </p:spTree>
    <p:extLst>
      <p:ext uri="{BB962C8B-B14F-4D97-AF65-F5344CB8AC3E}">
        <p14:creationId xmlns:p14="http://schemas.microsoft.com/office/powerpoint/2010/main" val="341574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initebhat" TargetMode="External"/><Relationship Id="rId2" Type="http://schemas.openxmlformats.org/officeDocument/2006/relationships/hyperlink" Target="mailto:infinitebhat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49033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479184" y="1062486"/>
            <a:ext cx="8051466" cy="141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Baloo 2 Medium" panose="03080502040302020200" pitchFamily="66" charset="77"/>
                <a:cs typeface="Baloo 2 Medium" panose="03080502040302020200" pitchFamily="66" charset="77"/>
              </a:rPr>
              <a:t>Customer Segmentation Using RFM Analysis and K-Means</a:t>
            </a:r>
            <a:endParaRPr lang="en-US" sz="4000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  <a:sym typeface="Arial"/>
            </a:endParaRPr>
          </a:p>
        </p:txBody>
      </p:sp>
      <p:sp>
        <p:nvSpPr>
          <p:cNvPr id="111" name="Shape 56"/>
          <p:cNvSpPr/>
          <p:nvPr/>
        </p:nvSpPr>
        <p:spPr>
          <a:xfrm>
            <a:off x="537899" y="3245185"/>
            <a:ext cx="5550600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E4761-63E1-E447-930F-97231BB1CB7B}"/>
              </a:ext>
            </a:extLst>
          </p:cNvPr>
          <p:cNvSpPr txBox="1"/>
          <p:nvPr/>
        </p:nvSpPr>
        <p:spPr>
          <a:xfrm>
            <a:off x="1792042" y="3337791"/>
            <a:ext cx="5128384" cy="1354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loo 2 Medium" panose="03080502040302020200" pitchFamily="66" charset="77"/>
                <a:cs typeface="Baloo 2 Medium" panose="03080502040302020200" pitchFamily="66" charset="77"/>
                <a:sym typeface="Arial"/>
              </a:rPr>
              <a:t>KPMG Data </a:t>
            </a:r>
            <a:r>
              <a:rPr lang="en-US" dirty="0">
                <a:solidFill>
                  <a:schemeClr val="bg1"/>
                </a:solidFill>
                <a:latin typeface="Baloo 2 Medium" panose="03080502040302020200" pitchFamily="66" charset="77"/>
                <a:cs typeface="Baloo 2 Medium" panose="03080502040302020200" pitchFamily="66" charset="77"/>
              </a:rPr>
              <a:t>Analytics consultant Virtual Internship </a:t>
            </a:r>
            <a:endParaRPr kumimoji="0" lang="en-US" sz="14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Baloo 2 Medium" panose="03080502040302020200" pitchFamily="66" charset="77"/>
              <a:cs typeface="Baloo 2 Medium" panose="03080502040302020200" pitchFamily="66" charset="77"/>
              <a:sym typeface="Arial"/>
            </a:endParaRPr>
          </a:p>
          <a:p>
            <a:pPr algn="ctr"/>
            <a:endParaRPr lang="en-US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endParaRPr>
          </a:p>
          <a:p>
            <a:pPr algn="ctr"/>
            <a:endParaRPr lang="en-US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Baloo 2 Medium" panose="03080502040302020200" pitchFamily="66" charset="77"/>
                <a:cs typeface="Baloo 2 Medium" panose="03080502040302020200" pitchFamily="66" charset="77"/>
              </a:rPr>
              <a:t>Gawtam Bhat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Baloo 2 Medium" panose="03080502040302020200" pitchFamily="66" charset="77"/>
                <a:cs typeface="Baloo 2 Medium" panose="03080502040302020200" pitchFamily="66" charset="77"/>
              </a:rPr>
              <a:t>Contact: infinitebhat@gmail.com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700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177123" y="80847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Model Development</a:t>
            </a:r>
            <a:r>
              <a:rPr lang="en-US" dirty="0"/>
              <a:t> : </a:t>
            </a:r>
            <a:r>
              <a:rPr lang="en-US" b="0" dirty="0">
                <a:latin typeface="Baloo 2" panose="03080502040302020200" pitchFamily="66" charset="77"/>
                <a:cs typeface="Baloo 2" panose="03080502040302020200" pitchFamily="66" charset="77"/>
              </a:rPr>
              <a:t>Clustering the customers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873050B-3FBE-474B-931A-EB77DB646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749394"/>
              </p:ext>
            </p:extLst>
          </p:nvPr>
        </p:nvGraphicFramePr>
        <p:xfrm>
          <a:off x="401277" y="840000"/>
          <a:ext cx="8388848" cy="4222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-41220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aloo 2" panose="03080502040302020200" pitchFamily="66" charset="77"/>
                <a:cs typeface="Baloo 2" panose="03080502040302020200" pitchFamily="66" charset="77"/>
              </a:rPr>
              <a:t>Results and Interpretation</a:t>
            </a:r>
            <a:endParaRPr sz="2400" b="1" dirty="0">
              <a:solidFill>
                <a:schemeClr val="bg1"/>
              </a:solidFill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277168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863FDCAA-B1AD-8049-A882-0691EB3FB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91" y="1083299"/>
            <a:ext cx="4508500" cy="33147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463128D-C778-F145-A9EE-5BBD058E20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/>
          <a:stretch/>
        </p:blipFill>
        <p:spPr>
          <a:xfrm>
            <a:off x="414609" y="1315844"/>
            <a:ext cx="3719877" cy="299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22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3477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02418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400" dirty="0">
                <a:latin typeface="Baloo 2" panose="03080502040302020200" pitchFamily="66" charset="77"/>
                <a:cs typeface="Baloo 2" panose="03080502040302020200" pitchFamily="66" charset="77"/>
              </a:rPr>
              <a:t>Customer Category to Target</a:t>
            </a:r>
            <a:endParaRPr sz="2400" dirty="0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150" name="Shape 99"/>
          <p:cNvSpPr/>
          <p:nvPr/>
        </p:nvSpPr>
        <p:spPr>
          <a:xfrm>
            <a:off x="100947" y="1047953"/>
            <a:ext cx="8565600" cy="3385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00" b="0" dirty="0">
                <a:latin typeface="Baloo 2" panose="03080502040302020200" pitchFamily="66" charset="77"/>
                <a:cs typeface="Baloo 2" panose="03080502040302020200" pitchFamily="66" charset="77"/>
                <a:sym typeface="Arial"/>
              </a:rPr>
              <a:t>Now, since our customer Sprocket Ltd. </a:t>
            </a:r>
            <a:r>
              <a:rPr lang="en-US" sz="1600" b="0" dirty="0">
                <a:latin typeface="Baloo 2" panose="03080502040302020200" pitchFamily="66" charset="77"/>
                <a:cs typeface="Baloo 2" panose="03080502040302020200" pitchFamily="66" charset="77"/>
              </a:rPr>
              <a:t>h</a:t>
            </a:r>
            <a:r>
              <a:rPr lang="en-US" sz="1600" b="0" dirty="0">
                <a:latin typeface="Baloo 2" panose="03080502040302020200" pitchFamily="66" charset="77"/>
                <a:cs typeface="Baloo 2" panose="03080502040302020200" pitchFamily="66" charset="77"/>
                <a:sym typeface="Arial"/>
              </a:rPr>
              <a:t>as asked us to find 1000 its best customers to promote new products as well as to increase its sale on its existing catalog, </a:t>
            </a:r>
            <a:r>
              <a:rPr lang="en-US" sz="1600" dirty="0">
                <a:latin typeface="Baloo 2" panose="03080502040302020200" pitchFamily="66" charset="77"/>
                <a:cs typeface="Baloo 2" panose="03080502040302020200" pitchFamily="66" charset="77"/>
                <a:sym typeface="Arial"/>
              </a:rPr>
              <a:t>We recommend based on following factors:</a:t>
            </a:r>
          </a:p>
          <a:p>
            <a:pPr>
              <a:lnSpc>
                <a:spcPct val="100000"/>
              </a:lnSpc>
            </a:pPr>
            <a:endParaRPr lang="en-US" sz="1600" b="0" dirty="0">
              <a:latin typeface="Baloo 2" panose="03080502040302020200" pitchFamily="66" charset="77"/>
              <a:cs typeface="Baloo 2" panose="03080502040302020200" pitchFamily="66" charset="77"/>
              <a:sym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latin typeface="Baloo 2" panose="03080502040302020200" pitchFamily="66" charset="77"/>
                <a:cs typeface="Baloo 2" panose="03080502040302020200" pitchFamily="66" charset="77"/>
                <a:sym typeface="Arial"/>
              </a:rPr>
              <a:t>Potential 1000 are Sprockets top customers based on Frequency, Recency and Monetary Values.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b="0" dirty="0">
              <a:latin typeface="Baloo 2" panose="03080502040302020200" pitchFamily="66" charset="77"/>
              <a:cs typeface="Baloo 2" panose="03080502040302020200" pitchFamily="66" charset="77"/>
              <a:sym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latin typeface="Baloo 2" panose="03080502040302020200" pitchFamily="66" charset="77"/>
                <a:cs typeface="Baloo 2" panose="03080502040302020200" pitchFamily="66" charset="77"/>
                <a:sym typeface="Arial"/>
              </a:rPr>
              <a:t>The Minimum Monetary value of each of the customer we recommended are 2000$.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b="0" dirty="0">
              <a:latin typeface="Baloo 2" panose="03080502040302020200" pitchFamily="66" charset="77"/>
              <a:cs typeface="Baloo 2" panose="03080502040302020200" pitchFamily="66" charset="77"/>
              <a:sym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latin typeface="Baloo 2" panose="03080502040302020200" pitchFamily="66" charset="77"/>
                <a:cs typeface="Baloo 2" panose="03080502040302020200" pitchFamily="66" charset="77"/>
                <a:sym typeface="Arial"/>
              </a:rPr>
              <a:t>The Frequency in last 3 years is 6 times or more, which is an average purchase for every two months.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b="0" dirty="0">
              <a:latin typeface="Baloo 2" panose="03080502040302020200" pitchFamily="66" charset="77"/>
              <a:cs typeface="Baloo 2" panose="03080502040302020200" pitchFamily="66" charset="77"/>
              <a:sym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latin typeface="Baloo 2" panose="03080502040302020200" pitchFamily="66" charset="77"/>
                <a:cs typeface="Baloo 2" panose="03080502040302020200" pitchFamily="66" charset="77"/>
                <a:sym typeface="Arial"/>
              </a:rPr>
              <a:t>The recency is 90 days or fewer which means the last purchase was within last 3 months. 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3181642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1077D2"/>
            </a:gs>
            <a:gs pos="100000">
              <a:srgbClr val="093153"/>
            </a:gs>
          </a:gsLst>
          <a:lin ang="1200014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able, calendar&#10;&#10;Description automatically generated">
            <a:extLst>
              <a:ext uri="{FF2B5EF4-FFF2-40B4-BE49-F238E27FC236}">
                <a16:creationId xmlns:a16="http://schemas.microsoft.com/office/drawing/2014/main" id="{27348354-F8EE-674F-9A37-43A7CECA7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5" y="42366"/>
            <a:ext cx="8905730" cy="5101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38339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49033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479184" y="1062486"/>
            <a:ext cx="8051466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Baloo 2 Medium" panose="03080502040302020200" pitchFamily="66" charset="77"/>
                <a:cs typeface="Baloo 2 Medium" panose="03080502040302020200" pitchFamily="66" charset="77"/>
                <a:sym typeface="Arial"/>
              </a:rPr>
              <a:t>Time for your questions!</a:t>
            </a:r>
          </a:p>
        </p:txBody>
      </p:sp>
      <p:sp>
        <p:nvSpPr>
          <p:cNvPr id="111" name="Shape 56"/>
          <p:cNvSpPr/>
          <p:nvPr/>
        </p:nvSpPr>
        <p:spPr>
          <a:xfrm>
            <a:off x="537899" y="3245185"/>
            <a:ext cx="5550600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E4761-63E1-E447-930F-97231BB1CB7B}"/>
              </a:ext>
            </a:extLst>
          </p:cNvPr>
          <p:cNvSpPr txBox="1"/>
          <p:nvPr/>
        </p:nvSpPr>
        <p:spPr>
          <a:xfrm>
            <a:off x="1702832" y="2829655"/>
            <a:ext cx="5128384" cy="1969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kumimoji="0" lang="en-US" sz="36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loo 2 Medium" panose="03080502040302020200" pitchFamily="66" charset="77"/>
                <a:cs typeface="Baloo 2 Medium" panose="03080502040302020200" pitchFamily="66" charset="77"/>
                <a:sym typeface="Arial"/>
              </a:rPr>
              <a:t>Thank You</a:t>
            </a:r>
          </a:p>
          <a:p>
            <a:pPr algn="ctr"/>
            <a:endParaRPr lang="en-US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endParaRPr>
          </a:p>
          <a:p>
            <a:pPr algn="ctr"/>
            <a:endParaRPr lang="en-US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Baloo 2 Medium" panose="03080502040302020200" pitchFamily="66" charset="77"/>
                <a:cs typeface="Baloo 2 Medium" panose="03080502040302020200" pitchFamily="66" charset="77"/>
              </a:rPr>
              <a:t>Gawtam Bhat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aloo 2 Medium" panose="03080502040302020200" pitchFamily="66" charset="77"/>
                <a:cs typeface="Baloo 2 Medium" panose="03080502040302020200" pitchFamily="66" charset="77"/>
              </a:rPr>
              <a:t>Contact: </a:t>
            </a:r>
            <a:r>
              <a:rPr lang="en-US" dirty="0">
                <a:solidFill>
                  <a:schemeClr val="bg1"/>
                </a:solidFill>
                <a:latin typeface="Baloo 2 Medium" panose="03080502040302020200" pitchFamily="66" charset="77"/>
                <a:cs typeface="Baloo 2 Medium" panose="03080502040302020200" pitchFamily="66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infinitebhat@gmail.com</a:t>
            </a:r>
            <a:endParaRPr lang="en-US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Baloo 2 Medium" panose="03080502040302020200" pitchFamily="66" charset="77"/>
                <a:cs typeface="Baloo 2 Medium" panose="03080502040302020200" pitchFamily="66" charset="77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Baloo 2 Medium" panose="03080502040302020200" pitchFamily="66" charset="77"/>
                <a:cs typeface="Baloo 2 Medium" panose="03080502040302020200" pitchFamily="66" charset="77"/>
              </a:rPr>
              <a:t> link: </a:t>
            </a:r>
            <a:r>
              <a:rPr lang="en-US" dirty="0">
                <a:solidFill>
                  <a:schemeClr val="bg1"/>
                </a:solidFill>
                <a:latin typeface="Baloo 2 Medium" panose="03080502040302020200" pitchFamily="66" charset="77"/>
                <a:cs typeface="Baloo 2 Medium" panose="03080502040302020200" pitchFamily="66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https://github.com/infinitebhat</a:t>
            </a:r>
            <a:endParaRPr lang="en-US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endParaRPr>
          </a:p>
          <a:p>
            <a:pPr algn="ctr"/>
            <a:endParaRPr lang="en-US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72001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0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93513" y="123542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sz="2400" dirty="0">
                <a:latin typeface="Baloo 2" panose="03080502040302020200" pitchFamily="66" charset="77"/>
                <a:cs typeface="Baloo 2" panose="03080502040302020200" pitchFamily="66" charset="77"/>
              </a:rP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3" y="1211200"/>
            <a:ext cx="3677999" cy="160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600">
                <a:latin typeface="Baloo 2 Medium" panose="03080502040302020200" pitchFamily="66" charset="77"/>
                <a:cs typeface="Baloo 2 Medium" panose="03080502040302020200" pitchFamily="66" charset="77"/>
              </a:rPr>
              <a:t>Introduction</a:t>
            </a:r>
            <a:r>
              <a:rPr lang="en-US" sz="1600">
                <a:latin typeface="Baloo 2 Medium" panose="03080502040302020200" pitchFamily="66" charset="77"/>
                <a:cs typeface="Baloo 2 Medium" panose="03080502040302020200" pitchFamily="66" charset="77"/>
              </a:rPr>
              <a:t>.</a:t>
            </a:r>
            <a:endParaRPr sz="1600" dirty="0">
              <a:latin typeface="Baloo 2 Medium" panose="03080502040302020200" pitchFamily="66" charset="77"/>
              <a:cs typeface="Baloo 2 Medium" panose="03080502040302020200" pitchFamily="66" charset="77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600" dirty="0">
                <a:latin typeface="Baloo 2 Medium" panose="03080502040302020200" pitchFamily="66" charset="77"/>
                <a:cs typeface="Baloo 2 Medium" panose="03080502040302020200" pitchFamily="66" charset="77"/>
              </a:rPr>
              <a:t>Data Exploration</a:t>
            </a:r>
            <a:r>
              <a:rPr lang="en-US" sz="1600" dirty="0">
                <a:latin typeface="Baloo 2 Medium" panose="03080502040302020200" pitchFamily="66" charset="77"/>
                <a:cs typeface="Baloo 2 Medium" panose="03080502040302020200" pitchFamily="66" charset="77"/>
              </a:rPr>
              <a:t>.</a:t>
            </a:r>
            <a:endParaRPr sz="1600" dirty="0">
              <a:latin typeface="Baloo 2 Medium" panose="03080502040302020200" pitchFamily="66" charset="77"/>
              <a:cs typeface="Baloo 2 Medium" panose="03080502040302020200" pitchFamily="66" charset="77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600" dirty="0">
                <a:latin typeface="Baloo 2 Medium" panose="03080502040302020200" pitchFamily="66" charset="77"/>
                <a:cs typeface="Baloo 2 Medium" panose="03080502040302020200" pitchFamily="66" charset="77"/>
              </a:rPr>
              <a:t>Model Development</a:t>
            </a:r>
            <a:r>
              <a:rPr lang="en-US" sz="1600" dirty="0">
                <a:latin typeface="Baloo 2 Medium" panose="03080502040302020200" pitchFamily="66" charset="77"/>
                <a:cs typeface="Baloo 2 Medium" panose="03080502040302020200" pitchFamily="66" charset="77"/>
              </a:rPr>
              <a:t>.</a:t>
            </a:r>
            <a:endParaRPr sz="1600" dirty="0">
              <a:latin typeface="Baloo 2 Medium" panose="03080502040302020200" pitchFamily="66" charset="77"/>
              <a:cs typeface="Baloo 2 Medium" panose="03080502040302020200" pitchFamily="66" charset="77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600" dirty="0">
                <a:latin typeface="Baloo 2 Medium" panose="03080502040302020200" pitchFamily="66" charset="77"/>
                <a:cs typeface="Baloo 2 Medium" panose="03080502040302020200" pitchFamily="66" charset="77"/>
              </a:rPr>
              <a:t>Results and </a:t>
            </a:r>
            <a:r>
              <a:rPr sz="1600" dirty="0">
                <a:latin typeface="Baloo 2 Medium" panose="03080502040302020200" pitchFamily="66" charset="77"/>
                <a:cs typeface="Baloo 2 Medium" panose="03080502040302020200" pitchFamily="66" charset="77"/>
              </a:rPr>
              <a:t>Interpretation</a:t>
            </a:r>
            <a:r>
              <a:rPr lang="en-US" sz="1600" dirty="0">
                <a:latin typeface="Baloo 2 Medium" panose="03080502040302020200" pitchFamily="66" charset="77"/>
                <a:cs typeface="Baloo 2 Medium" panose="03080502040302020200" pitchFamily="66" charset="77"/>
              </a:rPr>
              <a:t>.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600" dirty="0">
                <a:latin typeface="Baloo 2 Medium" panose="03080502040302020200" pitchFamily="66" charset="77"/>
                <a:cs typeface="Baloo 2 Medium" panose="03080502040302020200" pitchFamily="66" charset="77"/>
              </a:rPr>
              <a:t>Dashboard of recommendation.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197591" y="9276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400" dirty="0">
                <a:latin typeface="Baloo 2 SemiBold" panose="03080502040302020200" pitchFamily="66" charset="77"/>
                <a:cs typeface="Baloo 2 SemiBold" panose="03080502040302020200" pitchFamily="66" charset="77"/>
              </a:rPr>
              <a:t>Why I chose RFM Analysis project to present today?</a:t>
            </a:r>
            <a:endParaRPr sz="2400" dirty="0">
              <a:latin typeface="Baloo 2 SemiBold" panose="03080502040302020200" pitchFamily="66" charset="77"/>
              <a:cs typeface="Baloo 2 SemiBold" panose="03080502040302020200" pitchFamily="66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25639-E13F-584E-8371-352329E97D35}"/>
              </a:ext>
            </a:extLst>
          </p:cNvPr>
          <p:cNvSpPr txBox="1"/>
          <p:nvPr/>
        </p:nvSpPr>
        <p:spPr>
          <a:xfrm>
            <a:off x="847492" y="847655"/>
            <a:ext cx="7449016" cy="4031871"/>
          </a:xfrm>
          <a:prstGeom prst="rect">
            <a:avLst/>
          </a:prstGeom>
          <a:gradFill flip="none" rotWithShape="1">
            <a:gsLst>
              <a:gs pos="37000">
                <a:srgbClr val="0F76D1"/>
              </a:gs>
              <a:gs pos="65000">
                <a:srgbClr val="254F94">
                  <a:shade val="67500"/>
                  <a:satMod val="115000"/>
                </a:srgbClr>
              </a:gs>
              <a:gs pos="63000">
                <a:srgbClr val="254F94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loo 2 Medium" panose="03080502040302020200" pitchFamily="66" charset="77"/>
                <a:cs typeface="Baloo 2 Medium" panose="03080502040302020200" pitchFamily="66" charset="77"/>
              </a:rPr>
              <a:t>Demand forecasts are essential for managing supply chain activities but are difficult to create when collaborative information is absent.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loo 2 Medium" panose="03080502040302020200" pitchFamily="66" charset="77"/>
                <a:cs typeface="Baloo 2 Medium" panose="03080502040302020200" pitchFamily="66" charset="77"/>
              </a:rPr>
              <a:t>Many traditional and advanced forecasting tools are available but applying them to a large number of customers is not ALWAYS ACCURATE.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loo 2 Medium" panose="03080502040302020200" pitchFamily="66" charset="77"/>
                <a:cs typeface="Baloo 2 Medium" panose="03080502040302020200" pitchFamily="66" charset="77"/>
              </a:rPr>
              <a:t>If you can identify segments of customers with similar demand behaviors, Historical usage can be used to cluster customers with similar demands.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loo 2 Medium" panose="03080502040302020200" pitchFamily="66" charset="77"/>
                <a:cs typeface="Baloo 2 Medium" panose="03080502040302020200" pitchFamily="66" charset="77"/>
              </a:rPr>
              <a:t>Once customer segments are identified, a manageable number of forecasting models can be built to represent the customers within the segments.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6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Baloo 2 Medium" panose="03080502040302020200" pitchFamily="66" charset="77"/>
              <a:cs typeface="Baloo 2 Medium" panose="03080502040302020200" pitchFamily="66" charset="77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loo 2 Medium" panose="03080502040302020200" pitchFamily="66" charset="77"/>
                <a:cs typeface="Baloo 2 Medium" panose="03080502040302020200" pitchFamily="66" charset="77"/>
                <a:sym typeface="Arial"/>
              </a:rPr>
              <a:t>This presentation results are developed using MS Excel and Python for clustering using K-Means.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loo 2 Medium" panose="03080502040302020200" pitchFamily="66" charset="77"/>
                <a:cs typeface="Baloo 2 Medium" panose="03080502040302020200" pitchFamily="66" charset="77"/>
                <a:sym typeface="Arial"/>
              </a:rPr>
              <a:t>Tableau and Excel were used for Visualization. </a:t>
            </a:r>
          </a:p>
        </p:txBody>
      </p:sp>
    </p:spTree>
    <p:extLst>
      <p:ext uri="{BB962C8B-B14F-4D97-AF65-F5344CB8AC3E}">
        <p14:creationId xmlns:p14="http://schemas.microsoft.com/office/powerpoint/2010/main" val="27686183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4000">
              <a:schemeClr val="bg1"/>
            </a:gs>
          </a:gsLst>
          <a:lin ang="1200014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49033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479184" y="1062486"/>
            <a:ext cx="8051466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algn="ctr"/>
            <a:endParaRPr lang="en-US" sz="3600" dirty="0">
              <a:solidFill>
                <a:schemeClr val="bg1"/>
              </a:solidFill>
              <a:latin typeface="Baloo 2 Medium" panose="03080502040302020200" pitchFamily="66" charset="77"/>
              <a:cs typeface="Baloo 2 Medium" panose="03080502040302020200" pitchFamily="66" charset="77"/>
              <a:sym typeface="Arial"/>
            </a:endParaRPr>
          </a:p>
        </p:txBody>
      </p:sp>
      <p:sp>
        <p:nvSpPr>
          <p:cNvPr id="111" name="Shape 56"/>
          <p:cNvSpPr/>
          <p:nvPr/>
        </p:nvSpPr>
        <p:spPr>
          <a:xfrm>
            <a:off x="537899" y="3245185"/>
            <a:ext cx="5550600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B996FB-1EDF-214C-989D-8F4543A61731}"/>
              </a:ext>
            </a:extLst>
          </p:cNvPr>
          <p:cNvSpPr/>
          <p:nvPr/>
        </p:nvSpPr>
        <p:spPr>
          <a:xfrm>
            <a:off x="297366" y="498310"/>
            <a:ext cx="8233284" cy="646329"/>
          </a:xfrm>
          <a:prstGeom prst="rect">
            <a:avLst/>
          </a:prstGeom>
          <a:solidFill>
            <a:srgbClr val="4987B6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loo 2 ExtraBold" panose="03080502040302020200" pitchFamily="66" charset="77"/>
                <a:cs typeface="Baloo 2 ExtraBold" panose="03080502040302020200" pitchFamily="66" charset="77"/>
                <a:sym typeface="Arial"/>
              </a:rPr>
              <a:t>RFM Metrics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4DC3FC-2362-BA4D-B210-2504CEEA2598}"/>
              </a:ext>
            </a:extLst>
          </p:cNvPr>
          <p:cNvSpPr/>
          <p:nvPr/>
        </p:nvSpPr>
        <p:spPr>
          <a:xfrm>
            <a:off x="1092821" y="1898315"/>
            <a:ext cx="758282" cy="527199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7FE359F-2B1A-7644-B0C1-6867A51B4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26" y="1952583"/>
            <a:ext cx="457200" cy="41910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952242-2FF5-7044-BBF0-671C18011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01" y="1181345"/>
            <a:ext cx="7753813" cy="37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287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4" y="109824"/>
            <a:ext cx="8565600" cy="67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3200" dirty="0">
                <a:latin typeface="Baloo 2" panose="03080502040302020200" pitchFamily="66" charset="77"/>
                <a:cs typeface="Baloo 2" panose="03080502040302020200" pitchFamily="66" charset="77"/>
              </a:rPr>
              <a:t>Aim of the Project and Problem Statement</a:t>
            </a:r>
            <a:endParaRPr sz="3200" dirty="0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123" name="Shape 72"/>
          <p:cNvSpPr/>
          <p:nvPr/>
        </p:nvSpPr>
        <p:spPr>
          <a:xfrm>
            <a:off x="205024" y="964230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b="0" dirty="0">
                <a:latin typeface="Baloo 2 Medium" panose="03080502040302020200" pitchFamily="66" charset="77"/>
                <a:cs typeface="Baloo 2 Medium" panose="03080502040302020200" pitchFamily="66" charset="77"/>
              </a:rPr>
              <a:t>Aim is to Identify and Recommend Top 1000 customers</a:t>
            </a:r>
            <a:r>
              <a:rPr lang="en-US" b="0" dirty="0">
                <a:latin typeface="Baloo 2" panose="03080502040302020200" pitchFamily="66" charset="77"/>
                <a:cs typeface="Baloo 2" panose="03080502040302020200" pitchFamily="66" charset="77"/>
                <a:sym typeface="Arial"/>
              </a:rPr>
              <a:t> </a:t>
            </a:r>
            <a:r>
              <a:rPr lang="en-US" b="0" dirty="0">
                <a:latin typeface="Baloo 2 Medium" panose="03080502040302020200" pitchFamily="66" charset="77"/>
                <a:cs typeface="Baloo 2 Medium" panose="03080502040302020200" pitchFamily="66" charset="77"/>
                <a:sym typeface="Arial"/>
              </a:rPr>
              <a:t>to introduce new products as well as to increase its sale on its existing catalog.</a:t>
            </a:r>
            <a:endParaRPr b="0" dirty="0">
              <a:latin typeface="Baloo 2 Medium" panose="03080502040302020200" pitchFamily="66" charset="77"/>
              <a:cs typeface="Baloo 2 Medium" panose="03080502040302020200" pitchFamily="66" charset="77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4" y="1692549"/>
            <a:ext cx="8234437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endParaRPr lang="en-US" dirty="0">
              <a:latin typeface="Baloo 2 Medium" panose="03080502040302020200" pitchFamily="66" charset="77"/>
              <a:cs typeface="Baloo 2 Medium" panose="03080502040302020200" pitchFamily="66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Baloo 2 Medium" panose="03080502040302020200" pitchFamily="66" charset="77"/>
                <a:cs typeface="Baloo 2 Medium" panose="03080502040302020200" pitchFamily="66" charset="77"/>
              </a:rPr>
              <a:t>Sprocket Central, a company that specializes in high quality bikes and accessible cycling accessories to riders.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Baloo 2 Medium" panose="03080502040302020200" pitchFamily="66" charset="77"/>
                <a:cs typeface="Baloo 2 Medium" panose="03080502040302020200" pitchFamily="66" charset="77"/>
              </a:rPr>
              <a:t>Marketing team looking to analyze  given 3 dataset and boost business and sales by targeting right customers.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Baloo 2 Medium" panose="03080502040302020200" pitchFamily="66" charset="77"/>
                <a:cs typeface="Baloo 2 Medium" panose="03080502040302020200" pitchFamily="66" charset="77"/>
              </a:rPr>
              <a:t>Using 3 datasets provided, the aim is to analyze and recommend 1000 customers that Sprocket Central should target to drive the sales.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322047" y="95036"/>
            <a:ext cx="4160146" cy="432716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277168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0CA5B1-5752-6F4B-9883-F9C181A84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0"/>
          <a:stretch/>
        </p:blipFill>
        <p:spPr>
          <a:xfrm>
            <a:off x="205025" y="2303448"/>
            <a:ext cx="3635504" cy="2769438"/>
          </a:xfrm>
          <a:prstGeom prst="rect">
            <a:avLst/>
          </a:prstGeom>
        </p:spPr>
      </p:pic>
      <p:pic>
        <p:nvPicPr>
          <p:cNvPr id="7" name="Picture 6" descr="A picture containing pie chart&#10;&#10;Description automatically generated">
            <a:extLst>
              <a:ext uri="{FF2B5EF4-FFF2-40B4-BE49-F238E27FC236}">
                <a16:creationId xmlns:a16="http://schemas.microsoft.com/office/drawing/2014/main" id="{65BB9296-A8C3-604A-A3D8-D07E10673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13713" r="19010"/>
          <a:stretch/>
        </p:blipFill>
        <p:spPr>
          <a:xfrm>
            <a:off x="8090759" y="2303448"/>
            <a:ext cx="831692" cy="1015873"/>
          </a:xfrm>
          <a:prstGeom prst="rect">
            <a:avLst/>
          </a:prstGeom>
        </p:spPr>
      </p:pic>
      <p:pic>
        <p:nvPicPr>
          <p:cNvPr id="22" name="Picture 21" descr="Chart, bubble chart&#10;&#10;Description automatically generated">
            <a:extLst>
              <a:ext uri="{FF2B5EF4-FFF2-40B4-BE49-F238E27FC236}">
                <a16:creationId xmlns:a16="http://schemas.microsoft.com/office/drawing/2014/main" id="{72658526-2129-214B-85B9-95CD5C8B6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9" y="563024"/>
            <a:ext cx="3201634" cy="1864082"/>
          </a:xfrm>
          <a:prstGeom prst="rect">
            <a:avLst/>
          </a:prstGeom>
        </p:spPr>
      </p:pic>
      <p:pic>
        <p:nvPicPr>
          <p:cNvPr id="24" name="Picture 23" descr="Chart, bubble chart&#10;&#10;Description automatically generated">
            <a:extLst>
              <a:ext uri="{FF2B5EF4-FFF2-40B4-BE49-F238E27FC236}">
                <a16:creationId xmlns:a16="http://schemas.microsoft.com/office/drawing/2014/main" id="{27C51B78-6831-4D40-BA64-6AC866DB1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88" y="1423885"/>
            <a:ext cx="3635504" cy="3345769"/>
          </a:xfrm>
          <a:prstGeom prst="rect">
            <a:avLst/>
          </a:prstGeom>
        </p:spPr>
      </p:pic>
      <p:sp>
        <p:nvSpPr>
          <p:cNvPr id="25" name="Shape 80">
            <a:extLst>
              <a:ext uri="{FF2B5EF4-FFF2-40B4-BE49-F238E27FC236}">
                <a16:creationId xmlns:a16="http://schemas.microsoft.com/office/drawing/2014/main" id="{57A277CD-241D-7A46-8600-2118A7E83BC7}"/>
              </a:ext>
            </a:extLst>
          </p:cNvPr>
          <p:cNvSpPr/>
          <p:nvPr/>
        </p:nvSpPr>
        <p:spPr>
          <a:xfrm>
            <a:off x="322047" y="78988"/>
            <a:ext cx="4212185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data tells about customers?</a:t>
            </a:r>
          </a:p>
        </p:txBody>
      </p:sp>
      <p:pic>
        <p:nvPicPr>
          <p:cNvPr id="28" name="Picture 27" descr="Chart, bubble chart&#10;&#10;Description automatically generated">
            <a:extLst>
              <a:ext uri="{FF2B5EF4-FFF2-40B4-BE49-F238E27FC236}">
                <a16:creationId xmlns:a16="http://schemas.microsoft.com/office/drawing/2014/main" id="{35B2DD50-902F-DA4A-87E3-4825117F7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74" y="90830"/>
            <a:ext cx="2222978" cy="21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715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81"/>
          <p:cNvSpPr/>
          <p:nvPr/>
        </p:nvSpPr>
        <p:spPr>
          <a:xfrm>
            <a:off x="205025" y="1083299"/>
            <a:ext cx="4277168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BD8BBABE-77D7-5842-B9CC-E475A3FD6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90" y="856736"/>
            <a:ext cx="3085171" cy="3053035"/>
          </a:xfrm>
          <a:prstGeom prst="rect">
            <a:avLst/>
          </a:prstGeom>
        </p:spPr>
      </p:pic>
      <p:sp>
        <p:nvSpPr>
          <p:cNvPr id="12" name="Shape 79">
            <a:extLst>
              <a:ext uri="{FF2B5EF4-FFF2-40B4-BE49-F238E27FC236}">
                <a16:creationId xmlns:a16="http://schemas.microsoft.com/office/drawing/2014/main" id="{1C7F714F-E6E9-B847-96F1-9E023BEA90DB}"/>
              </a:ext>
            </a:extLst>
          </p:cNvPr>
          <p:cNvSpPr/>
          <p:nvPr/>
        </p:nvSpPr>
        <p:spPr>
          <a:xfrm>
            <a:off x="4866166" y="80820"/>
            <a:ext cx="4160146" cy="432716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" name="Shape 80">
            <a:extLst>
              <a:ext uri="{FF2B5EF4-FFF2-40B4-BE49-F238E27FC236}">
                <a16:creationId xmlns:a16="http://schemas.microsoft.com/office/drawing/2014/main" id="{1BDAE770-3DBF-1647-90C4-24D4DE0E0185}"/>
              </a:ext>
            </a:extLst>
          </p:cNvPr>
          <p:cNvSpPr/>
          <p:nvPr/>
        </p:nvSpPr>
        <p:spPr>
          <a:xfrm>
            <a:off x="4814128" y="29544"/>
            <a:ext cx="4212184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data tells about customers?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B7BEE4E-DE84-A84D-9FFC-1005D78911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7"/>
          <a:stretch/>
        </p:blipFill>
        <p:spPr>
          <a:xfrm>
            <a:off x="205025" y="218417"/>
            <a:ext cx="3861726" cy="2915438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33F4EE5E-AD9B-7E43-8FB3-AD0BB81C3A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9"/>
          <a:stretch/>
        </p:blipFill>
        <p:spPr>
          <a:xfrm>
            <a:off x="107054" y="3382537"/>
            <a:ext cx="6353219" cy="15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153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9503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4" y="148679"/>
            <a:ext cx="8565600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800" dirty="0">
                <a:latin typeface="Baloo 2" panose="03080502040302020200" pitchFamily="66" charset="77"/>
                <a:cs typeface="Baloo 2" panose="03080502040302020200" pitchFamily="66" charset="77"/>
              </a:rPr>
              <a:t>Model Development-</a:t>
            </a:r>
            <a:r>
              <a:rPr lang="en-US" sz="2800" b="0" dirty="0">
                <a:latin typeface="Baloo 2 Medium" panose="03080502040302020200" pitchFamily="66" charset="77"/>
                <a:cs typeface="Baloo 2 Medium" panose="03080502040302020200" pitchFamily="66" charset="77"/>
              </a:rPr>
              <a:t> Data Mining and Cleaning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1536432"/>
            <a:ext cx="8234437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D3641D7-C874-4E47-9658-21D9C0D09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6460653"/>
              </p:ext>
            </p:extLst>
          </p:nvPr>
        </p:nvGraphicFramePr>
        <p:xfrm>
          <a:off x="1776761" y="837069"/>
          <a:ext cx="5590477" cy="4157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56125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9503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4" y="148679"/>
            <a:ext cx="8565600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800" dirty="0">
                <a:latin typeface="Baloo 2" panose="03080502040302020200" pitchFamily="66" charset="77"/>
                <a:cs typeface="Baloo 2" panose="03080502040302020200" pitchFamily="66" charset="77"/>
              </a:rPr>
              <a:t>Model Development-RFM Analysis</a:t>
            </a:r>
            <a:endParaRPr sz="2800" dirty="0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FD2E45D-4EBB-7841-9857-2FDECE58CC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202171"/>
              </p:ext>
            </p:extLst>
          </p:nvPr>
        </p:nvGraphicFramePr>
        <p:xfrm>
          <a:off x="138116" y="884602"/>
          <a:ext cx="8565600" cy="39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4" name="Shape 73"/>
          <p:cNvSpPr/>
          <p:nvPr/>
        </p:nvSpPr>
        <p:spPr>
          <a:xfrm>
            <a:off x="205024" y="1536432"/>
            <a:ext cx="8234437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F4FA1-3F28-8C49-8B0E-FC66B3E63E19}"/>
              </a:ext>
            </a:extLst>
          </p:cNvPr>
          <p:cNvSpPr txBox="1"/>
          <p:nvPr/>
        </p:nvSpPr>
        <p:spPr>
          <a:xfrm>
            <a:off x="4487824" y="2337421"/>
            <a:ext cx="3247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b="1" dirty="0">
                <a:solidFill>
                  <a:srgbClr val="0F76D1"/>
                </a:solidFill>
                <a:latin typeface="Baloo 2 SemiBold" panose="03080502040302020200" pitchFamily="66" charset="77"/>
                <a:cs typeface="Baloo 2 SemiBold" panose="03080502040302020200" pitchFamily="66" charset="77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9467578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817</Words>
  <Application>Microsoft Macintosh PowerPoint</Application>
  <PresentationFormat>On-screen Show (16:9)</PresentationFormat>
  <Paragraphs>84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Baloo 2</vt:lpstr>
      <vt:lpstr>Baloo 2 ExtraBold</vt:lpstr>
      <vt:lpstr>Baloo 2 Medium</vt:lpstr>
      <vt:lpstr>Baloo 2 SemiBold</vt:lpstr>
      <vt:lpstr>Calibri</vt:lpstr>
      <vt:lpstr>Open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Bhat,Gawtam S</cp:lastModifiedBy>
  <cp:revision>58</cp:revision>
  <dcterms:modified xsi:type="dcterms:W3CDTF">2020-11-24T01:43:26Z</dcterms:modified>
</cp:coreProperties>
</file>