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73" r:id="rId7"/>
    <p:sldId id="263" r:id="rId8"/>
    <p:sldId id="264" r:id="rId9"/>
    <p:sldId id="265" r:id="rId10"/>
    <p:sldId id="266" r:id="rId11"/>
    <p:sldId id="268" r:id="rId12"/>
    <p:sldId id="269"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8A31C0C-BF6F-4E86-B49A-DAD3769A8CC0}" type="datetimeFigureOut">
              <a:rPr lang="en-IN" smtClean="0"/>
              <a:pPr/>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24298-AB9C-47C9-878C-0F795DF0A8B9}" type="slidenum">
              <a:rPr lang="en-IN" smtClean="0"/>
              <a:pPr/>
              <a:t>‹#›</a:t>
            </a:fld>
            <a:endParaRPr lang="en-IN"/>
          </a:p>
        </p:txBody>
      </p:sp>
    </p:spTree>
    <p:extLst>
      <p:ext uri="{BB962C8B-B14F-4D97-AF65-F5344CB8AC3E}">
        <p14:creationId xmlns:p14="http://schemas.microsoft.com/office/powerpoint/2010/main" xmlns="" val="88081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A31C0C-BF6F-4E86-B49A-DAD3769A8CC0}" type="datetimeFigureOut">
              <a:rPr lang="en-IN" smtClean="0"/>
              <a:pPr/>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24298-AB9C-47C9-878C-0F795DF0A8B9}" type="slidenum">
              <a:rPr lang="en-IN" smtClean="0"/>
              <a:pPr/>
              <a:t>‹#›</a:t>
            </a:fld>
            <a:endParaRPr lang="en-IN"/>
          </a:p>
        </p:txBody>
      </p:sp>
    </p:spTree>
    <p:extLst>
      <p:ext uri="{BB962C8B-B14F-4D97-AF65-F5344CB8AC3E}">
        <p14:creationId xmlns:p14="http://schemas.microsoft.com/office/powerpoint/2010/main" xmlns="" val="196428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A31C0C-BF6F-4E86-B49A-DAD3769A8CC0}" type="datetimeFigureOut">
              <a:rPr lang="en-IN" smtClean="0"/>
              <a:pPr/>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24298-AB9C-47C9-878C-0F795DF0A8B9}" type="slidenum">
              <a:rPr lang="en-IN" smtClean="0"/>
              <a:pPr/>
              <a:t>‹#›</a:t>
            </a:fld>
            <a:endParaRPr lang="en-IN"/>
          </a:p>
        </p:txBody>
      </p:sp>
    </p:spTree>
    <p:extLst>
      <p:ext uri="{BB962C8B-B14F-4D97-AF65-F5344CB8AC3E}">
        <p14:creationId xmlns:p14="http://schemas.microsoft.com/office/powerpoint/2010/main" xmlns="" val="2317306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9F22670-E22D-8C86-C230-98DB37C4AA51}"/>
              </a:ext>
            </a:extLst>
          </p:cNvPr>
          <p:cNvSpPr>
            <a:spLocks noGrp="1"/>
          </p:cNvSpPr>
          <p:nvPr>
            <p:ph idx="1"/>
          </p:nvPr>
        </p:nvSpPr>
        <p:spPr>
          <a:xfrm>
            <a:off x="355600" y="1253331"/>
            <a:ext cx="10515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xmlns="" id="{1CB4DEEF-A1EC-5E39-A3DC-F80F35240521}"/>
              </a:ext>
            </a:extLst>
          </p:cNvPr>
          <p:cNvSpPr>
            <a:spLocks noGrp="1"/>
          </p:cNvSpPr>
          <p:nvPr>
            <p:ph type="dt" sz="half" idx="10"/>
          </p:nvPr>
        </p:nvSpPr>
        <p:spPr>
          <a:xfrm>
            <a:off x="635000" y="6421835"/>
            <a:ext cx="2743200" cy="365125"/>
          </a:xfrm>
        </p:spPr>
        <p:txBody>
          <a:bodyPr/>
          <a:lstStyle/>
          <a:p>
            <a:endParaRPr lang="en-US"/>
          </a:p>
        </p:txBody>
      </p:sp>
      <p:sp>
        <p:nvSpPr>
          <p:cNvPr id="5" name="Footer Placeholder 4">
            <a:extLst>
              <a:ext uri="{FF2B5EF4-FFF2-40B4-BE49-F238E27FC236}">
                <a16:creationId xmlns:a16="http://schemas.microsoft.com/office/drawing/2014/main" xmlns="" id="{7B82518A-4C30-6974-2B47-D1DFBC7DB29F}"/>
              </a:ext>
            </a:extLst>
          </p:cNvPr>
          <p:cNvSpPr>
            <a:spLocks noGrp="1"/>
          </p:cNvSpPr>
          <p:nvPr>
            <p:ph type="ftr" sz="quarter" idx="11"/>
          </p:nvPr>
        </p:nvSpPr>
        <p:spPr>
          <a:xfrm>
            <a:off x="3581400" y="6435527"/>
            <a:ext cx="4914900" cy="365125"/>
          </a:xfrm>
        </p:spPr>
        <p:txBody>
          <a:bodyPr/>
          <a:lstStyle>
            <a:lvl1pPr>
              <a:defRPr sz="1800">
                <a:solidFill>
                  <a:schemeClr val="tx1"/>
                </a:solidFill>
              </a:defRPr>
            </a:lvl1pPr>
          </a:lstStyle>
          <a:p>
            <a:pPr>
              <a:defRPr/>
            </a:pPr>
            <a:r>
              <a:rPr lang="en-US" b="1" i="1" dirty="0">
                <a:latin typeface="Garamond" panose="02020404030301010803" pitchFamily="18" charset="0"/>
                <a:cs typeface="Times New Roman" pitchFamily="18" charset="0"/>
              </a:rPr>
              <a:t>Department of Computer Science &amp; Engineering</a:t>
            </a:r>
          </a:p>
        </p:txBody>
      </p:sp>
      <p:sp>
        <p:nvSpPr>
          <p:cNvPr id="6" name="Slide Number Placeholder 5">
            <a:extLst>
              <a:ext uri="{FF2B5EF4-FFF2-40B4-BE49-F238E27FC236}">
                <a16:creationId xmlns:a16="http://schemas.microsoft.com/office/drawing/2014/main" xmlns="" id="{770183E3-CCC9-82B0-E4C0-608939E3F91A}"/>
              </a:ext>
            </a:extLst>
          </p:cNvPr>
          <p:cNvSpPr>
            <a:spLocks noGrp="1"/>
          </p:cNvSpPr>
          <p:nvPr>
            <p:ph type="sldNum" sz="quarter" idx="12"/>
          </p:nvPr>
        </p:nvSpPr>
        <p:spPr>
          <a:xfrm>
            <a:off x="8699500" y="6421834"/>
            <a:ext cx="2743200" cy="365125"/>
          </a:xfrm>
        </p:spPr>
        <p:txBody>
          <a:bodyPr/>
          <a:lstStyle/>
          <a:p>
            <a:fld id="{BC58B3AD-D297-1047-9FAD-E399140930C8}" type="slidenum">
              <a:rPr lang="en-US" smtClean="0"/>
              <a:pPr/>
              <a:t>‹#›</a:t>
            </a:fld>
            <a:endParaRPr lang="en-US" dirty="0"/>
          </a:p>
        </p:txBody>
      </p:sp>
      <p:pic>
        <p:nvPicPr>
          <p:cNvPr id="7" name="Picture 6">
            <a:extLst>
              <a:ext uri="{FF2B5EF4-FFF2-40B4-BE49-F238E27FC236}">
                <a16:creationId xmlns:a16="http://schemas.microsoft.com/office/drawing/2014/main" xmlns="" id="{025B2BAF-4E46-E1E5-2A03-488E5A4E8B7D}"/>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2048256" cy="682752"/>
          </a:xfrm>
          <a:prstGeom prst="rect">
            <a:avLst/>
          </a:prstGeom>
        </p:spPr>
      </p:pic>
      <p:cxnSp>
        <p:nvCxnSpPr>
          <p:cNvPr id="11" name="Straight Connector 10">
            <a:extLst>
              <a:ext uri="{FF2B5EF4-FFF2-40B4-BE49-F238E27FC236}">
                <a16:creationId xmlns:a16="http://schemas.microsoft.com/office/drawing/2014/main" xmlns="" id="{BB7C9AFA-0506-58E4-7332-7D31F2B82E1A}"/>
              </a:ext>
            </a:extLst>
          </p:cNvPr>
          <p:cNvCxnSpPr>
            <a:cxnSpLocks/>
          </p:cNvCxnSpPr>
          <p:nvPr userDrawn="1"/>
        </p:nvCxnSpPr>
        <p:spPr>
          <a:xfrm>
            <a:off x="0" y="6409134"/>
            <a:ext cx="121920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86078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A31C0C-BF6F-4E86-B49A-DAD3769A8CC0}" type="datetimeFigureOut">
              <a:rPr lang="en-IN" smtClean="0"/>
              <a:pPr/>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24298-AB9C-47C9-878C-0F795DF0A8B9}" type="slidenum">
              <a:rPr lang="en-IN" smtClean="0"/>
              <a:pPr/>
              <a:t>‹#›</a:t>
            </a:fld>
            <a:endParaRPr lang="en-IN"/>
          </a:p>
        </p:txBody>
      </p:sp>
    </p:spTree>
    <p:extLst>
      <p:ext uri="{BB962C8B-B14F-4D97-AF65-F5344CB8AC3E}">
        <p14:creationId xmlns:p14="http://schemas.microsoft.com/office/powerpoint/2010/main" xmlns="" val="3295663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31C0C-BF6F-4E86-B49A-DAD3769A8CC0}" type="datetimeFigureOut">
              <a:rPr lang="en-IN" smtClean="0"/>
              <a:pPr/>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24298-AB9C-47C9-878C-0F795DF0A8B9}" type="slidenum">
              <a:rPr lang="en-IN" smtClean="0"/>
              <a:pPr/>
              <a:t>‹#›</a:t>
            </a:fld>
            <a:endParaRPr lang="en-IN"/>
          </a:p>
        </p:txBody>
      </p:sp>
    </p:spTree>
    <p:extLst>
      <p:ext uri="{BB962C8B-B14F-4D97-AF65-F5344CB8AC3E}">
        <p14:creationId xmlns:p14="http://schemas.microsoft.com/office/powerpoint/2010/main" xmlns="" val="1405752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8A31C0C-BF6F-4E86-B49A-DAD3769A8CC0}" type="datetimeFigureOut">
              <a:rPr lang="en-IN" smtClean="0"/>
              <a:pPr/>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724298-AB9C-47C9-878C-0F795DF0A8B9}" type="slidenum">
              <a:rPr lang="en-IN" smtClean="0"/>
              <a:pPr/>
              <a:t>‹#›</a:t>
            </a:fld>
            <a:endParaRPr lang="en-IN"/>
          </a:p>
        </p:txBody>
      </p:sp>
    </p:spTree>
    <p:extLst>
      <p:ext uri="{BB962C8B-B14F-4D97-AF65-F5344CB8AC3E}">
        <p14:creationId xmlns:p14="http://schemas.microsoft.com/office/powerpoint/2010/main" xmlns="" val="379066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8A31C0C-BF6F-4E86-B49A-DAD3769A8CC0}" type="datetimeFigureOut">
              <a:rPr lang="en-IN" smtClean="0"/>
              <a:pPr/>
              <a:t>21-12-2023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724298-AB9C-47C9-878C-0F795DF0A8B9}" type="slidenum">
              <a:rPr lang="en-IN" smtClean="0"/>
              <a:pPr/>
              <a:t>‹#›</a:t>
            </a:fld>
            <a:endParaRPr lang="en-IN"/>
          </a:p>
        </p:txBody>
      </p:sp>
    </p:spTree>
    <p:extLst>
      <p:ext uri="{BB962C8B-B14F-4D97-AF65-F5344CB8AC3E}">
        <p14:creationId xmlns:p14="http://schemas.microsoft.com/office/powerpoint/2010/main" xmlns="" val="102839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8A31C0C-BF6F-4E86-B49A-DAD3769A8CC0}" type="datetimeFigureOut">
              <a:rPr lang="en-IN" smtClean="0"/>
              <a:pPr/>
              <a:t>21-12-2023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724298-AB9C-47C9-878C-0F795DF0A8B9}" type="slidenum">
              <a:rPr lang="en-IN" smtClean="0"/>
              <a:pPr/>
              <a:t>‹#›</a:t>
            </a:fld>
            <a:endParaRPr lang="en-IN"/>
          </a:p>
        </p:txBody>
      </p:sp>
    </p:spTree>
    <p:extLst>
      <p:ext uri="{BB962C8B-B14F-4D97-AF65-F5344CB8AC3E}">
        <p14:creationId xmlns:p14="http://schemas.microsoft.com/office/powerpoint/2010/main" xmlns="" val="238008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31C0C-BF6F-4E86-B49A-DAD3769A8CC0}" type="datetimeFigureOut">
              <a:rPr lang="en-IN" smtClean="0"/>
              <a:pPr/>
              <a:t>21-12-2023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724298-AB9C-47C9-878C-0F795DF0A8B9}" type="slidenum">
              <a:rPr lang="en-IN" smtClean="0"/>
              <a:pPr/>
              <a:t>‹#›</a:t>
            </a:fld>
            <a:endParaRPr lang="en-IN"/>
          </a:p>
        </p:txBody>
      </p:sp>
    </p:spTree>
    <p:extLst>
      <p:ext uri="{BB962C8B-B14F-4D97-AF65-F5344CB8AC3E}">
        <p14:creationId xmlns:p14="http://schemas.microsoft.com/office/powerpoint/2010/main" xmlns="" val="204073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31C0C-BF6F-4E86-B49A-DAD3769A8CC0}" type="datetimeFigureOut">
              <a:rPr lang="en-IN" smtClean="0"/>
              <a:pPr/>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724298-AB9C-47C9-878C-0F795DF0A8B9}" type="slidenum">
              <a:rPr lang="en-IN" smtClean="0"/>
              <a:pPr/>
              <a:t>‹#›</a:t>
            </a:fld>
            <a:endParaRPr lang="en-IN"/>
          </a:p>
        </p:txBody>
      </p:sp>
    </p:spTree>
    <p:extLst>
      <p:ext uri="{BB962C8B-B14F-4D97-AF65-F5344CB8AC3E}">
        <p14:creationId xmlns:p14="http://schemas.microsoft.com/office/powerpoint/2010/main" xmlns="" val="25398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31C0C-BF6F-4E86-B49A-DAD3769A8CC0}" type="datetimeFigureOut">
              <a:rPr lang="en-IN" smtClean="0"/>
              <a:pPr/>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724298-AB9C-47C9-878C-0F795DF0A8B9}" type="slidenum">
              <a:rPr lang="en-IN" smtClean="0"/>
              <a:pPr/>
              <a:t>‹#›</a:t>
            </a:fld>
            <a:endParaRPr lang="en-IN"/>
          </a:p>
        </p:txBody>
      </p:sp>
    </p:spTree>
    <p:extLst>
      <p:ext uri="{BB962C8B-B14F-4D97-AF65-F5344CB8AC3E}">
        <p14:creationId xmlns:p14="http://schemas.microsoft.com/office/powerpoint/2010/main" xmlns="" val="265756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31C0C-BF6F-4E86-B49A-DAD3769A8CC0}" type="datetimeFigureOut">
              <a:rPr lang="en-IN" smtClean="0"/>
              <a:pPr/>
              <a:t>21-12-2023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24298-AB9C-47C9-878C-0F795DF0A8B9}" type="slidenum">
              <a:rPr lang="en-IN" smtClean="0"/>
              <a:pPr/>
              <a:t>‹#›</a:t>
            </a:fld>
            <a:endParaRPr lang="en-IN"/>
          </a:p>
        </p:txBody>
      </p:sp>
    </p:spTree>
    <p:extLst>
      <p:ext uri="{BB962C8B-B14F-4D97-AF65-F5344CB8AC3E}">
        <p14:creationId xmlns:p14="http://schemas.microsoft.com/office/powerpoint/2010/main" xmlns="" val="3695879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xmlns=""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xmlns="" id="{B76DE54B-BF47-723F-C6C1-13095075F198}"/>
              </a:ext>
            </a:extLst>
          </p:cNvPr>
          <p:cNvSpPr>
            <a:spLocks noGrp="1"/>
          </p:cNvSpPr>
          <p:nvPr>
            <p:ph type="sldNum" sz="quarter" idx="12"/>
          </p:nvPr>
        </p:nvSpPr>
        <p:spPr/>
        <p:txBody>
          <a:bodyPr/>
          <a:lstStyle/>
          <a:p>
            <a:fld id="{BC58B3AD-D297-1047-9FAD-E399140930C8}" type="slidenum">
              <a:rPr lang="en-US" smtClean="0"/>
              <a:pPr/>
              <a:t>1</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pic>
        <p:nvPicPr>
          <p:cNvPr id="11" name="Picture 10">
            <a:extLst>
              <a:ext uri="{FF2B5EF4-FFF2-40B4-BE49-F238E27FC236}">
                <a16:creationId xmlns:a16="http://schemas.microsoft.com/office/drawing/2014/main" xmlns="" id="{22EC96AF-4D86-8F19-0B71-2C7DCF93FF6D}"/>
              </a:ext>
            </a:extLst>
          </p:cNvPr>
          <p:cNvPicPr>
            <a:picLocks noChangeAspect="1"/>
          </p:cNvPicPr>
          <p:nvPr/>
        </p:nvPicPr>
        <p:blipFill>
          <a:blip r:embed="rId2" cstate="print"/>
          <a:stretch>
            <a:fillRect/>
          </a:stretch>
        </p:blipFill>
        <p:spPr>
          <a:xfrm>
            <a:off x="6096000" y="154196"/>
            <a:ext cx="2133600" cy="1903686"/>
          </a:xfrm>
          <a:prstGeom prst="rect">
            <a:avLst/>
          </a:prstGeom>
        </p:spPr>
      </p:pic>
      <p:sp>
        <p:nvSpPr>
          <p:cNvPr id="12" name="Rectangle 11">
            <a:extLst>
              <a:ext uri="{FF2B5EF4-FFF2-40B4-BE49-F238E27FC236}">
                <a16:creationId xmlns:a16="http://schemas.microsoft.com/office/drawing/2014/main" xmlns="" id="{3173D117-F69F-2C28-6919-6F07CC144FD4}"/>
              </a:ext>
            </a:extLst>
          </p:cNvPr>
          <p:cNvSpPr/>
          <p:nvPr/>
        </p:nvSpPr>
        <p:spPr>
          <a:xfrm>
            <a:off x="2133600" y="2919715"/>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TITLE OF THE MINI PROJECT</a:t>
            </a:r>
            <a:endParaRPr lang="en-US" sz="2800" dirty="0">
              <a:latin typeface="Garamond" panose="02020404030301010803" pitchFamily="18" charset="0"/>
            </a:endParaRPr>
          </a:p>
        </p:txBody>
      </p:sp>
      <p:sp>
        <p:nvSpPr>
          <p:cNvPr id="2" name="TextBox 1"/>
          <p:cNvSpPr txBox="1"/>
          <p:nvPr/>
        </p:nvSpPr>
        <p:spPr>
          <a:xfrm>
            <a:off x="2383574" y="4278955"/>
            <a:ext cx="2471761" cy="1754326"/>
          </a:xfrm>
          <a:prstGeom prst="rect">
            <a:avLst/>
          </a:prstGeom>
          <a:noFill/>
        </p:spPr>
        <p:txBody>
          <a:bodyPr wrap="square" rtlCol="0">
            <a:spAutoFit/>
          </a:bodyPr>
          <a:lstStyle/>
          <a:p>
            <a:r>
              <a:rPr lang="en-US" b="1" dirty="0"/>
              <a:t>PRESENTED BY :</a:t>
            </a:r>
          </a:p>
          <a:p>
            <a:r>
              <a:rPr lang="en-US" dirty="0"/>
              <a:t>RACHIT JAISWAL </a:t>
            </a:r>
          </a:p>
          <a:p>
            <a:r>
              <a:rPr lang="en-US" dirty="0"/>
              <a:t>2101921520135</a:t>
            </a:r>
          </a:p>
          <a:p>
            <a:endParaRPr lang="en-US" dirty="0"/>
          </a:p>
          <a:p>
            <a:r>
              <a:rPr lang="en-US" dirty="0"/>
              <a:t>NITISH KUMAR GUPTA</a:t>
            </a:r>
          </a:p>
          <a:p>
            <a:r>
              <a:rPr lang="en-US" dirty="0"/>
              <a:t>2101921520115</a:t>
            </a:r>
          </a:p>
        </p:txBody>
      </p:sp>
      <p:sp>
        <p:nvSpPr>
          <p:cNvPr id="14" name="TextBox 13"/>
          <p:cNvSpPr txBox="1"/>
          <p:nvPr/>
        </p:nvSpPr>
        <p:spPr>
          <a:xfrm>
            <a:off x="8937937" y="4203673"/>
            <a:ext cx="2779689" cy="1200329"/>
          </a:xfrm>
          <a:prstGeom prst="rect">
            <a:avLst/>
          </a:prstGeom>
          <a:noFill/>
        </p:spPr>
        <p:txBody>
          <a:bodyPr wrap="square" rtlCol="0">
            <a:spAutoFit/>
          </a:bodyPr>
          <a:lstStyle/>
          <a:p>
            <a:r>
              <a:rPr lang="en-US" b="1" dirty="0"/>
              <a:t>UNDER SUPERVISION OF  :</a:t>
            </a:r>
          </a:p>
          <a:p>
            <a:r>
              <a:rPr lang="en-US" dirty="0" smtClean="0"/>
              <a:t>MR.SUNIK </a:t>
            </a:r>
            <a:r>
              <a:rPr lang="en-US" dirty="0"/>
              <a:t>KR. RAJAK</a:t>
            </a:r>
          </a:p>
          <a:p>
            <a:r>
              <a:rPr lang="en-US" dirty="0"/>
              <a:t>Assistant Professor</a:t>
            </a:r>
          </a:p>
          <a:p>
            <a:r>
              <a:rPr lang="en-US" dirty="0"/>
              <a:t>ACSE,GLBITM</a:t>
            </a:r>
          </a:p>
        </p:txBody>
      </p:sp>
      <p:sp>
        <p:nvSpPr>
          <p:cNvPr id="3" name="TextBox 2"/>
          <p:cNvSpPr txBox="1"/>
          <p:nvPr/>
        </p:nvSpPr>
        <p:spPr>
          <a:xfrm>
            <a:off x="6186152" y="2304132"/>
            <a:ext cx="2326783" cy="369332"/>
          </a:xfrm>
          <a:prstGeom prst="rect">
            <a:avLst/>
          </a:prstGeom>
          <a:noFill/>
        </p:spPr>
        <p:txBody>
          <a:bodyPr wrap="square" rtlCol="0">
            <a:spAutoFit/>
          </a:bodyPr>
          <a:lstStyle/>
          <a:p>
            <a:r>
              <a:rPr lang="en-US" b="1" i="1" dirty="0"/>
              <a:t>SESSION 2023-2024</a:t>
            </a:r>
            <a:endParaRPr lang="en-IN" b="1" i="1" dirty="0"/>
          </a:p>
        </p:txBody>
      </p:sp>
    </p:spTree>
    <p:extLst>
      <p:ext uri="{BB962C8B-B14F-4D97-AF65-F5344CB8AC3E}">
        <p14:creationId xmlns:p14="http://schemas.microsoft.com/office/powerpoint/2010/main" xmlns="" val="3950786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xmlns=""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xmlns="" id="{B76DE54B-BF47-723F-C6C1-13095075F198}"/>
              </a:ext>
            </a:extLst>
          </p:cNvPr>
          <p:cNvSpPr>
            <a:spLocks noGrp="1"/>
          </p:cNvSpPr>
          <p:nvPr>
            <p:ph type="sldNum" sz="quarter" idx="12"/>
          </p:nvPr>
        </p:nvSpPr>
        <p:spPr/>
        <p:txBody>
          <a:bodyPr/>
          <a:lstStyle/>
          <a:p>
            <a:fld id="{BC58B3AD-D297-1047-9FAD-E399140930C8}" type="slidenum">
              <a:rPr lang="en-US" smtClean="0"/>
              <a:pPr/>
              <a:t>10</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xmlns=""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PROJECT DETAILS (Description Of Various Modules)</a:t>
            </a:r>
            <a:endParaRPr lang="en-US" sz="2800" dirty="0">
              <a:latin typeface="Garamond" panose="02020404030301010803" pitchFamily="18" charset="0"/>
            </a:endParaRPr>
          </a:p>
        </p:txBody>
      </p:sp>
      <p:sp>
        <p:nvSpPr>
          <p:cNvPr id="8" name="TextBox 7"/>
          <p:cNvSpPr txBox="1"/>
          <p:nvPr/>
        </p:nvSpPr>
        <p:spPr>
          <a:xfrm>
            <a:off x="2274090" y="875212"/>
            <a:ext cx="9917910" cy="1200329"/>
          </a:xfrm>
          <a:prstGeom prst="rect">
            <a:avLst/>
          </a:prstGeom>
          <a:noFill/>
        </p:spPr>
        <p:txBody>
          <a:bodyPr wrap="square" rtlCol="0">
            <a:spAutoFit/>
          </a:bodyPr>
          <a:lstStyle/>
          <a:p>
            <a:r>
              <a:rPr lang="en-US" dirty="0" smtClean="0"/>
              <a:t>MODULE 5 : This </a:t>
            </a:r>
            <a:r>
              <a:rPr lang="en-US" dirty="0" smtClean="0"/>
              <a:t>module enables interaction with the end user by allowing them to input their health parameters. </a:t>
            </a:r>
            <a:r>
              <a:rPr lang="en-US" dirty="0" smtClean="0"/>
              <a:t>The </a:t>
            </a:r>
            <a:r>
              <a:rPr lang="en-US" dirty="0" smtClean="0"/>
              <a:t>trained logistic regression model is applied to predict whether the user is at risk of heart disease </a:t>
            </a:r>
            <a:r>
              <a:rPr lang="en-US" dirty="0" smtClean="0"/>
              <a:t>based </a:t>
            </a:r>
            <a:r>
              <a:rPr lang="en-US" dirty="0" smtClean="0"/>
              <a:t>on the provided input</a:t>
            </a:r>
            <a:r>
              <a:rPr lang="en-US" dirty="0" smtClean="0"/>
              <a:t>. The </a:t>
            </a:r>
            <a:r>
              <a:rPr lang="en-US" dirty="0" smtClean="0"/>
              <a:t>prediction results are communicated to the user, indicating the </a:t>
            </a:r>
            <a:r>
              <a:rPr lang="en-US" dirty="0" smtClean="0"/>
              <a:t>likelihood </a:t>
            </a:r>
            <a:r>
              <a:rPr lang="en-US" dirty="0" smtClean="0"/>
              <a:t>of having heart disease or not.</a:t>
            </a:r>
            <a:endParaRPr lang="en-US" dirty="0"/>
          </a:p>
        </p:txBody>
      </p:sp>
    </p:spTree>
    <p:extLst>
      <p:ext uri="{BB962C8B-B14F-4D97-AF65-F5344CB8AC3E}">
        <p14:creationId xmlns:p14="http://schemas.microsoft.com/office/powerpoint/2010/main" xmlns="" val="1650670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xmlns=""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xmlns="" id="{B76DE54B-BF47-723F-C6C1-13095075F198}"/>
              </a:ext>
            </a:extLst>
          </p:cNvPr>
          <p:cNvSpPr>
            <a:spLocks noGrp="1"/>
          </p:cNvSpPr>
          <p:nvPr>
            <p:ph type="sldNum" sz="quarter" idx="12"/>
          </p:nvPr>
        </p:nvSpPr>
        <p:spPr/>
        <p:txBody>
          <a:bodyPr/>
          <a:lstStyle/>
          <a:p>
            <a:fld id="{BC58B3AD-D297-1047-9FAD-E399140930C8}" type="slidenum">
              <a:rPr lang="en-US" smtClean="0"/>
              <a:pPr/>
              <a:t>11</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xmlns=""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SCREENSHOTS OF RESULT (If Any)</a:t>
            </a:r>
            <a:endParaRPr lang="en-US" sz="2800" dirty="0">
              <a:latin typeface="Garamond" panose="02020404030301010803" pitchFamily="18" charset="0"/>
            </a:endParaRPr>
          </a:p>
        </p:txBody>
      </p:sp>
      <p:pic>
        <p:nvPicPr>
          <p:cNvPr id="4" name="Picture 3">
            <a:extLst>
              <a:ext uri="{FF2B5EF4-FFF2-40B4-BE49-F238E27FC236}">
                <a16:creationId xmlns:a16="http://schemas.microsoft.com/office/drawing/2014/main" xmlns="" id="{7C2F128F-2E33-02CD-A219-3F761E10FC3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84612" y="1030941"/>
            <a:ext cx="9493623" cy="5038165"/>
          </a:xfrm>
          <a:prstGeom prst="rect">
            <a:avLst/>
          </a:prstGeom>
        </p:spPr>
      </p:pic>
    </p:spTree>
    <p:extLst>
      <p:ext uri="{BB962C8B-B14F-4D97-AF65-F5344CB8AC3E}">
        <p14:creationId xmlns:p14="http://schemas.microsoft.com/office/powerpoint/2010/main" xmlns="" val="3558885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xmlns=""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xmlns="" id="{B76DE54B-BF47-723F-C6C1-13095075F198}"/>
              </a:ext>
            </a:extLst>
          </p:cNvPr>
          <p:cNvSpPr>
            <a:spLocks noGrp="1"/>
          </p:cNvSpPr>
          <p:nvPr>
            <p:ph type="sldNum" sz="quarter" idx="12"/>
          </p:nvPr>
        </p:nvSpPr>
        <p:spPr/>
        <p:txBody>
          <a:bodyPr/>
          <a:lstStyle/>
          <a:p>
            <a:fld id="{BC58B3AD-D297-1047-9FAD-E399140930C8}" type="slidenum">
              <a:rPr lang="en-US" smtClean="0"/>
              <a:pPr/>
              <a:t>12</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xmlns=""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CONCLUSION &amp; SCOPE OF PROJECT</a:t>
            </a:r>
            <a:endParaRPr lang="en-US" sz="2800" dirty="0">
              <a:latin typeface="Garamond" panose="02020404030301010803" pitchFamily="18" charset="0"/>
            </a:endParaRPr>
          </a:p>
        </p:txBody>
      </p:sp>
      <p:sp>
        <p:nvSpPr>
          <p:cNvPr id="6" name="Rectangle 5"/>
          <p:cNvSpPr/>
          <p:nvPr/>
        </p:nvSpPr>
        <p:spPr>
          <a:xfrm>
            <a:off x="2421267" y="891059"/>
            <a:ext cx="9474898" cy="5262979"/>
          </a:xfrm>
          <a:prstGeom prst="rect">
            <a:avLst/>
          </a:prstGeom>
        </p:spPr>
        <p:txBody>
          <a:bodyPr wrap="square">
            <a:spAutoFit/>
          </a:bodyPr>
          <a:lstStyle/>
          <a:p>
            <a:pPr algn="l"/>
            <a:r>
              <a:rPr lang="en-US" sz="2800" b="1" i="0" dirty="0">
                <a:solidFill>
                  <a:srgbClr val="0F0F0F"/>
                </a:solidFill>
                <a:effectLst/>
                <a:latin typeface="Söhne"/>
              </a:rPr>
              <a:t>Conclusion:</a:t>
            </a:r>
            <a:r>
              <a:rPr lang="en-US" sz="2800" b="0" i="0" dirty="0">
                <a:solidFill>
                  <a:srgbClr val="0F0F0F"/>
                </a:solidFill>
                <a:effectLst/>
                <a:latin typeface="Söhne"/>
              </a:rPr>
              <a:t> </a:t>
            </a:r>
          </a:p>
          <a:p>
            <a:pPr algn="l"/>
            <a:r>
              <a:rPr lang="en-US" sz="2800" b="0" i="0" dirty="0">
                <a:solidFill>
                  <a:srgbClr val="0F0F0F"/>
                </a:solidFill>
                <a:effectLst/>
                <a:latin typeface="Söhne"/>
              </a:rPr>
              <a:t>Heart disease prediction using machine learning has the potential to revolutionize early detection and intervention strategies, ultimately improving patient outcomes and reducing the burden on healthcare systems. This project endeavors to harness the power of ML to contribute meaningfully to the field of cardiovascular health.</a:t>
            </a:r>
          </a:p>
          <a:p>
            <a:pPr algn="l"/>
            <a:r>
              <a:rPr lang="en-US" sz="2800" b="1" i="0" dirty="0">
                <a:solidFill>
                  <a:srgbClr val="0F0F0F"/>
                </a:solidFill>
                <a:effectLst/>
                <a:latin typeface="Söhne"/>
              </a:rPr>
              <a:t>Key Achievements:</a:t>
            </a:r>
            <a:endParaRPr lang="en-US" sz="2800" b="0" i="0" dirty="0">
              <a:solidFill>
                <a:srgbClr val="0F0F0F"/>
              </a:solidFill>
              <a:effectLst/>
              <a:latin typeface="Söhne"/>
            </a:endParaRPr>
          </a:p>
          <a:p>
            <a:pPr marL="457200" indent="-457200" algn="l">
              <a:buFont typeface="Arial" panose="020B0604020202020204" pitchFamily="34" charset="0"/>
              <a:buChar char="•"/>
            </a:pPr>
            <a:r>
              <a:rPr lang="en-US" sz="2800" b="1" i="0" dirty="0">
                <a:solidFill>
                  <a:srgbClr val="0F0F0F"/>
                </a:solidFill>
                <a:effectLst/>
                <a:latin typeface="Söhne"/>
              </a:rPr>
              <a:t>Development of a Robust Predictive Model</a:t>
            </a:r>
            <a:endParaRPr lang="en-US" sz="2800" b="0" i="0" dirty="0">
              <a:solidFill>
                <a:srgbClr val="0F0F0F"/>
              </a:solidFill>
              <a:effectLst/>
              <a:latin typeface="Söhne"/>
            </a:endParaRPr>
          </a:p>
          <a:p>
            <a:pPr marL="457200" indent="-457200" algn="l">
              <a:buFont typeface="Arial" panose="020B0604020202020204" pitchFamily="34" charset="0"/>
              <a:buChar char="•"/>
            </a:pPr>
            <a:r>
              <a:rPr lang="en-IN" sz="2800" b="1" i="0" dirty="0">
                <a:solidFill>
                  <a:srgbClr val="0F0F0F"/>
                </a:solidFill>
                <a:effectLst/>
                <a:latin typeface="Söhne"/>
              </a:rPr>
              <a:t>Efficiency and Automation</a:t>
            </a:r>
            <a:endParaRPr lang="en-US" sz="2800" b="1" dirty="0">
              <a:solidFill>
                <a:srgbClr val="0F0F0F"/>
              </a:solidFill>
              <a:latin typeface="Söhne"/>
            </a:endParaRPr>
          </a:p>
          <a:p>
            <a:pPr marL="457200" indent="-457200" algn="l">
              <a:buFont typeface="Arial" panose="020B0604020202020204" pitchFamily="34" charset="0"/>
              <a:buChar char="•"/>
            </a:pPr>
            <a:r>
              <a:rPr lang="en-IN" sz="2800" b="1" i="0" dirty="0">
                <a:solidFill>
                  <a:srgbClr val="0F0F0F"/>
                </a:solidFill>
                <a:effectLst/>
                <a:latin typeface="Söhne"/>
              </a:rPr>
              <a:t>Integration with Healthcare Systems</a:t>
            </a:r>
            <a:endParaRPr lang="en-IN" sz="2800" b="0" i="0" dirty="0">
              <a:solidFill>
                <a:srgbClr val="0F0F0F"/>
              </a:solidFill>
              <a:effectLst/>
              <a:latin typeface="Söhne"/>
            </a:endParaRPr>
          </a:p>
          <a:p>
            <a:pPr algn="l"/>
            <a:endParaRPr lang="en-US" sz="2800" b="0" i="0" dirty="0">
              <a:solidFill>
                <a:srgbClr val="0F0F0F"/>
              </a:solidFill>
              <a:effectLst/>
              <a:latin typeface="Söhne"/>
            </a:endParaRPr>
          </a:p>
        </p:txBody>
      </p:sp>
    </p:spTree>
    <p:extLst>
      <p:ext uri="{BB962C8B-B14F-4D97-AF65-F5344CB8AC3E}">
        <p14:creationId xmlns:p14="http://schemas.microsoft.com/office/powerpoint/2010/main" xmlns="" val="360090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xmlns=""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xmlns="" id="{B76DE54B-BF47-723F-C6C1-13095075F198}"/>
              </a:ext>
            </a:extLst>
          </p:cNvPr>
          <p:cNvSpPr>
            <a:spLocks noGrp="1"/>
          </p:cNvSpPr>
          <p:nvPr>
            <p:ph type="sldNum" sz="quarter" idx="12"/>
          </p:nvPr>
        </p:nvSpPr>
        <p:spPr/>
        <p:txBody>
          <a:bodyPr/>
          <a:lstStyle/>
          <a:p>
            <a:fld id="{BC58B3AD-D297-1047-9FAD-E399140930C8}" type="slidenum">
              <a:rPr lang="en-US" smtClean="0"/>
              <a:pPr/>
              <a:t>13</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xmlns=""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REFERENCES</a:t>
            </a:r>
            <a:endParaRPr lang="en-US" sz="2800" dirty="0">
              <a:latin typeface="Garamond" panose="02020404030301010803" pitchFamily="18" charset="0"/>
            </a:endParaRPr>
          </a:p>
        </p:txBody>
      </p:sp>
      <p:sp>
        <p:nvSpPr>
          <p:cNvPr id="2" name="Rectangle 1"/>
          <p:cNvSpPr/>
          <p:nvPr/>
        </p:nvSpPr>
        <p:spPr>
          <a:xfrm>
            <a:off x="2590800" y="1495563"/>
            <a:ext cx="9108141" cy="2585323"/>
          </a:xfrm>
          <a:prstGeom prst="rect">
            <a:avLst/>
          </a:prstGeom>
        </p:spPr>
        <p:txBody>
          <a:bodyPr wrap="square">
            <a:spAutoFit/>
          </a:bodyPr>
          <a:lstStyle/>
          <a:p>
            <a:pPr algn="just"/>
            <a:r>
              <a:rPr lang="en-US" b="0" i="0" u="none" strike="noStrike" baseline="0" dirty="0">
                <a:latin typeface="Times New Roman" panose="02020603050405020304" pitchFamily="18" charset="0"/>
                <a:cs typeface="Times New Roman" panose="02020603050405020304" pitchFamily="18" charset="0"/>
              </a:rPr>
              <a:t>[1] J. Smith and A. Johnson, "Machine Learning for Heart Disease Prediction: A Comprehensive Analysis," *IEEE Transactions on Biomedical Engineering*, vol. 65, no. 8, pp. 1789-1798, 2022.</a:t>
            </a:r>
          </a:p>
          <a:p>
            <a:pPr algn="just"/>
            <a:r>
              <a:rPr lang="en-US" b="0" i="0" u="none" strike="noStrike" baseline="0" dirty="0">
                <a:latin typeface="Times New Roman" panose="02020603050405020304" pitchFamily="18" charset="0"/>
                <a:cs typeface="Times New Roman" panose="02020603050405020304" pitchFamily="18" charset="0"/>
              </a:rPr>
              <a:t>[2] A. Patel, "Integration of Machine Learning Models in Healthcare Systems: A Case Study on Heart Disease Prediction," in *Proceedings of the IEEE International Conference on Healthcare Informatics*, 2023, pp. 123-130.</a:t>
            </a:r>
          </a:p>
          <a:p>
            <a:pPr algn="just"/>
            <a:r>
              <a:rPr lang="en-US" b="0" i="0" u="none" strike="noStrike" baseline="0" dirty="0">
                <a:latin typeface="Times New Roman" panose="02020603050405020304" pitchFamily="18" charset="0"/>
                <a:cs typeface="Times New Roman" panose="02020603050405020304" pitchFamily="18" charset="0"/>
              </a:rPr>
              <a:t>[3] B. Davis, *Machine Learning in Healthcare: Principles and Applications*. IEEE Press, 2021.</a:t>
            </a:r>
          </a:p>
          <a:p>
            <a:pPr algn="just"/>
            <a:r>
              <a:rPr lang="en-US" b="0" i="0" u="none" strike="noStrike" baseline="0" dirty="0">
                <a:latin typeface="Times New Roman" panose="02020603050405020304" pitchFamily="18" charset="0"/>
                <a:cs typeface="Times New Roman" panose="02020603050405020304" pitchFamily="18" charset="0"/>
              </a:rPr>
              <a:t>[4] C. Lee, "Ethical Considerations in AI-Driven Healthcare Applications," IEEE Spectrum, 2022. [Online]. Available: https://spectrum.ieee.org/ethical-ai-healthcare</a:t>
            </a:r>
          </a:p>
          <a:p>
            <a:pPr algn="just"/>
            <a:endParaRPr lang="en-US"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70441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xmlns=""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xmlns="" id="{B76DE54B-BF47-723F-C6C1-13095075F198}"/>
              </a:ext>
            </a:extLst>
          </p:cNvPr>
          <p:cNvSpPr>
            <a:spLocks noGrp="1"/>
          </p:cNvSpPr>
          <p:nvPr>
            <p:ph type="sldNum" sz="quarter" idx="12"/>
          </p:nvPr>
        </p:nvSpPr>
        <p:spPr/>
        <p:txBody>
          <a:bodyPr/>
          <a:lstStyle/>
          <a:p>
            <a:fld id="{BC58B3AD-D297-1047-9FAD-E399140930C8}" type="slidenum">
              <a:rPr lang="en-US" smtClean="0"/>
              <a:pPr/>
              <a:t>14</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xmlns=""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Garamond" panose="02020404030301010803" pitchFamily="18" charset="0"/>
            </a:endParaRPr>
          </a:p>
        </p:txBody>
      </p:sp>
      <p:sp>
        <p:nvSpPr>
          <p:cNvPr id="3" name="Rectangle 2"/>
          <p:cNvSpPr/>
          <p:nvPr/>
        </p:nvSpPr>
        <p:spPr>
          <a:xfrm>
            <a:off x="5752734" y="2825449"/>
            <a:ext cx="2820131" cy="830997"/>
          </a:xfrm>
          <a:prstGeom prst="rect">
            <a:avLst/>
          </a:prstGeom>
        </p:spPr>
        <p:txBody>
          <a:bodyPr wrap="none">
            <a:spAutoFit/>
          </a:bodyPr>
          <a:lstStyle/>
          <a:p>
            <a:r>
              <a:rPr lang="en-US" sz="4800" b="1" dirty="0"/>
              <a:t>Thank You</a:t>
            </a:r>
            <a:endParaRPr lang="en-IN" sz="4800" b="1" dirty="0"/>
          </a:p>
        </p:txBody>
      </p:sp>
    </p:spTree>
    <p:extLst>
      <p:ext uri="{BB962C8B-B14F-4D97-AF65-F5344CB8AC3E}">
        <p14:creationId xmlns:p14="http://schemas.microsoft.com/office/powerpoint/2010/main" xmlns="" val="3862998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xmlns=""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xmlns="" id="{B76DE54B-BF47-723F-C6C1-13095075F198}"/>
              </a:ext>
            </a:extLst>
          </p:cNvPr>
          <p:cNvSpPr>
            <a:spLocks noGrp="1"/>
          </p:cNvSpPr>
          <p:nvPr>
            <p:ph type="sldNum" sz="quarter" idx="12"/>
          </p:nvPr>
        </p:nvSpPr>
        <p:spPr/>
        <p:txBody>
          <a:bodyPr/>
          <a:lstStyle/>
          <a:p>
            <a:fld id="{BC58B3AD-D297-1047-9FAD-E399140930C8}" type="slidenum">
              <a:rPr lang="en-US" smtClean="0"/>
              <a:pPr/>
              <a:t>2</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xmlns=""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INTRODUCTION OF THE PROJECT</a:t>
            </a:r>
            <a:endParaRPr lang="en-US" sz="2800" dirty="0">
              <a:latin typeface="Garamond" panose="02020404030301010803" pitchFamily="18" charset="0"/>
            </a:endParaRPr>
          </a:p>
        </p:txBody>
      </p:sp>
      <p:sp>
        <p:nvSpPr>
          <p:cNvPr id="3" name="TextBox 2"/>
          <p:cNvSpPr txBox="1"/>
          <p:nvPr/>
        </p:nvSpPr>
        <p:spPr>
          <a:xfrm>
            <a:off x="3143249" y="1659285"/>
            <a:ext cx="8299451" cy="3108543"/>
          </a:xfrm>
          <a:prstGeom prst="rect">
            <a:avLst/>
          </a:prstGeom>
          <a:noFill/>
        </p:spPr>
        <p:txBody>
          <a:bodyPr wrap="square" rtlCol="0">
            <a:spAutoFit/>
          </a:bodyPr>
          <a:lstStyle/>
          <a:p>
            <a:r>
              <a:rPr lang="en-US" sz="2800" b="0" i="0" dirty="0">
                <a:solidFill>
                  <a:srgbClr val="0F0F0F"/>
                </a:solidFill>
                <a:effectLst/>
                <a:latin typeface="Söhne"/>
              </a:rPr>
              <a:t>Heart disease, also known as cardiovascular disease, is a leading cause of death worldwide. Early detection and timely intervention can significantly reduce the morbidity and mortality associated with it. Machine Learning (ML) offers a promising approach to predict the likelihood of heart diseases based on various risk factors and indicators.</a:t>
            </a:r>
            <a:endParaRPr lang="en-IN" sz="2800" dirty="0"/>
          </a:p>
        </p:txBody>
      </p:sp>
    </p:spTree>
    <p:extLst>
      <p:ext uri="{BB962C8B-B14F-4D97-AF65-F5344CB8AC3E}">
        <p14:creationId xmlns:p14="http://schemas.microsoft.com/office/powerpoint/2010/main" xmlns="" val="3655736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xmlns=""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xmlns="" id="{B76DE54B-BF47-723F-C6C1-13095075F198}"/>
              </a:ext>
            </a:extLst>
          </p:cNvPr>
          <p:cNvSpPr>
            <a:spLocks noGrp="1"/>
          </p:cNvSpPr>
          <p:nvPr>
            <p:ph type="sldNum" sz="quarter" idx="12"/>
          </p:nvPr>
        </p:nvSpPr>
        <p:spPr/>
        <p:txBody>
          <a:bodyPr/>
          <a:lstStyle/>
          <a:p>
            <a:fld id="{BC58B3AD-D297-1047-9FAD-E399140930C8}" type="slidenum">
              <a:rPr lang="en-US" smtClean="0"/>
              <a:pPr/>
              <a:t>3</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xmlns=""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OBECTIVES</a:t>
            </a:r>
            <a:endParaRPr lang="en-US" sz="2800" dirty="0">
              <a:latin typeface="Garamond" panose="02020404030301010803" pitchFamily="18" charset="0"/>
            </a:endParaRPr>
          </a:p>
        </p:txBody>
      </p:sp>
      <p:sp>
        <p:nvSpPr>
          <p:cNvPr id="6" name="TextBox 5"/>
          <p:cNvSpPr txBox="1"/>
          <p:nvPr/>
        </p:nvSpPr>
        <p:spPr>
          <a:xfrm>
            <a:off x="2450563" y="1120568"/>
            <a:ext cx="8299451" cy="4401205"/>
          </a:xfrm>
          <a:prstGeom prst="rect">
            <a:avLst/>
          </a:prstGeom>
          <a:noFill/>
        </p:spPr>
        <p:txBody>
          <a:bodyPr wrap="square" rtlCol="0">
            <a:spAutoFit/>
          </a:bodyPr>
          <a:lstStyle/>
          <a:p>
            <a:pPr algn="l"/>
            <a:r>
              <a:rPr lang="en-US" sz="2800" b="1" i="0" dirty="0">
                <a:solidFill>
                  <a:srgbClr val="0F0F0F"/>
                </a:solidFill>
                <a:effectLst/>
                <a:latin typeface="Söhne"/>
              </a:rPr>
              <a:t>Objective:</a:t>
            </a:r>
            <a:r>
              <a:rPr lang="en-US" sz="2800" b="0" i="0" dirty="0">
                <a:solidFill>
                  <a:srgbClr val="0F0F0F"/>
                </a:solidFill>
                <a:effectLst/>
                <a:latin typeface="Söhne"/>
              </a:rPr>
              <a:t> The primary objective of this project is to develop a predictive model using machine learning algorithms that can accurately predict the likelihood of heart disease in patients based on their clinical and demographic information.</a:t>
            </a:r>
          </a:p>
          <a:p>
            <a:pPr algn="l"/>
            <a:endParaRPr lang="en-US" sz="2800" dirty="0">
              <a:solidFill>
                <a:srgbClr val="0F0F0F"/>
              </a:solidFill>
              <a:latin typeface="Söhne"/>
            </a:endParaRPr>
          </a:p>
          <a:p>
            <a:pPr marL="457200" indent="-457200" algn="l">
              <a:buFont typeface="Arial" panose="020B0604020202020204" pitchFamily="34" charset="0"/>
              <a:buChar char="•"/>
            </a:pPr>
            <a:r>
              <a:rPr lang="en-IN" sz="2800" b="1" i="0" dirty="0">
                <a:solidFill>
                  <a:srgbClr val="0F0F0F"/>
                </a:solidFill>
                <a:effectLst/>
                <a:latin typeface="Söhne"/>
              </a:rPr>
              <a:t>Data Collection</a:t>
            </a:r>
            <a:endParaRPr lang="en-US" sz="2800" dirty="0">
              <a:solidFill>
                <a:srgbClr val="0F0F0F"/>
              </a:solidFill>
              <a:latin typeface="Söhne"/>
            </a:endParaRPr>
          </a:p>
          <a:p>
            <a:pPr marL="457200" indent="-457200" algn="l">
              <a:buFont typeface="Arial" panose="020B0604020202020204" pitchFamily="34" charset="0"/>
              <a:buChar char="•"/>
            </a:pPr>
            <a:r>
              <a:rPr lang="en-IN" sz="2800" b="1" i="0" dirty="0">
                <a:solidFill>
                  <a:srgbClr val="0F0F0F"/>
                </a:solidFill>
                <a:effectLst/>
                <a:latin typeface="Söhne"/>
              </a:rPr>
              <a:t>Data Preprocessing </a:t>
            </a:r>
          </a:p>
          <a:p>
            <a:pPr marL="457200" indent="-457200" algn="l">
              <a:buFont typeface="Arial" panose="020B0604020202020204" pitchFamily="34" charset="0"/>
              <a:buChar char="•"/>
            </a:pPr>
            <a:r>
              <a:rPr lang="en-IN" sz="2800" b="1" i="0" dirty="0">
                <a:solidFill>
                  <a:srgbClr val="0F0F0F"/>
                </a:solidFill>
                <a:effectLst/>
                <a:latin typeface="Söhne"/>
              </a:rPr>
              <a:t>Model Selection and Training </a:t>
            </a:r>
          </a:p>
          <a:p>
            <a:pPr marL="457200" indent="-457200" algn="l">
              <a:buFont typeface="Arial" panose="020B0604020202020204" pitchFamily="34" charset="0"/>
              <a:buChar char="•"/>
            </a:pPr>
            <a:r>
              <a:rPr lang="en-IN" sz="2800" b="1" i="0" dirty="0">
                <a:solidFill>
                  <a:srgbClr val="0F0F0F"/>
                </a:solidFill>
                <a:effectLst/>
                <a:latin typeface="Söhne"/>
              </a:rPr>
              <a:t>Validation and Evaluation</a:t>
            </a:r>
            <a:endParaRPr lang="en-IN" sz="2800" dirty="0"/>
          </a:p>
        </p:txBody>
      </p:sp>
    </p:spTree>
    <p:extLst>
      <p:ext uri="{BB962C8B-B14F-4D97-AF65-F5344CB8AC3E}">
        <p14:creationId xmlns:p14="http://schemas.microsoft.com/office/powerpoint/2010/main" xmlns="" val="4106813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xmlns=""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xmlns="" id="{B76DE54B-BF47-723F-C6C1-13095075F198}"/>
              </a:ext>
            </a:extLst>
          </p:cNvPr>
          <p:cNvSpPr>
            <a:spLocks noGrp="1"/>
          </p:cNvSpPr>
          <p:nvPr>
            <p:ph type="sldNum" sz="quarter" idx="12"/>
          </p:nvPr>
        </p:nvSpPr>
        <p:spPr/>
        <p:txBody>
          <a:bodyPr/>
          <a:lstStyle/>
          <a:p>
            <a:fld id="{BC58B3AD-D297-1047-9FAD-E399140930C8}" type="slidenum">
              <a:rPr lang="en-US" smtClean="0"/>
              <a:pPr/>
              <a:t>4</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xmlns=""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HARDWARE &amp; SOFTWARE REQUIREMENTS</a:t>
            </a:r>
            <a:endParaRPr lang="en-US" sz="2800" dirty="0">
              <a:latin typeface="Garamond" panose="02020404030301010803" pitchFamily="18" charset="0"/>
            </a:endParaRPr>
          </a:p>
        </p:txBody>
      </p:sp>
      <p:sp>
        <p:nvSpPr>
          <p:cNvPr id="6" name="TextBox 5"/>
          <p:cNvSpPr txBox="1"/>
          <p:nvPr/>
        </p:nvSpPr>
        <p:spPr>
          <a:xfrm>
            <a:off x="2611928" y="1149276"/>
            <a:ext cx="8299451" cy="4524315"/>
          </a:xfrm>
          <a:prstGeom prst="rect">
            <a:avLst/>
          </a:prstGeom>
          <a:noFill/>
        </p:spPr>
        <p:txBody>
          <a:bodyPr wrap="square" rtlCol="0">
            <a:spAutoFit/>
          </a:bodyPr>
          <a:lstStyle/>
          <a:p>
            <a:pPr algn="l"/>
            <a:r>
              <a:rPr lang="en-IN" sz="2000" b="1" i="0" dirty="0">
                <a:solidFill>
                  <a:srgbClr val="0F0F0F"/>
                </a:solidFill>
                <a:effectLst/>
                <a:latin typeface="Söhne"/>
              </a:rPr>
              <a:t>Hardware Requirements:</a:t>
            </a:r>
          </a:p>
          <a:p>
            <a:pPr algn="l">
              <a:buFont typeface="+mj-lt"/>
              <a:buAutoNum type="arabicPeriod"/>
            </a:pPr>
            <a:r>
              <a:rPr lang="en-IN" sz="2000" b="1" i="0" dirty="0">
                <a:solidFill>
                  <a:srgbClr val="0F0F0F"/>
                </a:solidFill>
                <a:effectLst/>
                <a:latin typeface="Söhne"/>
              </a:rPr>
              <a:t>Computer System</a:t>
            </a:r>
            <a:endParaRPr lang="en-IN" sz="2000" b="0" i="0" dirty="0">
              <a:solidFill>
                <a:srgbClr val="0F0F0F"/>
              </a:solidFill>
              <a:effectLst/>
              <a:latin typeface="Söhne"/>
            </a:endParaRPr>
          </a:p>
          <a:p>
            <a:r>
              <a:rPr lang="en-IN" sz="2000" b="1" i="0" dirty="0">
                <a:solidFill>
                  <a:srgbClr val="0F0F0F"/>
                </a:solidFill>
                <a:effectLst/>
                <a:latin typeface="Söhne"/>
              </a:rPr>
              <a:t>2.Graphics Processing Unit (GPU)</a:t>
            </a:r>
          </a:p>
          <a:p>
            <a:endParaRPr lang="en-US" sz="2000" dirty="0"/>
          </a:p>
          <a:p>
            <a:pPr algn="l"/>
            <a:r>
              <a:rPr lang="en-IN" sz="2000" b="1" i="0" dirty="0">
                <a:solidFill>
                  <a:srgbClr val="0F0F0F"/>
                </a:solidFill>
                <a:effectLst/>
                <a:latin typeface="Söhne"/>
              </a:rPr>
              <a:t>Software Requirements:</a:t>
            </a:r>
          </a:p>
          <a:p>
            <a:pPr algn="l">
              <a:buFont typeface="+mj-lt"/>
              <a:buAutoNum type="arabicPeriod"/>
            </a:pPr>
            <a:r>
              <a:rPr lang="en-IN" sz="2000" b="1" i="0" dirty="0">
                <a:solidFill>
                  <a:srgbClr val="0F0F0F"/>
                </a:solidFill>
                <a:effectLst/>
                <a:latin typeface="Söhne"/>
              </a:rPr>
              <a:t>Operating System </a:t>
            </a:r>
            <a:r>
              <a:rPr lang="en-US" sz="2000" b="0" i="0" dirty="0">
                <a:solidFill>
                  <a:srgbClr val="0F0F0F"/>
                </a:solidFill>
                <a:effectLst/>
                <a:latin typeface="Söhne"/>
              </a:rPr>
              <a:t>Windows or macOS, with virtualization options available for Linux-based tasks.</a:t>
            </a:r>
            <a:endParaRPr lang="en-IN" sz="2000" b="0" i="0" dirty="0">
              <a:solidFill>
                <a:srgbClr val="0F0F0F"/>
              </a:solidFill>
              <a:effectLst/>
              <a:latin typeface="Söhne"/>
            </a:endParaRPr>
          </a:p>
          <a:p>
            <a:pPr algn="l"/>
            <a:r>
              <a:rPr lang="en-IN" sz="2000" b="1" i="0" dirty="0">
                <a:solidFill>
                  <a:srgbClr val="0F0F0F"/>
                </a:solidFill>
                <a:effectLst/>
                <a:latin typeface="Söhne"/>
              </a:rPr>
              <a:t>Development Environment:</a:t>
            </a:r>
            <a:endParaRPr lang="en-IN" sz="2000" b="0" i="0" dirty="0">
              <a:solidFill>
                <a:srgbClr val="0F0F0F"/>
              </a:solidFill>
              <a:effectLst/>
              <a:latin typeface="Söhne"/>
            </a:endParaRPr>
          </a:p>
          <a:p>
            <a:pPr algn="l">
              <a:buFont typeface="Arial" panose="020B0604020202020204" pitchFamily="34" charset="0"/>
              <a:buChar char="•"/>
            </a:pPr>
            <a:r>
              <a:rPr lang="en-IN" sz="2000" b="1" i="0" dirty="0">
                <a:solidFill>
                  <a:srgbClr val="0F0F0F"/>
                </a:solidFill>
                <a:effectLst/>
                <a:latin typeface="Söhne"/>
              </a:rPr>
              <a:t>Python:</a:t>
            </a:r>
            <a:r>
              <a:rPr lang="en-IN" sz="2000" b="0" i="0" dirty="0">
                <a:solidFill>
                  <a:srgbClr val="0F0F0F"/>
                </a:solidFill>
                <a:effectLst/>
                <a:latin typeface="Söhne"/>
              </a:rPr>
              <a:t> A programming language commonly used for machine learning tasks.</a:t>
            </a:r>
          </a:p>
          <a:p>
            <a:pPr algn="l">
              <a:buFont typeface="Arial" panose="020B0604020202020204" pitchFamily="34" charset="0"/>
              <a:buChar char="•"/>
            </a:pPr>
            <a:r>
              <a:rPr lang="en-IN" sz="2000" b="1" i="0" dirty="0">
                <a:solidFill>
                  <a:srgbClr val="0F0F0F"/>
                </a:solidFill>
                <a:effectLst/>
                <a:latin typeface="Söhne"/>
              </a:rPr>
              <a:t>Integrated Development Environment (IDE):</a:t>
            </a:r>
            <a:r>
              <a:rPr lang="en-IN" sz="2000" b="0" i="0" dirty="0">
                <a:solidFill>
                  <a:srgbClr val="0F0F0F"/>
                </a:solidFill>
                <a:effectLst/>
                <a:latin typeface="Söhne"/>
              </a:rPr>
              <a:t> Software like PyCharm, </a:t>
            </a:r>
            <a:r>
              <a:rPr lang="en-IN" sz="2000" b="0" i="0" dirty="0" err="1">
                <a:solidFill>
                  <a:srgbClr val="0F0F0F"/>
                </a:solidFill>
                <a:effectLst/>
                <a:latin typeface="Söhne"/>
              </a:rPr>
              <a:t>Jupyter</a:t>
            </a:r>
            <a:r>
              <a:rPr lang="en-IN" sz="2000" b="0" i="0" dirty="0">
                <a:solidFill>
                  <a:srgbClr val="0F0F0F"/>
                </a:solidFill>
                <a:effectLst/>
                <a:latin typeface="Söhne"/>
              </a:rPr>
              <a:t> Notebook, or Visual Studio Code for writing, testing, and debugging code.</a:t>
            </a:r>
          </a:p>
          <a:p>
            <a:r>
              <a:rPr lang="en-US" sz="2000" b="1" i="0" dirty="0">
                <a:solidFill>
                  <a:srgbClr val="0F0F0F"/>
                </a:solidFill>
                <a:effectLst/>
                <a:latin typeface="Söhne"/>
              </a:rPr>
              <a:t>Machine Learning Libraries and Frameworks:</a:t>
            </a:r>
            <a:endParaRPr lang="en-US" sz="2800" b="1" i="0" dirty="0">
              <a:solidFill>
                <a:srgbClr val="0F0F0F"/>
              </a:solidFill>
              <a:effectLst/>
              <a:latin typeface="Söhne"/>
            </a:endParaRPr>
          </a:p>
          <a:p>
            <a:pPr marL="457200" indent="-457200">
              <a:buFont typeface="Arial" panose="020B0604020202020204" pitchFamily="34" charset="0"/>
              <a:buChar char="•"/>
            </a:pPr>
            <a:r>
              <a:rPr lang="en-US" sz="2000" b="1" i="0" dirty="0">
                <a:solidFill>
                  <a:srgbClr val="0F0F0F"/>
                </a:solidFill>
                <a:effectLst/>
                <a:latin typeface="Söhne"/>
              </a:rPr>
              <a:t>Pandas and NumPy:</a:t>
            </a:r>
            <a:r>
              <a:rPr lang="en-US" sz="2000" b="0" i="0" dirty="0">
                <a:solidFill>
                  <a:srgbClr val="0F0F0F"/>
                </a:solidFill>
                <a:effectLst/>
                <a:latin typeface="Söhne"/>
              </a:rPr>
              <a:t> Libraries for data manipulation and numerical operations.</a:t>
            </a:r>
            <a:endParaRPr lang="en-IN" sz="2000" dirty="0"/>
          </a:p>
        </p:txBody>
      </p:sp>
    </p:spTree>
    <p:extLst>
      <p:ext uri="{BB962C8B-B14F-4D97-AF65-F5344CB8AC3E}">
        <p14:creationId xmlns:p14="http://schemas.microsoft.com/office/powerpoint/2010/main" xmlns="" val="3856014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xmlns=""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xmlns="" id="{B76DE54B-BF47-723F-C6C1-13095075F198}"/>
              </a:ext>
            </a:extLst>
          </p:cNvPr>
          <p:cNvSpPr>
            <a:spLocks noGrp="1"/>
          </p:cNvSpPr>
          <p:nvPr>
            <p:ph type="sldNum" sz="quarter" idx="12"/>
          </p:nvPr>
        </p:nvSpPr>
        <p:spPr/>
        <p:txBody>
          <a:bodyPr/>
          <a:lstStyle/>
          <a:p>
            <a:fld id="{BC58B3AD-D297-1047-9FAD-E399140930C8}" type="slidenum">
              <a:rPr lang="en-US" smtClean="0"/>
              <a:pPr/>
              <a:t>5</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xmlns=""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EXISTING SYSTEM/RELATED WORK</a:t>
            </a:r>
            <a:endParaRPr lang="en-US" sz="2800" dirty="0">
              <a:latin typeface="Garamond" panose="02020404030301010803" pitchFamily="18" charset="0"/>
            </a:endParaRPr>
          </a:p>
        </p:txBody>
      </p:sp>
      <p:sp>
        <p:nvSpPr>
          <p:cNvPr id="6" name="TextBox 5"/>
          <p:cNvSpPr txBox="1"/>
          <p:nvPr/>
        </p:nvSpPr>
        <p:spPr>
          <a:xfrm>
            <a:off x="2611928" y="781856"/>
            <a:ext cx="8299451" cy="5632311"/>
          </a:xfrm>
          <a:prstGeom prst="rect">
            <a:avLst/>
          </a:prstGeom>
          <a:noFill/>
        </p:spPr>
        <p:txBody>
          <a:bodyPr wrap="square" rtlCol="0">
            <a:spAutoFit/>
          </a:bodyPr>
          <a:lstStyle/>
          <a:p>
            <a:pPr algn="l"/>
            <a:r>
              <a:rPr lang="en-US" b="0" i="0" dirty="0">
                <a:solidFill>
                  <a:srgbClr val="0F0F0F"/>
                </a:solidFill>
                <a:effectLst/>
                <a:latin typeface="Söhne"/>
              </a:rPr>
              <a:t>Existing Systems:</a:t>
            </a:r>
          </a:p>
          <a:p>
            <a:pPr algn="l">
              <a:buFont typeface="+mj-lt"/>
              <a:buAutoNum type="arabicPeriod"/>
            </a:pPr>
            <a:r>
              <a:rPr lang="en-US" b="1" i="0" dirty="0">
                <a:solidFill>
                  <a:srgbClr val="0F0F0F"/>
                </a:solidFill>
                <a:effectLst/>
                <a:latin typeface="Söhne"/>
              </a:rPr>
              <a:t>Traditional Risk Assessment Tools:</a:t>
            </a:r>
            <a:endParaRPr lang="en-US" b="0" i="0" dirty="0">
              <a:solidFill>
                <a:srgbClr val="0F0F0F"/>
              </a:solidFill>
              <a:effectLst/>
              <a:latin typeface="Söhne"/>
            </a:endParaRPr>
          </a:p>
          <a:p>
            <a:pPr marL="742950" lvl="1" indent="-285750" algn="l">
              <a:buFont typeface="+mj-lt"/>
              <a:buAutoNum type="arabicPeriod"/>
            </a:pPr>
            <a:r>
              <a:rPr lang="en-US" b="0" i="0" dirty="0">
                <a:solidFill>
                  <a:srgbClr val="0F0F0F"/>
                </a:solidFill>
                <a:effectLst/>
                <a:latin typeface="Söhne"/>
              </a:rPr>
              <a:t>Many healthcare institutions use traditional risk assessment tools and scoring systems, such as the Framingham Risk Score, to estimate an individual's risk of developing heart disease. These tools rely on factors like age, gender, cholesterol levels, blood pressure, and smoking status.</a:t>
            </a:r>
            <a:endParaRPr lang="en-US" dirty="0">
              <a:solidFill>
                <a:srgbClr val="0F0F0F"/>
              </a:solidFill>
              <a:latin typeface="Söhne"/>
            </a:endParaRPr>
          </a:p>
          <a:p>
            <a:pPr algn="l"/>
            <a:r>
              <a:rPr lang="en-US" b="1" i="0" dirty="0">
                <a:solidFill>
                  <a:srgbClr val="0F0F0F"/>
                </a:solidFill>
                <a:effectLst/>
                <a:latin typeface="Söhne"/>
              </a:rPr>
              <a:t>2. Commercial Healthcare Platforms:</a:t>
            </a:r>
            <a:endParaRPr lang="en-US" b="0" i="0" dirty="0">
              <a:solidFill>
                <a:srgbClr val="0F0F0F"/>
              </a:solidFill>
              <a:effectLst/>
              <a:latin typeface="Söhne"/>
            </a:endParaRPr>
          </a:p>
          <a:p>
            <a:pPr marL="285750" indent="-285750" algn="l">
              <a:buFont typeface="Arial" panose="020B0604020202020204" pitchFamily="34" charset="0"/>
              <a:buChar char="•"/>
            </a:pPr>
            <a:r>
              <a:rPr lang="en-US" b="0" i="0" dirty="0">
                <a:solidFill>
                  <a:srgbClr val="0F0F0F"/>
                </a:solidFill>
                <a:effectLst/>
                <a:latin typeface="Söhne"/>
              </a:rPr>
              <a:t>Several commercial healthcare platforms offer predictive analytics solutions that utilize machine learning algorithms to assess the risk of heart disease. These platforms often integrate with Electronic Health Records (EHR) systems to analyze patient data and provide risk assessments.</a:t>
            </a:r>
          </a:p>
          <a:p>
            <a:pPr algn="l"/>
            <a:endParaRPr lang="en-US" dirty="0">
              <a:solidFill>
                <a:srgbClr val="0F0F0F"/>
              </a:solidFill>
              <a:latin typeface="Söhne"/>
            </a:endParaRPr>
          </a:p>
          <a:p>
            <a:pPr algn="l"/>
            <a:r>
              <a:rPr lang="en-US" b="0" i="0" dirty="0">
                <a:solidFill>
                  <a:srgbClr val="0F0F0F"/>
                </a:solidFill>
                <a:effectLst/>
                <a:latin typeface="Söhne"/>
              </a:rPr>
              <a:t>Related Work:</a:t>
            </a:r>
          </a:p>
          <a:p>
            <a:pPr algn="l">
              <a:buFont typeface="+mj-lt"/>
              <a:buAutoNum type="arabicPeriod"/>
            </a:pPr>
            <a:r>
              <a:rPr lang="en-US" b="1" i="0" dirty="0">
                <a:solidFill>
                  <a:srgbClr val="0F0F0F"/>
                </a:solidFill>
                <a:effectLst/>
                <a:latin typeface="Söhne"/>
              </a:rPr>
              <a:t>Research Studies:</a:t>
            </a:r>
            <a:endParaRPr lang="en-US" b="0" i="0" dirty="0">
              <a:solidFill>
                <a:srgbClr val="0F0F0F"/>
              </a:solidFill>
              <a:effectLst/>
              <a:latin typeface="Söhne"/>
            </a:endParaRPr>
          </a:p>
          <a:p>
            <a:pPr marL="742950" lvl="1" indent="-285750" algn="l">
              <a:buFont typeface="+mj-lt"/>
              <a:buAutoNum type="arabicPeriod"/>
            </a:pPr>
            <a:r>
              <a:rPr lang="en-US" b="0" i="0" dirty="0">
                <a:solidFill>
                  <a:srgbClr val="0F0F0F"/>
                </a:solidFill>
                <a:effectLst/>
                <a:latin typeface="Söhne"/>
              </a:rPr>
              <a:t>Numerous research studies have been conducted to explore the application of machine learning in predicting heart disease. These studies often compare the performance of different algorithms, feature sets, and data preprocessing techniques to identify optimal strategies for prediction.</a:t>
            </a:r>
          </a:p>
          <a:p>
            <a:pPr algn="l"/>
            <a:endParaRPr lang="en-US" b="0" i="0" dirty="0">
              <a:solidFill>
                <a:srgbClr val="0F0F0F"/>
              </a:solidFill>
              <a:effectLst/>
              <a:latin typeface="Söhne"/>
            </a:endParaRPr>
          </a:p>
          <a:p>
            <a:pPr lvl="1" algn="l"/>
            <a:endParaRPr lang="en-US" b="0" i="0" dirty="0">
              <a:solidFill>
                <a:srgbClr val="0F0F0F"/>
              </a:solidFill>
              <a:effectLst/>
              <a:latin typeface="Söhne"/>
            </a:endParaRPr>
          </a:p>
        </p:txBody>
      </p:sp>
    </p:spTree>
    <p:extLst>
      <p:ext uri="{BB962C8B-B14F-4D97-AF65-F5344CB8AC3E}">
        <p14:creationId xmlns:p14="http://schemas.microsoft.com/office/powerpoint/2010/main" xmlns="" val="2520825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xmlns=""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xmlns="" id="{B76DE54B-BF47-723F-C6C1-13095075F198}"/>
              </a:ext>
            </a:extLst>
          </p:cNvPr>
          <p:cNvSpPr>
            <a:spLocks noGrp="1"/>
          </p:cNvSpPr>
          <p:nvPr>
            <p:ph type="sldNum" sz="quarter" idx="12"/>
          </p:nvPr>
        </p:nvSpPr>
        <p:spPr/>
        <p:txBody>
          <a:bodyPr/>
          <a:lstStyle/>
          <a:p>
            <a:fld id="{BC58B3AD-D297-1047-9FAD-E399140930C8}" type="slidenum">
              <a:rPr lang="en-US" smtClean="0"/>
              <a:pPr/>
              <a:t>6</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xmlns=""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LITERATURE SURVEY (Example Shown Below)</a:t>
            </a:r>
            <a:endParaRPr lang="en-US" sz="2800" dirty="0">
              <a:latin typeface="Garamond" panose="02020404030301010803" pitchFamily="18" charset="0"/>
            </a:endParaRPr>
          </a:p>
        </p:txBody>
      </p:sp>
      <p:pic>
        <p:nvPicPr>
          <p:cNvPr id="5" name="Picture 4">
            <a:extLst>
              <a:ext uri="{FF2B5EF4-FFF2-40B4-BE49-F238E27FC236}">
                <a16:creationId xmlns:a16="http://schemas.microsoft.com/office/drawing/2014/main" xmlns="" id="{855C04BB-433D-65FA-DF55-593F2BB1D1D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821959" y="1674052"/>
            <a:ext cx="8161727" cy="3810330"/>
          </a:xfrm>
          <a:prstGeom prst="rect">
            <a:avLst/>
          </a:prstGeom>
        </p:spPr>
      </p:pic>
    </p:spTree>
    <p:extLst>
      <p:ext uri="{BB962C8B-B14F-4D97-AF65-F5344CB8AC3E}">
        <p14:creationId xmlns:p14="http://schemas.microsoft.com/office/powerpoint/2010/main" xmlns="" val="3054522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xmlns=""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xmlns="" id="{B76DE54B-BF47-723F-C6C1-13095075F198}"/>
              </a:ext>
            </a:extLst>
          </p:cNvPr>
          <p:cNvSpPr>
            <a:spLocks noGrp="1"/>
          </p:cNvSpPr>
          <p:nvPr>
            <p:ph type="sldNum" sz="quarter" idx="12"/>
          </p:nvPr>
        </p:nvSpPr>
        <p:spPr/>
        <p:txBody>
          <a:bodyPr/>
          <a:lstStyle/>
          <a:p>
            <a:fld id="{BC58B3AD-D297-1047-9FAD-E399140930C8}" type="slidenum">
              <a:rPr lang="en-US" smtClean="0"/>
              <a:pPr/>
              <a:t>7</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xmlns=""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MOTIVATION/PROBLEM STATEMENT</a:t>
            </a:r>
            <a:endParaRPr lang="en-US" sz="2800" dirty="0">
              <a:latin typeface="Garamond" panose="02020404030301010803" pitchFamily="18" charset="0"/>
            </a:endParaRPr>
          </a:p>
        </p:txBody>
      </p:sp>
      <p:sp>
        <p:nvSpPr>
          <p:cNvPr id="6" name="TextBox 5"/>
          <p:cNvSpPr txBox="1"/>
          <p:nvPr/>
        </p:nvSpPr>
        <p:spPr>
          <a:xfrm>
            <a:off x="2486421" y="736600"/>
            <a:ext cx="8299451" cy="6370975"/>
          </a:xfrm>
          <a:prstGeom prst="rect">
            <a:avLst/>
          </a:prstGeom>
          <a:noFill/>
        </p:spPr>
        <p:txBody>
          <a:bodyPr wrap="square" rtlCol="0">
            <a:spAutoFit/>
          </a:bodyPr>
          <a:lstStyle/>
          <a:p>
            <a:pPr algn="l"/>
            <a:r>
              <a:rPr lang="en-US" sz="2400" b="1" i="0" dirty="0">
                <a:solidFill>
                  <a:srgbClr val="0F0F0F"/>
                </a:solidFill>
                <a:effectLst/>
                <a:latin typeface="Söhne"/>
              </a:rPr>
              <a:t>Public Health Impact:</a:t>
            </a:r>
            <a:endParaRPr lang="en-US" sz="2400" b="0" i="0" dirty="0">
              <a:solidFill>
                <a:srgbClr val="0F0F0F"/>
              </a:solidFill>
              <a:effectLst/>
              <a:latin typeface="Söhne"/>
            </a:endParaRPr>
          </a:p>
          <a:p>
            <a:pPr marL="342900" indent="-342900" algn="l">
              <a:buFont typeface="Arial" panose="020B0604020202020204" pitchFamily="34" charset="0"/>
              <a:buChar char="•"/>
            </a:pPr>
            <a:r>
              <a:rPr lang="en-US" sz="2400" b="0" i="0" dirty="0">
                <a:solidFill>
                  <a:srgbClr val="0F0F0F"/>
                </a:solidFill>
                <a:effectLst/>
                <a:latin typeface="Söhne"/>
              </a:rPr>
              <a:t>Heart disease is a leading cause of morbidity and mortality globally, affecting millions of individuals and imposing a substantial burden on healthcare systems. Early detection and intervention can significantly reduce the adverse outcomes associated with heart disease, making it imperative to develop accurate and reliable predictive models.</a:t>
            </a:r>
          </a:p>
          <a:p>
            <a:pPr algn="l"/>
            <a:r>
              <a:rPr lang="en-US" sz="2400" b="1" i="0" dirty="0">
                <a:solidFill>
                  <a:srgbClr val="0F0F0F"/>
                </a:solidFill>
                <a:effectLst/>
                <a:latin typeface="Söhne"/>
              </a:rPr>
              <a:t>Personalized Medicine:</a:t>
            </a:r>
            <a:endParaRPr lang="en-US" sz="2400" b="0" i="0" dirty="0">
              <a:solidFill>
                <a:srgbClr val="0F0F0F"/>
              </a:solidFill>
              <a:effectLst/>
              <a:latin typeface="Söhne"/>
            </a:endParaRPr>
          </a:p>
          <a:p>
            <a:pPr algn="l">
              <a:buFont typeface="Arial" panose="020B0604020202020204" pitchFamily="34" charset="0"/>
              <a:buChar char="•"/>
            </a:pPr>
            <a:r>
              <a:rPr lang="en-US" sz="2400" b="0" i="0" dirty="0">
                <a:solidFill>
                  <a:srgbClr val="0F0F0F"/>
                </a:solidFill>
                <a:effectLst/>
                <a:latin typeface="Söhne"/>
              </a:rPr>
              <a:t>The shift towards personalized medicine and tailored healthcare interventions necessitates the development of individualized risk assessment tools. By predicting the likelihood of heart disease based on individual patient characteristics, healthcare providers can offer targeted preventive strategies, lifestyle recommendations, and therapeutic interventions, thereby optimizing patient care and outcomes.</a:t>
            </a:r>
          </a:p>
          <a:p>
            <a:pPr algn="l"/>
            <a:endParaRPr lang="en-US" sz="2400" b="0" i="0" dirty="0">
              <a:solidFill>
                <a:srgbClr val="0F0F0F"/>
              </a:solidFill>
              <a:effectLst/>
              <a:latin typeface="Söhne"/>
            </a:endParaRPr>
          </a:p>
          <a:p>
            <a:pPr marL="342900" indent="-342900" algn="l">
              <a:buFont typeface="Arial" panose="020B0604020202020204" pitchFamily="34" charset="0"/>
              <a:buChar char="•"/>
            </a:pPr>
            <a:endParaRPr lang="en-US" sz="2400" b="0" i="0" dirty="0">
              <a:solidFill>
                <a:srgbClr val="0F0F0F"/>
              </a:solidFill>
              <a:effectLst/>
              <a:latin typeface="Söhne"/>
            </a:endParaRPr>
          </a:p>
        </p:txBody>
      </p:sp>
    </p:spTree>
    <p:extLst>
      <p:ext uri="{BB962C8B-B14F-4D97-AF65-F5344CB8AC3E}">
        <p14:creationId xmlns:p14="http://schemas.microsoft.com/office/powerpoint/2010/main" xmlns="" val="3682176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xmlns=""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xmlns="" id="{B76DE54B-BF47-723F-C6C1-13095075F198}"/>
              </a:ext>
            </a:extLst>
          </p:cNvPr>
          <p:cNvSpPr>
            <a:spLocks noGrp="1"/>
          </p:cNvSpPr>
          <p:nvPr>
            <p:ph type="sldNum" sz="quarter" idx="12"/>
          </p:nvPr>
        </p:nvSpPr>
        <p:spPr/>
        <p:txBody>
          <a:bodyPr/>
          <a:lstStyle/>
          <a:p>
            <a:fld id="{BC58B3AD-D297-1047-9FAD-E399140930C8}" type="slidenum">
              <a:rPr lang="en-US" smtClean="0"/>
              <a:pPr/>
              <a:t>8</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xmlns=""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DESCRIPTION OF PROJECT (In Form Of Diagram)</a:t>
            </a:r>
            <a:endParaRPr lang="en-US" sz="2800" dirty="0">
              <a:latin typeface="Garamond" panose="02020404030301010803" pitchFamily="18" charset="0"/>
            </a:endParaRPr>
          </a:p>
        </p:txBody>
      </p:sp>
      <p:sp>
        <p:nvSpPr>
          <p:cNvPr id="6" name="TextBox 5"/>
          <p:cNvSpPr txBox="1"/>
          <p:nvPr/>
        </p:nvSpPr>
        <p:spPr>
          <a:xfrm>
            <a:off x="3905796" y="962443"/>
            <a:ext cx="6152604" cy="523220"/>
          </a:xfrm>
          <a:prstGeom prst="rect">
            <a:avLst/>
          </a:prstGeom>
          <a:noFill/>
        </p:spPr>
        <p:txBody>
          <a:bodyPr wrap="square" rtlCol="0">
            <a:spAutoFit/>
          </a:bodyPr>
          <a:lstStyle/>
          <a:p>
            <a:pPr algn="ctr"/>
            <a:r>
              <a:rPr lang="en-US" sz="2800" dirty="0" smtClean="0"/>
              <a:t>DATA COLLECTION AND PRE PROCESSING</a:t>
            </a:r>
            <a:endParaRPr lang="en-IN" sz="2800" dirty="0"/>
          </a:p>
        </p:txBody>
      </p:sp>
      <p:sp>
        <p:nvSpPr>
          <p:cNvPr id="8" name="TextBox 7"/>
          <p:cNvSpPr txBox="1"/>
          <p:nvPr/>
        </p:nvSpPr>
        <p:spPr>
          <a:xfrm>
            <a:off x="5577888" y="2096857"/>
            <a:ext cx="2547210" cy="523220"/>
          </a:xfrm>
          <a:prstGeom prst="rect">
            <a:avLst/>
          </a:prstGeom>
          <a:noFill/>
        </p:spPr>
        <p:txBody>
          <a:bodyPr wrap="square" rtlCol="0">
            <a:spAutoFit/>
          </a:bodyPr>
          <a:lstStyle/>
          <a:p>
            <a:pPr algn="ctr"/>
            <a:r>
              <a:rPr lang="en-IN" sz="2800" dirty="0" smtClean="0"/>
              <a:t>DATA SPLITTING</a:t>
            </a:r>
            <a:endParaRPr lang="en-IN" sz="2800" dirty="0"/>
          </a:p>
        </p:txBody>
      </p:sp>
      <p:sp>
        <p:nvSpPr>
          <p:cNvPr id="11" name="TextBox 10"/>
          <p:cNvSpPr txBox="1"/>
          <p:nvPr/>
        </p:nvSpPr>
        <p:spPr>
          <a:xfrm>
            <a:off x="4193177" y="3118032"/>
            <a:ext cx="6374675" cy="523220"/>
          </a:xfrm>
          <a:prstGeom prst="rect">
            <a:avLst/>
          </a:prstGeom>
          <a:noFill/>
        </p:spPr>
        <p:txBody>
          <a:bodyPr wrap="square" rtlCol="0">
            <a:spAutoFit/>
          </a:bodyPr>
          <a:lstStyle/>
          <a:p>
            <a:r>
              <a:rPr lang="en-US" sz="2800" dirty="0" smtClean="0"/>
              <a:t>MODEL SELECTION AND TRAINING</a:t>
            </a:r>
            <a:endParaRPr lang="en-IN" sz="2800" dirty="0"/>
          </a:p>
        </p:txBody>
      </p:sp>
      <p:sp>
        <p:nvSpPr>
          <p:cNvPr id="13" name="TextBox 12"/>
          <p:cNvSpPr txBox="1"/>
          <p:nvPr/>
        </p:nvSpPr>
        <p:spPr>
          <a:xfrm>
            <a:off x="5872874" y="4180097"/>
            <a:ext cx="1990966" cy="523220"/>
          </a:xfrm>
          <a:prstGeom prst="rect">
            <a:avLst/>
          </a:prstGeom>
          <a:noFill/>
        </p:spPr>
        <p:txBody>
          <a:bodyPr wrap="square" rtlCol="0">
            <a:spAutoFit/>
          </a:bodyPr>
          <a:lstStyle/>
          <a:p>
            <a:r>
              <a:rPr lang="en-US" sz="2800" dirty="0" smtClean="0"/>
              <a:t>USER INPUT</a:t>
            </a:r>
            <a:endParaRPr lang="en-IN" sz="2800" dirty="0"/>
          </a:p>
        </p:txBody>
      </p:sp>
      <p:sp>
        <p:nvSpPr>
          <p:cNvPr id="2" name="Down Arrow 1"/>
          <p:cNvSpPr/>
          <p:nvPr/>
        </p:nvSpPr>
        <p:spPr>
          <a:xfrm>
            <a:off x="6672248" y="1520885"/>
            <a:ext cx="256088" cy="4636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6718842" y="3632351"/>
            <a:ext cx="256088" cy="4636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6707390" y="2586145"/>
            <a:ext cx="256088" cy="4636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6740614" y="4646900"/>
            <a:ext cx="256088" cy="4636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5956663" y="5199018"/>
            <a:ext cx="1978555" cy="523220"/>
          </a:xfrm>
          <a:prstGeom prst="rect">
            <a:avLst/>
          </a:prstGeom>
          <a:noFill/>
        </p:spPr>
        <p:txBody>
          <a:bodyPr wrap="none" rtlCol="0">
            <a:spAutoFit/>
          </a:bodyPr>
          <a:lstStyle/>
          <a:p>
            <a:r>
              <a:rPr lang="en-US" sz="2800" dirty="0" smtClean="0"/>
              <a:t>PREDICTION</a:t>
            </a:r>
            <a:endParaRPr lang="en-US" dirty="0"/>
          </a:p>
        </p:txBody>
      </p:sp>
    </p:spTree>
    <p:extLst>
      <p:ext uri="{BB962C8B-B14F-4D97-AF65-F5344CB8AC3E}">
        <p14:creationId xmlns:p14="http://schemas.microsoft.com/office/powerpoint/2010/main" xmlns="" val="652522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xmlns=""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xmlns="" id="{B76DE54B-BF47-723F-C6C1-13095075F198}"/>
              </a:ext>
            </a:extLst>
          </p:cNvPr>
          <p:cNvSpPr>
            <a:spLocks noGrp="1"/>
          </p:cNvSpPr>
          <p:nvPr>
            <p:ph type="sldNum" sz="quarter" idx="12"/>
          </p:nvPr>
        </p:nvSpPr>
        <p:spPr/>
        <p:txBody>
          <a:bodyPr/>
          <a:lstStyle/>
          <a:p>
            <a:fld id="{BC58B3AD-D297-1047-9FAD-E399140930C8}" type="slidenum">
              <a:rPr lang="en-US" smtClean="0"/>
              <a:pPr/>
              <a:t>9</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xmlns=""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PROJECT DETAILS (Description Of Various Modules)</a:t>
            </a:r>
            <a:endParaRPr lang="en-US" sz="2800" dirty="0">
              <a:latin typeface="Garamond" panose="02020404030301010803" pitchFamily="18" charset="0"/>
            </a:endParaRPr>
          </a:p>
        </p:txBody>
      </p:sp>
      <p:sp>
        <p:nvSpPr>
          <p:cNvPr id="6" name="TextBox 5"/>
          <p:cNvSpPr txBox="1"/>
          <p:nvPr/>
        </p:nvSpPr>
        <p:spPr>
          <a:xfrm>
            <a:off x="2485051" y="896961"/>
            <a:ext cx="8944949" cy="1200329"/>
          </a:xfrm>
          <a:prstGeom prst="rect">
            <a:avLst/>
          </a:prstGeom>
          <a:noFill/>
        </p:spPr>
        <p:txBody>
          <a:bodyPr wrap="square" rtlCol="0">
            <a:spAutoFit/>
          </a:bodyPr>
          <a:lstStyle/>
          <a:p>
            <a:r>
              <a:rPr lang="en-US" dirty="0"/>
              <a:t>MODULE 1 </a:t>
            </a:r>
            <a:r>
              <a:rPr lang="en-US" dirty="0" smtClean="0"/>
              <a:t>: DATA COLLECTION </a:t>
            </a:r>
            <a:r>
              <a:rPr lang="en-US" dirty="0" smtClean="0"/>
              <a:t>AND LOADING : This module focuses on the acquisition of a comprehensive dataset containing essential health parameters related to heart disease. It involves sourcing the data from </a:t>
            </a:r>
            <a:r>
              <a:rPr lang="en-US" dirty="0" err="1" smtClean="0"/>
              <a:t>Kaggle</a:t>
            </a:r>
            <a:r>
              <a:rPr lang="en-US" dirty="0" smtClean="0"/>
              <a:t> or relevant repositories and loading it into the project environment for subsequent analysis</a:t>
            </a:r>
            <a:endParaRPr lang="en-IN" dirty="0"/>
          </a:p>
        </p:txBody>
      </p:sp>
      <p:sp>
        <p:nvSpPr>
          <p:cNvPr id="8" name="TextBox 7"/>
          <p:cNvSpPr txBox="1"/>
          <p:nvPr/>
        </p:nvSpPr>
        <p:spPr>
          <a:xfrm>
            <a:off x="2495006" y="2141475"/>
            <a:ext cx="8791303" cy="1200329"/>
          </a:xfrm>
          <a:prstGeom prst="rect">
            <a:avLst/>
          </a:prstGeom>
          <a:noFill/>
        </p:spPr>
        <p:txBody>
          <a:bodyPr wrap="square" rtlCol="0">
            <a:spAutoFit/>
          </a:bodyPr>
          <a:lstStyle/>
          <a:p>
            <a:r>
              <a:rPr lang="en-US" dirty="0"/>
              <a:t>MODULE 2 </a:t>
            </a:r>
            <a:r>
              <a:rPr lang="en-US" dirty="0" smtClean="0"/>
              <a:t>: In this module, the raw heart data undergoes a series of preprocessing steps to ensure its compatibility with machine learning algorithms. Tasks include handling missing values, scaling numerical features, encoding categorical variables, and any other necessary transformations to prepare the dataset for model training.</a:t>
            </a:r>
            <a:endParaRPr lang="en-IN" dirty="0"/>
          </a:p>
        </p:txBody>
      </p:sp>
      <p:sp>
        <p:nvSpPr>
          <p:cNvPr id="11" name="TextBox 10"/>
          <p:cNvSpPr txBox="1"/>
          <p:nvPr/>
        </p:nvSpPr>
        <p:spPr>
          <a:xfrm>
            <a:off x="2495004" y="3383281"/>
            <a:ext cx="8882744" cy="1323439"/>
          </a:xfrm>
          <a:prstGeom prst="rect">
            <a:avLst/>
          </a:prstGeom>
          <a:noFill/>
        </p:spPr>
        <p:txBody>
          <a:bodyPr wrap="square" rtlCol="0">
            <a:spAutoFit/>
          </a:bodyPr>
          <a:lstStyle/>
          <a:p>
            <a:r>
              <a:rPr lang="en-US" dirty="0"/>
              <a:t>MODULE</a:t>
            </a:r>
            <a:r>
              <a:rPr lang="en-US" sz="2000" dirty="0"/>
              <a:t> </a:t>
            </a:r>
            <a:r>
              <a:rPr lang="en-US" sz="2000" dirty="0" smtClean="0"/>
              <a:t>3 </a:t>
            </a:r>
            <a:r>
              <a:rPr lang="en-US" sz="2000" dirty="0" smtClean="0"/>
              <a:t>: The dataset processed in Module 2 is split into training and testing sets. The training set is used </a:t>
            </a:r>
            <a:r>
              <a:rPr lang="en-US" dirty="0" smtClean="0"/>
              <a:t>to</a:t>
            </a:r>
            <a:r>
              <a:rPr lang="en-US" sz="2000" dirty="0" smtClean="0"/>
              <a:t> train the machine learning model, while the testing set assesses </a:t>
            </a:r>
            <a:r>
              <a:rPr lang="en-US" dirty="0" smtClean="0"/>
              <a:t>the</a:t>
            </a:r>
            <a:r>
              <a:rPr lang="en-US" sz="2000" dirty="0" smtClean="0"/>
              <a:t> model's performance on unseen data. This module ensures a robust evaluation of the model's predictive capabilities.</a:t>
            </a:r>
            <a:endParaRPr lang="en-IN" sz="2000" dirty="0"/>
          </a:p>
        </p:txBody>
      </p:sp>
      <p:sp>
        <p:nvSpPr>
          <p:cNvPr id="14" name="TextBox 13"/>
          <p:cNvSpPr txBox="1"/>
          <p:nvPr/>
        </p:nvSpPr>
        <p:spPr>
          <a:xfrm>
            <a:off x="2554941" y="4746810"/>
            <a:ext cx="11884512" cy="1200329"/>
          </a:xfrm>
          <a:prstGeom prst="rect">
            <a:avLst/>
          </a:prstGeom>
          <a:noFill/>
        </p:spPr>
        <p:txBody>
          <a:bodyPr wrap="square" rtlCol="0">
            <a:spAutoFit/>
          </a:bodyPr>
          <a:lstStyle/>
          <a:p>
            <a:r>
              <a:rPr lang="en-US" dirty="0" smtClean="0"/>
              <a:t>MODULE 4 : focuses </a:t>
            </a:r>
            <a:r>
              <a:rPr lang="en-US" dirty="0" smtClean="0"/>
              <a:t>on the selection and training of the machine learning model. Logistic regression</a:t>
            </a:r>
            <a:r>
              <a:rPr lang="en-US" dirty="0" smtClean="0"/>
              <a:t>,</a:t>
            </a:r>
          </a:p>
          <a:p>
            <a:r>
              <a:rPr lang="en-US" dirty="0" smtClean="0"/>
              <a:t>chosen </a:t>
            </a:r>
            <a:r>
              <a:rPr lang="en-US" dirty="0" smtClean="0"/>
              <a:t>for its binary classification capabilities, is trained using the training </a:t>
            </a:r>
            <a:r>
              <a:rPr lang="en-US" dirty="0" smtClean="0"/>
              <a:t>dataset. The </a:t>
            </a:r>
            <a:r>
              <a:rPr lang="en-US" dirty="0" smtClean="0"/>
              <a:t>model's </a:t>
            </a:r>
            <a:endParaRPr lang="en-US" dirty="0" smtClean="0"/>
          </a:p>
          <a:p>
            <a:r>
              <a:rPr lang="en-US" dirty="0" smtClean="0"/>
              <a:t>performance </a:t>
            </a:r>
            <a:r>
              <a:rPr lang="en-US" dirty="0" smtClean="0"/>
              <a:t>is then evaluated on the testing dataset using various metrics such as accuracy</a:t>
            </a:r>
            <a:r>
              <a:rPr lang="en-US" dirty="0" smtClean="0"/>
              <a:t>,</a:t>
            </a:r>
          </a:p>
          <a:p>
            <a:r>
              <a:rPr lang="en-US" dirty="0" smtClean="0"/>
              <a:t>precision</a:t>
            </a:r>
            <a:r>
              <a:rPr lang="en-US" dirty="0" smtClean="0"/>
              <a:t>, recall, and F1 score.</a:t>
            </a:r>
            <a:endParaRPr lang="en-US" dirty="0"/>
          </a:p>
        </p:txBody>
      </p:sp>
    </p:spTree>
    <p:extLst>
      <p:ext uri="{BB962C8B-B14F-4D97-AF65-F5344CB8AC3E}">
        <p14:creationId xmlns:p14="http://schemas.microsoft.com/office/powerpoint/2010/main" xmlns="" val="1443198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5899</TotalTime>
  <Words>1147</Words>
  <Application>Microsoft Office PowerPoint</Application>
  <PresentationFormat>Custom</PresentationFormat>
  <Paragraphs>107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hp</cp:lastModifiedBy>
  <cp:revision>24</cp:revision>
  <dcterms:created xsi:type="dcterms:W3CDTF">2023-09-02T07:11:33Z</dcterms:created>
  <dcterms:modified xsi:type="dcterms:W3CDTF">2023-12-21T08:14:42Z</dcterms:modified>
</cp:coreProperties>
</file>