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85A"/>
    <a:srgbClr val="F5F5F5"/>
    <a:srgbClr val="CD3E3D"/>
    <a:srgbClr val="0E0E0E"/>
    <a:srgbClr val="CD3D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9"/>
    <p:restoredTop sz="94682"/>
  </p:normalViewPr>
  <p:slideViewPr>
    <p:cSldViewPr snapToGrid="0" snapToObjects="1">
      <p:cViewPr varScale="1">
        <p:scale>
          <a:sx n="25" d="100"/>
          <a:sy n="25" d="100"/>
        </p:scale>
        <p:origin x="1500"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26300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19136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2142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70866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A18D1-F980-2F4A-A11E-5AF8EAC2BE91}"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37466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A18D1-F980-2F4A-A11E-5AF8EAC2BE91}"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72213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A18D1-F980-2F4A-A11E-5AF8EAC2BE91}" type="datetimeFigureOut">
              <a:rPr lang="en-US" smtClean="0"/>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209571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A18D1-F980-2F4A-A11E-5AF8EAC2BE91}" type="datetimeFigureOut">
              <a:rPr lang="en-US" smtClean="0"/>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99467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A18D1-F980-2F4A-A11E-5AF8EAC2BE91}" type="datetimeFigureOut">
              <a:rPr lang="en-US" smtClean="0"/>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25678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E7A18D1-F980-2F4A-A11E-5AF8EAC2BE91}"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25796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E7A18D1-F980-2F4A-A11E-5AF8EAC2BE91}"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292158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E7A18D1-F980-2F4A-A11E-5AF8EAC2BE91}" type="datetimeFigureOut">
              <a:rPr lang="en-US" smtClean="0"/>
              <a:t>4/19/2020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50F754A-D6C6-1645-B493-2F75586EFBB3}" type="slidenum">
              <a:rPr lang="en-US" smtClean="0"/>
              <a:t>‹#›</a:t>
            </a:fld>
            <a:endParaRPr lang="en-US"/>
          </a:p>
        </p:txBody>
      </p:sp>
    </p:spTree>
    <p:extLst>
      <p:ext uri="{BB962C8B-B14F-4D97-AF65-F5344CB8AC3E}">
        <p14:creationId xmlns:p14="http://schemas.microsoft.com/office/powerpoint/2010/main" val="2379713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E60B978-CC9F-4D55-B80A-451B931FAE5A}"/>
              </a:ext>
            </a:extLst>
          </p:cNvPr>
          <p:cNvPicPr>
            <a:picLocks noChangeAspect="1"/>
          </p:cNvPicPr>
          <p:nvPr/>
        </p:nvPicPr>
        <p:blipFill>
          <a:blip r:embed="rId2"/>
          <a:stretch>
            <a:fillRect/>
          </a:stretch>
        </p:blipFill>
        <p:spPr>
          <a:xfrm>
            <a:off x="4865237" y="10766286"/>
            <a:ext cx="9088209" cy="5986719"/>
          </a:xfrm>
          <a:prstGeom prst="rect">
            <a:avLst/>
          </a:prstGeom>
        </p:spPr>
      </p:pic>
      <p:sp>
        <p:nvSpPr>
          <p:cNvPr id="25" name="Rectangle 24">
            <a:extLst>
              <a:ext uri="{FF2B5EF4-FFF2-40B4-BE49-F238E27FC236}">
                <a16:creationId xmlns:a16="http://schemas.microsoft.com/office/drawing/2014/main" id="{600E558C-644C-4032-ABE9-CB52082E4ED4}"/>
              </a:ext>
            </a:extLst>
          </p:cNvPr>
          <p:cNvSpPr/>
          <p:nvPr/>
        </p:nvSpPr>
        <p:spPr>
          <a:xfrm>
            <a:off x="0" y="1"/>
            <a:ext cx="43891200" cy="2743200"/>
          </a:xfrm>
          <a:prstGeom prst="rect">
            <a:avLst/>
          </a:prstGeom>
          <a:solidFill>
            <a:srgbClr val="C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26" name="Title 1">
            <a:extLst>
              <a:ext uri="{FF2B5EF4-FFF2-40B4-BE49-F238E27FC236}">
                <a16:creationId xmlns:a16="http://schemas.microsoft.com/office/drawing/2014/main" id="{2DB977E1-8AF4-40DA-9DE5-9EB56B642EB3}"/>
              </a:ext>
            </a:extLst>
          </p:cNvPr>
          <p:cNvSpPr>
            <a:spLocks noGrp="1"/>
          </p:cNvSpPr>
          <p:nvPr>
            <p:ph type="ctrTitle"/>
          </p:nvPr>
        </p:nvSpPr>
        <p:spPr>
          <a:xfrm>
            <a:off x="0" y="3414"/>
            <a:ext cx="43891200" cy="1371600"/>
          </a:xfrm>
        </p:spPr>
        <p:txBody>
          <a:bodyPr>
            <a:noAutofit/>
          </a:bodyPr>
          <a:lstStyle/>
          <a:p>
            <a:r>
              <a:rPr lang="en-US" sz="6000">
                <a:solidFill>
                  <a:schemeClr val="bg1"/>
                </a:solidFill>
                <a:latin typeface="Impact" panose="020B0806030902050204" pitchFamily="34" charset="0"/>
                <a:cs typeface="Times New Roman" pitchFamily="18" charset="0"/>
              </a:rPr>
              <a:t>Market </a:t>
            </a:r>
            <a:r>
              <a:rPr lang="en-US" sz="6000" dirty="0">
                <a:solidFill>
                  <a:schemeClr val="bg1"/>
                </a:solidFill>
                <a:latin typeface="Impact" panose="020B0806030902050204" pitchFamily="34" charset="0"/>
                <a:cs typeface="Times New Roman" pitchFamily="18" charset="0"/>
              </a:rPr>
              <a:t>Forecasting Using Deep Learning Model</a:t>
            </a:r>
          </a:p>
        </p:txBody>
      </p:sp>
      <p:sp>
        <p:nvSpPr>
          <p:cNvPr id="27" name="Title 1">
            <a:extLst>
              <a:ext uri="{FF2B5EF4-FFF2-40B4-BE49-F238E27FC236}">
                <a16:creationId xmlns:a16="http://schemas.microsoft.com/office/drawing/2014/main" id="{D2AD58DD-1210-4704-882C-1265CF1E9D8C}"/>
              </a:ext>
            </a:extLst>
          </p:cNvPr>
          <p:cNvSpPr txBox="1">
            <a:spLocks/>
          </p:cNvSpPr>
          <p:nvPr/>
        </p:nvSpPr>
        <p:spPr>
          <a:xfrm>
            <a:off x="0" y="1513181"/>
            <a:ext cx="43891200" cy="694944"/>
          </a:xfrm>
          <a:prstGeom prst="rect">
            <a:avLst/>
          </a:prstGeom>
        </p:spPr>
        <p:txBody>
          <a:bodyPr vert="horz" lIns="211599" tIns="105800" rIns="211599" bIns="105800" rtlCol="0" anchor="ctr">
            <a:noAutofit/>
          </a:bodyPr>
          <a:lstStyle/>
          <a:p>
            <a:pPr algn="ctr">
              <a:spcBef>
                <a:spcPct val="0"/>
              </a:spcBef>
              <a:defRPr/>
            </a:pPr>
            <a:r>
              <a:rPr lang="en-US" sz="4000" b="1" dirty="0" err="1">
                <a:solidFill>
                  <a:schemeClr val="bg1"/>
                </a:solidFill>
                <a:latin typeface="Trebuchet MS" panose="020B0703020202090204" pitchFamily="34" charset="0"/>
                <a:ea typeface="+mj-ea"/>
                <a:cs typeface="Times New Roman" pitchFamily="18" charset="0"/>
              </a:rPr>
              <a:t>Qianhe</a:t>
            </a:r>
            <a:r>
              <a:rPr lang="en-US" sz="4000" b="1" dirty="0">
                <a:solidFill>
                  <a:schemeClr val="bg1"/>
                </a:solidFill>
                <a:latin typeface="Trebuchet MS" panose="020B0703020202090204" pitchFamily="34" charset="0"/>
                <a:ea typeface="+mj-ea"/>
                <a:cs typeface="Times New Roman" pitchFamily="18" charset="0"/>
              </a:rPr>
              <a:t> </a:t>
            </a:r>
            <a:r>
              <a:rPr lang="en-US" sz="4000" b="1" dirty="0" err="1">
                <a:solidFill>
                  <a:schemeClr val="bg1"/>
                </a:solidFill>
                <a:latin typeface="Trebuchet MS" panose="020B0703020202090204" pitchFamily="34" charset="0"/>
                <a:ea typeface="+mj-ea"/>
                <a:cs typeface="Times New Roman" pitchFamily="18" charset="0"/>
              </a:rPr>
              <a:t>Niu</a:t>
            </a:r>
            <a:r>
              <a:rPr lang="en-US" sz="4000" b="1" dirty="0">
                <a:solidFill>
                  <a:schemeClr val="bg1"/>
                </a:solidFill>
                <a:latin typeface="Trebuchet MS" panose="020B0703020202090204" pitchFamily="34" charset="0"/>
                <a:ea typeface="+mj-ea"/>
                <a:cs typeface="Times New Roman" pitchFamily="18" charset="0"/>
              </a:rPr>
              <a:t>, </a:t>
            </a:r>
            <a:r>
              <a:rPr lang="en-US" sz="4000" b="1" dirty="0" err="1">
                <a:solidFill>
                  <a:schemeClr val="bg1"/>
                </a:solidFill>
                <a:latin typeface="Trebuchet MS" panose="020B0703020202090204" pitchFamily="34" charset="0"/>
                <a:ea typeface="+mj-ea"/>
                <a:cs typeface="Times New Roman" pitchFamily="18" charset="0"/>
              </a:rPr>
              <a:t>Xinyue</a:t>
            </a:r>
            <a:r>
              <a:rPr lang="en-US" sz="4000" b="1" dirty="0">
                <a:solidFill>
                  <a:schemeClr val="bg1"/>
                </a:solidFill>
                <a:latin typeface="Trebuchet MS" panose="020B0703020202090204" pitchFamily="34" charset="0"/>
                <a:ea typeface="+mj-ea"/>
                <a:cs typeface="Times New Roman" pitchFamily="18" charset="0"/>
              </a:rPr>
              <a:t> Ma, </a:t>
            </a:r>
            <a:r>
              <a:rPr lang="en-US" sz="4000" b="1" dirty="0" err="1">
                <a:solidFill>
                  <a:schemeClr val="bg1"/>
                </a:solidFill>
                <a:latin typeface="Trebuchet MS" panose="020B0703020202090204" pitchFamily="34" charset="0"/>
                <a:ea typeface="+mj-ea"/>
                <a:cs typeface="Times New Roman" pitchFamily="18" charset="0"/>
              </a:rPr>
              <a:t>Yufei</a:t>
            </a:r>
            <a:r>
              <a:rPr lang="en-US" sz="4000" b="1" dirty="0">
                <a:solidFill>
                  <a:schemeClr val="bg1"/>
                </a:solidFill>
                <a:latin typeface="Trebuchet MS" panose="020B0703020202090204" pitchFamily="34" charset="0"/>
                <a:ea typeface="+mj-ea"/>
                <a:cs typeface="Times New Roman" pitchFamily="18" charset="0"/>
              </a:rPr>
              <a:t> Wang</a:t>
            </a:r>
          </a:p>
        </p:txBody>
      </p:sp>
      <p:pic>
        <p:nvPicPr>
          <p:cNvPr id="28" name="Picture 27" descr="A picture containing drawing, food&#10;&#10;Description automatically generated">
            <a:extLst>
              <a:ext uri="{FF2B5EF4-FFF2-40B4-BE49-F238E27FC236}">
                <a16:creationId xmlns:a16="http://schemas.microsoft.com/office/drawing/2014/main" id="{61BEAAC4-562F-48C2-8337-ACA4886AB64A}"/>
              </a:ext>
            </a:extLst>
          </p:cNvPr>
          <p:cNvPicPr>
            <a:picLocks noChangeAspect="1"/>
          </p:cNvPicPr>
          <p:nvPr/>
        </p:nvPicPr>
        <p:blipFill rotWithShape="1">
          <a:blip r:embed="rId3"/>
          <a:srcRect l="15676"/>
          <a:stretch/>
        </p:blipFill>
        <p:spPr>
          <a:xfrm>
            <a:off x="0" y="384705"/>
            <a:ext cx="3657600" cy="1828800"/>
          </a:xfrm>
          <a:prstGeom prst="rect">
            <a:avLst/>
          </a:prstGeom>
        </p:spPr>
      </p:pic>
      <p:grpSp>
        <p:nvGrpSpPr>
          <p:cNvPr id="29" name="Group 28">
            <a:extLst>
              <a:ext uri="{FF2B5EF4-FFF2-40B4-BE49-F238E27FC236}">
                <a16:creationId xmlns:a16="http://schemas.microsoft.com/office/drawing/2014/main" id="{CF82C184-AC68-4EBB-B67E-4F309A6C4B6B}"/>
              </a:ext>
            </a:extLst>
          </p:cNvPr>
          <p:cNvGrpSpPr/>
          <p:nvPr/>
        </p:nvGrpSpPr>
        <p:grpSpPr>
          <a:xfrm>
            <a:off x="457200" y="2971800"/>
            <a:ext cx="13716000" cy="12658308"/>
            <a:chOff x="457200" y="2971800"/>
            <a:chExt cx="13716000" cy="12658308"/>
          </a:xfrm>
        </p:grpSpPr>
        <p:sp>
          <p:nvSpPr>
            <p:cNvPr id="30" name="TextBox 29">
              <a:extLst>
                <a:ext uri="{FF2B5EF4-FFF2-40B4-BE49-F238E27FC236}">
                  <a16:creationId xmlns:a16="http://schemas.microsoft.com/office/drawing/2014/main" id="{7E770D48-9A84-4FF3-9310-CBEFBDFD251B}"/>
                </a:ext>
              </a:extLst>
            </p:cNvPr>
            <p:cNvSpPr txBox="1"/>
            <p:nvPr/>
          </p:nvSpPr>
          <p:spPr>
            <a:xfrm>
              <a:off x="457200" y="3657600"/>
              <a:ext cx="13716000" cy="11972508"/>
            </a:xfrm>
            <a:prstGeom prst="rect">
              <a:avLst/>
            </a:prstGeom>
            <a:noFill/>
            <a:ln>
              <a:noFill/>
            </a:ln>
          </p:spPr>
          <p:txBody>
            <a:bodyPr wrap="square" rtlCol="0">
              <a:spAutoFit/>
            </a:bodyPr>
            <a:lstStyle/>
            <a:p>
              <a:r>
                <a:rPr lang="en-US" altLang="zh-CN" sz="4200" dirty="0"/>
                <a:t>	Market forecasting is important for companies since it can guide important decisions such as the prices of new products and new product launch. How to make rational decisions based on the previous information is a necessary part of a company. As machine learning develops rapidly, more and more analyzations about data have been accomplished by machine learning such as Artificial Neural Networks (ANNs). Using neural networks to learn the pattern in the past quarters and make right decisions to improve the revenue and profit of the next quarter. </a:t>
              </a:r>
              <a:endParaRPr lang="zh-CN" altLang="zh-CN" sz="4200" dirty="0"/>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31" name="TextBox 30">
              <a:extLst>
                <a:ext uri="{FF2B5EF4-FFF2-40B4-BE49-F238E27FC236}">
                  <a16:creationId xmlns:a16="http://schemas.microsoft.com/office/drawing/2014/main" id="{715DCC96-54C6-4900-B919-D04178BFC618}"/>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INTRODUCTION</a:t>
              </a:r>
            </a:p>
          </p:txBody>
        </p:sp>
      </p:grpSp>
      <p:sp>
        <p:nvSpPr>
          <p:cNvPr id="33" name="TextBox 32">
            <a:extLst>
              <a:ext uri="{FF2B5EF4-FFF2-40B4-BE49-F238E27FC236}">
                <a16:creationId xmlns:a16="http://schemas.microsoft.com/office/drawing/2014/main" id="{59EC9AA0-6B4D-48E2-B52A-57767CB7B704}"/>
              </a:ext>
            </a:extLst>
          </p:cNvPr>
          <p:cNvSpPr txBox="1"/>
          <p:nvPr/>
        </p:nvSpPr>
        <p:spPr>
          <a:xfrm>
            <a:off x="14630399" y="3657600"/>
            <a:ext cx="14716125" cy="29146440"/>
          </a:xfrm>
          <a:prstGeom prst="rect">
            <a:avLst/>
          </a:prstGeom>
          <a:solidFill>
            <a:srgbClr val="F5F5F5"/>
          </a:solidFill>
          <a:ln w="76200">
            <a:noFill/>
          </a:ln>
        </p:spPr>
        <p:txBody>
          <a:bodyPr wrap="square" rtlCol="0">
            <a:spAutoFit/>
          </a:bodyPr>
          <a:lstStyle/>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34" name="TextBox 33">
            <a:extLst>
              <a:ext uri="{FF2B5EF4-FFF2-40B4-BE49-F238E27FC236}">
                <a16:creationId xmlns:a16="http://schemas.microsoft.com/office/drawing/2014/main" id="{1F6A1C3E-8E6C-4A3B-B526-4DC905FAD18C}"/>
              </a:ext>
            </a:extLst>
          </p:cNvPr>
          <p:cNvSpPr txBox="1"/>
          <p:nvPr/>
        </p:nvSpPr>
        <p:spPr>
          <a:xfrm>
            <a:off x="146304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EXPERIMENTS AND RESULTS</a:t>
            </a:r>
          </a:p>
        </p:txBody>
      </p:sp>
      <p:grpSp>
        <p:nvGrpSpPr>
          <p:cNvPr id="35" name="Group 34">
            <a:extLst>
              <a:ext uri="{FF2B5EF4-FFF2-40B4-BE49-F238E27FC236}">
                <a16:creationId xmlns:a16="http://schemas.microsoft.com/office/drawing/2014/main" id="{7BAE68C3-A820-41A6-873F-7D6FBC1A02F0}"/>
              </a:ext>
            </a:extLst>
          </p:cNvPr>
          <p:cNvGrpSpPr/>
          <p:nvPr/>
        </p:nvGrpSpPr>
        <p:grpSpPr>
          <a:xfrm>
            <a:off x="457200" y="10058400"/>
            <a:ext cx="13716000" cy="9138837"/>
            <a:chOff x="457200" y="2971800"/>
            <a:chExt cx="13716000" cy="9138837"/>
          </a:xfrm>
        </p:grpSpPr>
        <p:sp>
          <p:nvSpPr>
            <p:cNvPr id="37" name="TextBox 36">
              <a:extLst>
                <a:ext uri="{FF2B5EF4-FFF2-40B4-BE49-F238E27FC236}">
                  <a16:creationId xmlns:a16="http://schemas.microsoft.com/office/drawing/2014/main" id="{56D99ADA-1A1E-48D7-ADA0-114A8880D2C5}"/>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METHOD</a:t>
              </a:r>
            </a:p>
          </p:txBody>
        </p:sp>
        <p:sp>
          <p:nvSpPr>
            <p:cNvPr id="36" name="TextBox 35">
              <a:extLst>
                <a:ext uri="{FF2B5EF4-FFF2-40B4-BE49-F238E27FC236}">
                  <a16:creationId xmlns:a16="http://schemas.microsoft.com/office/drawing/2014/main" id="{3B49E1C7-E155-4397-8F67-35689147B4F3}"/>
                </a:ext>
              </a:extLst>
            </p:cNvPr>
            <p:cNvSpPr txBox="1"/>
            <p:nvPr/>
          </p:nvSpPr>
          <p:spPr>
            <a:xfrm>
              <a:off x="838199" y="5247220"/>
              <a:ext cx="4686301" cy="6863417"/>
            </a:xfrm>
            <a:prstGeom prst="rect">
              <a:avLst/>
            </a:prstGeom>
            <a:noFill/>
            <a:ln>
              <a:noFill/>
            </a:ln>
          </p:spPr>
          <p:txBody>
            <a:bodyPr wrap="square" rtlCol="0">
              <a:spAutoFit/>
            </a:bodyPr>
            <a:lstStyle/>
            <a:p>
              <a:r>
                <a:rPr lang="en-US" sz="6000" dirty="0">
                  <a:latin typeface="Berlin Sans FB Demi" panose="020E0802020502020306" pitchFamily="34" charset="0"/>
                </a:rPr>
                <a:t>Multilayer </a:t>
              </a:r>
            </a:p>
            <a:p>
              <a:r>
                <a:rPr lang="en-US" sz="6000" dirty="0">
                  <a:latin typeface="Berlin Sans FB Demi" panose="020E0802020502020306" pitchFamily="34" charset="0"/>
                </a:rPr>
                <a:t>Perceptron</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grpSp>
      <p:grpSp>
        <p:nvGrpSpPr>
          <p:cNvPr id="38" name="Group 37">
            <a:extLst>
              <a:ext uri="{FF2B5EF4-FFF2-40B4-BE49-F238E27FC236}">
                <a16:creationId xmlns:a16="http://schemas.microsoft.com/office/drawing/2014/main" id="{A8202122-C317-4490-96F6-5BA2A7770712}"/>
              </a:ext>
            </a:extLst>
          </p:cNvPr>
          <p:cNvGrpSpPr/>
          <p:nvPr/>
        </p:nvGrpSpPr>
        <p:grpSpPr>
          <a:xfrm>
            <a:off x="29718000" y="2971800"/>
            <a:ext cx="13716000" cy="15132832"/>
            <a:chOff x="457200" y="2971800"/>
            <a:chExt cx="13716000" cy="15132832"/>
          </a:xfrm>
        </p:grpSpPr>
        <p:sp>
          <p:nvSpPr>
            <p:cNvPr id="39" name="TextBox 38">
              <a:extLst>
                <a:ext uri="{FF2B5EF4-FFF2-40B4-BE49-F238E27FC236}">
                  <a16:creationId xmlns:a16="http://schemas.microsoft.com/office/drawing/2014/main" id="{3F6A8C74-76F7-4C4F-92A6-EB25408CE9EA}"/>
                </a:ext>
              </a:extLst>
            </p:cNvPr>
            <p:cNvSpPr txBox="1"/>
            <p:nvPr/>
          </p:nvSpPr>
          <p:spPr>
            <a:xfrm>
              <a:off x="457200" y="3657600"/>
              <a:ext cx="13716000" cy="14447032"/>
            </a:xfrm>
            <a:prstGeom prst="rect">
              <a:avLst/>
            </a:prstGeom>
            <a:noFill/>
            <a:ln>
              <a:noFill/>
            </a:ln>
          </p:spPr>
          <p:txBody>
            <a:bodyPr wrap="square" rtlCol="0">
              <a:spAutoFit/>
            </a:bodyPr>
            <a:lstStyle/>
            <a:p>
              <a:pPr>
                <a:lnSpc>
                  <a:spcPct val="120000"/>
                </a:lnSpc>
              </a:pPr>
              <a:r>
                <a:rPr lang="en-US" sz="4400" dirty="0">
                  <a:latin typeface="Times" pitchFamily="2" charset="0"/>
                </a:rPr>
                <a:t>	</a:t>
              </a:r>
              <a:r>
                <a:rPr lang="en-US" sz="4400" dirty="0"/>
                <a:t>From the results, we can see that when both neural networks have been trained properly, multilayer perceptron has a better prediction than recurrent neural network. </a:t>
              </a:r>
            </a:p>
            <a:p>
              <a:pPr>
                <a:lnSpc>
                  <a:spcPct val="120000"/>
                </a:lnSpc>
              </a:pPr>
              <a:r>
                <a:rPr lang="en-US" sz="4400" dirty="0"/>
                <a:t>	The results also indicates that the profit and revenue of companies do not heavily depend on the profits from the previous quarter but depend on </a:t>
              </a:r>
              <a:r>
                <a:rPr lang="en-US" sz="4400"/>
                <a:t>the decisions </a:t>
              </a:r>
              <a:r>
                <a:rPr lang="en-US" sz="4400" dirty="0"/>
                <a:t>that the company will make in the next quarter such as whether launches new technologies or new version of </a:t>
              </a:r>
              <a:r>
                <a:rPr lang="en-US" altLang="zh-CN" sz="4400" dirty="0"/>
                <a:t>devices</a:t>
              </a:r>
              <a:r>
                <a:rPr lang="en-US" sz="4400" dirty="0"/>
                <a:t>. </a:t>
              </a:r>
            </a:p>
            <a:p>
              <a:pPr>
                <a:lnSpc>
                  <a:spcPct val="120000"/>
                </a:lnSpc>
              </a:pPr>
              <a:r>
                <a:rPr lang="en-US" sz="4400" dirty="0"/>
                <a:t>	In conclusion, multilayer perceptron neural network is a better choice for forecasting companies’ profits.</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40" name="TextBox 39">
              <a:extLst>
                <a:ext uri="{FF2B5EF4-FFF2-40B4-BE49-F238E27FC236}">
                  <a16:creationId xmlns:a16="http://schemas.microsoft.com/office/drawing/2014/main" id="{4E0C35AA-21FD-45D3-98EE-ACD5DCB1B601}"/>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CONCLUSION</a:t>
              </a:r>
            </a:p>
          </p:txBody>
        </p:sp>
      </p:grpSp>
      <p:grpSp>
        <p:nvGrpSpPr>
          <p:cNvPr id="41" name="Group 40">
            <a:extLst>
              <a:ext uri="{FF2B5EF4-FFF2-40B4-BE49-F238E27FC236}">
                <a16:creationId xmlns:a16="http://schemas.microsoft.com/office/drawing/2014/main" id="{D4861915-685C-44BD-9BBF-2C6E61D61B53}"/>
              </a:ext>
            </a:extLst>
          </p:cNvPr>
          <p:cNvGrpSpPr/>
          <p:nvPr/>
        </p:nvGrpSpPr>
        <p:grpSpPr>
          <a:xfrm>
            <a:off x="29717320" y="13871478"/>
            <a:ext cx="13716000" cy="17890510"/>
            <a:chOff x="457200" y="2971800"/>
            <a:chExt cx="13716000" cy="17890510"/>
          </a:xfrm>
        </p:grpSpPr>
        <p:sp>
          <p:nvSpPr>
            <p:cNvPr id="42" name="TextBox 41">
              <a:extLst>
                <a:ext uri="{FF2B5EF4-FFF2-40B4-BE49-F238E27FC236}">
                  <a16:creationId xmlns:a16="http://schemas.microsoft.com/office/drawing/2014/main" id="{A38CFA4C-9EC4-43E6-8262-4416B28EA79B}"/>
                </a:ext>
              </a:extLst>
            </p:cNvPr>
            <p:cNvSpPr txBox="1"/>
            <p:nvPr/>
          </p:nvSpPr>
          <p:spPr>
            <a:xfrm>
              <a:off x="457200" y="3657600"/>
              <a:ext cx="13716000" cy="17204710"/>
            </a:xfrm>
            <a:prstGeom prst="rect">
              <a:avLst/>
            </a:prstGeom>
            <a:noFill/>
            <a:ln>
              <a:noFill/>
            </a:ln>
          </p:spPr>
          <p:txBody>
            <a:bodyPr wrap="square" rtlCol="0">
              <a:spAutoFit/>
            </a:bodyPr>
            <a:lstStyle/>
            <a:p>
              <a:pPr>
                <a:lnSpc>
                  <a:spcPct val="120000"/>
                </a:lnSpc>
              </a:pPr>
              <a:r>
                <a:rPr lang="en-US" sz="3200" dirty="0">
                  <a:latin typeface="Times" pitchFamily="2" charset="0"/>
                </a:rPr>
                <a:t>	</a:t>
              </a:r>
              <a:r>
                <a:rPr lang="en-US" sz="4400" dirty="0"/>
                <a:t>So far, many neural networks have been used in stock price prediction, such as </a:t>
              </a:r>
              <a:r>
                <a:rPr lang="en-US" altLang="zh-CN" sz="4400" dirty="0"/>
                <a:t>Long Short Term Memory (LSTM) and Convolutional Neural Network (CNN). And for predicting stock prices, CNN is the best choice and both LSTM and RNN have better performances than MLP since stock prices heavily depends on the price of the previous days. </a:t>
              </a:r>
            </a:p>
            <a:p>
              <a:pPr>
                <a:lnSpc>
                  <a:spcPct val="120000"/>
                </a:lnSpc>
              </a:pPr>
              <a:r>
                <a:rPr lang="en-US" sz="4400" dirty="0"/>
                <a:t>	For the future work, we are going to test the performances of more neural networks like LSTM. Since LSTM is a special type RNN, we expect that LSTM will have a similar performance as RNN. Also CNN is another choice for this project. We assume CNN will have the best performance on market profit forecasting, since it did well in stock forecasting and it does not depend on the previous data.</a:t>
              </a:r>
            </a:p>
            <a:p>
              <a:endParaRPr lang="en-US" sz="3200" dirty="0"/>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43" name="TextBox 42">
              <a:extLst>
                <a:ext uri="{FF2B5EF4-FFF2-40B4-BE49-F238E27FC236}">
                  <a16:creationId xmlns:a16="http://schemas.microsoft.com/office/drawing/2014/main" id="{6700C850-64F9-47D9-86E7-4A22F1DA7A34}"/>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FUTURE WORK</a:t>
              </a:r>
            </a:p>
          </p:txBody>
        </p:sp>
      </p:grpSp>
      <p:sp>
        <p:nvSpPr>
          <p:cNvPr id="45" name="TextBox 44">
            <a:extLst>
              <a:ext uri="{FF2B5EF4-FFF2-40B4-BE49-F238E27FC236}">
                <a16:creationId xmlns:a16="http://schemas.microsoft.com/office/drawing/2014/main" id="{54DF1BBA-3110-42E3-B6CD-CAFCAB1B0203}"/>
              </a:ext>
            </a:extLst>
          </p:cNvPr>
          <p:cNvSpPr txBox="1"/>
          <p:nvPr/>
        </p:nvSpPr>
        <p:spPr>
          <a:xfrm>
            <a:off x="30088114" y="30768968"/>
            <a:ext cx="12974412" cy="1466327"/>
          </a:xfrm>
          <a:prstGeom prst="rect">
            <a:avLst/>
          </a:prstGeom>
          <a:noFill/>
        </p:spPr>
        <p:txBody>
          <a:bodyPr wrap="square" rtlCol="0">
            <a:spAutoFit/>
          </a:bodyPr>
          <a:lstStyle/>
          <a:p>
            <a:pPr algn="ctr"/>
            <a:r>
              <a:rPr lang="en-US" sz="4400" dirty="0">
                <a:solidFill>
                  <a:schemeClr val="bg1"/>
                </a:solidFill>
                <a:latin typeface="Times" pitchFamily="2" charset="0"/>
              </a:rPr>
              <a:t>[Footer: links, additional logos, QR codes etc.,</a:t>
            </a:r>
            <a:br>
              <a:rPr lang="en-US" sz="4400" dirty="0">
                <a:solidFill>
                  <a:schemeClr val="bg1"/>
                </a:solidFill>
                <a:latin typeface="Times" pitchFamily="2" charset="0"/>
              </a:rPr>
            </a:br>
            <a:r>
              <a:rPr lang="en-US" sz="4400" dirty="0">
                <a:solidFill>
                  <a:schemeClr val="bg1"/>
                </a:solidFill>
                <a:latin typeface="Times" pitchFamily="2" charset="0"/>
              </a:rPr>
              <a:t>remove box if not needed]</a:t>
            </a:r>
          </a:p>
        </p:txBody>
      </p:sp>
      <p:grpSp>
        <p:nvGrpSpPr>
          <p:cNvPr id="46" name="Group 45">
            <a:extLst>
              <a:ext uri="{FF2B5EF4-FFF2-40B4-BE49-F238E27FC236}">
                <a16:creationId xmlns:a16="http://schemas.microsoft.com/office/drawing/2014/main" id="{9D1EE36F-C32D-4AAC-92EE-2A08AF9FA162}"/>
              </a:ext>
            </a:extLst>
          </p:cNvPr>
          <p:cNvGrpSpPr/>
          <p:nvPr/>
        </p:nvGrpSpPr>
        <p:grpSpPr>
          <a:xfrm>
            <a:off x="457200" y="22637496"/>
            <a:ext cx="13716000" cy="6933664"/>
            <a:chOff x="457200" y="2971800"/>
            <a:chExt cx="13716000" cy="6933664"/>
          </a:xfrm>
        </p:grpSpPr>
        <p:sp>
          <p:nvSpPr>
            <p:cNvPr id="47" name="TextBox 46">
              <a:extLst>
                <a:ext uri="{FF2B5EF4-FFF2-40B4-BE49-F238E27FC236}">
                  <a16:creationId xmlns:a16="http://schemas.microsoft.com/office/drawing/2014/main" id="{839F0A15-4360-4824-9B24-6D577CBACD7F}"/>
                </a:ext>
              </a:extLst>
            </p:cNvPr>
            <p:cNvSpPr txBox="1"/>
            <p:nvPr/>
          </p:nvSpPr>
          <p:spPr>
            <a:xfrm>
              <a:off x="457200" y="3657600"/>
              <a:ext cx="13716000" cy="6247864"/>
            </a:xfrm>
            <a:prstGeom prst="rect">
              <a:avLst/>
            </a:prstGeom>
            <a:noFill/>
            <a:ln>
              <a:noFill/>
            </a:ln>
          </p:spPr>
          <p:txBody>
            <a:bodyPr wrap="square" rtlCol="0">
              <a:spAutoFit/>
            </a:bodyPr>
            <a:lstStyle/>
            <a:p>
              <a:r>
                <a:rPr lang="en-US" sz="4000" dirty="0"/>
                <a:t>Dataset is based on Apple’s financial report</a:t>
              </a:r>
            </a:p>
            <a:p>
              <a:r>
                <a:rPr lang="en-US" sz="4000" dirty="0"/>
                <a:t> from 2005 to 2019 including 60 quarters.</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48" name="TextBox 47">
              <a:extLst>
                <a:ext uri="{FF2B5EF4-FFF2-40B4-BE49-F238E27FC236}">
                  <a16:creationId xmlns:a16="http://schemas.microsoft.com/office/drawing/2014/main" id="{4E259966-B4CD-4441-8433-774A1134D769}"/>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DATASET</a:t>
              </a:r>
            </a:p>
          </p:txBody>
        </p:sp>
      </p:grpSp>
      <p:grpSp>
        <p:nvGrpSpPr>
          <p:cNvPr id="49" name="Group 48">
            <a:extLst>
              <a:ext uri="{FF2B5EF4-FFF2-40B4-BE49-F238E27FC236}">
                <a16:creationId xmlns:a16="http://schemas.microsoft.com/office/drawing/2014/main" id="{56F4F201-2A77-44DA-BC80-887984C05BD2}"/>
              </a:ext>
            </a:extLst>
          </p:cNvPr>
          <p:cNvGrpSpPr/>
          <p:nvPr/>
        </p:nvGrpSpPr>
        <p:grpSpPr>
          <a:xfrm>
            <a:off x="29718000" y="27275228"/>
            <a:ext cx="13716000" cy="10565428"/>
            <a:chOff x="457200" y="2971800"/>
            <a:chExt cx="13716000" cy="10565428"/>
          </a:xfrm>
        </p:grpSpPr>
        <p:sp>
          <p:nvSpPr>
            <p:cNvPr id="50" name="TextBox 49">
              <a:extLst>
                <a:ext uri="{FF2B5EF4-FFF2-40B4-BE49-F238E27FC236}">
                  <a16:creationId xmlns:a16="http://schemas.microsoft.com/office/drawing/2014/main" id="{ED388018-1A20-4BB2-B290-EE73B3C466AA}"/>
                </a:ext>
              </a:extLst>
            </p:cNvPr>
            <p:cNvSpPr txBox="1"/>
            <p:nvPr/>
          </p:nvSpPr>
          <p:spPr>
            <a:xfrm>
              <a:off x="457200" y="3657600"/>
              <a:ext cx="13716000" cy="9879628"/>
            </a:xfrm>
            <a:prstGeom prst="rect">
              <a:avLst/>
            </a:prstGeom>
            <a:noFill/>
            <a:ln>
              <a:noFill/>
            </a:ln>
          </p:spPr>
          <p:txBody>
            <a:bodyPr wrap="square" rtlCol="0">
              <a:spAutoFit/>
            </a:bodyPr>
            <a:lstStyle/>
            <a:p>
              <a:r>
                <a:rPr lang="en-CA" altLang="zh-CN" sz="3600" dirty="0" err="1"/>
                <a:t>Vaisla</a:t>
              </a:r>
              <a:r>
                <a:rPr lang="en-CA" altLang="zh-CN" sz="3600" dirty="0"/>
                <a:t>, K. S., &amp; Bhatt, A. K. (2010). An analysis of the performance of artificial neural network technique for stock market forecasting. </a:t>
              </a:r>
              <a:r>
                <a:rPr lang="en-CA" altLang="zh-CN" sz="3600" i="1" dirty="0"/>
                <a:t>International Journal on Computer Science and Engineering</a:t>
              </a:r>
              <a:r>
                <a:rPr lang="en-CA" altLang="zh-CN" sz="3600" dirty="0"/>
                <a:t>, </a:t>
              </a:r>
              <a:r>
                <a:rPr lang="en-CA" altLang="zh-CN" sz="3600" i="1" dirty="0"/>
                <a:t>2</a:t>
              </a:r>
              <a:r>
                <a:rPr lang="en-CA" altLang="zh-CN" sz="3600" dirty="0"/>
                <a:t>(6), 2104-2109.</a:t>
              </a:r>
              <a:endParaRPr lang="zh-CN" altLang="zh-CN" sz="3600" dirty="0"/>
            </a:p>
            <a:p>
              <a:r>
                <a:rPr lang="en-CA" altLang="zh-CN" sz="3600" dirty="0" err="1"/>
                <a:t>Hiransha</a:t>
              </a:r>
              <a:r>
                <a:rPr lang="en-CA" altLang="zh-CN" sz="3600" dirty="0"/>
                <a:t>, M., Gopalakrishnan, E. A., Menon, V. K., &amp; </a:t>
              </a:r>
              <a:r>
                <a:rPr lang="en-CA" altLang="zh-CN" sz="3600" dirty="0" err="1"/>
                <a:t>Soman</a:t>
              </a:r>
              <a:r>
                <a:rPr lang="en-CA" altLang="zh-CN" sz="3600" dirty="0"/>
                <a:t>, K. P. (2018). NSE stock market prediction using deep-learning models. </a:t>
              </a:r>
              <a:r>
                <a:rPr lang="en-CA" altLang="zh-CN" sz="3600" i="1" dirty="0"/>
                <a:t>Procedia computer science</a:t>
              </a:r>
              <a:r>
                <a:rPr lang="en-CA" altLang="zh-CN" sz="3600" dirty="0"/>
                <a:t>, </a:t>
              </a:r>
              <a:r>
                <a:rPr lang="en-CA" altLang="zh-CN" sz="3600" i="1" dirty="0"/>
                <a:t>132</a:t>
              </a:r>
              <a:r>
                <a:rPr lang="en-CA" altLang="zh-CN" sz="3600" dirty="0"/>
                <a:t>, 1351-1362.</a:t>
              </a:r>
              <a:endParaRPr lang="zh-CN" altLang="zh-CN" sz="3600" dirty="0"/>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51" name="TextBox 50">
              <a:extLst>
                <a:ext uri="{FF2B5EF4-FFF2-40B4-BE49-F238E27FC236}">
                  <a16:creationId xmlns:a16="http://schemas.microsoft.com/office/drawing/2014/main" id="{FF6F9D21-EDD2-4C98-A815-9F110A8EA4C3}"/>
                </a:ext>
              </a:extLst>
            </p:cNvPr>
            <p:cNvSpPr txBox="1"/>
            <p:nvPr/>
          </p:nvSpPr>
          <p:spPr>
            <a:xfrm>
              <a:off x="457200" y="2971800"/>
              <a:ext cx="137160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REFERENCES</a:t>
              </a:r>
            </a:p>
          </p:txBody>
        </p:sp>
      </p:grpSp>
      <p:pic>
        <p:nvPicPr>
          <p:cNvPr id="6" name="图片 5">
            <a:extLst>
              <a:ext uri="{FF2B5EF4-FFF2-40B4-BE49-F238E27FC236}">
                <a16:creationId xmlns:a16="http://schemas.microsoft.com/office/drawing/2014/main" id="{47EC8C87-0830-44BD-A04B-D2281B16114F}"/>
              </a:ext>
            </a:extLst>
          </p:cNvPr>
          <p:cNvPicPr>
            <a:picLocks noChangeAspect="1"/>
          </p:cNvPicPr>
          <p:nvPr/>
        </p:nvPicPr>
        <p:blipFill>
          <a:blip r:embed="rId4"/>
          <a:stretch>
            <a:fillRect/>
          </a:stretch>
        </p:blipFill>
        <p:spPr>
          <a:xfrm>
            <a:off x="156467" y="17744845"/>
            <a:ext cx="14317466" cy="4875549"/>
          </a:xfrm>
          <a:prstGeom prst="rect">
            <a:avLst/>
          </a:prstGeom>
        </p:spPr>
      </p:pic>
      <p:sp>
        <p:nvSpPr>
          <p:cNvPr id="7" name="TextBox 35">
            <a:extLst>
              <a:ext uri="{FF2B5EF4-FFF2-40B4-BE49-F238E27FC236}">
                <a16:creationId xmlns:a16="http://schemas.microsoft.com/office/drawing/2014/main" id="{2B725ADE-C2E8-4286-9736-DC48204F2739}"/>
              </a:ext>
            </a:extLst>
          </p:cNvPr>
          <p:cNvSpPr txBox="1"/>
          <p:nvPr/>
        </p:nvSpPr>
        <p:spPr>
          <a:xfrm>
            <a:off x="2326162" y="16570772"/>
            <a:ext cx="10908163" cy="5940088"/>
          </a:xfrm>
          <a:prstGeom prst="rect">
            <a:avLst/>
          </a:prstGeom>
          <a:noFill/>
          <a:ln>
            <a:noFill/>
          </a:ln>
        </p:spPr>
        <p:txBody>
          <a:bodyPr wrap="square" rtlCol="0">
            <a:spAutoFit/>
          </a:bodyPr>
          <a:lstStyle/>
          <a:p>
            <a:r>
              <a:rPr lang="en-US" sz="6000" dirty="0">
                <a:latin typeface="Berlin Sans FB Demi" panose="020E0802020502020306" pitchFamily="34" charset="0"/>
              </a:rPr>
              <a:t>Recurrent Neural Network </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pic>
        <p:nvPicPr>
          <p:cNvPr id="11" name="图片 10">
            <a:extLst>
              <a:ext uri="{FF2B5EF4-FFF2-40B4-BE49-F238E27FC236}">
                <a16:creationId xmlns:a16="http://schemas.microsoft.com/office/drawing/2014/main" id="{96E22C17-E10A-462C-A6B3-CD5B952B4956}"/>
              </a:ext>
            </a:extLst>
          </p:cNvPr>
          <p:cNvPicPr>
            <a:picLocks noChangeAspect="1"/>
          </p:cNvPicPr>
          <p:nvPr/>
        </p:nvPicPr>
        <p:blipFill rotWithShape="1">
          <a:blip r:embed="rId5"/>
          <a:srcRect l="1711" t="1238" r="3195"/>
          <a:stretch/>
        </p:blipFill>
        <p:spPr>
          <a:xfrm>
            <a:off x="119042" y="25687232"/>
            <a:ext cx="8682733" cy="6785751"/>
          </a:xfrm>
          <a:prstGeom prst="rect">
            <a:avLst/>
          </a:prstGeom>
        </p:spPr>
      </p:pic>
      <p:pic>
        <p:nvPicPr>
          <p:cNvPr id="13" name="图片 12">
            <a:extLst>
              <a:ext uri="{FF2B5EF4-FFF2-40B4-BE49-F238E27FC236}">
                <a16:creationId xmlns:a16="http://schemas.microsoft.com/office/drawing/2014/main" id="{A2298AA1-B146-4828-8FD8-E66F6DDDEE6D}"/>
              </a:ext>
            </a:extLst>
          </p:cNvPr>
          <p:cNvPicPr>
            <a:picLocks noChangeAspect="1"/>
          </p:cNvPicPr>
          <p:nvPr/>
        </p:nvPicPr>
        <p:blipFill>
          <a:blip r:embed="rId6"/>
          <a:stretch>
            <a:fillRect/>
          </a:stretch>
        </p:blipFill>
        <p:spPr>
          <a:xfrm>
            <a:off x="20383500" y="12501619"/>
            <a:ext cx="8915696" cy="6703531"/>
          </a:xfrm>
          <a:prstGeom prst="rect">
            <a:avLst/>
          </a:prstGeom>
        </p:spPr>
      </p:pic>
      <p:pic>
        <p:nvPicPr>
          <p:cNvPr id="15" name="图片 14">
            <a:extLst>
              <a:ext uri="{FF2B5EF4-FFF2-40B4-BE49-F238E27FC236}">
                <a16:creationId xmlns:a16="http://schemas.microsoft.com/office/drawing/2014/main" id="{26757AFB-638A-473E-B04A-A43F0B90B895}"/>
              </a:ext>
            </a:extLst>
          </p:cNvPr>
          <p:cNvPicPr>
            <a:picLocks noChangeAspect="1"/>
          </p:cNvPicPr>
          <p:nvPr/>
        </p:nvPicPr>
        <p:blipFill>
          <a:blip r:embed="rId7"/>
          <a:stretch>
            <a:fillRect/>
          </a:stretch>
        </p:blipFill>
        <p:spPr>
          <a:xfrm>
            <a:off x="20383500" y="5817755"/>
            <a:ext cx="8782297" cy="6653935"/>
          </a:xfrm>
          <a:prstGeom prst="rect">
            <a:avLst/>
          </a:prstGeom>
        </p:spPr>
      </p:pic>
      <p:pic>
        <p:nvPicPr>
          <p:cNvPr id="17" name="图片 16">
            <a:extLst>
              <a:ext uri="{FF2B5EF4-FFF2-40B4-BE49-F238E27FC236}">
                <a16:creationId xmlns:a16="http://schemas.microsoft.com/office/drawing/2014/main" id="{FB7DFC89-1054-4EC9-BC20-F53FE92FB618}"/>
              </a:ext>
            </a:extLst>
          </p:cNvPr>
          <p:cNvPicPr>
            <a:picLocks noChangeAspect="1"/>
          </p:cNvPicPr>
          <p:nvPr/>
        </p:nvPicPr>
        <p:blipFill>
          <a:blip r:embed="rId8"/>
          <a:stretch>
            <a:fillRect/>
          </a:stretch>
        </p:blipFill>
        <p:spPr>
          <a:xfrm>
            <a:off x="14722288" y="25890802"/>
            <a:ext cx="9318812" cy="6755540"/>
          </a:xfrm>
          <a:prstGeom prst="rect">
            <a:avLst/>
          </a:prstGeom>
        </p:spPr>
      </p:pic>
      <p:pic>
        <p:nvPicPr>
          <p:cNvPr id="19" name="图片 18">
            <a:extLst>
              <a:ext uri="{FF2B5EF4-FFF2-40B4-BE49-F238E27FC236}">
                <a16:creationId xmlns:a16="http://schemas.microsoft.com/office/drawing/2014/main" id="{8B3F0208-B0A9-4771-9F10-2531CF211FD9}"/>
              </a:ext>
            </a:extLst>
          </p:cNvPr>
          <p:cNvPicPr>
            <a:picLocks noChangeAspect="1"/>
          </p:cNvPicPr>
          <p:nvPr/>
        </p:nvPicPr>
        <p:blipFill>
          <a:blip r:embed="rId9"/>
          <a:stretch>
            <a:fillRect/>
          </a:stretch>
        </p:blipFill>
        <p:spPr>
          <a:xfrm>
            <a:off x="14758855" y="19214861"/>
            <a:ext cx="9282245" cy="6653855"/>
          </a:xfrm>
          <a:prstGeom prst="rect">
            <a:avLst/>
          </a:prstGeom>
        </p:spPr>
      </p:pic>
      <p:sp>
        <p:nvSpPr>
          <p:cNvPr id="20" name="文本框 19">
            <a:extLst>
              <a:ext uri="{FF2B5EF4-FFF2-40B4-BE49-F238E27FC236}">
                <a16:creationId xmlns:a16="http://schemas.microsoft.com/office/drawing/2014/main" id="{9F1C4822-8C66-445F-90A2-0F00874C15B3}"/>
              </a:ext>
            </a:extLst>
          </p:cNvPr>
          <p:cNvSpPr txBox="1"/>
          <p:nvPr/>
        </p:nvSpPr>
        <p:spPr>
          <a:xfrm>
            <a:off x="8931089" y="24156629"/>
            <a:ext cx="5512293" cy="8402300"/>
          </a:xfrm>
          <a:prstGeom prst="rect">
            <a:avLst/>
          </a:prstGeom>
          <a:noFill/>
        </p:spPr>
        <p:txBody>
          <a:bodyPr wrap="square" rtlCol="0">
            <a:spAutoFit/>
          </a:bodyPr>
          <a:lstStyle/>
          <a:p>
            <a:r>
              <a:rPr lang="en-US" altLang="zh-CN" sz="3600" dirty="0"/>
              <a:t>	</a:t>
            </a:r>
            <a:r>
              <a:rPr lang="en-US" altLang="zh-CN" sz="3600"/>
              <a:t>Features include </a:t>
            </a:r>
            <a:r>
              <a:rPr lang="en-US" altLang="zh-CN" sz="3600" dirty="0"/>
              <a:t>cost of sales, operating expenses, operating income, net sales by iPhone, net sales by iPad, net sales by Mac, net sales by service, net sales by Wearables, Home and Accessories, if new product comes out (iPhone) , if new product comes out (iPad) , if new product comes out (Mac), if new product comes out (wearables, home and accessories), new </a:t>
            </a:r>
            <a:r>
              <a:rPr lang="en-US" altLang="zh-CN" sz="3600" dirty="0" err="1"/>
              <a:t>revolutional</a:t>
            </a:r>
            <a:r>
              <a:rPr lang="en-US" altLang="zh-CN" sz="3600" dirty="0"/>
              <a:t> technique. </a:t>
            </a:r>
          </a:p>
        </p:txBody>
      </p:sp>
      <p:graphicFrame>
        <p:nvGraphicFramePr>
          <p:cNvPr id="32" name="表格 52">
            <a:extLst>
              <a:ext uri="{FF2B5EF4-FFF2-40B4-BE49-F238E27FC236}">
                <a16:creationId xmlns:a16="http://schemas.microsoft.com/office/drawing/2014/main" id="{5498E42C-D400-470B-A3CB-8A1764EB4A51}"/>
              </a:ext>
            </a:extLst>
          </p:cNvPr>
          <p:cNvGraphicFramePr>
            <a:graphicFrameLocks noGrp="1"/>
          </p:cNvGraphicFramePr>
          <p:nvPr>
            <p:extLst>
              <p:ext uri="{D42A27DB-BD31-4B8C-83A1-F6EECF244321}">
                <p14:modId xmlns:p14="http://schemas.microsoft.com/office/powerpoint/2010/main" val="1466008963"/>
              </p:ext>
            </p:extLst>
          </p:nvPr>
        </p:nvGraphicFramePr>
        <p:xfrm>
          <a:off x="14630398" y="3646055"/>
          <a:ext cx="14716124" cy="1828800"/>
        </p:xfrm>
        <a:graphic>
          <a:graphicData uri="http://schemas.openxmlformats.org/drawingml/2006/table">
            <a:tbl>
              <a:tblPr firstRow="1" bandRow="1">
                <a:tableStyleId>{5C22544A-7EE6-4342-B048-85BDC9FD1C3A}</a:tableStyleId>
              </a:tblPr>
              <a:tblGrid>
                <a:gridCol w="3104184">
                  <a:extLst>
                    <a:ext uri="{9D8B030D-6E8A-4147-A177-3AD203B41FA5}">
                      <a16:colId xmlns:a16="http://schemas.microsoft.com/office/drawing/2014/main" val="1494225992"/>
                    </a:ext>
                  </a:extLst>
                </a:gridCol>
                <a:gridCol w="11611940">
                  <a:extLst>
                    <a:ext uri="{9D8B030D-6E8A-4147-A177-3AD203B41FA5}">
                      <a16:colId xmlns:a16="http://schemas.microsoft.com/office/drawing/2014/main" val="996712074"/>
                    </a:ext>
                  </a:extLst>
                </a:gridCol>
              </a:tblGrid>
              <a:tr h="0">
                <a:tc>
                  <a:txBody>
                    <a:bodyPr/>
                    <a:lstStyle/>
                    <a:p>
                      <a:r>
                        <a:rPr lang="en-US" altLang="zh-CN" sz="5400" dirty="0"/>
                        <a:t>Trainset: </a:t>
                      </a:r>
                      <a:endParaRPr lang="zh-CN" altLang="en-US" sz="5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altLang="zh-CN" sz="5400" dirty="0"/>
                        <a:t>Data from the first 50 quarters</a:t>
                      </a:r>
                    </a:p>
                  </a:txBody>
                  <a:tcPr/>
                </a:tc>
                <a:extLst>
                  <a:ext uri="{0D108BD9-81ED-4DB2-BD59-A6C34878D82A}">
                    <a16:rowId xmlns:a16="http://schemas.microsoft.com/office/drawing/2014/main" val="668198604"/>
                  </a:ext>
                </a:extLst>
              </a:tr>
              <a:tr h="0">
                <a:tc>
                  <a:txBody>
                    <a:bodyPr/>
                    <a:lstStyle/>
                    <a:p>
                      <a:r>
                        <a:rPr lang="en-US" altLang="zh-CN" sz="5400" dirty="0" err="1"/>
                        <a:t>Testset</a:t>
                      </a:r>
                      <a:r>
                        <a:rPr lang="en-US" altLang="zh-CN" sz="5400" dirty="0"/>
                        <a:t>: </a:t>
                      </a:r>
                      <a:endParaRPr lang="zh-CN" altLang="en-US" sz="5400" dirty="0"/>
                    </a:p>
                  </a:txBody>
                  <a:tcPr/>
                </a:tc>
                <a:tc>
                  <a:txBody>
                    <a:bodyPr/>
                    <a:lstStyle/>
                    <a:p>
                      <a:r>
                        <a:rPr lang="en-US" altLang="zh-CN" sz="5400" dirty="0"/>
                        <a:t>Data from the last 10 quarters</a:t>
                      </a:r>
                      <a:endParaRPr lang="zh-CN" altLang="en-US" sz="5400" dirty="0"/>
                    </a:p>
                  </a:txBody>
                  <a:tcPr/>
                </a:tc>
                <a:extLst>
                  <a:ext uri="{0D108BD9-81ED-4DB2-BD59-A6C34878D82A}">
                    <a16:rowId xmlns:a16="http://schemas.microsoft.com/office/drawing/2014/main" val="2560029157"/>
                  </a:ext>
                </a:extLst>
              </a:tr>
            </a:tbl>
          </a:graphicData>
        </a:graphic>
      </p:graphicFrame>
      <p:sp>
        <p:nvSpPr>
          <p:cNvPr id="55" name="TextBox 35">
            <a:extLst>
              <a:ext uri="{FF2B5EF4-FFF2-40B4-BE49-F238E27FC236}">
                <a16:creationId xmlns:a16="http://schemas.microsoft.com/office/drawing/2014/main" id="{FA4BB857-31C4-4F33-9240-E4BD7FF0D74D}"/>
              </a:ext>
            </a:extLst>
          </p:cNvPr>
          <p:cNvSpPr txBox="1"/>
          <p:nvPr/>
        </p:nvSpPr>
        <p:spPr>
          <a:xfrm>
            <a:off x="14795905" y="5724655"/>
            <a:ext cx="4686301" cy="11880175"/>
          </a:xfrm>
          <a:prstGeom prst="rect">
            <a:avLst/>
          </a:prstGeom>
          <a:noFill/>
          <a:ln>
            <a:noFill/>
          </a:ln>
        </p:spPr>
        <p:txBody>
          <a:bodyPr wrap="square" rtlCol="0">
            <a:spAutoFit/>
          </a:bodyPr>
          <a:lstStyle/>
          <a:p>
            <a:r>
              <a:rPr lang="en-US" sz="6000" dirty="0">
                <a:latin typeface="Berlin Sans FB Demi" panose="020E0802020502020306" pitchFamily="34" charset="0"/>
              </a:rPr>
              <a:t>Multilayer </a:t>
            </a:r>
          </a:p>
          <a:p>
            <a:r>
              <a:rPr lang="en-US" sz="6000" dirty="0">
                <a:latin typeface="Berlin Sans FB Demi" panose="020E0802020502020306" pitchFamily="34" charset="0"/>
              </a:rPr>
              <a:t>Perceptron</a:t>
            </a:r>
          </a:p>
          <a:p>
            <a:endParaRPr lang="en-US" sz="3200" dirty="0">
              <a:latin typeface="Times" pitchFamily="2" charset="0"/>
            </a:endParaRPr>
          </a:p>
          <a:p>
            <a:endParaRPr lang="en-US" sz="6600" dirty="0">
              <a:latin typeface="Berlin Sans FB Demi" panose="020E0802020502020306" pitchFamily="34" charset="0"/>
            </a:endParaRPr>
          </a:p>
          <a:p>
            <a:r>
              <a:rPr lang="en-US" sz="6600" dirty="0">
                <a:latin typeface="Berlin Sans FB Demi" panose="020E0802020502020306" pitchFamily="34" charset="0"/>
              </a:rPr>
              <a:t>Training</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r>
              <a:rPr lang="en-US" sz="6600" dirty="0">
                <a:latin typeface="Berlin Sans FB Demi" panose="020E0802020502020306" pitchFamily="34" charset="0"/>
              </a:rPr>
              <a:t>Prediction</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56" name="箭头: 右 55">
            <a:extLst>
              <a:ext uri="{FF2B5EF4-FFF2-40B4-BE49-F238E27FC236}">
                <a16:creationId xmlns:a16="http://schemas.microsoft.com/office/drawing/2014/main" id="{F4DEF2B3-E68F-4EE1-BA96-7CE3504DC186}"/>
              </a:ext>
            </a:extLst>
          </p:cNvPr>
          <p:cNvSpPr/>
          <p:nvPr/>
        </p:nvSpPr>
        <p:spPr>
          <a:xfrm>
            <a:off x="18721287" y="9291033"/>
            <a:ext cx="1433761" cy="80038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箭头: 右 57">
            <a:extLst>
              <a:ext uri="{FF2B5EF4-FFF2-40B4-BE49-F238E27FC236}">
                <a16:creationId xmlns:a16="http://schemas.microsoft.com/office/drawing/2014/main" id="{A9D58C35-5092-404B-BCD7-0C88FD4A94DC}"/>
              </a:ext>
            </a:extLst>
          </p:cNvPr>
          <p:cNvSpPr/>
          <p:nvPr/>
        </p:nvSpPr>
        <p:spPr>
          <a:xfrm>
            <a:off x="18887632" y="15181826"/>
            <a:ext cx="1433761" cy="80038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TextBox 35">
            <a:extLst>
              <a:ext uri="{FF2B5EF4-FFF2-40B4-BE49-F238E27FC236}">
                <a16:creationId xmlns:a16="http://schemas.microsoft.com/office/drawing/2014/main" id="{54DD3FED-954E-473D-A776-8C9DB8227829}"/>
              </a:ext>
            </a:extLst>
          </p:cNvPr>
          <p:cNvSpPr txBox="1"/>
          <p:nvPr/>
        </p:nvSpPr>
        <p:spPr>
          <a:xfrm>
            <a:off x="24841348" y="19012404"/>
            <a:ext cx="4686301" cy="11787842"/>
          </a:xfrm>
          <a:prstGeom prst="rect">
            <a:avLst/>
          </a:prstGeom>
          <a:noFill/>
          <a:ln>
            <a:noFill/>
          </a:ln>
        </p:spPr>
        <p:txBody>
          <a:bodyPr wrap="square" rtlCol="0">
            <a:spAutoFit/>
          </a:bodyPr>
          <a:lstStyle/>
          <a:p>
            <a:pPr lvl="2"/>
            <a:r>
              <a:rPr lang="en-US" altLang="zh-CN" sz="6000" dirty="0">
                <a:latin typeface="Berlin Sans FB Demi" panose="020E0802020502020306" pitchFamily="34" charset="0"/>
              </a:rPr>
              <a:t>Recurrent Neural Network </a:t>
            </a:r>
          </a:p>
          <a:p>
            <a:endParaRPr lang="en-US" sz="800" dirty="0">
              <a:latin typeface="Berlin Sans FB Demi" panose="020E0802020502020306" pitchFamily="34" charset="0"/>
            </a:endParaRPr>
          </a:p>
          <a:p>
            <a:endParaRPr lang="en-US" sz="800" dirty="0">
              <a:latin typeface="Berlin Sans FB Demi" panose="020E0802020502020306" pitchFamily="34" charset="0"/>
            </a:endParaRPr>
          </a:p>
          <a:p>
            <a:endParaRPr lang="en-US" sz="800" dirty="0">
              <a:latin typeface="Berlin Sans FB Demi" panose="020E0802020502020306" pitchFamily="34" charset="0"/>
            </a:endParaRPr>
          </a:p>
          <a:p>
            <a:endParaRPr lang="en-US" sz="800" dirty="0">
              <a:latin typeface="Berlin Sans FB Demi" panose="020E0802020502020306" pitchFamily="34" charset="0"/>
            </a:endParaRPr>
          </a:p>
          <a:p>
            <a:r>
              <a:rPr lang="en-US" sz="6600" dirty="0">
                <a:latin typeface="Berlin Sans FB Demi" panose="020E0802020502020306" pitchFamily="34" charset="0"/>
              </a:rPr>
              <a:t>		Training</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r>
              <a:rPr lang="en-US" sz="6600" dirty="0">
                <a:latin typeface="Berlin Sans FB Demi" panose="020E0802020502020306" pitchFamily="34" charset="0"/>
              </a:rPr>
              <a:t>	Prediction</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62" name="箭头: 右 61">
            <a:extLst>
              <a:ext uri="{FF2B5EF4-FFF2-40B4-BE49-F238E27FC236}">
                <a16:creationId xmlns:a16="http://schemas.microsoft.com/office/drawing/2014/main" id="{A66300B3-E7D5-4129-AFC4-EA46A933C194}"/>
              </a:ext>
            </a:extLst>
          </p:cNvPr>
          <p:cNvSpPr/>
          <p:nvPr/>
        </p:nvSpPr>
        <p:spPr>
          <a:xfrm flipH="1">
            <a:off x="23781418" y="22416542"/>
            <a:ext cx="1433761" cy="80038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箭头: 右 63">
            <a:extLst>
              <a:ext uri="{FF2B5EF4-FFF2-40B4-BE49-F238E27FC236}">
                <a16:creationId xmlns:a16="http://schemas.microsoft.com/office/drawing/2014/main" id="{FB15FF28-856D-494D-B0A2-AD5FA1954128}"/>
              </a:ext>
            </a:extLst>
          </p:cNvPr>
          <p:cNvSpPr/>
          <p:nvPr/>
        </p:nvSpPr>
        <p:spPr>
          <a:xfrm flipH="1">
            <a:off x="23781418" y="28279726"/>
            <a:ext cx="1433761" cy="80038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6" name="直接连接符 65">
            <a:extLst>
              <a:ext uri="{FF2B5EF4-FFF2-40B4-BE49-F238E27FC236}">
                <a16:creationId xmlns:a16="http://schemas.microsoft.com/office/drawing/2014/main" id="{24873688-5902-451B-BABF-FF254EAFE9AB}"/>
              </a:ext>
            </a:extLst>
          </p:cNvPr>
          <p:cNvCxnSpPr/>
          <p:nvPr/>
        </p:nvCxnSpPr>
        <p:spPr>
          <a:xfrm>
            <a:off x="29669992" y="13144500"/>
            <a:ext cx="14064741" cy="0"/>
          </a:xfrm>
          <a:prstGeom prst="line">
            <a:avLst/>
          </a:prstGeom>
        </p:spPr>
        <p:style>
          <a:lnRef idx="1">
            <a:schemeClr val="accent1"/>
          </a:lnRef>
          <a:fillRef idx="0">
            <a:schemeClr val="accent1"/>
          </a:fillRef>
          <a:effectRef idx="0">
            <a:schemeClr val="accent1"/>
          </a:effectRef>
          <a:fontRef idx="minor">
            <a:schemeClr val="tx1"/>
          </a:fontRef>
        </p:style>
      </p:cxnSp>
      <p:pic>
        <p:nvPicPr>
          <p:cNvPr id="68" name="图片 67">
            <a:extLst>
              <a:ext uri="{FF2B5EF4-FFF2-40B4-BE49-F238E27FC236}">
                <a16:creationId xmlns:a16="http://schemas.microsoft.com/office/drawing/2014/main" id="{27B5EC4B-7533-49F9-8DD8-F24C7E4ACF24}"/>
              </a:ext>
            </a:extLst>
          </p:cNvPr>
          <p:cNvPicPr>
            <a:picLocks noChangeAspect="1"/>
          </p:cNvPicPr>
          <p:nvPr/>
        </p:nvPicPr>
        <p:blipFill>
          <a:blip r:embed="rId10"/>
          <a:stretch>
            <a:fillRect/>
          </a:stretch>
        </p:blipFill>
        <p:spPr>
          <a:xfrm>
            <a:off x="39971661" y="213227"/>
            <a:ext cx="3919539" cy="2189343"/>
          </a:xfrm>
          <a:prstGeom prst="rect">
            <a:avLst/>
          </a:prstGeom>
        </p:spPr>
      </p:pic>
    </p:spTree>
    <p:extLst>
      <p:ext uri="{BB962C8B-B14F-4D97-AF65-F5344CB8AC3E}">
        <p14:creationId xmlns:p14="http://schemas.microsoft.com/office/powerpoint/2010/main" val="42146642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908</TotalTime>
  <Words>596</Words>
  <Application>Microsoft Office PowerPoint</Application>
  <PresentationFormat>自定义</PresentationFormat>
  <Paragraphs>180</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Berlin Sans FB Demi</vt:lpstr>
      <vt:lpstr>Calibri</vt:lpstr>
      <vt:lpstr>Calibri Light</vt:lpstr>
      <vt:lpstr>Impact</vt:lpstr>
      <vt:lpstr>Times</vt:lpstr>
      <vt:lpstr>Trebuchet MS</vt:lpstr>
      <vt:lpstr>Office Theme</vt:lpstr>
      <vt:lpstr>Market Forecasting Using Deep Learning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Weakly Supervised Action Recognition</dc:title>
  <dc:creator>Greg Mori</dc:creator>
  <cp:lastModifiedBy>Jerry</cp:lastModifiedBy>
  <cp:revision>42</cp:revision>
  <dcterms:created xsi:type="dcterms:W3CDTF">2018-11-28T01:52:15Z</dcterms:created>
  <dcterms:modified xsi:type="dcterms:W3CDTF">2020-04-20T03:41:27Z</dcterms:modified>
</cp:coreProperties>
</file>