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530ed65139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30ed65139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530ed6513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30ed6513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530ed6513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30ed6513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530ed6513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30ed6513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530ed65139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30ed65139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530ed65139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30ed65139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530ed65139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30ed65139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530ed65139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30ed65139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530ed65139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30ed65139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clinicaltrials.gov/" TargetMode="External"/><Relationship Id="rId4" Type="http://schemas.openxmlformats.org/officeDocument/2006/relationships/hyperlink" Target="https://github.com/infinity4471/NTUA-Internet-And-Applicatio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javascript.com/" TargetMode="External"/><Relationship Id="rId4" Type="http://schemas.openxmlformats.org/officeDocument/2006/relationships/hyperlink" Target="https://reactjs.org/" TargetMode="External"/><Relationship Id="rId9" Type="http://schemas.openxmlformats.org/officeDocument/2006/relationships/hyperlink" Target="https://expressjs.com/" TargetMode="External"/><Relationship Id="rId5" Type="http://schemas.openxmlformats.org/officeDocument/2006/relationships/hyperlink" Target="https://nodejs.org/en" TargetMode="External"/><Relationship Id="rId6" Type="http://schemas.openxmlformats.org/officeDocument/2006/relationships/hyperlink" Target="https://nodejs.org/en" TargetMode="External"/><Relationship Id="rId7" Type="http://schemas.openxmlformats.org/officeDocument/2006/relationships/hyperlink" Target="https://www.npmjs.com/" TargetMode="External"/><Relationship Id="rId8" Type="http://schemas.openxmlformats.org/officeDocument/2006/relationships/hyperlink" Target="https://socket.io/"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11700" y="744575"/>
            <a:ext cx="8520600" cy="12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NTUA-Appathon 2019-2020</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Περιγραφή Project για το μάθημα Διαδίκτυο και εφαρμογές</a:t>
            </a:r>
            <a:endParaRPr/>
          </a:p>
          <a:p>
            <a:pPr indent="0" lvl="0" marL="0" rtl="0" algn="l">
              <a:spcBef>
                <a:spcPts val="0"/>
              </a:spcBef>
              <a:spcAft>
                <a:spcPts val="0"/>
              </a:spcAft>
              <a:buNone/>
            </a:pPr>
            <a:r>
              <a:rPr lang="el"/>
              <a:t>Παναγιώτης Κωστοπαναγιώτης - 03115196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Καλό καλοκαίρι!</a:t>
            </a:r>
            <a:endParaRPr/>
          </a:p>
        </p:txBody>
      </p:sp>
      <p:sp>
        <p:nvSpPr>
          <p:cNvPr id="142" name="Google Shape;142;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Image may contain: text that says 'X CK iStock iStock iS Happy iStock byGlyImaos ock Summer iSt Holidays Stock 15 SUN CREAM tock D0 Stoc iSt by-oa'" id="143" name="Google Shape;143;p22"/>
          <p:cNvPicPr preferRelativeResize="0"/>
          <p:nvPr/>
        </p:nvPicPr>
        <p:blipFill>
          <a:blip r:embed="rId3">
            <a:alphaModFix/>
          </a:blip>
          <a:stretch>
            <a:fillRect/>
          </a:stretch>
        </p:blipFill>
        <p:spPr>
          <a:xfrm>
            <a:off x="729450" y="2005650"/>
            <a:ext cx="7688700" cy="2501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Περιγραφή Project</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l"/>
              <a:t>Στα πλαίσια του μαθήματος διαδίκτυο και εφαρμογές του </a:t>
            </a:r>
            <a:r>
              <a:rPr lang="el"/>
              <a:t>ακαδημαϊκού</a:t>
            </a:r>
            <a:r>
              <a:rPr lang="el"/>
              <a:t> έτους 2019-2020 υλοποίησα μια διαδικτυακή Full-Stack εφαρμογή για την εύρεση των πιο συχνών φαρμάκων για την καταπολέμηση ασθένειας  που δίνεται από τον χρήστη σαν input.</a:t>
            </a:r>
            <a:endParaRPr/>
          </a:p>
          <a:p>
            <a:pPr indent="-311150" lvl="0" marL="457200" rtl="0" algn="l">
              <a:spcBef>
                <a:spcPts val="0"/>
              </a:spcBef>
              <a:spcAft>
                <a:spcPts val="0"/>
              </a:spcAft>
              <a:buSzPts val="1300"/>
              <a:buChar char="-"/>
            </a:pPr>
            <a:r>
              <a:rPr lang="el"/>
              <a:t>Η εφαρμογή χρησιμοποιεί τα δεδομένα των κλινικών δοκιμών που παρέχονται στο </a:t>
            </a:r>
            <a:r>
              <a:rPr lang="el" u="sng">
                <a:solidFill>
                  <a:schemeClr val="hlink"/>
                </a:solidFill>
                <a:hlinkClick r:id="rId3"/>
              </a:rPr>
              <a:t>https://clinicaltrials.gov/</a:t>
            </a:r>
            <a:r>
              <a:rPr lang="el">
                <a:solidFill>
                  <a:srgbClr val="000000"/>
                </a:solidFill>
              </a:rPr>
              <a:t>. Τα δεδομένα γίνονται διαθέσιμα σε μορφή xml και στην συνέχεια με κατάλληλη επεξεργασία εξάγουμε τα απαραίτητα αποτελέσματα.</a:t>
            </a:r>
            <a:endParaRPr>
              <a:solidFill>
                <a:srgbClr val="000000"/>
              </a:solidFill>
            </a:endParaRPr>
          </a:p>
          <a:p>
            <a:pPr indent="-311150" lvl="0" marL="457200" rtl="0" algn="l">
              <a:spcBef>
                <a:spcPts val="0"/>
              </a:spcBef>
              <a:spcAft>
                <a:spcPts val="0"/>
              </a:spcAft>
              <a:buClr>
                <a:srgbClr val="000000"/>
              </a:buClr>
              <a:buSzPts val="1300"/>
              <a:buChar char="-"/>
            </a:pPr>
            <a:r>
              <a:rPr lang="el">
                <a:solidFill>
                  <a:srgbClr val="000000"/>
                </a:solidFill>
              </a:rPr>
              <a:t>Ο κώδικας της εφαρμογής καθώς και οι απαραίτητες οδηγίες για την εγκατάσταση μπορούν να βρεθούν στο: </a:t>
            </a:r>
            <a:r>
              <a:rPr lang="el" u="sng">
                <a:solidFill>
                  <a:schemeClr val="hlink"/>
                </a:solidFill>
                <a:hlinkClick r:id="rId4"/>
              </a:rPr>
              <a:t>https://github.com/infinity4471/NTUA-Internet-And-Applications</a:t>
            </a:r>
            <a:endParaRPr>
              <a:solidFill>
                <a:srgbClr val="000000"/>
              </a:solidFill>
            </a:endParaRPr>
          </a:p>
          <a:p>
            <a:pPr indent="-311150" lvl="0" marL="457200" rtl="0" algn="l">
              <a:spcBef>
                <a:spcPts val="0"/>
              </a:spcBef>
              <a:spcAft>
                <a:spcPts val="0"/>
              </a:spcAft>
              <a:buClr>
                <a:srgbClr val="000000"/>
              </a:buClr>
              <a:buSzPts val="1300"/>
              <a:buChar char="-"/>
            </a:pPr>
            <a:r>
              <a:rPr lang="el">
                <a:solidFill>
                  <a:srgbClr val="000000"/>
                </a:solidFill>
              </a:rPr>
              <a:t>Σημειώνεται πως η εφαρμογή έχει αναπτυχθεί και δοκιμαστεί σε περιβάλλον Ubuntu 18.04 LTS και συνεπώς </a:t>
            </a:r>
            <a:r>
              <a:rPr lang="el">
                <a:solidFill>
                  <a:srgbClr val="000000"/>
                </a:solidFill>
              </a:rPr>
              <a:t>αποκλίσεις</a:t>
            </a:r>
            <a:r>
              <a:rPr lang="el">
                <a:solidFill>
                  <a:srgbClr val="000000"/>
                </a:solidFill>
              </a:rPr>
              <a:t> ως προς το λειτουργικό σύστημα μπορεί να επηρεάσουν την λειτουργία της εφαρμογής.</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Βασικές τεχνολογίες</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l"/>
              <a:t>Για την ανάπτυξη του project χρησιμοποιήθηκε η γλώσσα Javascript με επιπλέον HTML/CSS για την μορφοποίηση του frontend της εφαρμογής. Συγκεκριμένα:</a:t>
            </a:r>
            <a:endParaRPr/>
          </a:p>
          <a:p>
            <a:pPr indent="-311150" lvl="0" marL="457200" rtl="0" algn="l">
              <a:spcBef>
                <a:spcPts val="0"/>
              </a:spcBef>
              <a:spcAft>
                <a:spcPts val="0"/>
              </a:spcAft>
              <a:buSzPts val="1300"/>
              <a:buChar char="-"/>
            </a:pPr>
            <a:r>
              <a:rPr lang="el"/>
              <a:t>Για το frontend χρησιμοποιήθηκε το framework React της javascript καθώς και το socket.io για την ενδοεποικοινωνία client/server. Επιπλέον, χρησιμοποιήθηκε HTML και συγκεκριμένα αντικείμενα JSX που επιστρέφονται απ’ τα components του REACT καθώς και CSS για την μορφοποίηση.</a:t>
            </a:r>
            <a:endParaRPr/>
          </a:p>
          <a:p>
            <a:pPr indent="-311150" lvl="0" marL="457200" rtl="0" algn="l">
              <a:spcBef>
                <a:spcPts val="0"/>
              </a:spcBef>
              <a:spcAft>
                <a:spcPts val="0"/>
              </a:spcAft>
              <a:buSzPts val="1300"/>
              <a:buChar char="-"/>
            </a:pPr>
            <a:r>
              <a:rPr lang="el"/>
              <a:t>Για το server-side της εφαρμογής μας χρησιμοποιήθηκε το Node Runtime Environment της Javascript. Επιπλέον, για τον ορισμό και το deployment του server χρησιμοποιήθηκε το express.JS καθώς και το socket.io για την αποστολή δεδομένων στον client.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Αρχιτεκτονική Λογισμικού</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l"/>
              <a:t>Για τις ανάγκες της εφαρμογής μας χρησιμοποιήθηκε το design pattern server-client.</a:t>
            </a:r>
            <a:endParaRPr/>
          </a:p>
          <a:p>
            <a:pPr indent="-311150" lvl="0" marL="457200" rtl="0" algn="l">
              <a:spcBef>
                <a:spcPts val="0"/>
              </a:spcBef>
              <a:spcAft>
                <a:spcPts val="0"/>
              </a:spcAft>
              <a:buSzPts val="1300"/>
              <a:buChar char="-"/>
            </a:pPr>
            <a:r>
              <a:rPr lang="el"/>
              <a:t>Συγκεκριμένα, η εφαρμογή αποτελείται από δύο components( server και client ) που επικοινωνούν μεταξύ τους με την χρήση socket.IO calls.</a:t>
            </a:r>
            <a:endParaRPr/>
          </a:p>
          <a:p>
            <a:pPr indent="-311150" lvl="0" marL="457200" rtl="0" algn="l">
              <a:spcBef>
                <a:spcPts val="0"/>
              </a:spcBef>
              <a:spcAft>
                <a:spcPts val="0"/>
              </a:spcAft>
              <a:buSzPts val="1300"/>
              <a:buChar char="-"/>
            </a:pPr>
            <a:r>
              <a:rPr lang="el"/>
              <a:t>Συγκεκριμένα, ο server διαβάσει και κάνει parse τα δεδομένα απ’ τον φάκελο xml και έπειτα ανάλογα με τα δεδομένα που λαμβάνει τα επεξεργάζεται και κάνει ένα socket call στον client προκειμένου να τα λάβει.</a:t>
            </a:r>
            <a:endParaRPr/>
          </a:p>
          <a:p>
            <a:pPr indent="-311150" lvl="0" marL="457200" rtl="0" algn="l">
              <a:spcBef>
                <a:spcPts val="0"/>
              </a:spcBef>
              <a:spcAft>
                <a:spcPts val="0"/>
              </a:spcAft>
              <a:buSzPts val="1300"/>
              <a:buChar char="-"/>
            </a:pPr>
            <a:r>
              <a:rPr lang="el"/>
              <a:t>O client είναι εντελώς αποκομμένος απ’ το business logic της εφαρμογής και είναι απλά υπεύθυνος για την </a:t>
            </a:r>
            <a:r>
              <a:rPr lang="el"/>
              <a:t>παρουσίαση</a:t>
            </a:r>
            <a:r>
              <a:rPr lang="el"/>
              <a:t> των δεδομένων στην ιστοσελίδα. Συνεχώς αναμένει για απαντήσεις απ’ τον server και μόλις λάβει δεδομένα τα μορφοποιεί και τα εκτυπώνει στον πίνακα της ιστοσελίδας</a:t>
            </a:r>
            <a:endParaRPr/>
          </a:p>
          <a:p>
            <a:pPr indent="-311150" lvl="0" marL="457200" rtl="0" algn="l">
              <a:spcBef>
                <a:spcPts val="0"/>
              </a:spcBef>
              <a:spcAft>
                <a:spcPts val="0"/>
              </a:spcAft>
              <a:buSzPts val="1300"/>
              <a:buChar char="-"/>
            </a:pPr>
            <a:r>
              <a:rPr lang="el"/>
              <a:t>Στην υλοποίηση της εφαρμογής χρησιμοποιήθηκε επομένως asynchronous event driven programming όπως συνηθίζεται στην υλοποίηση web εφαρμογών.</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Business Logic</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l"/>
              <a:t>Για την υλοποίηση του server χρησιμοποιούμε το module xml2json καθώς και το module fs για I/O.</a:t>
            </a:r>
            <a:endParaRPr/>
          </a:p>
          <a:p>
            <a:pPr indent="-311150" lvl="0" marL="457200" rtl="0" algn="l">
              <a:spcBef>
                <a:spcPts val="0"/>
              </a:spcBef>
              <a:spcAft>
                <a:spcPts val="0"/>
              </a:spcAft>
              <a:buSzPts val="1300"/>
              <a:buChar char="-"/>
            </a:pPr>
            <a:r>
              <a:rPr lang="el"/>
              <a:t>Συγκεκριμένα, αφού διαβάσουμε το αρχείο που περιλαμβάνει τα δεδομένα το μετατρέπουμε σε αντικείμενο (Object) τύπου JSON και αναφερόμαστε στα tags της xml ως κλειδιά.</a:t>
            </a:r>
            <a:endParaRPr/>
          </a:p>
          <a:p>
            <a:pPr indent="-311150" lvl="0" marL="457200" rtl="0" algn="l">
              <a:spcBef>
                <a:spcPts val="0"/>
              </a:spcBef>
              <a:spcAft>
                <a:spcPts val="0"/>
              </a:spcAft>
              <a:buSzPts val="1300"/>
              <a:buChar char="-"/>
            </a:pPr>
            <a:r>
              <a:rPr lang="el"/>
              <a:t>Για παράδειγμα αν θέλουμε να διαβάσουμε τα περιεχόμενα του tag &lt;intervention&gt;&lt;/intervention&gt; αρκεί να αναζητήσουμε τις τιμές json_packet[ “intervention” ]</a:t>
            </a:r>
            <a:endParaRPr/>
          </a:p>
          <a:p>
            <a:pPr indent="-311150" lvl="0" marL="457200" rtl="0" algn="l">
              <a:spcBef>
                <a:spcPts val="0"/>
              </a:spcBef>
              <a:spcAft>
                <a:spcPts val="0"/>
              </a:spcAft>
              <a:buSzPts val="1300"/>
              <a:buChar char="-"/>
            </a:pPr>
            <a:r>
              <a:rPr lang="el"/>
              <a:t>Αυτό μας δίνει την δυνατότητα με μια απλή επανάληψη να κάνουμε parse τα δεδομένα μας και πολύ γρήγορα να απομονώσουμε τα φάρμακα που χρησιμοποιούνται για την ασθένεια που δίνεται ως είσοδο.</a:t>
            </a:r>
            <a:endParaRPr/>
          </a:p>
          <a:p>
            <a:pPr indent="-311150" lvl="0" marL="457200" rtl="0" algn="l">
              <a:spcBef>
                <a:spcPts val="0"/>
              </a:spcBef>
              <a:spcAft>
                <a:spcPts val="0"/>
              </a:spcAft>
              <a:buSzPts val="1300"/>
              <a:buChar char="-"/>
            </a:pPr>
            <a:r>
              <a:rPr lang="el"/>
              <a:t>Τέλος,  απλά μετράμε κάθε φάρμακο πόσες φορές εμφανίζεται και επιστρέφουμε τα δεδομένα με μια κλήση socket.IO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Socket.IO Calls</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l"/>
              <a:t>Υπάρχουν 2 βασικές μέθοδοι που μπορούμε να χρησιμοποιήσουμε αφού ορίσουμε το αντικείμενο socket που ακούει στην πόρτα της επιλογής μας(στην προκειμένη περίπτωση 8000 που είναι η πόρτα που χρησιμοποιεί ο server μας).</a:t>
            </a:r>
            <a:endParaRPr/>
          </a:p>
          <a:p>
            <a:pPr indent="-311150" lvl="0" marL="457200" rtl="0" algn="l">
              <a:spcBef>
                <a:spcPts val="0"/>
              </a:spcBef>
              <a:spcAft>
                <a:spcPts val="0"/>
              </a:spcAft>
              <a:buSzPts val="1300"/>
              <a:buChar char="-"/>
            </a:pPr>
            <a:r>
              <a:rPr lang="el"/>
              <a:t>Οι δύο εν λόγω μέθοδοι είναι το socket.emit και το socket.fetch. Συγκεκριμένα ορίζουμε 2 signals (“FETCH_TOP_10_DRUGS”) και (“TOP_10_DRUGS”) και όταν ο client λάβει είσοδο απ’ τον χρήστη κάνει emit το signal (“FETCH_TOP_10_DRUGS”) στον server ο οποίος περιμένει συνεχώς  για το εν λόγω signal. </a:t>
            </a:r>
            <a:endParaRPr/>
          </a:p>
          <a:p>
            <a:pPr indent="-311150" lvl="0" marL="457200" rtl="0" algn="l">
              <a:spcBef>
                <a:spcPts val="0"/>
              </a:spcBef>
              <a:spcAft>
                <a:spcPts val="0"/>
              </a:spcAft>
              <a:buSzPts val="1300"/>
              <a:buChar char="-"/>
            </a:pPr>
            <a:r>
              <a:rPr lang="el"/>
              <a:t>Μόλις το λάβει, ο server υλοποιεί το business logic όπως περιγράψαμε προηγουμένως και έπειτα κάνει emit το signal (“TOP_10_DRUGS”) μαζί με τα δεδομένα στα οποία κατέληξε. Ο client λαμβάνει το signal μαζί με τα δεδομένα και τα παρουσιάζει σε έναν πίνακα.</a:t>
            </a:r>
            <a:endParaRPr/>
          </a:p>
          <a:p>
            <a:pPr indent="-311150" lvl="0" marL="457200" rtl="0" algn="l">
              <a:spcBef>
                <a:spcPts val="0"/>
              </a:spcBef>
              <a:spcAft>
                <a:spcPts val="0"/>
              </a:spcAft>
              <a:buSzPts val="1300"/>
              <a:buChar char="-"/>
            </a:pPr>
            <a:r>
              <a:rPr lang="el"/>
              <a:t>Παρακάτω βλέπουμε ακριβώς τα κομμάτια κώδικα που υλοποιούν αυτή την λογική.</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socket.IO Call samples	</a:t>
            </a:r>
            <a:endParaRPr/>
          </a:p>
        </p:txBody>
      </p:sp>
      <p:sp>
        <p:nvSpPr>
          <p:cNvPr id="123" name="Google Shape;123;p19"/>
          <p:cNvSpPr txBox="1"/>
          <p:nvPr>
            <p:ph idx="1" type="body"/>
          </p:nvPr>
        </p:nvSpPr>
        <p:spPr>
          <a:xfrm>
            <a:off x="610850" y="2043163"/>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Παρακάτω βλέπουμε το κομμάτι του event handler που υλοποιεί τα IO calls για τον client</a:t>
            </a:r>
            <a:endParaRPr/>
          </a:p>
          <a:p>
            <a:pPr indent="0" lvl="0" marL="0" rtl="0" algn="l">
              <a:spcBef>
                <a:spcPts val="1600"/>
              </a:spcBef>
              <a:spcAft>
                <a:spcPts val="0"/>
              </a:spcAft>
              <a:buNone/>
            </a:pPr>
            <a:r>
              <a:rPr lang="el"/>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l"/>
              <a:t>Στο εν λόγω παράδειγμα βλέπουμε ξεκάθαρα όσα αναφέραμε για asynchronous event driven programming. Τα components της web εφαρμογής μας υλοποιούνται με event handlers που με το που γίνει μια ενέργεια ‘ξυπνάνε’ και διακόπτοντας την υπόλοιπη εκτέλεση εκτελούνται ασύγχρονα.</a:t>
            </a:r>
            <a:endParaRPr/>
          </a:p>
        </p:txBody>
      </p:sp>
      <p:pic>
        <p:nvPicPr>
          <p:cNvPr id="124" name="Google Shape;124;p19"/>
          <p:cNvPicPr preferRelativeResize="0"/>
          <p:nvPr/>
        </p:nvPicPr>
        <p:blipFill>
          <a:blip r:embed="rId3">
            <a:alphaModFix/>
          </a:blip>
          <a:stretch>
            <a:fillRect/>
          </a:stretch>
        </p:blipFill>
        <p:spPr>
          <a:xfrm>
            <a:off x="729450" y="2379275"/>
            <a:ext cx="6946599" cy="1763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React.JS Implementation</a:t>
            </a:r>
            <a:endParaRPr/>
          </a:p>
        </p:txBody>
      </p:sp>
      <p:sp>
        <p:nvSpPr>
          <p:cNvPr id="130" name="Google Shape;130;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l"/>
              <a:t>Το κομμάτι κώδικα για το frontend της εφαρμογής μας είναι όσο πιο απλό και μινιμαλιστικό γίνεται.</a:t>
            </a:r>
            <a:endParaRPr/>
          </a:p>
          <a:p>
            <a:pPr indent="-311150" lvl="0" marL="457200" rtl="0" algn="l">
              <a:spcBef>
                <a:spcPts val="0"/>
              </a:spcBef>
              <a:spcAft>
                <a:spcPts val="0"/>
              </a:spcAft>
              <a:buSzPts val="1300"/>
              <a:buChar char="-"/>
            </a:pPr>
            <a:r>
              <a:rPr lang="el"/>
              <a:t>Υπάρχουν 2 components, το Class Selector και το Class SimpleTable στα αρχεία App.js και table.js αντίστοιχα. Απ’ αυτά το Selector παρουσιάζει το μεγαλύτερο ενδιαφέρον.</a:t>
            </a:r>
            <a:endParaRPr/>
          </a:p>
          <a:p>
            <a:pPr indent="-311150" lvl="0" marL="457200" rtl="0" algn="l">
              <a:spcBef>
                <a:spcPts val="0"/>
              </a:spcBef>
              <a:spcAft>
                <a:spcPts val="0"/>
              </a:spcAft>
              <a:buSzPts val="1300"/>
              <a:buChar char="-"/>
            </a:pPr>
            <a:r>
              <a:rPr lang="el"/>
              <a:t>Το component Selector που είναι και αυτό που γίνεται rendered στην εφαρμογή αποτελείται από ένα textbox, ένα button για αναζήτηση και έναν πίνακα.</a:t>
            </a:r>
            <a:endParaRPr/>
          </a:p>
          <a:p>
            <a:pPr indent="-311150" lvl="0" marL="457200" rtl="0" algn="l">
              <a:spcBef>
                <a:spcPts val="0"/>
              </a:spcBef>
              <a:spcAft>
                <a:spcPts val="0"/>
              </a:spcAft>
              <a:buSzPts val="1300"/>
              <a:buChar char="-"/>
            </a:pPr>
            <a:r>
              <a:rPr lang="el"/>
              <a:t>Επιπλέον, διατηρεί εσωτερικά μια λίστα με φάρμακα που παρουσιάζονται στον πίνακα καθώς και την τωρινή επιλογή του χρήστη. Με το που πατηθεί το κουμπί αναζήτησης, ο event handler ξυπνάει και υλοποιεί την λογική που είδαμε στην προηγούμενη διαφάνεια.</a:t>
            </a:r>
            <a:endParaRPr/>
          </a:p>
          <a:p>
            <a:pPr indent="-311150" lvl="0" marL="457200" rtl="0" algn="l">
              <a:spcBef>
                <a:spcPts val="0"/>
              </a:spcBef>
              <a:spcAft>
                <a:spcPts val="0"/>
              </a:spcAft>
              <a:buSzPts val="1300"/>
              <a:buChar char="-"/>
            </a:pPr>
            <a:r>
              <a:rPr lang="el"/>
              <a:t>Τέλος, αυτό που επιστρέφει το rendering του component είναι ενα JSX αντικείμενο, ουσιαστικά δηλαδή εμβόλιμη HTML με τα στοιχεία που αναφέραμε (textbox, button, table).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Περισσότερα σχετικά με τις τεχνολογίες</a:t>
            </a:r>
            <a:endParaRPr/>
          </a:p>
        </p:txBody>
      </p:sp>
      <p:sp>
        <p:nvSpPr>
          <p:cNvPr id="136" name="Google Shape;136;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Περισσότερες λεπτομέρειες σχετικά με τις τεχνολογίες που χρησιμοποιήθηκαν, καθώς και cross platform οδηγίες εγκατάστασης μπορούν να βρεθούν στους παρακάτω συνδέσμους:</a:t>
            </a:r>
            <a:endParaRPr/>
          </a:p>
          <a:p>
            <a:pPr indent="-311150" lvl="0" marL="457200" rtl="0" algn="l">
              <a:spcBef>
                <a:spcPts val="1600"/>
              </a:spcBef>
              <a:spcAft>
                <a:spcPts val="0"/>
              </a:spcAft>
              <a:buSzPts val="1300"/>
              <a:buChar char="-"/>
            </a:pPr>
            <a:r>
              <a:rPr lang="el"/>
              <a:t>Javascript: </a:t>
            </a:r>
            <a:r>
              <a:rPr lang="el" u="sng">
                <a:solidFill>
                  <a:schemeClr val="hlink"/>
                </a:solidFill>
                <a:hlinkClick r:id="rId3"/>
              </a:rPr>
              <a:t>https://www.javascript.com/</a:t>
            </a:r>
            <a:endParaRPr/>
          </a:p>
          <a:p>
            <a:pPr indent="-311150" lvl="0" marL="457200" rtl="0" algn="l">
              <a:spcBef>
                <a:spcPts val="0"/>
              </a:spcBef>
              <a:spcAft>
                <a:spcPts val="0"/>
              </a:spcAft>
              <a:buSzPts val="1300"/>
              <a:buChar char="-"/>
            </a:pPr>
            <a:r>
              <a:rPr lang="el"/>
              <a:t>React.JS: </a:t>
            </a:r>
            <a:r>
              <a:rPr lang="el" u="sng">
                <a:solidFill>
                  <a:schemeClr val="hlink"/>
                </a:solidFill>
                <a:hlinkClick r:id="rId4"/>
              </a:rPr>
              <a:t>https://reactjs.org/</a:t>
            </a:r>
            <a:endParaRPr/>
          </a:p>
          <a:p>
            <a:pPr indent="-311150" lvl="0" marL="457200" rtl="0" algn="l">
              <a:spcBef>
                <a:spcPts val="0"/>
              </a:spcBef>
              <a:spcAft>
                <a:spcPts val="0"/>
              </a:spcAft>
              <a:buSzPts val="1300"/>
              <a:buChar char="-"/>
            </a:pPr>
            <a:r>
              <a:rPr lang="el"/>
              <a:t>node.JS: </a:t>
            </a:r>
            <a:r>
              <a:rPr lang="el" u="sng">
                <a:solidFill>
                  <a:schemeClr val="hlink"/>
                </a:solidFill>
                <a:hlinkClick r:id="rId5"/>
              </a:rPr>
              <a:t>https://nodejs.org/e</a:t>
            </a:r>
            <a:r>
              <a:rPr lang="el" u="sng">
                <a:solidFill>
                  <a:schemeClr val="hlink"/>
                </a:solidFill>
                <a:hlinkClick r:id="rId6"/>
              </a:rPr>
              <a:t>n</a:t>
            </a:r>
            <a:endParaRPr/>
          </a:p>
          <a:p>
            <a:pPr indent="-311150" lvl="0" marL="457200" rtl="0" algn="l">
              <a:spcBef>
                <a:spcPts val="0"/>
              </a:spcBef>
              <a:spcAft>
                <a:spcPts val="0"/>
              </a:spcAft>
              <a:buSzPts val="1300"/>
              <a:buChar char="-"/>
            </a:pPr>
            <a:r>
              <a:rPr lang="el"/>
              <a:t>Node Package Manager: </a:t>
            </a:r>
            <a:r>
              <a:rPr lang="el" u="sng">
                <a:solidFill>
                  <a:schemeClr val="hlink"/>
                </a:solidFill>
                <a:hlinkClick r:id="rId7"/>
              </a:rPr>
              <a:t>https://www.npmjs.com/</a:t>
            </a:r>
            <a:endParaRPr/>
          </a:p>
          <a:p>
            <a:pPr indent="-311150" lvl="0" marL="457200" rtl="0" algn="l">
              <a:spcBef>
                <a:spcPts val="0"/>
              </a:spcBef>
              <a:spcAft>
                <a:spcPts val="0"/>
              </a:spcAft>
              <a:buSzPts val="1300"/>
              <a:buChar char="-"/>
            </a:pPr>
            <a:r>
              <a:rPr lang="el"/>
              <a:t>s</a:t>
            </a:r>
            <a:r>
              <a:rPr lang="el"/>
              <a:t>ocket.IO: </a:t>
            </a:r>
            <a:r>
              <a:rPr lang="el" u="sng">
                <a:solidFill>
                  <a:schemeClr val="hlink"/>
                </a:solidFill>
                <a:hlinkClick r:id="rId8"/>
              </a:rPr>
              <a:t>https://socket.io/</a:t>
            </a:r>
            <a:endParaRPr/>
          </a:p>
          <a:p>
            <a:pPr indent="-311150" lvl="0" marL="457200" rtl="0" algn="l">
              <a:spcBef>
                <a:spcPts val="0"/>
              </a:spcBef>
              <a:spcAft>
                <a:spcPts val="0"/>
              </a:spcAft>
              <a:buSzPts val="1300"/>
              <a:buChar char="-"/>
            </a:pPr>
            <a:r>
              <a:rPr lang="el"/>
              <a:t>express.JS: </a:t>
            </a:r>
            <a:r>
              <a:rPr lang="el" u="sng">
                <a:solidFill>
                  <a:schemeClr val="hlink"/>
                </a:solidFill>
                <a:hlinkClick r:id="rId9"/>
              </a:rPr>
              <a:t>https://expressjs.com/</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