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270" r:id="rId2"/>
    <p:sldId id="260" r:id="rId3"/>
    <p:sldId id="290" r:id="rId4"/>
    <p:sldId id="257" r:id="rId5"/>
    <p:sldId id="303" r:id="rId6"/>
    <p:sldId id="271" r:id="rId7"/>
    <p:sldId id="258" r:id="rId8"/>
    <p:sldId id="316" r:id="rId9"/>
    <p:sldId id="313" r:id="rId10"/>
    <p:sldId id="263" r:id="rId11"/>
    <p:sldId id="280" r:id="rId12"/>
    <p:sldId id="296" r:id="rId13"/>
    <p:sldId id="288" r:id="rId14"/>
    <p:sldId id="295" r:id="rId15"/>
    <p:sldId id="287" r:id="rId16"/>
    <p:sldId id="286" r:id="rId17"/>
    <p:sldId id="284" r:id="rId18"/>
    <p:sldId id="285" r:id="rId19"/>
    <p:sldId id="304" r:id="rId20"/>
    <p:sldId id="310" r:id="rId21"/>
    <p:sldId id="259" r:id="rId22"/>
    <p:sldId id="261" r:id="rId23"/>
    <p:sldId id="315" r:id="rId24"/>
    <p:sldId id="292" r:id="rId25"/>
    <p:sldId id="291" r:id="rId26"/>
    <p:sldId id="306" r:id="rId27"/>
    <p:sldId id="305" r:id="rId28"/>
    <p:sldId id="283" r:id="rId29"/>
    <p:sldId id="312" r:id="rId30"/>
    <p:sldId id="282" r:id="rId31"/>
    <p:sldId id="293" r:id="rId32"/>
    <p:sldId id="294" r:id="rId33"/>
    <p:sldId id="311" r:id="rId34"/>
    <p:sldId id="289" r:id="rId35"/>
    <p:sldId id="308" r:id="rId36"/>
    <p:sldId id="268" r:id="rId37"/>
    <p:sldId id="302" r:id="rId38"/>
    <p:sldId id="309" r:id="rId39"/>
    <p:sldId id="31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DA5A1-0B70-4463-A1E0-9E31367A6F2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94DC0D-1B50-4C65-901C-B22DF5D40A68}">
      <dgm:prSet/>
      <dgm:spPr/>
      <dgm:t>
        <a:bodyPr/>
        <a:lstStyle/>
        <a:p>
          <a:pPr algn="l" latinLnBrk="1"/>
          <a:r>
            <a:rPr lang="zh-TW">
              <a:latin typeface="宋体" panose="02010600030101010101" pitchFamily="2" charset="-122"/>
              <a:ea typeface="宋体" panose="02010600030101010101" pitchFamily="2" charset="-122"/>
            </a:rPr>
            <a:t>器官移植是</a:t>
          </a:r>
          <a:r>
            <a:rPr lang="ja-JP" altLang="en-US">
              <a:latin typeface="宋体" panose="02010600030101010101" pitchFamily="2" charset="-122"/>
              <a:ea typeface="宋体" panose="02010600030101010101" pitchFamily="2" charset="-122"/>
            </a:rPr>
            <a:t>將他人身體内的器官用手術的方法，把器官移植到其他人身體內的治療手段。</a:t>
          </a:r>
          <a:endParaRPr 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394FF96-3C96-4E19-94C8-2F0CB5F418D9}" type="parTrans" cxnId="{79DEEFC5-89BC-441E-BB86-788932A621C6}">
      <dgm:prSet/>
      <dgm:spPr/>
      <dgm:t>
        <a:bodyPr/>
        <a:lstStyle/>
        <a:p>
          <a:endParaRPr lang="en-US"/>
        </a:p>
      </dgm:t>
    </dgm:pt>
    <dgm:pt modelId="{1DE128DA-CC67-4EF2-A5D2-3B02046B7974}" type="sibTrans" cxnId="{79DEEFC5-89BC-441E-BB86-788932A621C6}">
      <dgm:prSet phldrT="1" phldr="0"/>
      <dgm:spPr/>
      <dgm:t>
        <a:bodyPr/>
        <a:lstStyle/>
        <a:p>
          <a:endParaRPr lang="en-US"/>
        </a:p>
      </dgm:t>
    </dgm:pt>
    <dgm:pt modelId="{9F9211D7-E303-4727-8CFA-6975BC9D3730}">
      <dgm:prSet/>
      <dgm:spPr/>
      <dgm:t>
        <a:bodyPr/>
        <a:lstStyle/>
        <a:p>
          <a:pPr algn="l"/>
          <a:r>
            <a:rPr lang="zh-TW"/>
            <a:t>是現代醫學最成功的進展之一。</a:t>
          </a:r>
          <a:endParaRPr lang="en-US"/>
        </a:p>
      </dgm:t>
    </dgm:pt>
    <dgm:pt modelId="{DC05FB2A-51D6-4441-BBDF-458F83DFBA80}" type="parTrans" cxnId="{4505D312-0CFF-45CF-8AB4-999C1ADF2455}">
      <dgm:prSet/>
      <dgm:spPr/>
      <dgm:t>
        <a:bodyPr/>
        <a:lstStyle/>
        <a:p>
          <a:endParaRPr lang="en-US"/>
        </a:p>
      </dgm:t>
    </dgm:pt>
    <dgm:pt modelId="{3B98F122-E095-45FD-9903-E1F2B64E234A}" type="sibTrans" cxnId="{4505D312-0CFF-45CF-8AB4-999C1ADF2455}">
      <dgm:prSet phldrT="2" phldr="0"/>
      <dgm:spPr/>
      <dgm:t>
        <a:bodyPr/>
        <a:lstStyle/>
        <a:p>
          <a:endParaRPr lang="en-US"/>
        </a:p>
      </dgm:t>
    </dgm:pt>
    <dgm:pt modelId="{FB2B0786-FD16-4284-978E-9BD02F43EC19}">
      <dgm:prSet/>
      <dgm:spPr/>
      <dgm:t>
        <a:bodyPr/>
        <a:lstStyle/>
        <a:p>
          <a:pPr algn="l"/>
          <a:r>
            <a:rPr lang="zh-CN" altLang="en-US">
              <a:latin typeface="宋体" panose="02010600030101010101" pitchFamily="2" charset="-122"/>
              <a:ea typeface="宋体" panose="02010600030101010101" pitchFamily="2" charset="-122"/>
            </a:rPr>
            <a:t>目前</a:t>
          </a:r>
          <a:r>
            <a:rPr lang="zh-TW">
              <a:latin typeface="宋体" panose="02010600030101010101" pitchFamily="2" charset="-122"/>
              <a:ea typeface="宋体" panose="02010600030101010101" pitchFamily="2" charset="-122"/>
            </a:rPr>
            <a:t>是患有終末期器官疾病的患者生存的唯一機會。 </a:t>
          </a:r>
          <a:endParaRPr lang="en-US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0FE84373-B43F-44C3-9293-84F633DD9C24}" type="parTrans" cxnId="{88B22728-4EF2-4BF8-A165-6871A5456EAF}">
      <dgm:prSet/>
      <dgm:spPr/>
      <dgm:t>
        <a:bodyPr/>
        <a:lstStyle/>
        <a:p>
          <a:endParaRPr lang="en-US"/>
        </a:p>
      </dgm:t>
    </dgm:pt>
    <dgm:pt modelId="{AA12B04B-F1B0-4EA0-82FB-FADE8E45682D}" type="sibTrans" cxnId="{88B22728-4EF2-4BF8-A165-6871A5456EAF}">
      <dgm:prSet phldrT="3" phldr="0"/>
      <dgm:spPr/>
      <dgm:t>
        <a:bodyPr/>
        <a:lstStyle/>
        <a:p>
          <a:endParaRPr lang="en-US"/>
        </a:p>
      </dgm:t>
    </dgm:pt>
    <dgm:pt modelId="{BBC49655-C686-C842-966B-A77F30A82F37}" type="pres">
      <dgm:prSet presAssocID="{203DA5A1-0B70-4463-A1E0-9E31367A6F2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EF76EA-23E7-F04C-AC6F-080A66B1786F}" type="pres">
      <dgm:prSet presAssocID="{4E94DC0D-1B50-4C65-901C-B22DF5D40A68}" presName="hierRoot1" presStyleCnt="0"/>
      <dgm:spPr/>
    </dgm:pt>
    <dgm:pt modelId="{431BE8CA-99FF-0140-88F3-066F6EC0515C}" type="pres">
      <dgm:prSet presAssocID="{4E94DC0D-1B50-4C65-901C-B22DF5D40A68}" presName="composite" presStyleCnt="0"/>
      <dgm:spPr/>
    </dgm:pt>
    <dgm:pt modelId="{721C4484-6442-8144-88CD-B5F44EF9440C}" type="pres">
      <dgm:prSet presAssocID="{4E94DC0D-1B50-4C65-901C-B22DF5D40A68}" presName="background" presStyleLbl="node0" presStyleIdx="0" presStyleCnt="3"/>
      <dgm:spPr/>
    </dgm:pt>
    <dgm:pt modelId="{005A37B1-4AF9-AE44-BD92-8C21B31F9C21}" type="pres">
      <dgm:prSet presAssocID="{4E94DC0D-1B50-4C65-901C-B22DF5D40A68}" presName="text" presStyleLbl="fgAcc0" presStyleIdx="0" presStyleCnt="3">
        <dgm:presLayoutVars>
          <dgm:chPref val="3"/>
        </dgm:presLayoutVars>
      </dgm:prSet>
      <dgm:spPr/>
    </dgm:pt>
    <dgm:pt modelId="{E465570B-9105-0E49-BDF7-0454A0DAC51E}" type="pres">
      <dgm:prSet presAssocID="{4E94DC0D-1B50-4C65-901C-B22DF5D40A68}" presName="hierChild2" presStyleCnt="0"/>
      <dgm:spPr/>
    </dgm:pt>
    <dgm:pt modelId="{BFDA9690-84FA-164F-AF70-F034147C5060}" type="pres">
      <dgm:prSet presAssocID="{9F9211D7-E303-4727-8CFA-6975BC9D3730}" presName="hierRoot1" presStyleCnt="0"/>
      <dgm:spPr/>
    </dgm:pt>
    <dgm:pt modelId="{FDAB8C60-9362-8346-AF2C-52A0D5888DD9}" type="pres">
      <dgm:prSet presAssocID="{9F9211D7-E303-4727-8CFA-6975BC9D3730}" presName="composite" presStyleCnt="0"/>
      <dgm:spPr/>
    </dgm:pt>
    <dgm:pt modelId="{26DD8E46-80D5-0047-86AF-8FEE11FC806E}" type="pres">
      <dgm:prSet presAssocID="{9F9211D7-E303-4727-8CFA-6975BC9D3730}" presName="background" presStyleLbl="node0" presStyleIdx="1" presStyleCnt="3"/>
      <dgm:spPr/>
    </dgm:pt>
    <dgm:pt modelId="{568ABF09-D7A4-F149-8754-786384EB2C80}" type="pres">
      <dgm:prSet presAssocID="{9F9211D7-E303-4727-8CFA-6975BC9D3730}" presName="text" presStyleLbl="fgAcc0" presStyleIdx="1" presStyleCnt="3">
        <dgm:presLayoutVars>
          <dgm:chPref val="3"/>
        </dgm:presLayoutVars>
      </dgm:prSet>
      <dgm:spPr/>
    </dgm:pt>
    <dgm:pt modelId="{7EA1AC96-3EDE-C245-BF69-E878911E7863}" type="pres">
      <dgm:prSet presAssocID="{9F9211D7-E303-4727-8CFA-6975BC9D3730}" presName="hierChild2" presStyleCnt="0"/>
      <dgm:spPr/>
    </dgm:pt>
    <dgm:pt modelId="{2043820D-1773-8340-8A01-7D752BF6D16D}" type="pres">
      <dgm:prSet presAssocID="{FB2B0786-FD16-4284-978E-9BD02F43EC19}" presName="hierRoot1" presStyleCnt="0"/>
      <dgm:spPr/>
    </dgm:pt>
    <dgm:pt modelId="{08BB2FB0-C15A-504C-B2C5-F72A0B656A2E}" type="pres">
      <dgm:prSet presAssocID="{FB2B0786-FD16-4284-978E-9BD02F43EC19}" presName="composite" presStyleCnt="0"/>
      <dgm:spPr/>
    </dgm:pt>
    <dgm:pt modelId="{8E481A47-1707-934A-BCA4-99223B449B43}" type="pres">
      <dgm:prSet presAssocID="{FB2B0786-FD16-4284-978E-9BD02F43EC19}" presName="background" presStyleLbl="node0" presStyleIdx="2" presStyleCnt="3"/>
      <dgm:spPr/>
    </dgm:pt>
    <dgm:pt modelId="{769A6471-13A3-5646-95E5-AF079F5711BA}" type="pres">
      <dgm:prSet presAssocID="{FB2B0786-FD16-4284-978E-9BD02F43EC19}" presName="text" presStyleLbl="fgAcc0" presStyleIdx="2" presStyleCnt="3">
        <dgm:presLayoutVars>
          <dgm:chPref val="3"/>
        </dgm:presLayoutVars>
      </dgm:prSet>
      <dgm:spPr/>
    </dgm:pt>
    <dgm:pt modelId="{DAC83BC1-3852-0846-8FE0-33CDE4CFF062}" type="pres">
      <dgm:prSet presAssocID="{FB2B0786-FD16-4284-978E-9BD02F43EC19}" presName="hierChild2" presStyleCnt="0"/>
      <dgm:spPr/>
    </dgm:pt>
  </dgm:ptLst>
  <dgm:cxnLst>
    <dgm:cxn modelId="{4505D312-0CFF-45CF-8AB4-999C1ADF2455}" srcId="{203DA5A1-0B70-4463-A1E0-9E31367A6F28}" destId="{9F9211D7-E303-4727-8CFA-6975BC9D3730}" srcOrd="1" destOrd="0" parTransId="{DC05FB2A-51D6-4441-BBDF-458F83DFBA80}" sibTransId="{3B98F122-E095-45FD-9903-E1F2B64E234A}"/>
    <dgm:cxn modelId="{4AAF441B-8890-4480-B9A7-59D57B3531C4}" type="presOf" srcId="{4E94DC0D-1B50-4C65-901C-B22DF5D40A68}" destId="{005A37B1-4AF9-AE44-BD92-8C21B31F9C21}" srcOrd="0" destOrd="0" presId="urn:microsoft.com/office/officeart/2005/8/layout/hierarchy1"/>
    <dgm:cxn modelId="{88B22728-4EF2-4BF8-A165-6871A5456EAF}" srcId="{203DA5A1-0B70-4463-A1E0-9E31367A6F28}" destId="{FB2B0786-FD16-4284-978E-9BD02F43EC19}" srcOrd="2" destOrd="0" parTransId="{0FE84373-B43F-44C3-9293-84F633DD9C24}" sibTransId="{AA12B04B-F1B0-4EA0-82FB-FADE8E45682D}"/>
    <dgm:cxn modelId="{1A957E7A-BCAE-4279-92FF-7CD47ACB3FBA}" type="presOf" srcId="{203DA5A1-0B70-4463-A1E0-9E31367A6F28}" destId="{BBC49655-C686-C842-966B-A77F30A82F37}" srcOrd="0" destOrd="0" presId="urn:microsoft.com/office/officeart/2005/8/layout/hierarchy1"/>
    <dgm:cxn modelId="{1FCF8D7C-9AEC-4372-B99E-F3672B7BB587}" type="presOf" srcId="{FB2B0786-FD16-4284-978E-9BD02F43EC19}" destId="{769A6471-13A3-5646-95E5-AF079F5711BA}" srcOrd="0" destOrd="0" presId="urn:microsoft.com/office/officeart/2005/8/layout/hierarchy1"/>
    <dgm:cxn modelId="{DC196DA6-2D66-4F66-8C13-F8F5CB668F8D}" type="presOf" srcId="{9F9211D7-E303-4727-8CFA-6975BC9D3730}" destId="{568ABF09-D7A4-F149-8754-786384EB2C80}" srcOrd="0" destOrd="0" presId="urn:microsoft.com/office/officeart/2005/8/layout/hierarchy1"/>
    <dgm:cxn modelId="{79DEEFC5-89BC-441E-BB86-788932A621C6}" srcId="{203DA5A1-0B70-4463-A1E0-9E31367A6F28}" destId="{4E94DC0D-1B50-4C65-901C-B22DF5D40A68}" srcOrd="0" destOrd="0" parTransId="{1394FF96-3C96-4E19-94C8-2F0CB5F418D9}" sibTransId="{1DE128DA-CC67-4EF2-A5D2-3B02046B7974}"/>
    <dgm:cxn modelId="{2A924F31-3314-4C92-85C6-A09069F6D00B}" type="presParOf" srcId="{BBC49655-C686-C842-966B-A77F30A82F37}" destId="{18EF76EA-23E7-F04C-AC6F-080A66B1786F}" srcOrd="0" destOrd="0" presId="urn:microsoft.com/office/officeart/2005/8/layout/hierarchy1"/>
    <dgm:cxn modelId="{6CBE1E04-E621-4D85-A662-2854B8F8F5BC}" type="presParOf" srcId="{18EF76EA-23E7-F04C-AC6F-080A66B1786F}" destId="{431BE8CA-99FF-0140-88F3-066F6EC0515C}" srcOrd="0" destOrd="0" presId="urn:microsoft.com/office/officeart/2005/8/layout/hierarchy1"/>
    <dgm:cxn modelId="{769EEE14-61B4-426E-A8ED-611B2197CF06}" type="presParOf" srcId="{431BE8CA-99FF-0140-88F3-066F6EC0515C}" destId="{721C4484-6442-8144-88CD-B5F44EF9440C}" srcOrd="0" destOrd="0" presId="urn:microsoft.com/office/officeart/2005/8/layout/hierarchy1"/>
    <dgm:cxn modelId="{F9039F13-2C8B-4B86-9392-A5E5EB084D87}" type="presParOf" srcId="{431BE8CA-99FF-0140-88F3-066F6EC0515C}" destId="{005A37B1-4AF9-AE44-BD92-8C21B31F9C21}" srcOrd="1" destOrd="0" presId="urn:microsoft.com/office/officeart/2005/8/layout/hierarchy1"/>
    <dgm:cxn modelId="{25F370F5-438B-496A-8140-94B4E4ED0BBC}" type="presParOf" srcId="{18EF76EA-23E7-F04C-AC6F-080A66B1786F}" destId="{E465570B-9105-0E49-BDF7-0454A0DAC51E}" srcOrd="1" destOrd="0" presId="urn:microsoft.com/office/officeart/2005/8/layout/hierarchy1"/>
    <dgm:cxn modelId="{DCDF4E49-2B48-4345-A10A-4E2E00A7A71D}" type="presParOf" srcId="{BBC49655-C686-C842-966B-A77F30A82F37}" destId="{BFDA9690-84FA-164F-AF70-F034147C5060}" srcOrd="1" destOrd="0" presId="urn:microsoft.com/office/officeart/2005/8/layout/hierarchy1"/>
    <dgm:cxn modelId="{E2D0173F-E9B8-44A2-A19A-05240D3047A8}" type="presParOf" srcId="{BFDA9690-84FA-164F-AF70-F034147C5060}" destId="{FDAB8C60-9362-8346-AF2C-52A0D5888DD9}" srcOrd="0" destOrd="0" presId="urn:microsoft.com/office/officeart/2005/8/layout/hierarchy1"/>
    <dgm:cxn modelId="{0C2838B4-96B5-4FCF-AEAD-82B2EAA211C3}" type="presParOf" srcId="{FDAB8C60-9362-8346-AF2C-52A0D5888DD9}" destId="{26DD8E46-80D5-0047-86AF-8FEE11FC806E}" srcOrd="0" destOrd="0" presId="urn:microsoft.com/office/officeart/2005/8/layout/hierarchy1"/>
    <dgm:cxn modelId="{8E56BE7F-862E-420F-8893-0F928EFBF891}" type="presParOf" srcId="{FDAB8C60-9362-8346-AF2C-52A0D5888DD9}" destId="{568ABF09-D7A4-F149-8754-786384EB2C80}" srcOrd="1" destOrd="0" presId="urn:microsoft.com/office/officeart/2005/8/layout/hierarchy1"/>
    <dgm:cxn modelId="{693A6453-DD9C-45CA-8D15-49E11C4EB021}" type="presParOf" srcId="{BFDA9690-84FA-164F-AF70-F034147C5060}" destId="{7EA1AC96-3EDE-C245-BF69-E878911E7863}" srcOrd="1" destOrd="0" presId="urn:microsoft.com/office/officeart/2005/8/layout/hierarchy1"/>
    <dgm:cxn modelId="{D13FEE4D-B8E6-4AE2-BA8E-0A6D172CDD98}" type="presParOf" srcId="{BBC49655-C686-C842-966B-A77F30A82F37}" destId="{2043820D-1773-8340-8A01-7D752BF6D16D}" srcOrd="2" destOrd="0" presId="urn:microsoft.com/office/officeart/2005/8/layout/hierarchy1"/>
    <dgm:cxn modelId="{C42F0D5B-84D3-4713-B9B8-EFDE321BA201}" type="presParOf" srcId="{2043820D-1773-8340-8A01-7D752BF6D16D}" destId="{08BB2FB0-C15A-504C-B2C5-F72A0B656A2E}" srcOrd="0" destOrd="0" presId="urn:microsoft.com/office/officeart/2005/8/layout/hierarchy1"/>
    <dgm:cxn modelId="{DCC72103-F706-4E90-953B-E7E1359D8EF2}" type="presParOf" srcId="{08BB2FB0-C15A-504C-B2C5-F72A0B656A2E}" destId="{8E481A47-1707-934A-BCA4-99223B449B43}" srcOrd="0" destOrd="0" presId="urn:microsoft.com/office/officeart/2005/8/layout/hierarchy1"/>
    <dgm:cxn modelId="{ECBEF042-BCDC-4EB9-B036-ACE6E07CEB2A}" type="presParOf" srcId="{08BB2FB0-C15A-504C-B2C5-F72A0B656A2E}" destId="{769A6471-13A3-5646-95E5-AF079F5711BA}" srcOrd="1" destOrd="0" presId="urn:microsoft.com/office/officeart/2005/8/layout/hierarchy1"/>
    <dgm:cxn modelId="{0B4AE964-610D-41D5-A2B2-67D50D7E6A1C}" type="presParOf" srcId="{2043820D-1773-8340-8A01-7D752BF6D16D}" destId="{DAC83BC1-3852-0846-8FE0-33CDE4CFF0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C4484-6442-8144-88CD-B5F44EF9440C}">
      <dsp:nvSpPr>
        <dsp:cNvPr id="0" name=""/>
        <dsp:cNvSpPr/>
      </dsp:nvSpPr>
      <dsp:spPr>
        <a:xfrm>
          <a:off x="0" y="437566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A37B1-4AF9-AE44-BD92-8C21B31F9C21}">
      <dsp:nvSpPr>
        <dsp:cNvPr id="0" name=""/>
        <dsp:cNvSpPr/>
      </dsp:nvSpPr>
      <dsp:spPr>
        <a:xfrm>
          <a:off x="300037" y="722602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kern="1200">
              <a:latin typeface="宋体" panose="02010600030101010101" pitchFamily="2" charset="-122"/>
              <a:ea typeface="宋体" panose="02010600030101010101" pitchFamily="2" charset="-122"/>
            </a:rPr>
            <a:t>器官移植是</a:t>
          </a:r>
          <a:r>
            <a:rPr lang="ja-JP" altLang="en-US" sz="1900" kern="1200">
              <a:latin typeface="宋体" panose="02010600030101010101" pitchFamily="2" charset="-122"/>
              <a:ea typeface="宋体" panose="02010600030101010101" pitchFamily="2" charset="-122"/>
            </a:rPr>
            <a:t>將他人身體内的器官用手術的方法，把器官移植到其他人身體內的治療手段。</a:t>
          </a:r>
          <a:endParaRPr lang="en-US" sz="19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350259" y="772824"/>
        <a:ext cx="2599892" cy="1614269"/>
      </dsp:txXfrm>
    </dsp:sp>
    <dsp:sp modelId="{26DD8E46-80D5-0047-86AF-8FEE11FC806E}">
      <dsp:nvSpPr>
        <dsp:cNvPr id="0" name=""/>
        <dsp:cNvSpPr/>
      </dsp:nvSpPr>
      <dsp:spPr>
        <a:xfrm>
          <a:off x="3300411" y="437566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ABF09-D7A4-F149-8754-786384EB2C80}">
      <dsp:nvSpPr>
        <dsp:cNvPr id="0" name=""/>
        <dsp:cNvSpPr/>
      </dsp:nvSpPr>
      <dsp:spPr>
        <a:xfrm>
          <a:off x="3600448" y="722602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kern="1200"/>
            <a:t>是現代醫學最成功的進展之一。</a:t>
          </a:r>
          <a:endParaRPr lang="en-US" sz="1900" kern="1200"/>
        </a:p>
      </dsp:txBody>
      <dsp:txXfrm>
        <a:off x="3650670" y="772824"/>
        <a:ext cx="2599892" cy="1614269"/>
      </dsp:txXfrm>
    </dsp:sp>
    <dsp:sp modelId="{8E481A47-1707-934A-BCA4-99223B449B43}">
      <dsp:nvSpPr>
        <dsp:cNvPr id="0" name=""/>
        <dsp:cNvSpPr/>
      </dsp:nvSpPr>
      <dsp:spPr>
        <a:xfrm>
          <a:off x="6600822" y="437566"/>
          <a:ext cx="2700336" cy="1714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A6471-13A3-5646-95E5-AF079F5711BA}">
      <dsp:nvSpPr>
        <dsp:cNvPr id="0" name=""/>
        <dsp:cNvSpPr/>
      </dsp:nvSpPr>
      <dsp:spPr>
        <a:xfrm>
          <a:off x="6900860" y="722602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>
              <a:latin typeface="宋体" panose="02010600030101010101" pitchFamily="2" charset="-122"/>
              <a:ea typeface="宋体" panose="02010600030101010101" pitchFamily="2" charset="-122"/>
            </a:rPr>
            <a:t>目前</a:t>
          </a:r>
          <a:r>
            <a:rPr lang="zh-TW" sz="1900" kern="1200">
              <a:latin typeface="宋体" panose="02010600030101010101" pitchFamily="2" charset="-122"/>
              <a:ea typeface="宋体" panose="02010600030101010101" pitchFamily="2" charset="-122"/>
            </a:rPr>
            <a:t>是患有終末期器官疾病的患者生存的唯一機會。 </a:t>
          </a:r>
          <a:endParaRPr lang="en-US" sz="19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6951082" y="772824"/>
        <a:ext cx="2599892" cy="1614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B1781-5B21-9A4A-954F-1B08A93FDC6F}" type="datetimeFigureOut">
              <a:rPr lang="en-001" smtClean="0"/>
              <a:t>10/26/24</a:t>
            </a:fld>
            <a:endParaRPr lang="en-001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001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CBDDE-D70B-1545-A399-0BF463D74F3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00015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7525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985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4219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99519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8788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26563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0362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58024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8610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253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8024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2376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294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2111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0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8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424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gancare.org.tw/archives/848" TargetMode="External"/><Relationship Id="rId2" Type="http://schemas.openxmlformats.org/officeDocument/2006/relationships/hyperlink" Target="https://zh.wikipedia.org/wiki/%E4%BA%BA%E9%AB%94%E5%99%A8%E5%AE%98%E4%BA%A4%E6%98%9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.news.yahoo.com/%E8%B3%A3%E8%9B%8B%E8%9B%8B-%E7%9C%BC%E8%A7%92%E8%86%9C-%E6%83%A1%E6%258%200%A7%E9%80%9A%E8%86%A8%E9%80%BC%E4%BC%8A%E6%9C%97%E4%BA%BA%E8%B3%A3%E5%99%A8%E5%AE%98%20%E6%B1%82%E6%BA%AB%E9%A3%BD-020952531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nacr.info/WordPress/index.php/2024/08/11/planned-parenthood-staff-discuss-harvesting-baby-parts-in-unsealed-footage/" TargetMode="External"/><Relationship Id="rId2" Type="http://schemas.openxmlformats.org/officeDocument/2006/relationships/hyperlink" Target="https://www.chinacourt.org/article/detail/2014/08/id/1368778.s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gandonation.gov.hk/tc/statistics.html" TargetMode="External"/><Relationship Id="rId4" Type="http://schemas.openxmlformats.org/officeDocument/2006/relationships/hyperlink" Target="https://m.thepaper.cn/newsDetail_forward_23171453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plant.bc.ca/Documents/Risk%20of%20Disease%20Transmission_TraditionalChinese.pdf" TargetMode="External"/><Relationship Id="rId2" Type="http://schemas.openxmlformats.org/officeDocument/2006/relationships/hyperlink" Target="https://www.inmediahk.net/%E7%94%9F%E6%B4%BB/%E4%BA%BA%E9%AB%94%E5%99%A8%E5%AE%98%E5%B8%82%E5%A0%B4%E7%9A%84%E5%93%B2%E5%AD%B8%E6%80%9D%E8%BE%A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by-kingdom.com/forum.php?mod=viewthread&amp;tid=19970938" TargetMode="External"/><Relationship Id="rId5" Type="http://schemas.openxmlformats.org/officeDocument/2006/relationships/hyperlink" Target="https://www.squaregood.com.tw/news_info.php?id=1071" TargetMode="External"/><Relationship Id="rId4" Type="http://schemas.openxmlformats.org/officeDocument/2006/relationships/hyperlink" Target="http://www.transplant.bc.ca/Documents/Risk%20of%20Disease%20Transmission_TraditionalChinese.pdf&#65292;2023&#24180;9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7A5D5-6C7A-E594-91D4-EB3D8AEC1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6FED1-20A6-815A-74E4-31AD77568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>
                <a:latin typeface="SimSun"/>
                <a:ea typeface="SimSun"/>
              </a:rPr>
              <a:t>人體器官交易 </a:t>
            </a:r>
            <a:r>
              <a:rPr lang="en-US" altLang="zh-CN">
                <a:latin typeface="SimSun"/>
                <a:ea typeface="MS UI Gothic"/>
              </a:rPr>
              <a:t>SHDH1072-A10D</a:t>
            </a:r>
            <a:endParaRPr lang="zh-CN" altLang="en-US">
              <a:latin typeface="SimSun"/>
              <a:ea typeface="SimSu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CE62EF-D1DB-BB52-A043-416C03EEC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95250"/>
              </p:ext>
            </p:extLst>
          </p:nvPr>
        </p:nvGraphicFramePr>
        <p:xfrm>
          <a:off x="2356574" y="3530372"/>
          <a:ext cx="749119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1148">
                  <a:extLst>
                    <a:ext uri="{9D8B030D-6E8A-4147-A177-3AD203B41FA5}">
                      <a16:colId xmlns:a16="http://schemas.microsoft.com/office/drawing/2014/main" val="3663742976"/>
                    </a:ext>
                  </a:extLst>
                </a:gridCol>
                <a:gridCol w="2291148">
                  <a:extLst>
                    <a:ext uri="{9D8B030D-6E8A-4147-A177-3AD203B41FA5}">
                      <a16:colId xmlns:a16="http://schemas.microsoft.com/office/drawing/2014/main" val="2338446847"/>
                    </a:ext>
                  </a:extLst>
                </a:gridCol>
                <a:gridCol w="2908896">
                  <a:extLst>
                    <a:ext uri="{9D8B030D-6E8A-4147-A177-3AD203B41FA5}">
                      <a16:colId xmlns:a16="http://schemas.microsoft.com/office/drawing/2014/main" val="2736604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SimSun"/>
                          <a:ea typeface="SimSun"/>
                        </a:rPr>
                        <a:t>黃海翔</a:t>
                      </a:r>
                      <a:endParaRPr lang="en-US">
                        <a:latin typeface="SimSun"/>
                        <a:ea typeface="SimSu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SimSun"/>
                        </a:rPr>
                        <a:t>HUANG Haixiang</a:t>
                      </a:r>
                      <a:endParaRPr lang="zh-CN" altLang="en-US">
                        <a:latin typeface="SimSun"/>
                        <a:ea typeface="SimSu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SimSun"/>
                        </a:rPr>
                        <a:t>24037915A</a:t>
                      </a:r>
                      <a:endParaRPr lang="zh-CN">
                        <a:latin typeface="SimSun"/>
                        <a:ea typeface="SimSu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64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SimSun"/>
                          <a:ea typeface="SimSun"/>
                        </a:rPr>
                        <a:t>吳家成</a:t>
                      </a:r>
                      <a:endParaRPr lang="en-US">
                        <a:latin typeface="SimSun"/>
                        <a:ea typeface="SimSu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SimSun"/>
                        </a:rPr>
                        <a:t>WU Jiacheng</a:t>
                      </a:r>
                      <a:endParaRPr lang="zh-CN" altLang="en-US">
                        <a:latin typeface="SimSun"/>
                        <a:ea typeface="SimSu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SimSun"/>
                        </a:rPr>
                        <a:t>24127656A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6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SimSun"/>
                          <a:ea typeface="SimSun"/>
                        </a:rPr>
                        <a:t>嚴俊稀</a:t>
                      </a:r>
                      <a:endParaRPr lang="en-US">
                        <a:latin typeface="SimSun"/>
                        <a:ea typeface="SimSu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SimSun"/>
                        </a:rPr>
                        <a:t>Yim Chun Hei</a:t>
                      </a:r>
                      <a:endParaRPr lang="zh-CN" altLang="en-US">
                        <a:latin typeface="SimSun"/>
                        <a:ea typeface="SimSu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SimSun"/>
                        </a:rPr>
                        <a:t>24004908A</a:t>
                      </a:r>
                      <a:endParaRPr lang="zh-CN">
                        <a:latin typeface="SimSun"/>
                        <a:ea typeface="SimSu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6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SimSun"/>
                          <a:ea typeface="SimSun"/>
                        </a:rPr>
                        <a:t>盧進熙</a:t>
                      </a:r>
                      <a:endParaRPr lang="en-US">
                        <a:latin typeface="SimSun"/>
                        <a:ea typeface="SimSu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SimSun"/>
                        </a:rPr>
                        <a:t>Lu Chun Hei</a:t>
                      </a:r>
                      <a:endParaRPr lang="zh-CN" altLang="en-US">
                        <a:latin typeface="SimSun"/>
                        <a:ea typeface="SimSu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SimSun"/>
                        </a:rPr>
                        <a:t>24191330A</a:t>
                      </a:r>
                      <a:endParaRPr lang="zh-CN">
                        <a:latin typeface="SimSun"/>
                        <a:ea typeface="SimSu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9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SimSun"/>
                          <a:ea typeface="SimSun"/>
                        </a:rPr>
                        <a:t>李柏豪</a:t>
                      </a:r>
                      <a:endParaRPr lang="en-US">
                        <a:latin typeface="SimSun"/>
                        <a:ea typeface="SimSu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SimSun"/>
                        </a:rPr>
                        <a:t>Lee Pak Ho</a:t>
                      </a:r>
                      <a:endParaRPr lang="zh-CN" altLang="en-US">
                        <a:latin typeface="SimSun"/>
                        <a:ea typeface="SimSu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SimSun"/>
                        </a:rPr>
                        <a:t>24107264A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055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231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004D7F-4B2C-49DD-84E7-6685948CA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929BB6-2614-469C-B2DC-14288A41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F9303EB-6869-4D98-89A4-11F721A73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0B2CEAC-0FA7-40BF-AFDC-86D21BF9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FC5E682-2A3D-4D7E-A460-0164698D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8343B0D-4B8E-48D5-940C-60507FF43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4ABFCB1A-4B3B-28BA-6F94-15D68A4B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267" y="1041401"/>
            <a:ext cx="6528018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400" b="1">
                <a:solidFill>
                  <a:srgbClr val="262626"/>
                </a:solidFill>
                <a:latin typeface="宋体"/>
                <a:ea typeface="宋体"/>
              </a:rPr>
              <a:t>道德問題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09C91-A509-093C-D4E8-78B793F9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267" y="3657597"/>
            <a:ext cx="6528018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3200" kern="1200" cap="none">
                <a:solidFill>
                  <a:srgbClr val="000000"/>
                </a:solidFill>
                <a:effectLst/>
                <a:latin typeface="宋体"/>
                <a:ea typeface="宋体"/>
              </a:rPr>
              <a:t>器官交易是否應該合法化</a:t>
            </a:r>
            <a:r>
              <a:rPr lang="en-US" altLang="zh-CN" sz="3200" kern="1200" cap="none">
                <a:solidFill>
                  <a:srgbClr val="000000"/>
                </a:solidFill>
                <a:effectLst/>
                <a:latin typeface="宋体"/>
                <a:ea typeface="宋体"/>
              </a:rPr>
              <a:t>?</a:t>
            </a:r>
            <a:endParaRPr lang="en-US" sz="3200" kern="1200" cap="none">
              <a:solidFill>
                <a:srgbClr val="000000"/>
              </a:solidFill>
              <a:effectLst/>
              <a:latin typeface="宋体"/>
              <a:ea typeface="宋体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E67EC5-3FEB-443B-8CD7-446D2BBA8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8045" y="3541181"/>
            <a:ext cx="6492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98D9C15-E7B4-462B-9B16-D45AA97C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4662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rtoon of a balance scale&#10;&#10;Description automatically generated">
            <a:extLst>
              <a:ext uri="{FF2B5EF4-FFF2-40B4-BE49-F238E27FC236}">
                <a16:creationId xmlns:a16="http://schemas.microsoft.com/office/drawing/2014/main" id="{B5B0D195-3DFA-2D13-E72F-EC4AB730E2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964" y="1697406"/>
            <a:ext cx="3236601" cy="323660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8F50599-928B-8795-74E5-B8FB17E3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4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DD6FA-44D2-590F-6D92-DA092E83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SimSun"/>
                <a:ea typeface="SimSun"/>
              </a:rPr>
              <a:t>器官交易應合法化</a:t>
            </a:r>
            <a:endParaRPr lang="zh-CN" altLang="en-US">
              <a:latin typeface="SimSun"/>
              <a:ea typeface="SimSun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71EFF-DF78-3D98-F118-BD5BFE08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28718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>
                <a:latin typeface="SimSun"/>
                <a:ea typeface="SimSun"/>
              </a:rPr>
              <a:t>合法化后能增加器官儲備，以救治更多的人</a:t>
            </a:r>
            <a:endParaRPr lang="zh-CN"/>
          </a:p>
          <a:p>
            <a:pPr marL="457200" indent="-457200">
              <a:buSzPct val="114999"/>
              <a:buAutoNum type="arabicPeriod"/>
            </a:pPr>
            <a:r>
              <a:rPr lang="zh-CN">
                <a:latin typeface="SimSun"/>
                <a:ea typeface="SimSun"/>
              </a:rPr>
              <a:t>窮人能改善生活品質</a:t>
            </a:r>
            <a:endParaRPr lang="zh-CN" altLang="en-US">
              <a:latin typeface="SimSun"/>
              <a:ea typeface="SimSun"/>
            </a:endParaRPr>
          </a:p>
          <a:p>
            <a:pPr marL="457200" indent="-457200">
              <a:buSzPct val="114999"/>
              <a:buAutoNum type="arabicPeriod"/>
            </a:pPr>
            <a:r>
              <a:rPr lang="zh-CN" altLang="en-US">
                <a:latin typeface="SimSun"/>
                <a:ea typeface="SimSun"/>
              </a:rPr>
              <a:t>交易的器官品質有保證</a:t>
            </a:r>
          </a:p>
          <a:p>
            <a:pPr marL="457200" indent="-457200">
              <a:buSzPct val="114999"/>
              <a:buAutoNum type="arabicPeriod"/>
            </a:pPr>
            <a:r>
              <a:rPr lang="zh-CN" altLang="en-US">
                <a:latin typeface="Garamond"/>
                <a:ea typeface="SimSun"/>
              </a:rPr>
              <a:t>原則主義</a:t>
            </a:r>
          </a:p>
          <a:p>
            <a:pPr marL="457200" indent="-457200">
              <a:buSzPct val="114999"/>
              <a:buAutoNum type="arabicPeriod"/>
            </a:pPr>
            <a:r>
              <a:rPr lang="zh-CN" altLang="en-US">
                <a:latin typeface="Garamond"/>
                <a:ea typeface="SimSun"/>
              </a:rPr>
              <a:t>效益論</a:t>
            </a:r>
          </a:p>
          <a:p>
            <a:pPr marL="457200" indent="-457200">
              <a:buSzPct val="114999"/>
              <a:buAutoNum type="arabicPeriod"/>
            </a:pPr>
            <a:endParaRPr lang="zh-CN" altLang="en-US">
              <a:latin typeface="Garamond"/>
              <a:ea typeface="SimSun"/>
            </a:endParaRPr>
          </a:p>
          <a:p>
            <a:pPr marL="0" indent="0">
              <a:buSzPct val="114999"/>
              <a:buNone/>
            </a:pPr>
            <a:endParaRPr lang="zh-CN" altLang="en-US">
              <a:latin typeface="SimSun"/>
              <a:ea typeface="SimSun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14A3E2-3D41-23CD-3496-698391B9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11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971E4D-11C0-2843-7D64-88EC0EC32DD0}"/>
              </a:ext>
            </a:extLst>
          </p:cNvPr>
          <p:cNvSpPr txBox="1"/>
          <p:nvPr/>
        </p:nvSpPr>
        <p:spPr>
          <a:xfrm>
            <a:off x="621470" y="5659348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latin typeface="SimSun"/>
                <a:ea typeface="SimSun"/>
              </a:rPr>
              <a:t>李柏豪，</a:t>
            </a:r>
            <a:r>
              <a:rPr lang="zh-CN">
                <a:latin typeface="SimSun"/>
                <a:ea typeface="SimSun"/>
              </a:rPr>
              <a:t>黃海翔</a:t>
            </a:r>
            <a:endParaRPr lang="zh-CN" altLang="en-US">
              <a:latin typeface="SimSun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71475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A0D377-53BD-F845-5D31-6AB57F97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en-US" b="1">
                <a:latin typeface="SimSun"/>
                <a:ea typeface="SimSun"/>
              </a:rPr>
              <a:t>1.器官交易能讓器官儲備增多</a:t>
            </a:r>
            <a:endParaRPr lang="zh-CN" altLang="en-US" b="1">
              <a:latin typeface="SimSun"/>
              <a:ea typeface="SimSun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F48BE-38CA-CA47-9EFB-B14FEB87C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zh-TW" altLang="en-US" dirty="0">
                <a:latin typeface="SimSun"/>
                <a:ea typeface="SimSun"/>
              </a:rPr>
              <a:t>合法化之前，器官少人捐贈，供不應求</a:t>
            </a:r>
            <a:endParaRPr lang="en-US" altLang="zh-HK" dirty="0">
              <a:latin typeface="SimSun"/>
              <a:ea typeface="SimSun"/>
            </a:endParaRPr>
          </a:p>
          <a:p>
            <a:pPr marL="800100" lvl="1" indent="-342900">
              <a:buSzPct val="114999"/>
              <a:buFont typeface="Wingdings"/>
              <a:buChar char="§"/>
            </a:pPr>
            <a:r>
              <a:rPr lang="zh-TW" altLang="en-US" dirty="0">
                <a:solidFill>
                  <a:srgbClr val="000000"/>
                </a:solidFill>
                <a:latin typeface="SimSun"/>
                <a:ea typeface="SimSun"/>
                <a:cs typeface="+mn-lt"/>
              </a:rPr>
              <a:t>据新華社在20</a:t>
            </a:r>
            <a:r>
              <a:rPr lang="en-US" altLang="zh-TW" dirty="0">
                <a:solidFill>
                  <a:srgbClr val="000000"/>
                </a:solidFill>
                <a:latin typeface="SimSun"/>
                <a:ea typeface="SimSun"/>
                <a:cs typeface="+mn-lt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SimSun"/>
                <a:ea typeface="SimSun"/>
                <a:cs typeface="+mn-lt"/>
              </a:rPr>
              <a:t>5年的數據，</a:t>
            </a:r>
            <a:r>
              <a:rPr lang="zh-TW" dirty="0">
                <a:solidFill>
                  <a:srgbClr val="000000"/>
                </a:solidFill>
                <a:latin typeface="SimSun"/>
                <a:ea typeface="SimSun"/>
                <a:cs typeface="+mn-lt"/>
              </a:rPr>
              <a:t>中國</a:t>
            </a:r>
            <a:r>
              <a:rPr lang="en-US" altLang="zh-TW" dirty="0">
                <a:solidFill>
                  <a:srgbClr val="000000"/>
                </a:solidFill>
                <a:latin typeface="SimSun"/>
                <a:ea typeface="+mn-lt"/>
                <a:cs typeface="+mn-lt"/>
              </a:rPr>
              <a:t>3</a:t>
            </a:r>
            <a:r>
              <a:rPr lang="zh-TW" dirty="0">
                <a:solidFill>
                  <a:srgbClr val="000000"/>
                </a:solidFill>
                <a:latin typeface="SimSun"/>
                <a:ea typeface="SimSun"/>
                <a:cs typeface="+mn-lt"/>
              </a:rPr>
              <a:t>0萬</a:t>
            </a:r>
            <a:r>
              <a:rPr lang="zh-TW" altLang="en-US" dirty="0">
                <a:solidFill>
                  <a:srgbClr val="000000"/>
                </a:solidFill>
                <a:latin typeface="SimSun"/>
                <a:ea typeface="SimSun"/>
                <a:cs typeface="+mn-lt"/>
              </a:rPr>
              <a:t>適</a:t>
            </a:r>
            <a:r>
              <a:rPr lang="zh-TW" dirty="0">
                <a:solidFill>
                  <a:srgbClr val="000000"/>
                </a:solidFill>
                <a:latin typeface="SimSun"/>
                <a:ea typeface="SimSun"/>
                <a:cs typeface="+mn-lt"/>
              </a:rPr>
              <a:t>移</a:t>
            </a:r>
            <a:r>
              <a:rPr lang="zh-TW" altLang="en-US" dirty="0">
                <a:solidFill>
                  <a:srgbClr val="000000"/>
                </a:solidFill>
                <a:latin typeface="SimSun"/>
                <a:ea typeface="SimSun"/>
                <a:cs typeface="+mn-lt"/>
              </a:rPr>
              <a:t>者</a:t>
            </a:r>
            <a:r>
              <a:rPr lang="zh-TW" dirty="0">
                <a:solidFill>
                  <a:srgbClr val="000000"/>
                </a:solidFill>
                <a:latin typeface="SimSun"/>
                <a:ea typeface="SimSun"/>
                <a:cs typeface="+mn-lt"/>
              </a:rPr>
              <a:t>僅1</a:t>
            </a:r>
            <a:r>
              <a:rPr lang="zh-TW" altLang="en-US" dirty="0">
                <a:solidFill>
                  <a:srgbClr val="000000"/>
                </a:solidFill>
                <a:latin typeface="SimSun"/>
                <a:ea typeface="SimSun"/>
                <a:cs typeface="+mn-lt"/>
              </a:rPr>
              <a:t>萬多獲</a:t>
            </a:r>
            <a:r>
              <a:rPr lang="zh-TW" dirty="0">
                <a:solidFill>
                  <a:srgbClr val="000000"/>
                </a:solidFill>
                <a:latin typeface="SimSun"/>
                <a:ea typeface="SimSun"/>
                <a:cs typeface="+mn-lt"/>
              </a:rPr>
              <a:t>移植</a:t>
            </a:r>
            <a:r>
              <a:rPr lang="en-US" altLang="zh-TW" dirty="0">
                <a:solidFill>
                  <a:srgbClr val="000000"/>
                </a:solidFill>
                <a:latin typeface="SimSun"/>
                <a:ea typeface="SimSun"/>
                <a:cs typeface="+mn-lt"/>
              </a:rPr>
              <a:t>(3%)</a:t>
            </a:r>
            <a:endParaRPr lang="zh-TW" altLang="en-US" dirty="0">
              <a:solidFill>
                <a:srgbClr val="000000"/>
              </a:solidFill>
              <a:latin typeface="SimSun"/>
              <a:ea typeface="SimSun"/>
              <a:cs typeface="+mn-lt"/>
            </a:endParaRPr>
          </a:p>
          <a:p>
            <a:pPr marL="342900" indent="-342900"/>
            <a:r>
              <a:rPr lang="zh-HK" altLang="en-US" dirty="0">
                <a:latin typeface="SimSun"/>
                <a:ea typeface="SimSun"/>
              </a:rPr>
              <a:t>合法化后，人們更願意去出售自己的器官。（有了政府的保證）</a:t>
            </a:r>
            <a:endParaRPr lang="zh-CN" altLang="en-US" dirty="0">
              <a:latin typeface="SimSun"/>
              <a:ea typeface="SimSun"/>
            </a:endParaRPr>
          </a:p>
          <a:p>
            <a:pPr lvl="1">
              <a:buSzPct val="114999"/>
              <a:buFont typeface="Wingdings"/>
              <a:buChar char="§"/>
            </a:pPr>
            <a:r>
              <a:rPr lang="zh-HK" altLang="en-US" dirty="0">
                <a:latin typeface="SimSun"/>
                <a:ea typeface="SimSun"/>
              </a:rPr>
              <a:t>顯著改善器官儲備</a:t>
            </a:r>
            <a:endParaRPr lang="en-US" altLang="zh-HK" dirty="0">
              <a:latin typeface="SimSun"/>
              <a:ea typeface="SimSun"/>
            </a:endParaRPr>
          </a:p>
          <a:p>
            <a:pPr lvl="2">
              <a:buSzPct val="114999"/>
              <a:buFont typeface="Wingdings" panose="05000000000000000000" pitchFamily="2" charset="2"/>
              <a:buChar char="p"/>
            </a:pPr>
            <a:r>
              <a:rPr lang="zh-HK" altLang="en-US" dirty="0">
                <a:latin typeface="SimSun"/>
                <a:ea typeface="SimSun"/>
              </a:rPr>
              <a:t>伊朗實施器官交易（有償器官移植制度），使其成爲世界上唯一沒有器官供應短缺的國家</a:t>
            </a:r>
          </a:p>
          <a:p>
            <a:pPr lvl="1">
              <a:buSzPct val="114999"/>
              <a:buFont typeface="Wingdings"/>
              <a:buChar char="§"/>
            </a:pPr>
            <a:r>
              <a:rPr lang="zh-TW" altLang="en-US" dirty="0">
                <a:latin typeface="SimSun"/>
                <a:ea typeface="SimSun"/>
              </a:rPr>
              <a:t>更多的醫療物資（器官）</a:t>
            </a:r>
            <a:endParaRPr lang="zh-HK" altLang="en-US" dirty="0">
              <a:latin typeface="SimSun"/>
              <a:ea typeface="SimSun"/>
            </a:endParaRPr>
          </a:p>
          <a:p>
            <a:pPr marL="800100" lvl="1" indent="-342900">
              <a:buSzPct val="114999"/>
              <a:buFont typeface="Wingdings"/>
              <a:buChar char="§"/>
            </a:pPr>
            <a:r>
              <a:rPr lang="zh-HK" altLang="en-US" dirty="0">
                <a:latin typeface="SimSun"/>
                <a:ea typeface="SimSun"/>
              </a:rPr>
              <a:t>變相地救更多的人</a:t>
            </a:r>
          </a:p>
          <a:p>
            <a:pPr marL="0" indent="0">
              <a:buNone/>
            </a:pPr>
            <a:endParaRPr lang="zh-HK" altLang="en-US" dirty="0">
              <a:ea typeface="新細明體"/>
            </a:endParaRPr>
          </a:p>
          <a:p>
            <a:pPr marL="0" indent="0">
              <a:buNone/>
            </a:pPr>
            <a:endParaRPr lang="zh-HK" altLang="en-US" dirty="0">
              <a:ea typeface="新細明體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87D769-8DB4-300C-EFB7-98979714D393}"/>
              </a:ext>
            </a:extLst>
          </p:cNvPr>
          <p:cNvSpPr txBox="1"/>
          <p:nvPr/>
        </p:nvSpPr>
        <p:spPr>
          <a:xfrm>
            <a:off x="578338" y="5735827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latin typeface="SimSun"/>
                <a:ea typeface="SimSun"/>
              </a:rPr>
              <a:t>李柏豪，黃海翔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A5262-DB39-96E3-A05E-3484257D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92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E0231-5FD2-7776-77E5-975E0FF0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>
                <a:latin typeface="SimSun"/>
                <a:ea typeface="SimSun"/>
              </a:rPr>
              <a:t>2.</a:t>
            </a:r>
            <a:r>
              <a:rPr lang="zh-CN" b="1">
                <a:latin typeface="SimSun"/>
                <a:ea typeface="SimSun"/>
              </a:rPr>
              <a:t>窮人能改善生活品質</a:t>
            </a:r>
            <a:endParaRPr lang="zh-CN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232D0-7297-FBB2-9F07-0C0FFF1F3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HK" altLang="en-US"/>
              <a:t>器官交易能獲取暴利，甚至可以改變階層。</a:t>
            </a:r>
            <a:endParaRPr lang="zh-TW" altLang="en-US"/>
          </a:p>
          <a:p>
            <a:pPr lvl="1">
              <a:buFont typeface="Wingdings" panose="020B0604020202020204" pitchFamily="34" charset="0"/>
              <a:buChar char="§"/>
            </a:pPr>
            <a:r>
              <a:rPr lang="zh-HK" altLang="en-US" sz="2400">
                <a:latin typeface="新細明體"/>
                <a:ea typeface="新細明體"/>
              </a:rPr>
              <a:t>腎臟可賣</a:t>
            </a:r>
            <a:r>
              <a:rPr lang="en-US" altLang="zh-HK" sz="2400">
                <a:latin typeface="新細明體"/>
                <a:ea typeface="新細明體"/>
              </a:rPr>
              <a:t>15-26 </a:t>
            </a:r>
            <a:r>
              <a:rPr lang="zh-HK" altLang="en-US" sz="2400">
                <a:latin typeface="新細明體"/>
                <a:ea typeface="新細明體"/>
              </a:rPr>
              <a:t>萬美元。窮人的生活品質可得到改善。</a:t>
            </a:r>
            <a:endParaRPr lang="zh-TW" altLang="en-US" sz="2400">
              <a:latin typeface="新細明體"/>
              <a:ea typeface="新細明體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zh-HK" altLang="en-US" sz="2400">
                <a:latin typeface="新細明體"/>
                <a:ea typeface="新細明體"/>
              </a:rPr>
              <a:t>在伊朗</a:t>
            </a:r>
            <a:r>
              <a:rPr lang="zh-TW" altLang="en-US" sz="2400">
                <a:latin typeface="新細明體"/>
                <a:ea typeface="新細明體"/>
              </a:rPr>
              <a:t>，每個器官的價格在</a:t>
            </a:r>
            <a:r>
              <a:rPr lang="en-US" altLang="zh-TW" sz="2400">
                <a:latin typeface="新細明體"/>
                <a:ea typeface="新細明體"/>
              </a:rPr>
              <a:t>5,500</a:t>
            </a:r>
            <a:r>
              <a:rPr lang="zh-TW" altLang="en-US" sz="2400">
                <a:latin typeface="新細明體"/>
                <a:ea typeface="新細明體"/>
              </a:rPr>
              <a:t>歐元（約</a:t>
            </a:r>
            <a:r>
              <a:rPr lang="en-US" altLang="zh-TW" sz="2400">
                <a:latin typeface="新細明體"/>
                <a:ea typeface="新細明體"/>
              </a:rPr>
              <a:t>4.2</a:t>
            </a:r>
            <a:r>
              <a:rPr lang="zh-TW" altLang="en-US" sz="2400">
                <a:latin typeface="新細明體"/>
                <a:ea typeface="新細明體"/>
              </a:rPr>
              <a:t>萬元）到</a:t>
            </a:r>
            <a:r>
              <a:rPr lang="en-US" altLang="zh-TW" sz="2400">
                <a:latin typeface="新細明體"/>
                <a:ea typeface="新細明體"/>
              </a:rPr>
              <a:t>1.2</a:t>
            </a:r>
            <a:r>
              <a:rPr lang="zh-TW" altLang="en-US" sz="2400">
                <a:latin typeface="新細明體"/>
                <a:ea typeface="新細明體"/>
              </a:rPr>
              <a:t>萬歐元（約</a:t>
            </a:r>
            <a:r>
              <a:rPr lang="en-US" altLang="zh-TW" sz="2400">
                <a:latin typeface="新細明體"/>
                <a:ea typeface="新細明體"/>
              </a:rPr>
              <a:t>9</a:t>
            </a:r>
            <a:r>
              <a:rPr lang="zh-TW" altLang="en-US" sz="2400">
                <a:latin typeface="新細明體"/>
                <a:ea typeface="新細明體"/>
              </a:rPr>
              <a:t>萬元人民幣）之間。能夠有效地減少當地窮人的經濟壓力。</a:t>
            </a:r>
          </a:p>
          <a:p>
            <a:pPr>
              <a:buSzPct val="114999"/>
              <a:buFont typeface="Arial" panose="020B0604020202020204" pitchFamily="34" charset="0"/>
              <a:buChar char="•"/>
            </a:pPr>
            <a:r>
              <a:rPr lang="zh-TW" altLang="en-US">
                <a:latin typeface="新細明體"/>
                <a:ea typeface="新細明體"/>
              </a:rPr>
              <a:t>可以有更多的起始資金可用於創業、投資等</a:t>
            </a:r>
          </a:p>
          <a:p>
            <a:pPr lvl="1">
              <a:buSzPct val="114999"/>
              <a:buFont typeface="Wingdings" panose="020B0604020202020204" pitchFamily="34" charset="0"/>
              <a:buChar char="§"/>
            </a:pPr>
            <a:r>
              <a:rPr lang="zh-TW" altLang="en-US">
                <a:latin typeface="新細明體"/>
                <a:ea typeface="新細明體"/>
              </a:rPr>
              <a:t>更多改變的機會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382F64-4D38-336E-4775-B37487A8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13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630D5F-42EE-5322-D19A-73C96190051A}"/>
              </a:ext>
            </a:extLst>
          </p:cNvPr>
          <p:cNvSpPr txBox="1"/>
          <p:nvPr/>
        </p:nvSpPr>
        <p:spPr>
          <a:xfrm>
            <a:off x="684970" y="5733431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latin typeface="SimSun"/>
                <a:ea typeface="SimSun"/>
              </a:rPr>
              <a:t>李柏豪,</a:t>
            </a:r>
            <a:r>
              <a:rPr lang="zh-CN">
                <a:latin typeface="SimSun"/>
                <a:ea typeface="SimSun"/>
              </a:rPr>
              <a:t>黃海翔</a:t>
            </a:r>
            <a:endParaRPr lang="zh-CN" altLang="en-US">
              <a:latin typeface="SimSun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21195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A0B10-A8CD-27EF-C4C1-CA20C6BF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zh-CN" altLang="en-US" b="1">
                <a:latin typeface="SimSun"/>
                <a:ea typeface="SimSun"/>
              </a:rPr>
              <a:t>3.交易的器官品質有保證</a:t>
            </a:r>
            <a:endParaRPr lang="en-US" altLang="zh-HK" b="1">
              <a:solidFill>
                <a:srgbClr val="000000"/>
              </a:solidFill>
              <a:latin typeface="SimSun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461C25-8358-551F-8B83-DE9DAAEA4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>
                <a:solidFill>
                  <a:srgbClr val="2D374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合法化之前，許多非法的器官交易使器官的品質得不到保證</a:t>
            </a:r>
            <a:endParaRPr lang="en-US" altLang="zh-TW">
              <a:solidFill>
                <a:srgbClr val="2D374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/>
              <a:buChar char="§"/>
            </a:pPr>
            <a:r>
              <a:rPr lang="zh-TW" altLang="en-US">
                <a:solidFill>
                  <a:srgbClr val="2D374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人們往往花大價錢買了個品質不好的器官</a:t>
            </a:r>
            <a:endParaRPr lang="en-US" altLang="zh-TW">
              <a:solidFill>
                <a:srgbClr val="2D374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SzPct val="114999"/>
              <a:buFont typeface="Wingdings"/>
              <a:buChar char="§"/>
            </a:pPr>
            <a:r>
              <a:rPr lang="zh-TW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lt"/>
              </a:rPr>
              <a:t>地下化市場的交易環境往往極度惡劣，</a:t>
            </a:r>
            <a:r>
              <a:rPr lang="zh-TW" altLang="en-US">
                <a:latin typeface="宋体" panose="02010600030101010101" pitchFamily="2" charset="-122"/>
                <a:ea typeface="宋体" panose="02010600030101010101" pitchFamily="2" charset="-122"/>
              </a:rPr>
              <a:t>有報道指出不少賣腎者只能住在環境惡劣的蝸居</a:t>
            </a:r>
            <a:r>
              <a:rPr lang="zh-TW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lt"/>
              </a:rPr>
              <a:t>，也沒有任何醫療檢查，像中國賣血地下市場，因不當處理導致愛滋病傳播極為嚴重。</a:t>
            </a:r>
            <a:endParaRPr lang="zh-TW" altLang="en-US">
              <a:solidFill>
                <a:srgbClr val="2D374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TW" altLang="en-US">
                <a:solidFill>
                  <a:srgbClr val="2D374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合法化后，交易的器官品質有保證。</a:t>
            </a:r>
            <a:endParaRPr lang="en-US" altLang="zh-TW">
              <a:solidFill>
                <a:srgbClr val="2D374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/>
              <a:buChar char="§"/>
            </a:pPr>
            <a:r>
              <a:rPr lang="zh-TW" altLang="en-US">
                <a:solidFill>
                  <a:srgbClr val="2D3748"/>
                </a:solidFill>
                <a:latin typeface="宋体"/>
                <a:ea typeface="宋体"/>
              </a:rPr>
              <a:t>器官交易有了政府的支持</a:t>
            </a:r>
          </a:p>
          <a:p>
            <a:pPr lvl="1">
              <a:buSzPct val="114999"/>
              <a:buFont typeface="Wingdings"/>
              <a:buChar char="§"/>
            </a:pPr>
            <a:r>
              <a:rPr lang="zh-TW" altLang="en-US">
                <a:solidFill>
                  <a:srgbClr val="2D3748"/>
                </a:solidFill>
                <a:latin typeface="SimSun"/>
                <a:ea typeface="SimSun"/>
              </a:rPr>
              <a:t>公共機構會幫忙尋找合適的器官，如在伊朗裏，</a:t>
            </a:r>
            <a:r>
              <a:rPr lang="zh-TW" altLang="en-US">
                <a:solidFill>
                  <a:srgbClr val="2D3748"/>
                </a:solidFill>
                <a:latin typeface="SimSun"/>
                <a:ea typeface="SimSun"/>
                <a:cs typeface="+mn-lt"/>
              </a:rPr>
              <a:t>由</a:t>
            </a:r>
            <a:r>
              <a:rPr lang="zh-TW">
                <a:solidFill>
                  <a:srgbClr val="2D3748"/>
                </a:solidFill>
                <a:latin typeface="SimSun"/>
                <a:ea typeface="SimSun"/>
                <a:cs typeface="+mn-lt"/>
              </a:rPr>
              <a:t>腎病患者組成的「透析與移植患者聯合會」（DATPA）</a:t>
            </a:r>
            <a:r>
              <a:rPr lang="zh-TW" altLang="en-US">
                <a:solidFill>
                  <a:srgbClr val="2D3748"/>
                </a:solidFill>
                <a:latin typeface="SimSun"/>
                <a:ea typeface="SimSun"/>
                <a:cs typeface="+mn-lt"/>
              </a:rPr>
              <a:t>會幫忙尋找合適的供體</a:t>
            </a:r>
            <a:endParaRPr lang="zh-TW" altLang="en-US">
              <a:solidFill>
                <a:srgbClr val="2D3748"/>
              </a:solidFill>
              <a:latin typeface="SimSun"/>
              <a:ea typeface="SimSun"/>
            </a:endParaRPr>
          </a:p>
          <a:p>
            <a:pPr>
              <a:buSzPct val="114999"/>
            </a:pPr>
            <a:r>
              <a:rPr lang="zh-TW" altLang="en-US">
                <a:solidFill>
                  <a:srgbClr val="2D374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從而可以減少非法器官交易的數量，良幣驅逐劣幣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F82FC4-BE3C-9B88-7540-EAC4AA81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14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1DAE7C-4FE3-392C-6DDD-AFB6E2FE5A72}"/>
              </a:ext>
            </a:extLst>
          </p:cNvPr>
          <p:cNvSpPr txBox="1"/>
          <p:nvPr/>
        </p:nvSpPr>
        <p:spPr>
          <a:xfrm>
            <a:off x="669095" y="5683161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latin typeface="SimSun"/>
                <a:ea typeface="SimSun"/>
              </a:rPr>
              <a:t>李柏豪，</a:t>
            </a:r>
            <a:r>
              <a:rPr lang="zh-CN">
                <a:latin typeface="SimSun"/>
                <a:ea typeface="SimSun"/>
              </a:rPr>
              <a:t>黃海翔</a:t>
            </a:r>
            <a:endParaRPr lang="zh-CN" altLang="en-US">
              <a:latin typeface="SimSun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29922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9A424-A863-94B7-CD7A-C38343E5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K" altLang="en-US" b="1" dirty="0">
                <a:latin typeface="SimSun"/>
                <a:ea typeface="SimSun"/>
              </a:rPr>
              <a:t>4.自主原則</a:t>
            </a:r>
            <a:endParaRPr lang="zh-CN" altLang="en-US" b="1" dirty="0">
              <a:latin typeface="SimSun"/>
              <a:ea typeface="SimSun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DEA32-949D-92BD-F7CF-443A93B2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SimSun"/>
                <a:ea typeface="SimSun"/>
              </a:rPr>
              <a:t>人們可以自由支配自己器官</a:t>
            </a:r>
          </a:p>
          <a:p>
            <a:r>
              <a:rPr lang="zh-CN" altLang="en-US" dirty="0">
                <a:latin typeface="SimSun"/>
                <a:ea typeface="SimSun"/>
              </a:rPr>
              <a:t>任何人都可自行選擇要不要賣掉自己的器官來賺錢</a:t>
            </a:r>
            <a:endParaRPr lang="zh-TW" altLang="en-US" dirty="0">
              <a:latin typeface="SimSun"/>
              <a:ea typeface="SimSun"/>
            </a:endParaRPr>
          </a:p>
          <a:p>
            <a:pPr>
              <a:buSzPct val="114999"/>
            </a:pPr>
            <a:r>
              <a:rPr lang="zh-CN" altLang="en-US" dirty="0">
                <a:latin typeface="SimSun"/>
                <a:ea typeface="SimSun"/>
              </a:rPr>
              <a:t>并未阻止自由，甚至政府能提倡器官交易</a:t>
            </a:r>
          </a:p>
          <a:p>
            <a:pPr lvl="1">
              <a:buSzPct val="5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SimSun"/>
                <a:ea typeface="SimSun"/>
              </a:rPr>
              <a:t>政府有補貼給賣掉自己的器官的人，如伊朗有1200美元的補貼和爲期一年的健康保險</a:t>
            </a:r>
            <a:endParaRPr lang="zh-CN" dirty="0"/>
          </a:p>
          <a:p>
            <a:pPr lvl="1">
              <a:buSzPct val="5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SimSun"/>
                <a:ea typeface="SimSun"/>
              </a:rPr>
              <a:t>公共機構會尋找合適的供體，如</a:t>
            </a:r>
            <a:r>
              <a:rPr lang="zh-TW" altLang="en-US" sz="1900" dirty="0">
                <a:solidFill>
                  <a:srgbClr val="2D3748"/>
                </a:solidFill>
                <a:latin typeface="SimSun"/>
                <a:ea typeface="SimSun"/>
              </a:rPr>
              <a:t>伊朗的「透析與移植患者聯合會」（</a:t>
            </a:r>
            <a:r>
              <a:rPr lang="en-US" altLang="zh-TW" sz="1900" dirty="0">
                <a:solidFill>
                  <a:srgbClr val="2D3748"/>
                </a:solidFill>
                <a:latin typeface="SimSun"/>
                <a:ea typeface="SimSun"/>
              </a:rPr>
              <a:t>DATPA</a:t>
            </a:r>
            <a:r>
              <a:rPr lang="zh-TW" altLang="en-US" sz="1900" dirty="0">
                <a:solidFill>
                  <a:srgbClr val="2D3748"/>
                </a:solidFill>
                <a:latin typeface="SimSun"/>
                <a:ea typeface="SimSun"/>
              </a:rPr>
              <a:t>）會為患者尋找合適的供體</a:t>
            </a:r>
            <a:endParaRPr lang="zh-CN" sz="1900" dirty="0">
              <a:solidFill>
                <a:srgbClr val="000000"/>
              </a:solidFill>
              <a:latin typeface="SimSun"/>
              <a:ea typeface="SimSun"/>
            </a:endParaRPr>
          </a:p>
          <a:p>
            <a:pPr>
              <a:buSzPct val="114999"/>
            </a:pPr>
            <a:r>
              <a:rPr lang="zh-CN" altLang="en-US" dirty="0">
                <a:latin typeface="SimSun"/>
                <a:ea typeface="SimSun"/>
              </a:rPr>
              <a:t>可見並未違背自主原則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269FBF-0B8B-7C66-58E8-0D8C1C49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15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697728-F5D7-D6A4-2A09-126E8C717F3A}"/>
              </a:ext>
            </a:extLst>
          </p:cNvPr>
          <p:cNvSpPr txBox="1"/>
          <p:nvPr/>
        </p:nvSpPr>
        <p:spPr>
          <a:xfrm>
            <a:off x="621470" y="5659348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>
                <a:latin typeface="SimSun"/>
                <a:ea typeface="SimSun"/>
              </a:rPr>
              <a:t>李柏豪，黃海翔</a:t>
            </a:r>
            <a:r>
              <a:rPr lang="zh-CN" altLang="en-US">
                <a:latin typeface="SimSun"/>
                <a:ea typeface="SimSun"/>
              </a:rPr>
              <a:t>​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0923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F8205-31F6-F4FB-F21D-E710C37E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SimSun"/>
                <a:ea typeface="SimSun"/>
              </a:rPr>
              <a:t>4.行善原則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959AE-8163-DF8E-2958-7B6FBC925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822518"/>
          </a:xfrm>
        </p:spPr>
        <p:txBody>
          <a:bodyPr>
            <a:normAutofit/>
          </a:bodyPr>
          <a:lstStyle/>
          <a:p>
            <a:pPr marL="342900" indent="-342900"/>
            <a:r>
              <a:rPr lang="zh-TW" altLang="en-US" sz="2200">
                <a:ea typeface="新細明體"/>
              </a:rPr>
              <a:t>個人：合法化讓人人都有追求生命的能力，為人們帶來生存的利益</a:t>
            </a:r>
            <a:endParaRPr lang="zh-CN" altLang="en-US">
              <a:latin typeface="SimSun"/>
              <a:ea typeface="SimSun"/>
            </a:endParaRPr>
          </a:p>
          <a:p>
            <a:pPr lvl="2">
              <a:buSzPct val="114999"/>
              <a:buFont typeface="Wingdings"/>
              <a:buChar char="§"/>
            </a:pPr>
            <a:r>
              <a:rPr lang="zh-TW" altLang="en-US" sz="1700">
                <a:ea typeface="新細明體"/>
              </a:rPr>
              <a:t>讓人們對突發意外也能透過金錢來應變</a:t>
            </a:r>
          </a:p>
          <a:p>
            <a:pPr>
              <a:buSzPct val="114999"/>
            </a:pPr>
            <a:r>
              <a:rPr lang="zh-CN" altLang="en-US" sz="2200">
                <a:ea typeface="新細明體"/>
              </a:rPr>
              <a:t>社會</a:t>
            </a:r>
            <a:r>
              <a:rPr lang="zh-TW" sz="2200">
                <a:ea typeface="新細明體"/>
              </a:rPr>
              <a:t>：窮人可能會衍生出</a:t>
            </a:r>
            <a:r>
              <a:rPr lang="zh-TW" altLang="en-US" sz="2200">
                <a:ea typeface="新細明體"/>
              </a:rPr>
              <a:t>買</a:t>
            </a:r>
            <a:r>
              <a:rPr lang="zh-TW" sz="2200">
                <a:ea typeface="新細明體"/>
              </a:rPr>
              <a:t>賣器官來獲取財富的風氣</a:t>
            </a:r>
            <a:endParaRPr lang="zh-TW" sz="2200">
              <a:solidFill>
                <a:srgbClr val="262626"/>
              </a:solidFill>
              <a:ea typeface="新細明體"/>
            </a:endParaRPr>
          </a:p>
          <a:p>
            <a:pPr lvl="2">
              <a:buSzPct val="114999"/>
              <a:buFont typeface="Wingdings"/>
              <a:buChar char="§"/>
            </a:pPr>
            <a:r>
              <a:rPr lang="zh-TW" altLang="en-US" sz="1700">
                <a:ea typeface="新細明體"/>
              </a:rPr>
              <a:t>更多器官被買賣   救助更多人</a:t>
            </a:r>
          </a:p>
          <a:p>
            <a:pPr lvl="2">
              <a:buSzPct val="114999"/>
              <a:buFont typeface="Wingdings"/>
              <a:buChar char="§"/>
            </a:pPr>
            <a:r>
              <a:rPr lang="zh-TW" altLang="en-US" sz="1700">
                <a:ea typeface="新細明體"/>
              </a:rPr>
              <a:t>人民都缺少器官  生活在苦痛之中</a:t>
            </a:r>
          </a:p>
          <a:p>
            <a:pPr>
              <a:buSzPct val="114999"/>
            </a:pPr>
            <a:r>
              <a:rPr lang="zh-TW" altLang="en-US" sz="2200">
                <a:ea typeface="新細明體"/>
              </a:rPr>
              <a:t>國家：有國家會促進生育，以獲得更多的器官</a:t>
            </a:r>
          </a:p>
          <a:p>
            <a:pPr lvl="2">
              <a:buSzPct val="114999"/>
              <a:buFont typeface="Wingdings"/>
              <a:buChar char="§"/>
            </a:pPr>
            <a:r>
              <a:rPr lang="zh-TW" altLang="en-US" sz="1700">
                <a:ea typeface="新細明體"/>
              </a:rPr>
              <a:t>器官交易可能成爲新產業</a:t>
            </a:r>
          </a:p>
          <a:p>
            <a:pPr marL="914400" lvl="2" indent="0">
              <a:buSzPct val="114999"/>
              <a:buNone/>
            </a:pPr>
            <a:endParaRPr lang="zh-TW" altLang="en-US" sz="1700">
              <a:ea typeface="新細明體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7D8CDF-2AF8-2036-D062-1DE37C88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16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A2EFAB-FE6E-68CE-F7F5-1BB5532C5BDB}"/>
              </a:ext>
            </a:extLst>
          </p:cNvPr>
          <p:cNvSpPr txBox="1"/>
          <p:nvPr/>
        </p:nvSpPr>
        <p:spPr>
          <a:xfrm>
            <a:off x="621470" y="5659348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>
                <a:latin typeface="SimSun"/>
                <a:ea typeface="SimSun"/>
              </a:rPr>
              <a:t>李柏豪，黃海翔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67854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E139E-5AA1-9432-C7A4-A8FBBC20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SimSun"/>
                <a:ea typeface="SimSun"/>
              </a:rPr>
              <a:t>4.不為惡原則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7F77E-EC3A-E261-4F9C-038FA6213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183" y="2427623"/>
            <a:ext cx="9601196" cy="2584545"/>
          </a:xfrm>
        </p:spPr>
        <p:txBody>
          <a:bodyPr>
            <a:normAutofit/>
          </a:bodyPr>
          <a:lstStyle/>
          <a:p>
            <a:pPr>
              <a:buSzPct val="114999"/>
            </a:pPr>
            <a:r>
              <a:rPr lang="zh-HK" altLang="en-US">
                <a:latin typeface="SimSun"/>
                <a:ea typeface="SimSun"/>
              </a:rPr>
              <a:t>器官交易不涉及傷害他人，反而是有利於他人</a:t>
            </a:r>
          </a:p>
          <a:p>
            <a:pPr lvl="1">
              <a:buSzPct val="114999"/>
              <a:buFont typeface="Wingdings"/>
              <a:buChar char="§"/>
            </a:pPr>
            <a:r>
              <a:rPr lang="zh-HK" altLang="en-US" sz="2200">
                <a:latin typeface="SimSun"/>
                <a:ea typeface="SimSun"/>
              </a:rPr>
              <a:t>即使進行器官摘除會有所損害身體，</a:t>
            </a:r>
            <a:r>
              <a:rPr lang="zh-HK" altLang="en-GB" sz="2200">
                <a:latin typeface="SimSun"/>
                <a:ea typeface="SimSun"/>
              </a:rPr>
              <a:t>器官受體</a:t>
            </a:r>
            <a:r>
              <a:rPr lang="zh-HK" altLang="en-US" sz="2200">
                <a:latin typeface="SimSun"/>
                <a:ea typeface="SimSun"/>
              </a:rPr>
              <a:t>也有機會產生排斥現象</a:t>
            </a:r>
            <a:r>
              <a:rPr lang="zh-TW" altLang="en-US" sz="2200">
                <a:latin typeface="SimSun"/>
                <a:ea typeface="SimSun"/>
              </a:rPr>
              <a:t>，</a:t>
            </a:r>
            <a:r>
              <a:rPr lang="zh-HK" altLang="en-US" sz="2200">
                <a:latin typeface="SimSun"/>
                <a:ea typeface="SimSun"/>
              </a:rPr>
              <a:t>但合法化后又專業的團隊進行醫療，摘除者</a:t>
            </a:r>
            <a:r>
              <a:rPr lang="zh-TW" altLang="en-US" sz="2200">
                <a:latin typeface="SimSun"/>
                <a:ea typeface="SimSun"/>
              </a:rPr>
              <a:t>和移植者</a:t>
            </a:r>
            <a:r>
              <a:rPr lang="zh-HK" altLang="en-US" sz="2200">
                <a:latin typeface="SimSun"/>
                <a:ea typeface="SimSun"/>
              </a:rPr>
              <a:t>的安全有所保障。</a:t>
            </a:r>
          </a:p>
          <a:p>
            <a:pPr>
              <a:buSzPct val="114999"/>
            </a:pPr>
            <a:r>
              <a:rPr lang="zh-HK" altLang="en-US">
                <a:latin typeface="SimSun"/>
                <a:ea typeface="SimSun"/>
              </a:rPr>
              <a:t>無阻撓他人，反而給予人們摘除自己器官的自由</a:t>
            </a:r>
            <a:endParaRPr lang="en-US" altLang="zh-HK">
              <a:latin typeface="SimSun"/>
              <a:ea typeface="SimSun"/>
            </a:endParaRPr>
          </a:p>
          <a:p>
            <a:pPr>
              <a:buSzPct val="114999"/>
            </a:pPr>
            <a:r>
              <a:rPr lang="zh-HK" altLang="en-US">
                <a:latin typeface="SimSun"/>
                <a:ea typeface="SimSun"/>
              </a:rPr>
              <a:t>並不違背不爲惡原則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8267C2-B610-5E1D-D704-5C8E63E3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17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ED98D6-588C-2BBA-79C3-7DC2B1966272}"/>
              </a:ext>
            </a:extLst>
          </p:cNvPr>
          <p:cNvSpPr txBox="1"/>
          <p:nvPr/>
        </p:nvSpPr>
        <p:spPr>
          <a:xfrm>
            <a:off x="621470" y="5659348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>
                <a:latin typeface="SimSun"/>
                <a:ea typeface="SimSun"/>
              </a:rPr>
              <a:t>李柏豪，黃海翔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6204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5A3A9-B65F-F61B-845F-A62E8093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SimSun"/>
                <a:ea typeface="SimSun"/>
              </a:rPr>
              <a:t>4.正義原則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45289-726C-FC7A-A32F-D945E2784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SimSun"/>
                <a:ea typeface="SimSun"/>
              </a:rPr>
              <a:t>器官售價高（未合法化）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FDCDD-398C-3905-B4EA-5F43E1AE55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lvl="1">
              <a:buSzPct val="114999"/>
              <a:buFont typeface="Wingdings"/>
              <a:buChar char="§"/>
            </a:pPr>
            <a:r>
              <a:rPr lang="zh-CN" altLang="en-US" sz="2400">
                <a:latin typeface="SimSun"/>
                <a:ea typeface="SimSun"/>
              </a:rPr>
              <a:t>各國不支持</a:t>
            </a:r>
            <a:endParaRPr lang="en-US" altLang="zh-CN" sz="2400">
              <a:latin typeface="SimSun"/>
              <a:ea typeface="SimSun"/>
            </a:endParaRPr>
          </a:p>
          <a:p>
            <a:pPr lvl="1">
              <a:buSzPct val="114999"/>
              <a:buFont typeface="Wingdings,Sans-Serif"/>
              <a:buChar char="§"/>
            </a:pPr>
            <a:r>
              <a:rPr lang="zh-CN" sz="2400">
                <a:latin typeface="SimSun"/>
                <a:ea typeface="SimSun"/>
              </a:rPr>
              <a:t>收集困難</a:t>
            </a:r>
            <a:r>
              <a:rPr lang="zh-CN" altLang="en-US" sz="2400">
                <a:latin typeface="SimSun"/>
                <a:ea typeface="SimSun"/>
              </a:rPr>
              <a:t>，</a:t>
            </a:r>
            <a:r>
              <a:rPr lang="zh-CN" sz="2400">
                <a:latin typeface="SimSun"/>
                <a:ea typeface="SimSun"/>
                <a:cs typeface="+mn-lt"/>
              </a:rPr>
              <a:t>劣質</a:t>
            </a:r>
            <a:r>
              <a:rPr lang="zh-CN" altLang="en-US" sz="2400">
                <a:latin typeface="SimSun"/>
                <a:ea typeface="SimSun"/>
                <a:cs typeface="+mn-lt"/>
              </a:rPr>
              <a:t>器官更多</a:t>
            </a:r>
            <a:endParaRPr lang="zh-CN" sz="2400">
              <a:solidFill>
                <a:srgbClr val="000000"/>
              </a:solidFill>
              <a:latin typeface="SimSun"/>
              <a:ea typeface="SimSun"/>
            </a:endParaRPr>
          </a:p>
          <a:p>
            <a:pPr lvl="1">
              <a:buSzPct val="114999"/>
              <a:buFont typeface="Wingdings,Sans-Serif"/>
              <a:buChar char="§"/>
            </a:pPr>
            <a:r>
              <a:rPr lang="zh-CN" sz="2400">
                <a:latin typeface="SimSun"/>
                <a:ea typeface="SimSun"/>
              </a:rPr>
              <a:t>售賣困難</a:t>
            </a:r>
            <a:endParaRPr lang="en-US" altLang="zh-CN" sz="2400">
              <a:solidFill>
                <a:srgbClr val="000000"/>
              </a:solidFill>
              <a:latin typeface="Arial"/>
              <a:ea typeface="SimSun"/>
            </a:endParaRPr>
          </a:p>
          <a:p>
            <a:pPr lvl="1">
              <a:buSzPct val="114999"/>
              <a:buFont typeface="Wingdings,Sans-Serif"/>
              <a:buChar char="§"/>
            </a:pPr>
            <a:r>
              <a:rPr lang="zh-CN" altLang="en-US" sz="2400">
                <a:latin typeface="SimSun"/>
                <a:ea typeface="SimSun"/>
              </a:rPr>
              <a:t>器官供不應求</a:t>
            </a:r>
          </a:p>
          <a:p>
            <a:pPr lvl="1">
              <a:buSzPct val="114999"/>
              <a:buFont typeface="Wingdings"/>
              <a:buChar char="§"/>
            </a:pPr>
            <a:r>
              <a:rPr lang="zh-TW" altLang="en-US" sz="2400">
                <a:latin typeface="SimSun"/>
                <a:ea typeface="SimSun"/>
              </a:rPr>
              <a:t>不是所有的人都可以參與買賣</a:t>
            </a:r>
            <a:endParaRPr lang="zh-CN" altLang="en-US" sz="2400">
              <a:latin typeface="SimSun"/>
              <a:ea typeface="SimSun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6F0646-6ACD-19C9-85C8-C5CE6E421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>
                <a:latin typeface="SimSun"/>
                <a:ea typeface="SimSun"/>
              </a:rPr>
              <a:t>器官售價低（合法化后）</a:t>
            </a:r>
            <a:endParaRPr lang="en-US">
              <a:solidFill>
                <a:srgbClr val="000000"/>
              </a:solidFill>
              <a:latin typeface="SimSun"/>
              <a:ea typeface="SimSun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53550B-A64E-6292-ED84-8127D17550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lvl="1">
              <a:buSzPct val="114999"/>
              <a:buFont typeface="Wingdings,Sans-Serif"/>
              <a:buChar char="§"/>
            </a:pPr>
            <a:r>
              <a:rPr lang="zh-CN" sz="2400">
                <a:latin typeface="SimSun"/>
                <a:ea typeface="SimSun"/>
              </a:rPr>
              <a:t>國家的支持</a:t>
            </a:r>
            <a:endParaRPr lang="en-US" altLang="zh-CN" sz="2400">
              <a:solidFill>
                <a:srgbClr val="000000"/>
              </a:solidFill>
              <a:latin typeface="SimSun"/>
            </a:endParaRPr>
          </a:p>
          <a:p>
            <a:pPr lvl="1">
              <a:buSzPct val="114999"/>
              <a:buFont typeface="Wingdings,Sans-Serif"/>
              <a:buChar char="§"/>
            </a:pPr>
            <a:r>
              <a:rPr lang="zh-CN" sz="2400">
                <a:latin typeface="SimSun"/>
                <a:ea typeface="SimSun"/>
              </a:rPr>
              <a:t>專業的醫生，良品器官更多</a:t>
            </a:r>
            <a:endParaRPr lang="en-US" altLang="zh-CN" sz="2400">
              <a:solidFill>
                <a:srgbClr val="000000"/>
              </a:solidFill>
              <a:latin typeface="SimSun"/>
            </a:endParaRPr>
          </a:p>
          <a:p>
            <a:pPr lvl="1">
              <a:buSzPct val="114999"/>
              <a:buFont typeface="Wingdings,Sans-Serif"/>
              <a:buChar char="§"/>
            </a:pPr>
            <a:r>
              <a:rPr lang="zh-CN" sz="2400">
                <a:latin typeface="SimSun"/>
                <a:ea typeface="SimSun"/>
              </a:rPr>
              <a:t>更多人賣</a:t>
            </a:r>
            <a:endParaRPr lang="en-US" altLang="zh-CN" sz="2400">
              <a:solidFill>
                <a:srgbClr val="000000"/>
              </a:solidFill>
              <a:latin typeface="SimSun"/>
            </a:endParaRPr>
          </a:p>
          <a:p>
            <a:pPr lvl="1">
              <a:buSzPct val="114999"/>
              <a:buFont typeface="Wingdings,Sans-Serif"/>
              <a:buChar char="§"/>
            </a:pPr>
            <a:r>
              <a:rPr lang="zh-CN" altLang="en-US" sz="2400">
                <a:latin typeface="SimSun"/>
                <a:ea typeface="SimSun"/>
              </a:rPr>
              <a:t>器官</a:t>
            </a:r>
            <a:r>
              <a:rPr lang="zh-CN" sz="2400">
                <a:latin typeface="SimSun"/>
                <a:ea typeface="SimSun"/>
              </a:rPr>
              <a:t>儲備增加</a:t>
            </a:r>
            <a:endParaRPr lang="en-US" altLang="zh-CN" sz="2400">
              <a:latin typeface="SimSun"/>
              <a:ea typeface="SimSun"/>
            </a:endParaRPr>
          </a:p>
          <a:p>
            <a:pPr lvl="1">
              <a:buSzPct val="114999"/>
              <a:buFont typeface="Wingdings,Sans-Serif"/>
              <a:buChar char="§"/>
            </a:pPr>
            <a:r>
              <a:rPr lang="zh-TW" altLang="en-US" sz="2400">
                <a:latin typeface="SimSun"/>
                <a:ea typeface="SimSun"/>
              </a:rPr>
              <a:t>所有人都可以參與買賣</a:t>
            </a:r>
            <a:endParaRPr lang="zh-CN" sz="240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E3A86-3A9D-5489-3355-C13F8955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18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305239-8540-4B43-1820-AC1A5ED653B6}"/>
              </a:ext>
            </a:extLst>
          </p:cNvPr>
          <p:cNvSpPr txBox="1"/>
          <p:nvPr/>
        </p:nvSpPr>
        <p:spPr>
          <a:xfrm>
            <a:off x="2845519" y="5611512"/>
            <a:ext cx="64976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800">
                <a:highlight>
                  <a:srgbClr val="00FFFF"/>
                </a:highlight>
                <a:latin typeface="SimSun"/>
                <a:ea typeface="SimSun"/>
              </a:rPr>
              <a:t>反而降低了器官的售價，使其更加公平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77A7E9-4774-FF30-30E1-A47AA13DCB4A}"/>
              </a:ext>
            </a:extLst>
          </p:cNvPr>
          <p:cNvSpPr txBox="1"/>
          <p:nvPr/>
        </p:nvSpPr>
        <p:spPr>
          <a:xfrm>
            <a:off x="621470" y="5659348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>
                <a:latin typeface="SimSun"/>
                <a:ea typeface="SimSun"/>
              </a:rPr>
              <a:t>李柏豪，黃海翔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2596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B8872-C311-B1C9-2337-EFC5BC70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SimSun"/>
                <a:ea typeface="SimSun"/>
              </a:rPr>
              <a:t>5.效益論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75F003-C901-7334-B5BE-43523DCAE4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latin typeface="SimSun"/>
                <a:ea typeface="SimSun"/>
              </a:rPr>
              <a:t>合法化前</a:t>
            </a:r>
            <a:endParaRPr lang="zh-HK" altLang="en-US">
              <a:latin typeface="SimSun"/>
              <a:ea typeface="SimSun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27679B-F075-E028-3376-503B588BF2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>
                <a:latin typeface="SimSun"/>
                <a:ea typeface="SimSun"/>
              </a:rPr>
              <a:t>貧者難以變得富裕</a:t>
            </a:r>
            <a:endParaRPr lang="en-US" altLang="zh-TW">
              <a:latin typeface="SimSun"/>
              <a:ea typeface="SimSun"/>
            </a:endParaRPr>
          </a:p>
          <a:p>
            <a:r>
              <a:rPr lang="zh-TW" altLang="en-US">
                <a:latin typeface="SimSun"/>
                <a:ea typeface="SimSun"/>
              </a:rPr>
              <a:t>病人因器官供應短缺難以得到救治</a:t>
            </a:r>
            <a:endParaRPr lang="en-US" altLang="zh-TW">
              <a:latin typeface="SimSun"/>
              <a:ea typeface="SimSun"/>
            </a:endParaRPr>
          </a:p>
          <a:p>
            <a:r>
              <a:rPr lang="zh-TW" altLang="en-US">
                <a:latin typeface="SimSun"/>
                <a:ea typeface="SimSun"/>
              </a:rPr>
              <a:t>未能將利益最大化</a:t>
            </a:r>
            <a:endParaRPr lang="zh-CN" altLang="en-US">
              <a:latin typeface="SimSun"/>
              <a:ea typeface="SimSun"/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7C74474-879B-8CEA-7973-AA38B1EF3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>
                <a:latin typeface="SimSun"/>
                <a:ea typeface="SimSun"/>
              </a:rPr>
              <a:t>合法化後</a:t>
            </a:r>
            <a:endParaRPr lang="zh-HK" altLang="en-US">
              <a:latin typeface="SimSun"/>
              <a:ea typeface="SimSun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E07922-3B44-8EBF-0296-9747485425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altLang="en-US">
                <a:latin typeface="SimSun"/>
                <a:ea typeface="SimSun"/>
              </a:rPr>
              <a:t>貧窮售賣者收穫金錢</a:t>
            </a:r>
            <a:endParaRPr lang="zh-HK" altLang="en-US">
              <a:latin typeface="SimSun"/>
              <a:ea typeface="SimSun"/>
            </a:endParaRPr>
          </a:p>
          <a:p>
            <a:pPr>
              <a:buSzPct val="114999"/>
            </a:pPr>
            <a:r>
              <a:rPr lang="zh-TW" altLang="en-US">
                <a:latin typeface="SimSun"/>
                <a:ea typeface="SimSun"/>
              </a:rPr>
              <a:t>病人得到器官救治</a:t>
            </a:r>
            <a:endParaRPr lang="zh-HK" altLang="en-US">
              <a:latin typeface="SimSun"/>
              <a:ea typeface="SimSun"/>
            </a:endParaRPr>
          </a:p>
          <a:p>
            <a:pPr>
              <a:buSzPct val="114999"/>
            </a:pPr>
            <a:r>
              <a:rPr lang="zh-TW" altLang="en-US">
                <a:latin typeface="SimSun"/>
                <a:ea typeface="SimSun"/>
              </a:rPr>
              <a:t>較合法化前得到較大的利益</a:t>
            </a:r>
            <a:endParaRPr lang="zh-HK" altLang="en-US">
              <a:latin typeface="SimSun"/>
              <a:ea typeface="SimSun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99F9B9-5644-A742-9E34-577BB8EA584B}"/>
              </a:ext>
            </a:extLst>
          </p:cNvPr>
          <p:cNvSpPr txBox="1"/>
          <p:nvPr/>
        </p:nvSpPr>
        <p:spPr>
          <a:xfrm>
            <a:off x="4602031" y="5371758"/>
            <a:ext cx="2955783" cy="662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600" err="1">
                <a:solidFill>
                  <a:srgbClr val="262626"/>
                </a:solidFill>
                <a:highlight>
                  <a:srgbClr val="00FFFF"/>
                </a:highlight>
                <a:latin typeface="SimSun"/>
                <a:ea typeface="SimSun"/>
              </a:rPr>
              <a:t>符合效益論</a:t>
            </a:r>
            <a:endParaRPr lang="en-US" altLang="zh-CN" sz="3600">
              <a:solidFill>
                <a:srgbClr val="262626"/>
              </a:solidFill>
              <a:highlight>
                <a:srgbClr val="00FFFF"/>
              </a:highlight>
              <a:latin typeface="SimSun"/>
              <a:ea typeface="SimSun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A369638-61DA-7DF6-5DE1-0F6AB463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581AF5-DDC4-008B-A057-0BEFF9CDDEBC}"/>
              </a:ext>
            </a:extLst>
          </p:cNvPr>
          <p:cNvSpPr txBox="1"/>
          <p:nvPr/>
        </p:nvSpPr>
        <p:spPr>
          <a:xfrm>
            <a:off x="621470" y="5659348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latin typeface="SimSun"/>
                <a:ea typeface="SimSun"/>
              </a:rPr>
              <a:t>李柏豪，</a:t>
            </a:r>
            <a:r>
              <a:rPr lang="zh-CN">
                <a:latin typeface="SimSun"/>
                <a:ea typeface="SimSun"/>
              </a:rPr>
              <a:t>黃海翔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07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50B0A8-C378-0E83-9980-D9FE23E2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/>
                <a:ea typeface="宋体"/>
              </a:rPr>
              <a:t>目錄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A5DB03B-9D81-455B-CEF4-CF5D4DA4A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7" y="2565740"/>
            <a:ext cx="4718304" cy="3310128"/>
          </a:xfrm>
        </p:spPr>
        <p:txBody>
          <a:bodyPr>
            <a:normAutofit/>
          </a:bodyPr>
          <a:lstStyle/>
          <a:p>
            <a:r>
              <a:rPr lang="zh-CN" altLang="en-US">
                <a:latin typeface="SimSun"/>
                <a:ea typeface="SimSun"/>
              </a:rPr>
              <a:t>背景</a:t>
            </a:r>
          </a:p>
          <a:p>
            <a:pPr marL="800100" lvl="1" indent="-342900"/>
            <a:r>
              <a:rPr lang="zh-HK" altLang="en-US">
                <a:solidFill>
                  <a:srgbClr val="262626"/>
                </a:solidFill>
                <a:latin typeface="SimSun"/>
                <a:ea typeface="SimSun"/>
              </a:rPr>
              <a:t>什麼是</a:t>
            </a:r>
            <a:r>
              <a:rPr lang="zh-TW" altLang="en-US">
                <a:solidFill>
                  <a:srgbClr val="262626"/>
                </a:solidFill>
                <a:latin typeface="SimSun"/>
                <a:ea typeface="SimSun"/>
              </a:rPr>
              <a:t>器官移植</a:t>
            </a:r>
            <a:endParaRPr lang="en-US" altLang="zh-TW">
              <a:solidFill>
                <a:srgbClr val="262626"/>
              </a:solidFill>
              <a:latin typeface="SimSun"/>
              <a:ea typeface="SimSun"/>
            </a:endParaRPr>
          </a:p>
          <a:p>
            <a:pPr marL="800100" lvl="1" indent="-342900"/>
            <a:r>
              <a:rPr lang="zh-TW" altLang="en-US">
                <a:solidFill>
                  <a:srgbClr val="262626"/>
                </a:solidFill>
                <a:latin typeface="SimSun"/>
                <a:ea typeface="SimSun"/>
              </a:rPr>
              <a:t>目</a:t>
            </a:r>
            <a:r>
              <a:rPr lang="zh-TW" altLang="en-001">
                <a:solidFill>
                  <a:srgbClr val="262626"/>
                </a:solidFill>
                <a:latin typeface="SimSun"/>
                <a:ea typeface="SimSun"/>
              </a:rPr>
              <a:t>前</a:t>
            </a:r>
            <a:r>
              <a:rPr lang="zh-TW" altLang="en-US">
                <a:solidFill>
                  <a:srgbClr val="262626"/>
                </a:solidFill>
                <a:latin typeface="SimSun"/>
                <a:ea typeface="SimSun"/>
              </a:rPr>
              <a:t>器官捐</a:t>
            </a:r>
            <a:r>
              <a:rPr lang="zh-TW" altLang="en-001">
                <a:solidFill>
                  <a:srgbClr val="262626"/>
                </a:solidFill>
                <a:latin typeface="SimSun"/>
                <a:ea typeface="SimSun"/>
              </a:rPr>
              <a:t>贈</a:t>
            </a:r>
            <a:r>
              <a:rPr lang="zh-TW" altLang="en-US">
                <a:solidFill>
                  <a:srgbClr val="262626"/>
                </a:solidFill>
                <a:latin typeface="SimSun"/>
                <a:ea typeface="SimSun"/>
              </a:rPr>
              <a:t>的流程</a:t>
            </a:r>
            <a:endParaRPr lang="en-US" altLang="zh-TW">
              <a:solidFill>
                <a:srgbClr val="262626"/>
              </a:solidFill>
              <a:latin typeface="SimSun"/>
              <a:ea typeface="SimSun"/>
            </a:endParaRPr>
          </a:p>
          <a:p>
            <a:pPr marL="800100" lvl="1" indent="-342900"/>
            <a:r>
              <a:rPr lang="zh-HK" altLang="en-US">
                <a:solidFill>
                  <a:srgbClr val="262626"/>
                </a:solidFill>
                <a:latin typeface="SimSun"/>
                <a:ea typeface="SimSun"/>
              </a:rPr>
              <a:t>香港現時等待器官人數</a:t>
            </a:r>
          </a:p>
          <a:p>
            <a:pPr marL="800100" lvl="1" indent="-342900"/>
            <a:r>
              <a:rPr lang="zh-HK" altLang="en-US">
                <a:solidFill>
                  <a:srgbClr val="262626"/>
                </a:solidFill>
                <a:latin typeface="SimSun"/>
                <a:ea typeface="SimSun"/>
              </a:rPr>
              <a:t>器官交易的定義</a:t>
            </a:r>
            <a:endParaRPr lang="en-US" altLang="zh-HK">
              <a:solidFill>
                <a:srgbClr val="262626"/>
              </a:solidFill>
              <a:latin typeface="SimSun"/>
              <a:ea typeface="SimSun"/>
            </a:endParaRPr>
          </a:p>
          <a:p>
            <a:pPr marL="800100" lvl="1" indent="-342900"/>
            <a:r>
              <a:rPr lang="zh-HK" altLang="en-US">
                <a:solidFill>
                  <a:srgbClr val="262626"/>
                </a:solidFill>
                <a:latin typeface="SimSun"/>
                <a:ea typeface="SimSun"/>
              </a:rPr>
              <a:t>具體案例</a:t>
            </a:r>
            <a:endParaRPr lang="en-001" altLang="zh-HK">
              <a:solidFill>
                <a:srgbClr val="262626"/>
              </a:solidFill>
              <a:latin typeface="SimSun"/>
              <a:ea typeface="SimSun"/>
            </a:endParaRPr>
          </a:p>
          <a:p>
            <a:pPr marL="800100" lvl="1" indent="-342900"/>
            <a:r>
              <a:rPr lang="zh-HK" altLang="en-US">
                <a:solidFill>
                  <a:srgbClr val="262626"/>
                </a:solidFill>
                <a:latin typeface="SimSun"/>
                <a:ea typeface="SimSun"/>
              </a:rPr>
              <a:t>分</a:t>
            </a:r>
            <a:r>
              <a:rPr lang="zh-HK" altLang="en-001">
                <a:solidFill>
                  <a:srgbClr val="262626"/>
                </a:solidFill>
                <a:latin typeface="SimSun"/>
                <a:ea typeface="SimSun"/>
              </a:rPr>
              <a:t>析</a:t>
            </a:r>
            <a:r>
              <a:rPr lang="zh-HK" altLang="en-US">
                <a:solidFill>
                  <a:srgbClr val="262626"/>
                </a:solidFill>
                <a:latin typeface="SimSun"/>
                <a:ea typeface="SimSun"/>
              </a:rPr>
              <a:t>案</a:t>
            </a:r>
            <a:r>
              <a:rPr lang="zh-HK" altLang="en-001">
                <a:solidFill>
                  <a:srgbClr val="262626"/>
                </a:solidFill>
                <a:latin typeface="SimSun"/>
                <a:ea typeface="SimSun"/>
              </a:rPr>
              <a:t>例</a:t>
            </a:r>
            <a:endParaRPr lang="en-US" altLang="zh-HK">
              <a:solidFill>
                <a:srgbClr val="262626"/>
              </a:solidFill>
              <a:latin typeface="SimSun"/>
              <a:ea typeface="SimSun"/>
            </a:endParaRPr>
          </a:p>
          <a:p>
            <a:pPr marL="0" indent="0">
              <a:buNone/>
            </a:pPr>
            <a:endParaRPr lang="zh-CN" altLang="en-US">
              <a:latin typeface="SimSun"/>
              <a:ea typeface="SimSun"/>
            </a:endParaRPr>
          </a:p>
          <a:p>
            <a:endParaRPr lang="zh-CN" altLang="en-US">
              <a:latin typeface="Garamond" panose="02020404030301010803"/>
              <a:ea typeface="SimSun"/>
            </a:endParaRPr>
          </a:p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17064-5D5C-3038-53FD-C3AAA279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250" y="2573821"/>
            <a:ext cx="4718304" cy="3310128"/>
          </a:xfrm>
        </p:spPr>
        <p:txBody>
          <a:bodyPr/>
          <a:lstStyle/>
          <a:p>
            <a:r>
              <a:rPr lang="zh-CN" altLang="en-US">
                <a:latin typeface="SimSun"/>
                <a:ea typeface="SimSun"/>
              </a:rPr>
              <a:t>道德問題</a:t>
            </a:r>
          </a:p>
          <a:p>
            <a:pPr>
              <a:buSzPct val="114999"/>
            </a:pPr>
            <a:r>
              <a:rPr lang="zh-CN" altLang="en-US">
                <a:latin typeface="SimSun"/>
                <a:ea typeface="SimSun"/>
              </a:rPr>
              <a:t>支持方</a:t>
            </a:r>
          </a:p>
          <a:p>
            <a:pPr>
              <a:buSzPct val="114999"/>
            </a:pPr>
            <a:r>
              <a:rPr lang="zh-CN" altLang="en-US">
                <a:latin typeface="SimSun"/>
                <a:ea typeface="SimSun"/>
              </a:rPr>
              <a:t>反對方</a:t>
            </a:r>
          </a:p>
          <a:p>
            <a:pPr>
              <a:buSzPct val="114999"/>
            </a:pPr>
            <a:r>
              <a:rPr lang="zh-CN" altLang="en-US">
                <a:latin typeface="SimSun"/>
                <a:ea typeface="SimSun"/>
              </a:rPr>
              <a:t>結論</a:t>
            </a:r>
          </a:p>
          <a:p>
            <a:pPr>
              <a:buSzPct val="114999"/>
            </a:pPr>
            <a:r>
              <a:rPr lang="zh-CN" altLang="en-US">
                <a:latin typeface="SimSun"/>
                <a:ea typeface="SimSun"/>
              </a:rPr>
              <a:t>參考資料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018A9E-50DD-4F96-6F70-0FE4ACAF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F898BC-109B-D976-CB66-A810660C35ED}"/>
              </a:ext>
            </a:extLst>
          </p:cNvPr>
          <p:cNvSpPr txBox="1"/>
          <p:nvPr/>
        </p:nvSpPr>
        <p:spPr>
          <a:xfrm>
            <a:off x="573845" y="5881597"/>
            <a:ext cx="13217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latin typeface="SimSun"/>
                <a:ea typeface="SimSun"/>
              </a:rPr>
              <a:t>李柏豪</a:t>
            </a:r>
          </a:p>
        </p:txBody>
      </p:sp>
    </p:spTree>
    <p:extLst>
      <p:ext uri="{BB962C8B-B14F-4D97-AF65-F5344CB8AC3E}">
        <p14:creationId xmlns:p14="http://schemas.microsoft.com/office/powerpoint/2010/main" val="4033893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D2BDA-E42E-EAE1-DB52-27B654C7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SimSun"/>
                <a:ea typeface="SimSun"/>
              </a:rPr>
              <a:t>小結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5ECEE-1D3A-522A-9D21-8029D841E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latin typeface="SimSun"/>
                <a:ea typeface="SimSun"/>
              </a:rPr>
              <a:t>應當器官交易合法化</a:t>
            </a:r>
          </a:p>
          <a:p>
            <a:pPr>
              <a:buSzPct val="114999"/>
            </a:pPr>
            <a:r>
              <a:rPr lang="zh-CN" altLang="en-US" sz="2800">
                <a:latin typeface="SimSun"/>
                <a:ea typeface="SimSun"/>
              </a:rPr>
              <a:t>每個人都應該有支配自己身體的自由，法律不應該在此設限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EA588-5E53-18E0-6AB0-07312F9A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20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6AB94C-6F7D-9DE5-4DD2-F422FF2ED42A}"/>
              </a:ext>
            </a:extLst>
          </p:cNvPr>
          <p:cNvSpPr txBox="1"/>
          <p:nvPr/>
        </p:nvSpPr>
        <p:spPr>
          <a:xfrm>
            <a:off x="684970" y="5786348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latin typeface="SimSun"/>
                <a:ea typeface="SimSun"/>
              </a:rPr>
              <a:t>李柏豪</a:t>
            </a:r>
          </a:p>
        </p:txBody>
      </p:sp>
    </p:spTree>
    <p:extLst>
      <p:ext uri="{BB962C8B-B14F-4D97-AF65-F5344CB8AC3E}">
        <p14:creationId xmlns:p14="http://schemas.microsoft.com/office/powerpoint/2010/main" val="1099873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C9F35-14F3-FBF5-8773-210C51CD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55591"/>
            <a:ext cx="9601196" cy="1303867"/>
          </a:xfrm>
        </p:spPr>
        <p:txBody>
          <a:bodyPr/>
          <a:lstStyle/>
          <a:p>
            <a:r>
              <a:rPr lang="zh-CN" altLang="en-US" b="1">
                <a:latin typeface="SimSun"/>
                <a:ea typeface="SimSun"/>
              </a:rPr>
              <a:t>反對器官交易合法化</a:t>
            </a:r>
            <a:r>
              <a:rPr lang="zh-CN" altLang="en-US">
                <a:latin typeface="SimSun"/>
                <a:ea typeface="SimSun"/>
              </a:rPr>
              <a:t>（正論）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91BD8-0138-3F86-8CEE-F8129043C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85607"/>
            <a:ext cx="9601196" cy="31405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>
                <a:latin typeface="SimSun"/>
                <a:ea typeface="SimSun"/>
              </a:rPr>
              <a:t>導致</a:t>
            </a:r>
            <a:r>
              <a:rPr lang="zh-CN" altLang="en-US">
                <a:latin typeface="SimSun"/>
                <a:ea typeface="SimSun"/>
              </a:rPr>
              <a:t>疾病傳播</a:t>
            </a:r>
            <a:endParaRPr lang="zh-TW" altLang="en-US">
              <a:latin typeface="SimSun"/>
              <a:ea typeface="SimSun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>
                <a:latin typeface="SimSun"/>
                <a:ea typeface="SimSun"/>
              </a:rPr>
              <a:t>器官交易會剝削窮人</a:t>
            </a:r>
            <a:endParaRPr lang="zh-TW" altLang="en-US">
              <a:latin typeface="SimSun"/>
              <a:ea typeface="SimSun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>
                <a:latin typeface="SimSun"/>
                <a:ea typeface="SimSun"/>
              </a:rPr>
              <a:t>器官交易貶低人性尊嚴</a:t>
            </a:r>
            <a:endParaRPr lang="en-US" altLang="zh-CN">
              <a:latin typeface="SimSun"/>
              <a:ea typeface="SimSun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原則主義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D0CA8B-6749-B7AD-675B-424AF6EC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21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A38FAC-9C1B-0A8B-D588-AED2A8F1DB91}"/>
              </a:ext>
            </a:extLst>
          </p:cNvPr>
          <p:cNvSpPr txBox="1"/>
          <p:nvPr/>
        </p:nvSpPr>
        <p:spPr>
          <a:xfrm>
            <a:off x="621470" y="5659348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dirty="0">
                <a:latin typeface="SimSun"/>
                <a:ea typeface="SimSun"/>
              </a:rPr>
              <a:t>吳家成，</a:t>
            </a:r>
            <a:r>
              <a:rPr lang="zh-CN" dirty="0">
                <a:latin typeface="SimSun"/>
                <a:ea typeface="SimSun"/>
              </a:rPr>
              <a:t>嚴俊稀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3073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E76D0-A927-B0FE-F6C7-A56431235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545477"/>
          </a:xfrm>
        </p:spPr>
        <p:txBody>
          <a:bodyPr>
            <a:noAutofit/>
          </a:bodyPr>
          <a:lstStyle/>
          <a:p>
            <a:pPr marL="342900" indent="-342900"/>
            <a:r>
              <a:rPr lang="zh-TW" altLang="en-US">
                <a:solidFill>
                  <a:srgbClr val="262626"/>
                </a:solidFill>
                <a:latin typeface="SimSun"/>
                <a:ea typeface="SimSun"/>
              </a:rPr>
              <a:t>造成買方被疾病感染</a:t>
            </a:r>
            <a:r>
              <a:rPr lang="en-US" altLang="zh-TW">
                <a:solidFill>
                  <a:srgbClr val="262626"/>
                </a:solidFill>
                <a:latin typeface="SimSun"/>
                <a:ea typeface="SimSun"/>
              </a:rPr>
              <a:t>/</a:t>
            </a:r>
            <a:r>
              <a:rPr lang="zh-TW" altLang="en-US">
                <a:solidFill>
                  <a:srgbClr val="262626"/>
                </a:solidFill>
                <a:latin typeface="SimSun"/>
                <a:ea typeface="SimSun"/>
              </a:rPr>
              <a:t>遺傳後代。</a:t>
            </a:r>
            <a:endParaRPr lang="en-US" altLang="zh-TW">
              <a:solidFill>
                <a:srgbClr val="262626"/>
              </a:solidFill>
              <a:latin typeface="SimSun"/>
              <a:ea typeface="SimSun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TW" altLang="en-US">
                <a:latin typeface="宋体"/>
                <a:ea typeface="宋体"/>
              </a:rPr>
              <a:t>來自器官移植協會</a:t>
            </a:r>
            <a:r>
              <a:rPr lang="en-US" altLang="zh-TW">
                <a:latin typeface="宋体"/>
                <a:ea typeface="宋体"/>
              </a:rPr>
              <a:t>BC </a:t>
            </a:r>
            <a:r>
              <a:rPr lang="en-US" altLang="zh-CN">
                <a:latin typeface="宋体"/>
                <a:ea typeface="宋体"/>
              </a:rPr>
              <a:t>T</a:t>
            </a:r>
            <a:r>
              <a:rPr lang="en-US" altLang="zh-TW">
                <a:latin typeface="宋体"/>
                <a:ea typeface="宋体"/>
              </a:rPr>
              <a:t>ransplant</a:t>
            </a:r>
            <a:r>
              <a:rPr lang="zh-CN" altLang="en-US">
                <a:latin typeface="宋体"/>
                <a:ea typeface="宋体"/>
              </a:rPr>
              <a:t>的</a:t>
            </a:r>
            <a:r>
              <a:rPr lang="en-US" altLang="zh-CN">
                <a:latin typeface="宋体"/>
                <a:ea typeface="宋体"/>
              </a:rPr>
              <a:t>〈</a:t>
            </a:r>
            <a:r>
              <a:rPr lang="zh-CN" altLang="en-US">
                <a:latin typeface="宋体"/>
                <a:ea typeface="宋体"/>
              </a:rPr>
              <a:t>來自器官捐贈者的疾病傳染風險 </a:t>
            </a:r>
            <a:r>
              <a:rPr lang="en-US" altLang="zh-CN">
                <a:latin typeface="宋体"/>
                <a:ea typeface="宋体"/>
              </a:rPr>
              <a:t>– </a:t>
            </a:r>
            <a:r>
              <a:rPr lang="zh-CN" altLang="en-US">
                <a:latin typeface="宋体"/>
                <a:ea typeface="宋体"/>
              </a:rPr>
              <a:t>病人資訊指南</a:t>
            </a:r>
            <a:r>
              <a:rPr lang="en-US" altLang="zh-CN">
                <a:latin typeface="宋体"/>
                <a:ea typeface="宋体"/>
              </a:rPr>
              <a:t>〉</a:t>
            </a:r>
            <a:endParaRPr lang="en-US" altLang="zh-TW">
              <a:latin typeface="宋体"/>
              <a:ea typeface="宋体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sz="2000">
                <a:latin typeface="宋体"/>
                <a:ea typeface="宋体"/>
              </a:rPr>
              <a:t>各種篩查測試不能驗出所有感染情況，測試並非 </a:t>
            </a:r>
            <a:r>
              <a:rPr lang="en-US" altLang="zh-CN" sz="2000">
                <a:latin typeface="宋体"/>
                <a:ea typeface="宋体"/>
              </a:rPr>
              <a:t>100% </a:t>
            </a:r>
            <a:r>
              <a:rPr lang="zh-CN" altLang="en-US" sz="2000">
                <a:latin typeface="宋体"/>
                <a:ea typeface="宋体"/>
              </a:rPr>
              <a:t>準確。即使情況罕見，但有時身體受了感染，測試結果仍可能呈陰</a:t>
            </a:r>
            <a:endParaRPr lang="en-US" altLang="zh-CN" sz="2000">
              <a:latin typeface="宋体"/>
              <a:ea typeface="宋体"/>
            </a:endParaRPr>
          </a:p>
          <a:p>
            <a:pPr lvl="2">
              <a:buFont typeface="Arial" panose="05000000000000000000" pitchFamily="2" charset="2"/>
              <a:buChar char="•"/>
            </a:pPr>
            <a:r>
              <a:rPr lang="zh-TW" altLang="en-US" sz="2000">
                <a:latin typeface="宋体"/>
                <a:ea typeface="宋体"/>
              </a:rPr>
              <a:t>若測試是在測不出染病情況的時段進行，則受</a:t>
            </a:r>
            <a:r>
              <a:rPr lang="zh-CN" altLang="en-US" sz="2000">
                <a:latin typeface="宋体"/>
                <a:ea typeface="宋体"/>
              </a:rPr>
              <a:t>移植</a:t>
            </a:r>
            <a:r>
              <a:rPr lang="zh-TW" altLang="en-US" sz="2000">
                <a:latin typeface="宋体"/>
                <a:ea typeface="宋体"/>
              </a:rPr>
              <a:t>者仍有被傳染愛滋病毒、丙型肝炎病毒和乙型肝炎病毒的風險</a:t>
            </a:r>
            <a:endParaRPr lang="zh-CN" altLang="en-US">
              <a:solidFill>
                <a:srgbClr val="000000"/>
              </a:solidFill>
              <a:latin typeface="SimSun"/>
              <a:ea typeface="SimSun"/>
            </a:endParaRPr>
          </a:p>
          <a:p>
            <a:pPr lvl="2">
              <a:buSzPct val="114999"/>
              <a:buFont typeface="Wingdings" panose="05000000000000000000" pitchFamily="2" charset="2"/>
              <a:buChar char="§"/>
            </a:pPr>
            <a:endParaRPr lang="zh-TW" altLang="en-US" sz="2000">
              <a:latin typeface="宋体"/>
              <a:ea typeface="宋体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zh-TW" altLang="en-US" sz="2200">
              <a:latin typeface="宋体"/>
              <a:ea typeface="宋体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E3CE1CA-86A0-3180-7087-020C2828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73968"/>
            <a:ext cx="9601196" cy="1303867"/>
          </a:xfrm>
        </p:spPr>
        <p:txBody>
          <a:bodyPr/>
          <a:lstStyle/>
          <a:p>
            <a:r>
              <a:rPr lang="zh-CN" altLang="en-US" b="1">
                <a:latin typeface="SimSun"/>
                <a:ea typeface="SimSun"/>
              </a:rPr>
              <a:t>1.導致疾病傳播</a:t>
            </a:r>
            <a:endParaRPr 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9A42D8-C822-B71E-395B-089EA761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22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67EE03-539C-D55E-B5F3-951F835C6F91}"/>
              </a:ext>
            </a:extLst>
          </p:cNvPr>
          <p:cNvSpPr txBox="1"/>
          <p:nvPr/>
        </p:nvSpPr>
        <p:spPr>
          <a:xfrm>
            <a:off x="649691" y="5806073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dirty="0">
                <a:latin typeface="SimSun"/>
                <a:ea typeface="SimSun"/>
              </a:rPr>
              <a:t>吳家成，嚴俊稀</a:t>
            </a:r>
            <a:endParaRPr lang="zh-CN" dirty="0"/>
          </a:p>
        </p:txBody>
      </p:sp>
      <p:pic>
        <p:nvPicPr>
          <p:cNvPr id="7" name="Picture 6" descr="A group of colorful round shapes&#10;&#10;Description automatically generated">
            <a:extLst>
              <a:ext uri="{FF2B5EF4-FFF2-40B4-BE49-F238E27FC236}">
                <a16:creationId xmlns:a16="http://schemas.microsoft.com/office/drawing/2014/main" id="{A9D9AFF1-69EF-1640-6805-A3229D0C0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821" y="816310"/>
            <a:ext cx="1182428" cy="118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61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7DE39-0544-E141-EC3F-7A7557ED1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2D75E-720E-00A2-9028-A2D27A1D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SimSun"/>
                <a:ea typeface="SimSun"/>
              </a:rPr>
              <a:t>1.</a:t>
            </a:r>
            <a:r>
              <a:rPr lang="zh-CN" b="1">
                <a:latin typeface="SimSun"/>
                <a:ea typeface="SimSun"/>
              </a:rPr>
              <a:t>導致疾病傳播</a:t>
            </a:r>
            <a:endParaRPr lang="en-US" b="1">
              <a:latin typeface="SimSun"/>
              <a:ea typeface="SimSun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663FD-1910-4696-7DB9-74E7275C8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SimSun"/>
                <a:ea typeface="SimSun"/>
              </a:rPr>
              <a:t>病歷隱瞞及僞造</a:t>
            </a:r>
            <a:endParaRPr lang="en-US" altLang="zh-CN">
              <a:latin typeface="SimSun"/>
              <a:ea typeface="SimSun"/>
            </a:endParaRPr>
          </a:p>
          <a:p>
            <a:pPr lvl="1">
              <a:buSzPct val="114999"/>
            </a:pPr>
            <a:r>
              <a:rPr lang="zh-CN" altLang="zh-CN">
                <a:latin typeface="SimSun"/>
                <a:ea typeface="SimSun"/>
                <a:cs typeface="+mn-lt"/>
              </a:rPr>
              <a:t>不同國家</a:t>
            </a:r>
            <a:r>
              <a:rPr lang="zh-CN" altLang="en-US">
                <a:latin typeface="SimSun"/>
                <a:ea typeface="SimSun"/>
                <a:cs typeface="+mn-lt"/>
              </a:rPr>
              <a:t>、地區</a:t>
            </a:r>
            <a:r>
              <a:rPr lang="zh-CN" altLang="zh-CN">
                <a:latin typeface="SimSun"/>
                <a:ea typeface="SimSun"/>
                <a:cs typeface="+mn-lt"/>
              </a:rPr>
              <a:t>的</a:t>
            </a:r>
            <a:r>
              <a:rPr lang="zh-CN" altLang="en-US">
                <a:latin typeface="SimSun"/>
                <a:ea typeface="SimSun"/>
                <a:cs typeface="+mn-lt"/>
              </a:rPr>
              <a:t>對病症的檢測</a:t>
            </a:r>
            <a:r>
              <a:rPr lang="zh-CN" altLang="zh-CN">
                <a:latin typeface="SimSun"/>
                <a:ea typeface="SimSun"/>
                <a:cs typeface="+mn-lt"/>
              </a:rPr>
              <a:t>，</a:t>
            </a:r>
            <a:r>
              <a:rPr lang="zh-CN" altLang="en-US">
                <a:latin typeface="SimSun"/>
                <a:ea typeface="SimSun"/>
                <a:cs typeface="+mn-lt"/>
              </a:rPr>
              <a:t>都或會有不同的標準</a:t>
            </a:r>
            <a:endParaRPr lang="zh-CN" altLang="zh-CN">
              <a:latin typeface="SimSun"/>
              <a:ea typeface="SimSun"/>
              <a:cs typeface="+mn-lt"/>
            </a:endParaRPr>
          </a:p>
          <a:p>
            <a:pPr lvl="2"/>
            <a:r>
              <a:rPr lang="zh-CN" altLang="en-US">
                <a:latin typeface="SimSun"/>
                <a:ea typeface="SimSun"/>
              </a:rPr>
              <a:t>例如：一些來香港</a:t>
            </a:r>
            <a:r>
              <a:rPr lang="zh-CN" altLang="zh-CN">
                <a:latin typeface="SimSun"/>
                <a:ea typeface="SimSun"/>
              </a:rPr>
              <a:t>的</a:t>
            </a:r>
            <a:r>
              <a:rPr lang="zh-CN" altLang="en-US">
                <a:latin typeface="SimSun"/>
                <a:ea typeface="SimSun"/>
              </a:rPr>
              <a:t>外傭會以「替身」、「狸猫换太子」的方式</a:t>
            </a:r>
            <a:r>
              <a:rPr lang="zh-CN" altLang="zh-CN">
                <a:latin typeface="SimSun"/>
                <a:ea typeface="SimSun"/>
              </a:rPr>
              <a:t>在</a:t>
            </a:r>
            <a:r>
              <a:rPr lang="zh-CN" altLang="en-US">
                <a:latin typeface="SimSun"/>
                <a:ea typeface="SimSun"/>
              </a:rPr>
              <a:t>身體檢測</a:t>
            </a:r>
            <a:r>
              <a:rPr lang="zh-CN" altLang="zh-CN">
                <a:latin typeface="SimSun"/>
                <a:ea typeface="SimSun"/>
              </a:rPr>
              <a:t>報告上</a:t>
            </a:r>
            <a:r>
              <a:rPr lang="zh-CN" altLang="en-US">
                <a:latin typeface="SimSun"/>
                <a:ea typeface="SimSun"/>
              </a:rPr>
              <a:t>造假，甚至連耳朵失聰、有癲癇疾病都可以被隱瞞。</a:t>
            </a:r>
          </a:p>
          <a:p>
            <a:pPr lvl="1"/>
            <a:r>
              <a:rPr lang="zh-CN" altLang="en-US">
                <a:latin typeface="SimSun"/>
                <a:ea typeface="SimSun"/>
                <a:cs typeface="+mn-lt"/>
              </a:rPr>
              <a:t>商人為逐利益會僞造</a:t>
            </a:r>
            <a:r>
              <a:rPr lang="zh-CN" altLang="zh-CN">
                <a:latin typeface="SimSun"/>
                <a:ea typeface="SimSun"/>
                <a:cs typeface="+mn-lt"/>
              </a:rPr>
              <a:t>醫療和社會履歷或提供假樣本，從而隱藏病歷</a:t>
            </a:r>
            <a:endParaRPr lang="en-US" altLang="zh-CN">
              <a:latin typeface="SimSun"/>
              <a:ea typeface="SimSun"/>
              <a:cs typeface="+mn-lt"/>
            </a:endParaRPr>
          </a:p>
          <a:p>
            <a:pPr lvl="2"/>
            <a:r>
              <a:rPr lang="zh-TW" altLang="en-US">
                <a:latin typeface="宋体"/>
                <a:ea typeface="宋体"/>
              </a:rPr>
              <a:t>若測試是在測不出染病情況的時段進行，則受</a:t>
            </a:r>
            <a:r>
              <a:rPr lang="zh-CN" altLang="en-US">
                <a:latin typeface="宋体"/>
                <a:ea typeface="宋体"/>
              </a:rPr>
              <a:t>移植</a:t>
            </a:r>
            <a:r>
              <a:rPr lang="zh-TW" altLang="en-US">
                <a:latin typeface="宋体"/>
                <a:ea typeface="宋体"/>
              </a:rPr>
              <a:t>者仍有被傳染愛滋病毒、丙型肝炎病毒和乙型肝炎病毒的風險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911DD2-89FC-6A54-15AD-F81217FA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23</a:t>
            </a:fld>
            <a:endParaRPr lang="en-US"/>
          </a:p>
        </p:txBody>
      </p:sp>
      <p:pic>
        <p:nvPicPr>
          <p:cNvPr id="6" name="Picture 6" descr="A group of colorful round shapes&#10;&#10;Description automatically generated">
            <a:extLst>
              <a:ext uri="{FF2B5EF4-FFF2-40B4-BE49-F238E27FC236}">
                <a16:creationId xmlns:a16="http://schemas.microsoft.com/office/drawing/2014/main" id="{5237DD23-DD0D-A441-63B7-3654D040C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821" y="816310"/>
            <a:ext cx="1182428" cy="11824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640F98A-A34C-E579-C6C1-7EFEF3F548C2}"/>
              </a:ext>
            </a:extLst>
          </p:cNvPr>
          <p:cNvSpPr txBox="1"/>
          <p:nvPr/>
        </p:nvSpPr>
        <p:spPr>
          <a:xfrm>
            <a:off x="631472" y="5833913"/>
            <a:ext cx="6117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latin typeface="SimSun"/>
                <a:ea typeface="SimSun"/>
              </a:rPr>
              <a:t>吳家成</a:t>
            </a:r>
            <a:r>
              <a:rPr lang="zh-CN" altLang="en-US" dirty="0">
                <a:latin typeface="SimSun"/>
                <a:ea typeface="SimSun"/>
              </a:rPr>
              <a:t>，嚴俊稀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61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1C7EB1B-4A4A-7CC7-C02F-FDB6AE6A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600" y="982132"/>
            <a:ext cx="5580059" cy="13673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600" b="1">
                <a:solidFill>
                  <a:srgbClr val="262626"/>
                </a:solidFill>
                <a:latin typeface="SimSun"/>
                <a:ea typeface="SimSun"/>
              </a:rPr>
              <a:t>2.器官交易貶低人性尊嚴</a:t>
            </a:r>
            <a:endParaRPr lang="zh-CN" altLang="en-US" sz="3600" b="1">
              <a:solidFill>
                <a:srgbClr val="262626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person's body&#10;&#10;Description automatically generated">
            <a:extLst>
              <a:ext uri="{FF2B5EF4-FFF2-40B4-BE49-F238E27FC236}">
                <a16:creationId xmlns:a16="http://schemas.microsoft.com/office/drawing/2014/main" id="{AAE37800-CFE6-0C03-E24B-BDCE7D6F26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93" y="1986496"/>
            <a:ext cx="4394732" cy="27044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11C83-7A38-0BDF-9935-4556F9B21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>
            <a:normAutofit/>
          </a:bodyPr>
          <a:lstStyle/>
          <a:p>
            <a:pPr marL="342900" indent="-342900"/>
            <a:r>
              <a:rPr lang="zh-CN" altLang="en-US">
                <a:solidFill>
                  <a:srgbClr val="262626"/>
                </a:solidFill>
                <a:latin typeface="SimSun"/>
                <a:ea typeface="SimSun"/>
              </a:rPr>
              <a:t>人的身體商品化</a:t>
            </a:r>
          </a:p>
          <a:p>
            <a:pPr lvl="1">
              <a:buSzPct val="114999"/>
              <a:buFont typeface="Wingdings" panose="05000000000000000000" pitchFamily="2" charset="2"/>
              <a:buChar char="§"/>
            </a:pPr>
            <a:r>
              <a:rPr lang="zh-CN" altLang="en-US">
                <a:solidFill>
                  <a:srgbClr val="262626"/>
                </a:solidFill>
                <a:latin typeface="SimSun"/>
                <a:ea typeface="SimSun"/>
              </a:rPr>
              <a:t>窮人將毫無尊嚴</a:t>
            </a:r>
          </a:p>
          <a:p>
            <a:pPr lvl="1">
              <a:buSzPct val="114999"/>
              <a:buFont typeface="Wingdings" panose="05000000000000000000" pitchFamily="2" charset="2"/>
              <a:buChar char="§"/>
            </a:pPr>
            <a:r>
              <a:rPr lang="zh-CN">
                <a:solidFill>
                  <a:srgbClr val="262626"/>
                </a:solidFill>
                <a:latin typeface="SimSun"/>
                <a:ea typeface="SimSun"/>
              </a:rPr>
              <a:t>窮人為金錢及生計而變賣器官</a:t>
            </a:r>
            <a:endParaRPr lang="zh-CN" altLang="en-US">
              <a:solidFill>
                <a:srgbClr val="262626"/>
              </a:solidFill>
              <a:latin typeface="SimSun"/>
              <a:ea typeface="SimSun"/>
            </a:endParaRPr>
          </a:p>
          <a:p>
            <a:pPr lvl="1">
              <a:buSzPct val="114999"/>
              <a:buFont typeface="Wingdings" panose="05000000000000000000" pitchFamily="2" charset="2"/>
              <a:buChar char="§"/>
            </a:pPr>
            <a:r>
              <a:rPr lang="zh-TW" altLang="en-US">
                <a:solidFill>
                  <a:srgbClr val="262626"/>
                </a:solidFill>
                <a:latin typeface="SimSun"/>
                <a:ea typeface="SimSun"/>
              </a:rPr>
              <a:t>導致捐贈的人減少</a:t>
            </a:r>
            <a:endParaRPr lang="en-US" altLang="zh-TW">
              <a:solidFill>
                <a:srgbClr val="262626"/>
              </a:solidFill>
              <a:latin typeface="SimSun"/>
              <a:ea typeface="SimSun"/>
            </a:endParaRPr>
          </a:p>
          <a:p>
            <a:pPr lvl="2">
              <a:buSzPct val="100000"/>
              <a:buFont typeface="Wingdings" panose="05000000000000000000" pitchFamily="2" charset="2"/>
              <a:buChar char=""/>
            </a:pPr>
            <a:r>
              <a:rPr lang="zh-CN" altLang="en-US">
                <a:solidFill>
                  <a:srgbClr val="262626"/>
                </a:solidFill>
                <a:latin typeface="SimSun"/>
                <a:ea typeface="SimSun"/>
              </a:rPr>
              <a:t>買賣可以獲得金錢</a:t>
            </a:r>
            <a:endParaRPr lang="zh-CN" altLang="en-US">
              <a:solidFill>
                <a:srgbClr val="262626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16519-55FC-920A-278F-2CEAE9BD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24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3BF135-CF9B-CA97-C9EF-E27B747B11B4}"/>
              </a:ext>
            </a:extLst>
          </p:cNvPr>
          <p:cNvSpPr txBox="1"/>
          <p:nvPr/>
        </p:nvSpPr>
        <p:spPr>
          <a:xfrm>
            <a:off x="582738" y="5839519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dirty="0">
                <a:latin typeface="SimSun"/>
                <a:ea typeface="SimSun"/>
              </a:rPr>
              <a:t>吳家成</a:t>
            </a:r>
            <a:r>
              <a:rPr lang="zh-CN" altLang="en-US" dirty="0">
                <a:latin typeface="SimSun"/>
                <a:ea typeface="SimSun"/>
              </a:rPr>
              <a:t>，嚴俊稀</a:t>
            </a:r>
          </a:p>
        </p:txBody>
      </p:sp>
    </p:spTree>
    <p:extLst>
      <p:ext uri="{BB962C8B-B14F-4D97-AF65-F5344CB8AC3E}">
        <p14:creationId xmlns:p14="http://schemas.microsoft.com/office/powerpoint/2010/main" val="1241718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F6715-7476-045D-F0D9-D887B42A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SimSun"/>
                <a:ea typeface="SimSun"/>
              </a:rPr>
              <a:t>3.</a:t>
            </a:r>
            <a:r>
              <a:rPr lang="zh-CN" altLang="en-US" sz="4400" b="1">
                <a:latin typeface="SimSun"/>
                <a:ea typeface="SimSun"/>
              </a:rPr>
              <a:t>器官交易加强剝削窮人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5C8DD-46AD-54D5-5DD1-AE5E8B925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825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SimSun"/>
                <a:ea typeface="SimSun"/>
              </a:rPr>
              <a:t>資源會無可避免地傾向富人</a:t>
            </a:r>
            <a:r>
              <a:rPr lang="en-US" altLang="zh-TW" sz="2400" dirty="0">
                <a:latin typeface="SimSun"/>
                <a:ea typeface="SimSun"/>
              </a:rPr>
              <a:t>/</a:t>
            </a:r>
            <a:r>
              <a:rPr lang="zh-TW" altLang="en-US" sz="2400" dirty="0">
                <a:latin typeface="SimSun"/>
                <a:ea typeface="SimSun"/>
              </a:rPr>
              <a:t>富裕的國家。</a:t>
            </a:r>
            <a:endParaRPr lang="zh-CN" altLang="en-US" sz="2400" dirty="0">
              <a:latin typeface="SimSun"/>
              <a:ea typeface="SimSun"/>
            </a:endParaRPr>
          </a:p>
          <a:p>
            <a:pPr lvl="1">
              <a:buSzPct val="114999"/>
              <a:buFont typeface="Wingdings" panose="05000000000000000000" pitchFamily="2" charset="2"/>
              <a:buChar char="§"/>
            </a:pPr>
            <a:r>
              <a:rPr lang="zh-TW" altLang="en-US" dirty="0">
                <a:latin typeface="SimSun"/>
                <a:ea typeface="SimSun"/>
              </a:rPr>
              <a:t>富裕的國家會向貧窮的國家購買器官</a:t>
            </a:r>
            <a:r>
              <a:rPr lang="zh-CN" altLang="en-US" dirty="0">
                <a:latin typeface="SimSun"/>
                <a:ea typeface="SimSun"/>
              </a:rPr>
              <a:t>。</a:t>
            </a:r>
          </a:p>
          <a:p>
            <a:pPr>
              <a:buSzPct val="114999"/>
              <a:buFont typeface="Arial" panose="020B0604020202020204" pitchFamily="34" charset="0"/>
              <a:buChar char="•"/>
            </a:pPr>
            <a:r>
              <a:rPr lang="zh-CN" altLang="en-US" dirty="0">
                <a:latin typeface="SimSun"/>
                <a:ea typeface="SimSun"/>
              </a:rPr>
              <a:t>給人們「生命有等差</a:t>
            </a:r>
            <a:r>
              <a:rPr lang="zh-CN" altLang="en-US" b="0" i="0" dirty="0">
                <a:effectLst/>
                <a:latin typeface="Linux Libertine"/>
              </a:rPr>
              <a:t>」</a:t>
            </a:r>
            <a:r>
              <a:rPr lang="zh-CN" altLang="en-US" dirty="0">
                <a:latin typeface="SimSun"/>
                <a:ea typeface="SimSun"/>
              </a:rPr>
              <a:t>的觀念。</a:t>
            </a:r>
            <a:endParaRPr lang="en-US" altLang="zh-CN" dirty="0">
              <a:latin typeface="SimSun"/>
              <a:ea typeface="SimSun"/>
            </a:endParaRPr>
          </a:p>
          <a:p>
            <a:pPr lvl="1">
              <a:buSzPct val="114999"/>
              <a:buFont typeface="Wingdings" panose="05000000000000000000" pitchFamily="2" charset="2"/>
              <a:buChar char="§"/>
            </a:pPr>
            <a:r>
              <a:rPr lang="zh-CN" altLang="en-US" dirty="0">
                <a:latin typeface="SimSun"/>
                <a:ea typeface="SimSun"/>
              </a:rPr>
              <a:t>富人掌握大量資源和財富，可以肆意依靠器官交易延長生命</a:t>
            </a:r>
            <a:endParaRPr lang="en-US" altLang="zh-CN" dirty="0">
              <a:latin typeface="SimSun"/>
              <a:ea typeface="SimSun"/>
            </a:endParaRPr>
          </a:p>
          <a:p>
            <a:pPr lvl="1">
              <a:buSzPct val="114999"/>
              <a:buFont typeface="Wingdings" panose="05000000000000000000" pitchFamily="2" charset="2"/>
              <a:buChar char="§"/>
            </a:pPr>
            <a:r>
              <a:rPr lang="zh-CN" altLang="en-US" dirty="0">
                <a:latin typeface="SimSun"/>
                <a:ea typeface="SimSun"/>
              </a:rPr>
              <a:t>而窮人并沒有足夠的資源和財富，即使有足夠的能力可以購買器官，移植的手術費用、保存和康復費用，平民也絕對難以負擔。</a:t>
            </a:r>
            <a:endParaRPr lang="en-US" altLang="zh-CN" dirty="0">
              <a:latin typeface="SimSun"/>
              <a:ea typeface="SimSun"/>
            </a:endParaRPr>
          </a:p>
          <a:p>
            <a:pPr lvl="1">
              <a:buSzPct val="114999"/>
              <a:buFont typeface="Wingdings" panose="05000000000000000000" pitchFamily="2" charset="2"/>
              <a:buChar char="§"/>
            </a:pPr>
            <a:r>
              <a:rPr lang="zh-CN" altLang="en-US" dirty="0">
                <a:latin typeface="SimSun"/>
                <a:ea typeface="SimSun"/>
              </a:rPr>
              <a:t>造成富人和窮人的生命鴻溝越來越大</a:t>
            </a:r>
            <a:endParaRPr lang="en-US" altLang="zh-CN" dirty="0">
              <a:latin typeface="SimSun"/>
              <a:ea typeface="SimSun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F6E562-F9A2-3078-9C5C-2821239A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25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211E83-29D1-419F-A8D3-FB0C0A4B8BF3}"/>
              </a:ext>
            </a:extLst>
          </p:cNvPr>
          <p:cNvSpPr txBox="1"/>
          <p:nvPr/>
        </p:nvSpPr>
        <p:spPr>
          <a:xfrm>
            <a:off x="593248" y="5829680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latin typeface="SimSun"/>
                <a:ea typeface="SimSun"/>
              </a:rPr>
              <a:t>吳家成，</a:t>
            </a:r>
            <a:r>
              <a:rPr lang="zh-CN">
                <a:latin typeface="SimSun"/>
                <a:ea typeface="SimSun"/>
              </a:rPr>
              <a:t>嚴俊稀</a:t>
            </a:r>
            <a:endParaRPr lang="zh-CN" altLang="en-US">
              <a:latin typeface="SimSun"/>
              <a:ea typeface="SimSun"/>
            </a:endParaRPr>
          </a:p>
        </p:txBody>
      </p:sp>
      <p:pic>
        <p:nvPicPr>
          <p:cNvPr id="7" name="Picture 6" descr="A person with a beard and a dollar sign&#10;&#10;Description automatically generated">
            <a:extLst>
              <a:ext uri="{FF2B5EF4-FFF2-40B4-BE49-F238E27FC236}">
                <a16:creationId xmlns:a16="http://schemas.microsoft.com/office/drawing/2014/main" id="{45CCD427-7473-4E06-76DE-2A65D52DE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724" y="2730823"/>
            <a:ext cx="1396354" cy="139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61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7DA56-B50F-EB4F-48CB-607CD2247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025B-B5F2-AB31-D4B7-08F1C988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SimSun"/>
                <a:ea typeface="SimSun"/>
              </a:rPr>
              <a:t>3.</a:t>
            </a:r>
            <a:r>
              <a:rPr lang="zh-CN" altLang="en-US" sz="4400" b="1">
                <a:latin typeface="SimSun"/>
                <a:ea typeface="SimSun"/>
              </a:rPr>
              <a:t>器官交易加强剝削窮人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07B4F-B336-26C4-6DE9-0AA96FB4A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82500"/>
          </a:xfrm>
        </p:spPr>
        <p:txBody>
          <a:bodyPr>
            <a:normAutofit/>
          </a:bodyPr>
          <a:lstStyle/>
          <a:p>
            <a:r>
              <a:rPr lang="zh-CN" altLang="en-US">
                <a:latin typeface="SimSun"/>
                <a:ea typeface="SimSun"/>
              </a:rPr>
              <a:t>底層</a:t>
            </a:r>
            <a:r>
              <a:rPr lang="zh-CN" altLang="en-US" sz="2400">
                <a:latin typeface="SimSun"/>
                <a:ea typeface="SimSun"/>
              </a:rPr>
              <a:t>的生存機會</a:t>
            </a:r>
            <a:r>
              <a:rPr lang="zh-CN" altLang="en-US">
                <a:latin typeface="SimSun"/>
                <a:ea typeface="SimSun"/>
              </a:rPr>
              <a:t>將會被擠壓</a:t>
            </a:r>
            <a:endParaRPr lang="zh-CN" altLang="en-US" sz="1900">
              <a:latin typeface="SimSun"/>
              <a:ea typeface="SimSun"/>
            </a:endParaRPr>
          </a:p>
          <a:p>
            <a:pPr lvl="1">
              <a:buSzPct val="114999"/>
              <a:buFont typeface="Wingdings,Sans-Serif" panose="05000000000000000000" pitchFamily="2" charset="2"/>
              <a:buChar char="§"/>
            </a:pPr>
            <a:r>
              <a:rPr lang="zh-TW" altLang="en-US">
                <a:solidFill>
                  <a:srgbClr val="262626"/>
                </a:solidFill>
                <a:latin typeface="SimSun"/>
                <a:ea typeface="SimSun"/>
              </a:rPr>
              <a:t>西方世界的富豪普遍關注於延長自己的壽命
美國有一家「年輕血液」的生物公司，只要支付</a:t>
            </a:r>
            <a:r>
              <a:rPr lang="en-US" altLang="zh-TW">
                <a:solidFill>
                  <a:srgbClr val="262626"/>
                </a:solidFill>
                <a:latin typeface="SimSun"/>
                <a:ea typeface="SimSun"/>
              </a:rPr>
              <a:t>8000</a:t>
            </a:r>
            <a:r>
              <a:rPr lang="zh-TW" altLang="en-US">
                <a:solidFill>
                  <a:srgbClr val="262626"/>
                </a:solidFill>
                <a:latin typeface="SimSun"/>
                <a:ea typeface="SimSun"/>
              </a:rPr>
              <a:t>美元，就能獲得</a:t>
            </a:r>
            <a:r>
              <a:rPr lang="en-US" altLang="zh-TW">
                <a:solidFill>
                  <a:srgbClr val="262626"/>
                </a:solidFill>
                <a:latin typeface="SimSun"/>
                <a:ea typeface="SimSun"/>
              </a:rPr>
              <a:t>1.5L</a:t>
            </a:r>
            <a:r>
              <a:rPr lang="zh-TW" altLang="en-US">
                <a:solidFill>
                  <a:srgbClr val="262626"/>
                </a:solidFill>
                <a:latin typeface="SimSun"/>
                <a:ea typeface="SimSun"/>
              </a:rPr>
              <a:t>來自</a:t>
            </a:r>
            <a:r>
              <a:rPr lang="en-US" altLang="zh-TW">
                <a:solidFill>
                  <a:srgbClr val="262626"/>
                </a:solidFill>
                <a:latin typeface="SimSun"/>
                <a:ea typeface="SimSun"/>
              </a:rPr>
              <a:t>25</a:t>
            </a:r>
            <a:r>
              <a:rPr lang="zh-TW" altLang="en-US">
                <a:solidFill>
                  <a:srgbClr val="262626"/>
                </a:solidFill>
                <a:latin typeface="SimSun"/>
                <a:ea typeface="SimSun"/>
              </a:rPr>
              <a:t>歲以下年輕人的新鮮血液。
據稱，該公司已經為超過</a:t>
            </a:r>
            <a:r>
              <a:rPr lang="en-US" altLang="zh-TW">
                <a:solidFill>
                  <a:srgbClr val="262626"/>
                </a:solidFill>
                <a:latin typeface="SimSun"/>
                <a:ea typeface="SimSun"/>
              </a:rPr>
              <a:t>100</a:t>
            </a:r>
            <a:r>
              <a:rPr lang="zh-TW" altLang="en-US">
                <a:solidFill>
                  <a:srgbClr val="262626"/>
                </a:solidFill>
                <a:latin typeface="SimSun"/>
                <a:ea typeface="SimSun"/>
              </a:rPr>
              <a:t>多名富豪提供了輸血服務，客戶反饋也很好。</a:t>
            </a:r>
          </a:p>
          <a:p>
            <a:pPr indent="-457200">
              <a:buSzPct val="114999"/>
              <a:buFont typeface="Arial" panose="05000000000000000000" pitchFamily="2" charset="2"/>
              <a:buChar char="•"/>
            </a:pPr>
            <a:r>
              <a:rPr lang="zh-TW" altLang="en-US">
                <a:solidFill>
                  <a:srgbClr val="262626"/>
                </a:solidFill>
                <a:latin typeface="SimSun"/>
                <a:ea typeface="SimSun"/>
              </a:rPr>
              <a:t>因此只要器官交易合法化，我們可以合理推論富豪會毫不留情地</a:t>
            </a:r>
            <a:r>
              <a:rPr lang="zh-TW">
                <a:solidFill>
                  <a:srgbClr val="262626"/>
                </a:solidFill>
                <a:latin typeface="SimSun"/>
                <a:ea typeface="SimSun"/>
              </a:rPr>
              <a:t>操控經濟，哄擡物價，逼迫底層人民難無奈出賣器官，從而追求</a:t>
            </a:r>
            <a:r>
              <a:rPr lang="zh-TW" altLang="en-US">
                <a:solidFill>
                  <a:srgbClr val="262626"/>
                </a:solidFill>
                <a:latin typeface="SimSun"/>
                <a:ea typeface="SimSun"/>
              </a:rPr>
              <a:t>更健康、年輕的器官，讓自己長生。</a:t>
            </a:r>
            <a:endParaRPr lang="zh-CN">
              <a:solidFill>
                <a:srgbClr val="000000"/>
              </a:solidFill>
              <a:latin typeface="SimSun"/>
              <a:ea typeface="SimSun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10908-B41F-43CA-3249-6D2F640A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26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35F42D-82C7-9065-6B13-33753B5583AA}"/>
              </a:ext>
            </a:extLst>
          </p:cNvPr>
          <p:cNvSpPr txBox="1"/>
          <p:nvPr/>
        </p:nvSpPr>
        <p:spPr>
          <a:xfrm>
            <a:off x="593247" y="5875868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dirty="0">
                <a:latin typeface="SimSun"/>
                <a:ea typeface="SimSun"/>
              </a:rPr>
              <a:t>吳家成，嚴俊稀</a:t>
            </a:r>
          </a:p>
        </p:txBody>
      </p:sp>
      <p:pic>
        <p:nvPicPr>
          <p:cNvPr id="7" name="Picture 6" descr="A cartoon of a person holding a baby&#10;&#10;Description automatically generated">
            <a:extLst>
              <a:ext uri="{FF2B5EF4-FFF2-40B4-BE49-F238E27FC236}">
                <a16:creationId xmlns:a16="http://schemas.microsoft.com/office/drawing/2014/main" id="{1A154CA9-79A4-E472-A1BB-95CBF0A3A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696" y="1003138"/>
            <a:ext cx="1261853" cy="12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4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10BEF-29D0-2B40-690A-968E08E1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宋体"/>
                <a:ea typeface="宋体"/>
              </a:rPr>
              <a:t>4.德性倫理學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9D545-0910-A9B3-DC5A-D4461A5C7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器官是父母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自然給予自己的東西，以這種方式獲得金錢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并非是自己通過努力而得來的，此為不勞而獲。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不能提升自己的個人本性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反而透過取巧的方法得到金錢，會增加自己的懶惰與貪欲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助長人本身的散逸和貪心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5659A-EBE0-C5E2-E388-ADA45348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27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71E46F-DB78-1D4C-4163-E8CA8EC6AEA0}"/>
              </a:ext>
            </a:extLst>
          </p:cNvPr>
          <p:cNvSpPr txBox="1"/>
          <p:nvPr/>
        </p:nvSpPr>
        <p:spPr>
          <a:xfrm>
            <a:off x="579137" y="5857903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dirty="0">
                <a:latin typeface="SimSun"/>
                <a:ea typeface="SimSun"/>
              </a:rPr>
              <a:t>吳家成，嚴俊稀</a:t>
            </a:r>
          </a:p>
        </p:txBody>
      </p:sp>
    </p:spTree>
    <p:extLst>
      <p:ext uri="{BB962C8B-B14F-4D97-AF65-F5344CB8AC3E}">
        <p14:creationId xmlns:p14="http://schemas.microsoft.com/office/powerpoint/2010/main" val="1122463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9A424-A863-94B7-CD7A-C38343E5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SimSun"/>
                <a:ea typeface="SimSun"/>
              </a:rPr>
              <a:t>4</a:t>
            </a:r>
            <a:r>
              <a:rPr lang="zh-CN" altLang="en-US" b="1">
                <a:latin typeface="SimSun"/>
                <a:ea typeface="SimSun"/>
              </a:rPr>
              <a:t>.自主原則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DEA32-949D-92BD-F7CF-443A93B2E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SimSun"/>
                <a:ea typeface="SimSun"/>
              </a:rPr>
              <a:t>富人與窮人不平等，剥削窮人的生存機會</a:t>
            </a:r>
            <a:endParaRPr lang="en-US" altLang="zh-CN">
              <a:latin typeface="SimSun"/>
              <a:ea typeface="SimSun"/>
            </a:endParaRP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zh-CN" altLang="en-US">
                <a:latin typeface="SimSun"/>
                <a:ea typeface="SimSun"/>
              </a:rPr>
              <a:t>富人可以自由選擇買賣器官</a:t>
            </a:r>
            <a:endParaRPr lang="en-US" altLang="zh-CN">
              <a:latin typeface="SimSun"/>
              <a:ea typeface="SimSun"/>
            </a:endParaRP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zh-CN" altLang="en-US">
                <a:latin typeface="SimSun"/>
                <a:ea typeface="SimSun"/>
              </a:rPr>
              <a:t>窮人只可以自由選擇自己賣器官，但難以去買器官，</a:t>
            </a:r>
            <a:r>
              <a:rPr lang="zh-CN">
                <a:latin typeface="SimSun"/>
                <a:ea typeface="SimSun"/>
              </a:rPr>
              <a:t>器官交易涉及的一系列後續費用高昂</a:t>
            </a:r>
            <a:r>
              <a:rPr lang="zh-CN" altLang="en-US">
                <a:latin typeface="SimSun"/>
                <a:ea typeface="SimSun"/>
              </a:rPr>
              <a:t>：手術費、器官儲存費用、康復醫療費用</a:t>
            </a:r>
            <a:endParaRPr lang="zh-CN">
              <a:latin typeface="SimSun"/>
              <a:ea typeface="SimSun"/>
            </a:endParaRP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r>
              <a:rPr lang="zh-CN" altLang="en-US">
                <a:latin typeface="SimSun"/>
                <a:ea typeface="SimSun"/>
              </a:rPr>
              <a:t>對於窮人并不自由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635545-FF2B-4662-3298-50E19955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28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916910-EFED-920E-F35B-90B0CB70FF59}"/>
              </a:ext>
            </a:extLst>
          </p:cNvPr>
          <p:cNvSpPr txBox="1"/>
          <p:nvPr/>
        </p:nvSpPr>
        <p:spPr>
          <a:xfrm>
            <a:off x="593248" y="5875868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latin typeface="SimSun"/>
                <a:ea typeface="SimSun"/>
              </a:rPr>
              <a:t>吳家成，</a:t>
            </a:r>
            <a:r>
              <a:rPr lang="zh-CN">
                <a:latin typeface="SimSun"/>
                <a:ea typeface="SimSun"/>
              </a:rPr>
              <a:t>嚴俊稀</a:t>
            </a:r>
            <a:endParaRPr lang="zh-CN" altLang="en-US">
              <a:latin typeface="SimSun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010099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A1922-E618-2852-9A27-69FCE1D63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253B7-DA62-AF6D-5113-F47A6C65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SimSun"/>
                <a:ea typeface="SimSun"/>
              </a:rPr>
              <a:t>4</a:t>
            </a:r>
            <a:r>
              <a:rPr lang="zh-CN" altLang="en-US" b="1">
                <a:latin typeface="SimSun"/>
                <a:ea typeface="SimSun"/>
              </a:rPr>
              <a:t>.自主原則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E0F51-9A4F-682E-968A-7DF1E8F60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對新生命的不公平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在一些墮胎合法的國家，母親可以借墮胎來獲取器官來販賣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“計劃生育機構墨西哥灣沿岸分部”在墮胎的過程中摘取胎兒的器官或保留胎，並提供給對器官有需求的機構，換取金錢。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嬰兒沒有選擇的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820429-EC10-2D06-5207-552F6EE1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29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1B366B-B714-3944-9D21-98E944975AFB}"/>
              </a:ext>
            </a:extLst>
          </p:cNvPr>
          <p:cNvSpPr txBox="1"/>
          <p:nvPr/>
        </p:nvSpPr>
        <p:spPr>
          <a:xfrm>
            <a:off x="579137" y="5875868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dirty="0">
                <a:latin typeface="SimSun"/>
                <a:ea typeface="SimSun"/>
              </a:rPr>
              <a:t>吳家成，嚴俊稀</a:t>
            </a:r>
          </a:p>
        </p:txBody>
      </p:sp>
    </p:spTree>
    <p:extLst>
      <p:ext uri="{BB962C8B-B14F-4D97-AF65-F5344CB8AC3E}">
        <p14:creationId xmlns:p14="http://schemas.microsoft.com/office/powerpoint/2010/main" val="70306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001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001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56B9420-65AD-C278-6E30-B09DC3C1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1044831"/>
            <a:ext cx="2835464" cy="8175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HK" altLang="en-US" sz="4400" b="1">
                <a:solidFill>
                  <a:srgbClr val="262626"/>
                </a:solidFill>
                <a:latin typeface="SimSun"/>
                <a:ea typeface="SimSun"/>
              </a:rPr>
              <a:t>背景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41667F-B382-C21E-A6B8-653916F37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296" y="2455356"/>
            <a:ext cx="3686490" cy="37880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zh-HK" altLang="en-US" sz="2400">
                <a:solidFill>
                  <a:srgbClr val="262626"/>
                </a:solidFill>
                <a:latin typeface="SimSun"/>
                <a:ea typeface="SimSun"/>
              </a:rPr>
              <a:t>什麼是</a:t>
            </a:r>
            <a:r>
              <a:rPr lang="zh-TW" altLang="en-US" sz="2400">
                <a:solidFill>
                  <a:srgbClr val="262626"/>
                </a:solidFill>
                <a:latin typeface="SimSun"/>
                <a:ea typeface="SimSun"/>
              </a:rPr>
              <a:t>器官移植</a:t>
            </a:r>
            <a:endParaRPr lang="en-US" altLang="zh-TW" sz="2400">
              <a:solidFill>
                <a:srgbClr val="262626"/>
              </a:solidFill>
              <a:latin typeface="SimSun"/>
              <a:ea typeface="SimSun"/>
            </a:endParaRPr>
          </a:p>
          <a:p>
            <a:pPr marL="342900" indent="-342900" algn="l">
              <a:buFont typeface="Arial"/>
              <a:buChar char="•"/>
            </a:pPr>
            <a:r>
              <a:rPr lang="zh-TW" altLang="en-US" sz="2400">
                <a:solidFill>
                  <a:srgbClr val="262626"/>
                </a:solidFill>
                <a:latin typeface="SimSun"/>
                <a:ea typeface="SimSun"/>
              </a:rPr>
              <a:t>目</a:t>
            </a:r>
            <a:r>
              <a:rPr lang="zh-TW" altLang="en-001" sz="2400">
                <a:solidFill>
                  <a:srgbClr val="262626"/>
                </a:solidFill>
                <a:latin typeface="SimSun"/>
                <a:ea typeface="SimSun"/>
              </a:rPr>
              <a:t>前</a:t>
            </a:r>
            <a:r>
              <a:rPr lang="zh-TW" altLang="en-US" sz="2400">
                <a:solidFill>
                  <a:srgbClr val="262626"/>
                </a:solidFill>
                <a:latin typeface="SimSun"/>
                <a:ea typeface="SimSun"/>
              </a:rPr>
              <a:t>器官捐</a:t>
            </a:r>
            <a:r>
              <a:rPr lang="zh-TW" altLang="en-001" sz="2400">
                <a:solidFill>
                  <a:srgbClr val="262626"/>
                </a:solidFill>
                <a:latin typeface="SimSun"/>
                <a:ea typeface="SimSun"/>
              </a:rPr>
              <a:t>贈</a:t>
            </a:r>
            <a:r>
              <a:rPr lang="zh-TW" altLang="en-US" sz="2400">
                <a:solidFill>
                  <a:srgbClr val="262626"/>
                </a:solidFill>
                <a:latin typeface="SimSun"/>
                <a:ea typeface="SimSun"/>
              </a:rPr>
              <a:t>的流程</a:t>
            </a:r>
            <a:endParaRPr lang="en-US" altLang="zh-TW" sz="2400">
              <a:solidFill>
                <a:srgbClr val="262626"/>
              </a:solidFill>
              <a:latin typeface="SimSun"/>
              <a:ea typeface="SimSun"/>
            </a:endParaRPr>
          </a:p>
          <a:p>
            <a:pPr marL="342900" indent="-342900" algn="l">
              <a:buFont typeface="Arial"/>
              <a:buChar char="•"/>
            </a:pPr>
            <a:r>
              <a:rPr lang="zh-HK" altLang="en-US" sz="2400">
                <a:solidFill>
                  <a:srgbClr val="262626"/>
                </a:solidFill>
                <a:latin typeface="SimSun"/>
                <a:ea typeface="SimSun"/>
              </a:rPr>
              <a:t>香港現時等待器官人數</a:t>
            </a:r>
          </a:p>
          <a:p>
            <a:pPr marL="342900" indent="-342900" algn="l">
              <a:buFont typeface="Arial"/>
              <a:buChar char="•"/>
            </a:pPr>
            <a:r>
              <a:rPr lang="zh-HK" altLang="en-US" sz="2400">
                <a:solidFill>
                  <a:srgbClr val="262626"/>
                </a:solidFill>
                <a:latin typeface="SimSun"/>
                <a:ea typeface="SimSun"/>
              </a:rPr>
              <a:t>器官交易的定義</a:t>
            </a:r>
            <a:endParaRPr lang="en-US" altLang="zh-HK" sz="2400">
              <a:solidFill>
                <a:srgbClr val="262626"/>
              </a:solidFill>
              <a:latin typeface="SimSun"/>
              <a:ea typeface="SimSun"/>
            </a:endParaRPr>
          </a:p>
          <a:p>
            <a:pPr marL="342900" indent="-342900" algn="l">
              <a:buFont typeface="Arial"/>
              <a:buChar char="•"/>
            </a:pPr>
            <a:r>
              <a:rPr lang="zh-HK" altLang="en-US" sz="2400">
                <a:solidFill>
                  <a:srgbClr val="262626"/>
                </a:solidFill>
                <a:latin typeface="SimSun"/>
                <a:ea typeface="SimSun"/>
              </a:rPr>
              <a:t>具體案例</a:t>
            </a:r>
            <a:endParaRPr lang="en-001" altLang="zh-HK" sz="2400">
              <a:solidFill>
                <a:srgbClr val="262626"/>
              </a:solidFill>
              <a:latin typeface="SimSun"/>
              <a:ea typeface="SimSun"/>
            </a:endParaRPr>
          </a:p>
          <a:p>
            <a:pPr marL="342900" indent="-342900" algn="l">
              <a:buFont typeface="Arial"/>
              <a:buChar char="•"/>
            </a:pPr>
            <a:r>
              <a:rPr lang="zh-HK" altLang="en-US" sz="2400">
                <a:solidFill>
                  <a:srgbClr val="262626"/>
                </a:solidFill>
                <a:latin typeface="SimSun"/>
                <a:ea typeface="SimSun"/>
              </a:rPr>
              <a:t>分</a:t>
            </a:r>
            <a:r>
              <a:rPr lang="zh-HK" altLang="en-001" sz="2400">
                <a:solidFill>
                  <a:srgbClr val="262626"/>
                </a:solidFill>
                <a:latin typeface="SimSun"/>
                <a:ea typeface="SimSun"/>
              </a:rPr>
              <a:t>析</a:t>
            </a:r>
            <a:r>
              <a:rPr lang="zh-HK" altLang="en-US" sz="2400">
                <a:solidFill>
                  <a:srgbClr val="262626"/>
                </a:solidFill>
                <a:latin typeface="SimSun"/>
                <a:ea typeface="SimSun"/>
              </a:rPr>
              <a:t>案</a:t>
            </a:r>
            <a:r>
              <a:rPr lang="zh-HK" altLang="en-001" sz="2400">
                <a:solidFill>
                  <a:srgbClr val="262626"/>
                </a:solidFill>
                <a:latin typeface="SimSun"/>
                <a:ea typeface="SimSun"/>
              </a:rPr>
              <a:t>例</a:t>
            </a:r>
            <a:endParaRPr lang="en-US" altLang="zh-HK" sz="2400">
              <a:solidFill>
                <a:srgbClr val="262626"/>
              </a:solidFill>
              <a:latin typeface="SimSun"/>
              <a:ea typeface="SimSun"/>
            </a:endParaRPr>
          </a:p>
        </p:txBody>
      </p: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Placeholder 12" descr="A diagram of a human body&#10;&#10;Description automatically generated">
            <a:extLst>
              <a:ext uri="{FF2B5EF4-FFF2-40B4-BE49-F238E27FC236}">
                <a16:creationId xmlns:a16="http://schemas.microsoft.com/office/drawing/2014/main" id="{ABAE2BF2-9CA4-BE21-57EC-679A1C90BAC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6" t="6584" r="4241" b="6033"/>
          <a:stretch/>
        </p:blipFill>
        <p:spPr>
          <a:xfrm>
            <a:off x="5806323" y="609602"/>
            <a:ext cx="5357215" cy="5587749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F3B60E8-ABD7-1BA8-F09F-B76DBA45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zh-CN" altLang="en-US"/>
          </a:p>
        </p:txBody>
      </p:sp>
      <p:sp>
        <p:nvSpPr>
          <p:cNvPr id="3" name="文本框 6">
            <a:extLst>
              <a:ext uri="{FF2B5EF4-FFF2-40B4-BE49-F238E27FC236}">
                <a16:creationId xmlns:a16="http://schemas.microsoft.com/office/drawing/2014/main" id="{C90A7DB5-AC42-239A-63D2-3C2189606431}"/>
              </a:ext>
            </a:extLst>
          </p:cNvPr>
          <p:cNvSpPr txBox="1"/>
          <p:nvPr/>
        </p:nvSpPr>
        <p:spPr>
          <a:xfrm>
            <a:off x="618121" y="5874042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latin typeface="SimSun"/>
                <a:ea typeface="SimSun"/>
              </a:rPr>
              <a:t>盧進熙</a:t>
            </a:r>
          </a:p>
        </p:txBody>
      </p:sp>
    </p:spTree>
    <p:extLst>
      <p:ext uri="{BB962C8B-B14F-4D97-AF65-F5344CB8AC3E}">
        <p14:creationId xmlns:p14="http://schemas.microsoft.com/office/powerpoint/2010/main" val="722784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E7E96-FED4-9FF9-EF08-691EC188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SimSun"/>
                <a:ea typeface="SimSun"/>
              </a:rPr>
              <a:t>4.</a:t>
            </a:r>
            <a:r>
              <a:rPr lang="zh-CN" b="1">
                <a:latin typeface="SimSun"/>
                <a:ea typeface="SimSun"/>
              </a:rPr>
              <a:t>不為惡原則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FEC62-BDE0-2227-A286-893154F93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SimSun"/>
                <a:ea typeface="SimSun"/>
              </a:rPr>
              <a:t>提供器官者的身體無可避免會受到傷害</a:t>
            </a:r>
            <a:endParaRPr lang="en-US" altLang="zh-CN">
              <a:latin typeface="SimSun"/>
              <a:ea typeface="SimSun"/>
            </a:endParaRPr>
          </a:p>
          <a:p>
            <a:r>
              <a:rPr lang="zh-CN" altLang="en-US">
                <a:latin typeface="SimSun"/>
                <a:ea typeface="SimSun"/>
              </a:rPr>
              <a:t>富人用錢買器官獲得延長生命與健康的利益。</a:t>
            </a:r>
            <a:endParaRPr lang="en-US" altLang="zh-CN">
              <a:latin typeface="SimSun"/>
              <a:ea typeface="SimSun"/>
            </a:endParaRPr>
          </a:p>
          <a:p>
            <a:r>
              <a:rPr lang="zh-CN" altLang="en-US">
                <a:latin typeface="SimSun"/>
                <a:ea typeface="SimSun"/>
              </a:rPr>
              <a:t>窮人沒有錢買器官，被人剥削生存的機會。</a:t>
            </a:r>
            <a:endParaRPr lang="zh-CN" altLang="en-US">
              <a:solidFill>
                <a:srgbClr val="262626"/>
              </a:solidFill>
              <a:latin typeface="SimSun"/>
              <a:ea typeface="SimSun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9ED058-8DC7-B803-7254-C62F9A9E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30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2BABB3-D24F-D630-4A2B-B06349C29F6D}"/>
              </a:ext>
            </a:extLst>
          </p:cNvPr>
          <p:cNvSpPr txBox="1"/>
          <p:nvPr/>
        </p:nvSpPr>
        <p:spPr>
          <a:xfrm>
            <a:off x="649692" y="5842192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dirty="0">
                <a:latin typeface="SimSun"/>
                <a:ea typeface="SimSun"/>
              </a:rPr>
              <a:t>吳家成，嚴俊稀</a:t>
            </a:r>
            <a:endParaRPr lang="zh-CN" dirty="0"/>
          </a:p>
        </p:txBody>
      </p:sp>
      <p:pic>
        <p:nvPicPr>
          <p:cNvPr id="7" name="Picture 6" descr="A hand with a razor blade&#10;&#10;Description automatically generated">
            <a:extLst>
              <a:ext uri="{FF2B5EF4-FFF2-40B4-BE49-F238E27FC236}">
                <a16:creationId xmlns:a16="http://schemas.microsoft.com/office/drawing/2014/main" id="{17F7E072-8FAF-8A3A-34CB-D94701C26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891" y="4105162"/>
            <a:ext cx="1770706" cy="177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28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69F72-4FFC-A803-F932-1D226F70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SimSun"/>
                <a:ea typeface="SimSun"/>
              </a:rPr>
              <a:t>4</a:t>
            </a:r>
            <a:r>
              <a:rPr lang="zh-CN" altLang="en-US" b="1">
                <a:latin typeface="SimSun"/>
                <a:ea typeface="SimSun"/>
              </a:rPr>
              <a:t>.行善原則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C4DD0-561B-D7CB-AE8F-DED22D102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SimSun"/>
                <a:ea typeface="SimSun"/>
              </a:rPr>
              <a:t>社會：器官買賣使人們鼓吹金錢萬能</a:t>
            </a:r>
            <a:endParaRPr lang="en-US" altLang="zh-CN">
              <a:latin typeface="SimSun"/>
              <a:ea typeface="SimSun"/>
            </a:endParaRPr>
          </a:p>
          <a:p>
            <a:r>
              <a:rPr lang="zh-CN" altLang="en-US">
                <a:latin typeface="SimSun"/>
                <a:ea typeface="SimSun"/>
              </a:rPr>
              <a:t>個人：售賣器官的人們的生命和健康將受損</a:t>
            </a:r>
            <a:endParaRPr lang="en-US" altLang="zh-CN">
              <a:latin typeface="SimSun"/>
              <a:ea typeface="SimSun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也可以带來個人經濟的利益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D69E0B-BBF5-0149-896E-DA7DDE81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31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9E4C82-D4E1-8AEF-96FF-B505D41068B1}"/>
              </a:ext>
            </a:extLst>
          </p:cNvPr>
          <p:cNvSpPr txBox="1"/>
          <p:nvPr/>
        </p:nvSpPr>
        <p:spPr>
          <a:xfrm>
            <a:off x="593247" y="5867403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dirty="0">
                <a:latin typeface="SimSun"/>
                <a:ea typeface="SimSun"/>
              </a:rPr>
              <a:t>吳家成，嚴俊稀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34153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C6CC0-3FB7-0D7F-FB71-251D38A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>
                <a:latin typeface="SimSun"/>
                <a:ea typeface="SimSun"/>
              </a:rPr>
              <a:t>4</a:t>
            </a:r>
            <a:r>
              <a:rPr lang="zh-CN" altLang="en-US" sz="4800" b="1">
                <a:latin typeface="SimSun"/>
                <a:ea typeface="SimSun"/>
              </a:rPr>
              <a:t>.正義原則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46D36-B314-982B-9558-1A5E72CA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SimSun"/>
                <a:ea typeface="SimSun"/>
              </a:rPr>
              <a:t>資源分配不均。</a:t>
            </a:r>
            <a:endParaRPr lang="zh-CN" altLang="en-US">
              <a:solidFill>
                <a:schemeClr val="tx1"/>
              </a:solidFill>
            </a:endParaRPr>
          </a:p>
          <a:p>
            <a:pPr lvl="1">
              <a:buSzPct val="114999"/>
              <a:buFont typeface="Wingdings" panose="020B0604020202020204" pitchFamily="34" charset="0"/>
              <a:buChar char="§"/>
            </a:pP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富人占據大量資源，在器官的選擇方面有絕對的選擇權。</a:t>
            </a:r>
          </a:p>
          <a:p>
            <a:pPr lvl="1">
              <a:buSzPct val="114999"/>
              <a:buFont typeface="Wingdings" panose="020B0604020202020204" pitchFamily="34" charset="0"/>
              <a:buChar char="§"/>
            </a:pP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窮人可選擇的器官資源少。</a:t>
            </a:r>
          </a:p>
          <a:p>
            <a:r>
              <a:rPr lang="zh-CN" altLang="en-US">
                <a:solidFill>
                  <a:schemeClr val="tx1"/>
                </a:solidFill>
                <a:latin typeface="SimSun"/>
                <a:ea typeface="SimSun"/>
              </a:rPr>
              <a:t>資源不是統一分配，人們因財富能力的不同，所擁有的選擇也不同。</a:t>
            </a:r>
          </a:p>
          <a:p>
            <a:r>
              <a:rPr lang="zh-CN" altLang="en-US">
                <a:solidFill>
                  <a:schemeClr val="tx1"/>
                </a:solidFill>
                <a:latin typeface="SimSun"/>
                <a:ea typeface="SimSun"/>
              </a:rPr>
              <a:t>沒有一個統一、權威、公正、公平的監管組織監督結果</a:t>
            </a:r>
            <a:r>
              <a:rPr lang="zh-TW" altLang="en-US">
                <a:solidFill>
                  <a:schemeClr val="tx1"/>
                </a:solidFill>
                <a:latin typeface="SimSun"/>
                <a:ea typeface="SimSun"/>
              </a:rPr>
              <a:t>十</a:t>
            </a: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就算有也難以做到公開透明</a:t>
            </a:r>
          </a:p>
          <a:p>
            <a:endParaRPr lang="zh-CN" altLang="en-US">
              <a:latin typeface="SimSun"/>
              <a:ea typeface="SimSun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83D28C-8735-6B0B-31C7-93333997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32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4CC2C6-6CD3-1D88-E57B-ABC63503F7C0}"/>
              </a:ext>
            </a:extLst>
          </p:cNvPr>
          <p:cNvSpPr txBox="1"/>
          <p:nvPr/>
        </p:nvSpPr>
        <p:spPr>
          <a:xfrm>
            <a:off x="649692" y="5875868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dirty="0">
                <a:latin typeface="SimSun"/>
                <a:ea typeface="SimSun"/>
              </a:rPr>
              <a:t>吳家成，嚴俊稀</a:t>
            </a:r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1B1B2F1C-6D0B-D8B6-E4BE-C06222BA0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672" y="711618"/>
            <a:ext cx="1709848" cy="17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7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07886-D06E-4AF6-A2A9-4B51A3919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E0DC0C-12EA-DDA2-D09B-5F35C960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262626"/>
                </a:solidFill>
                <a:latin typeface="宋体"/>
                <a:ea typeface="宋体"/>
              </a:rPr>
              <a:t>小結</a:t>
            </a:r>
            <a:endParaRPr lang="zh-CN" altLang="en-US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76F2B-E1FE-E43F-2402-1D778771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SimSun"/>
                <a:ea typeface="SimSun"/>
              </a:rPr>
              <a:t>器官交易不應該合法</a:t>
            </a:r>
            <a:endParaRPr lang="en-US" altLang="zh-CN">
              <a:solidFill>
                <a:schemeClr val="tx1"/>
              </a:solidFill>
              <a:latin typeface="SimSun"/>
              <a:ea typeface="SimSun"/>
            </a:endParaRPr>
          </a:p>
          <a:p>
            <a:r>
              <a:rPr lang="zh-CN" altLang="en-US">
                <a:solidFill>
                  <a:schemeClr val="tx1"/>
                </a:solidFill>
                <a:latin typeface="SimSun"/>
                <a:ea typeface="SimSun"/>
              </a:rPr>
              <a:t>在合法的情況下，窮人和富人對於器官的選擇權絕不對等</a:t>
            </a:r>
          </a:p>
          <a:p>
            <a:endParaRPr lang="en-HK">
              <a:latin typeface="SimSun"/>
              <a:ea typeface="SimSun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EC554E-729D-000B-833C-BAD1AA83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33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8DC40B-E4E1-98CF-BFBA-C8AA663F962B}"/>
              </a:ext>
            </a:extLst>
          </p:cNvPr>
          <p:cNvSpPr txBox="1"/>
          <p:nvPr/>
        </p:nvSpPr>
        <p:spPr>
          <a:xfrm>
            <a:off x="621470" y="5659348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latin typeface="SimSun"/>
                <a:ea typeface="SimSun"/>
              </a:rPr>
              <a:t>吳家成</a:t>
            </a:r>
          </a:p>
        </p:txBody>
      </p:sp>
    </p:spTree>
    <p:extLst>
      <p:ext uri="{BB962C8B-B14F-4D97-AF65-F5344CB8AC3E}">
        <p14:creationId xmlns:p14="http://schemas.microsoft.com/office/powerpoint/2010/main" val="2833659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5F3AD-5DD0-BDF1-2D2E-05DAEAAE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SimSun"/>
                <a:ea typeface="SimSun"/>
              </a:rPr>
              <a:t>結論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0C4E4-1DDA-577B-393A-81B8B7EE1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787863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solidFill>
                  <a:schemeClr val="accent1"/>
                </a:solidFill>
                <a:latin typeface="Consolas"/>
                <a:ea typeface="SimSun"/>
              </a:rPr>
              <a:t>“</a:t>
            </a:r>
            <a:r>
              <a:rPr lang="en-US" altLang="zh-CN">
                <a:latin typeface="Consolas"/>
                <a:ea typeface="SimSun"/>
              </a:rPr>
              <a:t>Law can never be enforced unless moral force stand behind it.</a:t>
            </a:r>
            <a:r>
              <a:rPr lang="en-US" altLang="zh-CN">
                <a:solidFill>
                  <a:schemeClr val="accent1"/>
                </a:solidFill>
                <a:latin typeface="Consolas"/>
                <a:ea typeface="SimSun"/>
              </a:rPr>
              <a:t>”</a:t>
            </a:r>
            <a:endParaRPr lang="en-US" altLang="zh-CN">
              <a:solidFill>
                <a:schemeClr val="accent1"/>
              </a:solidFill>
              <a:latin typeface="Consolas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accent1"/>
                </a:solidFill>
                <a:latin typeface="Consolas"/>
                <a:ea typeface="SimSun"/>
              </a:rPr>
              <a:t>Immanuel Kant</a:t>
            </a:r>
          </a:p>
          <a:p>
            <a:pPr marL="0" indent="0">
              <a:buNone/>
            </a:pPr>
            <a:r>
              <a:rPr lang="zh-CN" altLang="en-US" b="1">
                <a:solidFill>
                  <a:schemeClr val="accent1"/>
                </a:solidFill>
                <a:latin typeface="SimSun"/>
                <a:ea typeface="SimSun"/>
              </a:rPr>
              <a:t>道德的法律的基石，任何有違道德的行爲，都絕不應該合法。</a:t>
            </a:r>
          </a:p>
          <a:p>
            <a:pPr marL="0" indent="0">
              <a:buNone/>
            </a:pPr>
            <a:endParaRPr lang="zh-CN" altLang="en-US" b="1">
              <a:solidFill>
                <a:schemeClr val="accent1"/>
              </a:solidFill>
              <a:latin typeface="SimSun"/>
              <a:ea typeface="SimSun"/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  <a:latin typeface="SimSun"/>
                <a:ea typeface="SimSun"/>
              </a:rPr>
              <a:t>器官交易雖然有其的好處，但其附帶的一系列絕對負面的影響，并有違道德的情況對於廣大公衆來説是不能接受的。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18832-F23C-C5E9-6DD2-96E4A378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34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6A1B3D-9024-33E2-2B1D-725BBB847A56}"/>
              </a:ext>
            </a:extLst>
          </p:cNvPr>
          <p:cNvSpPr txBox="1"/>
          <p:nvPr/>
        </p:nvSpPr>
        <p:spPr>
          <a:xfrm>
            <a:off x="621470" y="5659348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latin typeface="SimSun"/>
                <a:ea typeface="SimSun"/>
              </a:rPr>
              <a:t>吳家成</a:t>
            </a:r>
          </a:p>
        </p:txBody>
      </p:sp>
    </p:spTree>
    <p:extLst>
      <p:ext uri="{BB962C8B-B14F-4D97-AF65-F5344CB8AC3E}">
        <p14:creationId xmlns:p14="http://schemas.microsoft.com/office/powerpoint/2010/main" val="3209865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C0DAA-04CC-7E9C-1121-FA5BA487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E7BCA6-687E-1D60-80CA-F830BC7EB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>
                <a:latin typeface="SimSun" panose="02010600030101010101" pitchFamily="2" charset="-122"/>
                <a:ea typeface="SimSun" panose="02010600030101010101" pitchFamily="2" charset="-122"/>
              </a:rPr>
              <a:t>基於不同道德準則、現實因素和反對方</a:t>
            </a:r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TW" altLang="en-US">
                <a:latin typeface="SimSun" panose="02010600030101010101" pitchFamily="2" charset="-122"/>
                <a:ea typeface="SimSun" panose="02010600030101010101" pitchFamily="2" charset="-122"/>
              </a:rPr>
              <a:t>反對器官交易合法化</a:t>
            </a:r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zh-TW" altLang="en-US">
                <a:latin typeface="SimSun" panose="02010600030101010101" pitchFamily="2" charset="-122"/>
                <a:ea typeface="SimSun" panose="02010600030101010101" pitchFamily="2" charset="-122"/>
              </a:rPr>
              <a:t>論述更為全面</a:t>
            </a:r>
          </a:p>
          <a:p>
            <a:r>
              <a:rPr lang="zh-TW" altLang="en-US">
                <a:latin typeface="SimSun"/>
                <a:ea typeface="SimSun"/>
              </a:rPr>
              <a:t>我</a:t>
            </a:r>
            <a:r>
              <a:rPr lang="en-HK" err="1">
                <a:latin typeface="SimSun"/>
                <a:ea typeface="SimSun"/>
              </a:rPr>
              <a:t>們不支持器官交易合法化</a:t>
            </a:r>
            <a:endParaRPr lang="zh-TW" altLang="en-US">
              <a:latin typeface="SimSun"/>
              <a:ea typeface="SimSun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HK" sz="240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器官交易是不道德的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HK">
              <a:latin typeface="SimSun"/>
              <a:ea typeface="SimSun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B3882A-35D3-0E3D-1085-375BA7D6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35</a:t>
            </a:fld>
            <a:endParaRPr lang="zh-CN" altLang="en-US"/>
          </a:p>
        </p:txBody>
      </p:sp>
      <p:pic>
        <p:nvPicPr>
          <p:cNvPr id="6" name="Picture 5" descr="A book with text on it&#10;&#10;Description automatically generated">
            <a:extLst>
              <a:ext uri="{FF2B5EF4-FFF2-40B4-BE49-F238E27FC236}">
                <a16:creationId xmlns:a16="http://schemas.microsoft.com/office/drawing/2014/main" id="{E307CDA2-8746-346F-C039-83DD84A28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715" y="4151582"/>
            <a:ext cx="1180568" cy="11805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C1DC0D2-2BC3-6FFE-B48B-E675D42B7CD8}"/>
              </a:ext>
            </a:extLst>
          </p:cNvPr>
          <p:cNvSpPr txBox="1"/>
          <p:nvPr/>
        </p:nvSpPr>
        <p:spPr>
          <a:xfrm>
            <a:off x="695920" y="57843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SimSun"/>
                <a:ea typeface="SimSun"/>
              </a:rPr>
              <a:t>盧進熙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354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B2525-1EFA-134C-72A3-4A3B2D93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4" y="926714"/>
            <a:ext cx="11596247" cy="1574800"/>
          </a:xfrm>
        </p:spPr>
        <p:txBody>
          <a:bodyPr/>
          <a:lstStyle/>
          <a:p>
            <a:r>
              <a:rPr lang="zh-CN" altLang="en-US" b="1">
                <a:latin typeface="SimSun"/>
                <a:ea typeface="SimSun"/>
              </a:rPr>
              <a:t>參考資料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B0DD9-17CA-E530-28C1-1D0FEEA2A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216" y="2409727"/>
            <a:ext cx="10469574" cy="4166949"/>
          </a:xfrm>
        </p:spPr>
        <p:txBody>
          <a:bodyPr>
            <a:normAutofit/>
          </a:bodyPr>
          <a:lstStyle/>
          <a:p>
            <a:pPr latinLnBrk="1">
              <a:buSzPct val="114999"/>
            </a:pPr>
            <a:r>
              <a:rPr lang="zh-CN" altLang="en-US" sz="1600">
                <a:latin typeface="SimSun"/>
                <a:ea typeface="SimSun"/>
              </a:rPr>
              <a:t>作者不詳：</a:t>
            </a:r>
            <a:r>
              <a:rPr lang="en-US" altLang="zh-CN" sz="1600">
                <a:latin typeface="SimSun"/>
                <a:ea typeface="SimSun"/>
              </a:rPr>
              <a:t>〈</a:t>
            </a:r>
            <a:r>
              <a:rPr lang="zh-CN" altLang="zh-CN" sz="1600" b="0" i="0" u="none" strike="noStrike">
                <a:effectLst/>
                <a:latin typeface="SimSun"/>
                <a:ea typeface="SimSun"/>
              </a:rPr>
              <a:t>人体器官交易</a:t>
            </a:r>
            <a:r>
              <a:rPr lang="en-US" altLang="zh-CN" sz="1600">
                <a:latin typeface="SimSun"/>
                <a:ea typeface="SimSun"/>
              </a:rPr>
              <a:t>〉,</a:t>
            </a:r>
            <a:r>
              <a:rPr lang="zh-CN" altLang="en-US" sz="1600">
                <a:latin typeface="SimSun"/>
                <a:ea typeface="SimSun"/>
              </a:rPr>
              <a:t>維基百科</a:t>
            </a:r>
            <a:r>
              <a:rPr lang="en-US" altLang="zh-CN" sz="1600">
                <a:latin typeface="SimSun"/>
                <a:ea typeface="SimSun"/>
              </a:rPr>
              <a:t>,</a:t>
            </a:r>
            <a:r>
              <a:rPr lang="en-US" altLang="zh-CN" sz="1600">
                <a:latin typeface="SimSun"/>
                <a:ea typeface="SimSun"/>
                <a:hlinkClick r:id="rId2"/>
              </a:rPr>
              <a:t>https://zh.wikipedia.org/wiki/%E4%BA%BA%E9%AB%94%E5%99%A8%E5%AE%98%E4%BA%A4%E6%98%93</a:t>
            </a:r>
            <a:r>
              <a:rPr lang="en-US" altLang="zh-CN" sz="1600">
                <a:latin typeface="SimSun"/>
                <a:ea typeface="SimSun"/>
              </a:rPr>
              <a:t>,</a:t>
            </a:r>
            <a:r>
              <a:rPr lang="zh-CN" altLang="en-US" sz="1600" b="0" i="0" u="none" strike="noStrike">
                <a:solidFill>
                  <a:srgbClr val="202122"/>
                </a:solidFill>
                <a:effectLst/>
                <a:latin typeface="SimSun"/>
                <a:ea typeface="SimSun"/>
              </a:rPr>
              <a:t> </a:t>
            </a:r>
            <a:r>
              <a:rPr lang="en-US" altLang="zh-CN" sz="1600" b="0" i="0" u="none" strike="noStrike">
                <a:solidFill>
                  <a:srgbClr val="202122"/>
                </a:solidFill>
                <a:effectLst/>
                <a:latin typeface="SimSun"/>
                <a:ea typeface="SimSun"/>
              </a:rPr>
              <a:t>2022</a:t>
            </a:r>
            <a:r>
              <a:rPr lang="zh-CN" altLang="en-US" sz="1600" b="0" i="0" u="none" strike="noStrike">
                <a:solidFill>
                  <a:srgbClr val="202122"/>
                </a:solidFill>
                <a:effectLst/>
                <a:latin typeface="SimSun"/>
                <a:ea typeface="SimSun"/>
              </a:rPr>
              <a:t>年</a:t>
            </a:r>
            <a:r>
              <a:rPr lang="en-US" altLang="zh-CN" sz="1600" b="0" i="0" u="none" strike="noStrike">
                <a:solidFill>
                  <a:srgbClr val="202122"/>
                </a:solidFill>
                <a:effectLst/>
                <a:latin typeface="SimSun"/>
                <a:ea typeface="SimSun"/>
              </a:rPr>
              <a:t>10</a:t>
            </a:r>
            <a:r>
              <a:rPr lang="zh-CN" altLang="en-US" sz="1600" b="0" i="0" u="none" strike="noStrike">
                <a:solidFill>
                  <a:srgbClr val="202122"/>
                </a:solidFill>
                <a:effectLst/>
                <a:latin typeface="SimSun"/>
                <a:ea typeface="SimSun"/>
              </a:rPr>
              <a:t>月</a:t>
            </a:r>
            <a:r>
              <a:rPr lang="en-US" altLang="zh-CN" sz="1600" b="0" i="0" u="none" strike="noStrike">
                <a:solidFill>
                  <a:srgbClr val="202122"/>
                </a:solidFill>
                <a:effectLst/>
                <a:latin typeface="SimSun"/>
                <a:ea typeface="SimSun"/>
              </a:rPr>
              <a:t>29</a:t>
            </a:r>
            <a:r>
              <a:rPr lang="zh-CN" altLang="en-US" sz="1600" b="0" i="0" u="none" strike="noStrike">
                <a:solidFill>
                  <a:srgbClr val="202122"/>
                </a:solidFill>
                <a:effectLst/>
                <a:latin typeface="SimSun"/>
                <a:ea typeface="SimSun"/>
              </a:rPr>
              <a:t>日，</a:t>
            </a:r>
            <a:r>
              <a:rPr lang="en-US" altLang="zh-CN" sz="1600">
                <a:latin typeface="SimSun"/>
                <a:ea typeface="SimSun"/>
                <a:cs typeface="+mn-lt"/>
              </a:rPr>
              <a:t>2024</a:t>
            </a:r>
            <a:r>
              <a:rPr lang="zh-CN" altLang="en-US" sz="1600">
                <a:latin typeface="SimSun"/>
                <a:ea typeface="SimSun"/>
                <a:cs typeface="+mn-lt"/>
              </a:rPr>
              <a:t>年</a:t>
            </a:r>
            <a:r>
              <a:rPr lang="en-US" altLang="zh-CN" sz="1600">
                <a:latin typeface="SimSun"/>
                <a:ea typeface="SimSun"/>
                <a:cs typeface="+mn-lt"/>
              </a:rPr>
              <a:t>10</a:t>
            </a:r>
            <a:r>
              <a:rPr lang="zh-CN" altLang="en-US" sz="1600">
                <a:latin typeface="SimSun"/>
                <a:ea typeface="SimSun"/>
                <a:cs typeface="+mn-lt"/>
              </a:rPr>
              <a:t>月</a:t>
            </a:r>
            <a:r>
              <a:rPr lang="en-US" altLang="zh-CN" sz="1600">
                <a:latin typeface="SimSun"/>
                <a:ea typeface="SimSun"/>
                <a:cs typeface="+mn-lt"/>
              </a:rPr>
              <a:t>14</a:t>
            </a:r>
            <a:r>
              <a:rPr lang="zh-CN" altLang="en-US" sz="1600">
                <a:latin typeface="SimSun"/>
                <a:ea typeface="SimSun"/>
                <a:cs typeface="+mn-lt"/>
              </a:rPr>
              <a:t>日瀏覽。</a:t>
            </a:r>
          </a:p>
          <a:p>
            <a:pPr>
              <a:buSzPct val="114999"/>
            </a:pPr>
            <a:r>
              <a:rPr lang="zh-CN" altLang="en-US" sz="1600">
                <a:solidFill>
                  <a:srgbClr val="262626"/>
                </a:solidFill>
                <a:latin typeface="SimSun"/>
                <a:ea typeface="SimSun"/>
              </a:rPr>
              <a:t>新華社</a:t>
            </a:r>
            <a:r>
              <a:rPr lang="zh-CN" sz="1600">
                <a:solidFill>
                  <a:srgbClr val="262626"/>
                </a:solidFill>
                <a:latin typeface="SimSun"/>
                <a:ea typeface="SimSun"/>
              </a:rPr>
              <a:t>：&lt;</a:t>
            </a:r>
            <a:r>
              <a:rPr lang="zh-CN" altLang="en-US" sz="1600">
                <a:solidFill>
                  <a:srgbClr val="333333"/>
                </a:solidFill>
                <a:latin typeface="SimSun"/>
                <a:ea typeface="SimSun"/>
              </a:rPr>
              <a:t>器官捐献之惑</a:t>
            </a:r>
            <a:r>
              <a:rPr lang="en-US" altLang="zh-CN" sz="1600">
                <a:solidFill>
                  <a:srgbClr val="333333"/>
                </a:solidFill>
                <a:latin typeface="SimSun"/>
                <a:ea typeface="Microsoft YaHei"/>
              </a:rPr>
              <a:t>——</a:t>
            </a:r>
            <a:r>
              <a:rPr lang="zh-CN" altLang="en-US" sz="1600">
                <a:solidFill>
                  <a:srgbClr val="333333"/>
                </a:solidFill>
                <a:latin typeface="SimSun"/>
                <a:ea typeface="SimSun"/>
              </a:rPr>
              <a:t>中国器官捐献调查&gt;</a:t>
            </a:r>
            <a:r>
              <a:rPr lang="en-US" altLang="zh-CN" sz="1600">
                <a:solidFill>
                  <a:srgbClr val="262626"/>
                </a:solidFill>
                <a:latin typeface="SimSun"/>
                <a:ea typeface="+mn-lt"/>
              </a:rPr>
              <a:t>,</a:t>
            </a:r>
            <a:r>
              <a:rPr lang="zh-CN" altLang="en-US" sz="1600">
                <a:solidFill>
                  <a:srgbClr val="898989"/>
                </a:solidFill>
                <a:latin typeface="SimSun"/>
                <a:ea typeface="SimSun"/>
              </a:rPr>
              <a:t>中央政府门户网站</a:t>
            </a:r>
            <a:r>
              <a:rPr lang="en-US" altLang="zh-CN" sz="1600">
                <a:solidFill>
                  <a:srgbClr val="262626"/>
                </a:solidFill>
                <a:latin typeface="SimSun"/>
                <a:ea typeface="+mn-lt"/>
              </a:rPr>
              <a:t>,</a:t>
            </a:r>
            <a:r>
              <a:rPr lang="en-US" altLang="zh-CN" sz="1600">
                <a:solidFill>
                  <a:srgbClr val="262626"/>
                </a:solidFill>
                <a:latin typeface="SimSun"/>
                <a:ea typeface="SimSun"/>
                <a:hlinkClick r:id="rId2"/>
              </a:rPr>
              <a:t>https://zh.wikipedia.org/wiki/%E4%BA%BA%E9%AB%94%E5%99%A8%E5%AE%98%E4%BA%A4%E6%98%93</a:t>
            </a:r>
            <a:r>
              <a:rPr lang="en-US" altLang="zh-CN" sz="1600">
                <a:solidFill>
                  <a:srgbClr val="262626"/>
                </a:solidFill>
                <a:latin typeface="SimSun"/>
                <a:ea typeface="+mn-lt"/>
              </a:rPr>
              <a:t>,</a:t>
            </a:r>
            <a:r>
              <a:rPr lang="zh-CN" sz="1600">
                <a:solidFill>
                  <a:srgbClr val="202122"/>
                </a:solidFill>
                <a:latin typeface="SimSun"/>
                <a:ea typeface="SimSun"/>
              </a:rPr>
              <a:t> </a:t>
            </a:r>
            <a:r>
              <a:rPr lang="en-US" altLang="zh-CN" sz="1600">
                <a:solidFill>
                  <a:srgbClr val="202122"/>
                </a:solidFill>
                <a:latin typeface="SimSun"/>
                <a:ea typeface="+mn-lt"/>
              </a:rPr>
              <a:t>2015</a:t>
            </a:r>
            <a:r>
              <a:rPr lang="zh-CN" sz="1600">
                <a:solidFill>
                  <a:srgbClr val="202122"/>
                </a:solidFill>
                <a:latin typeface="SimSun"/>
                <a:ea typeface="SimSun"/>
              </a:rPr>
              <a:t>年</a:t>
            </a:r>
            <a:r>
              <a:rPr lang="en-US" altLang="zh-CN" sz="1600">
                <a:solidFill>
                  <a:srgbClr val="202122"/>
                </a:solidFill>
                <a:latin typeface="SimSun"/>
                <a:ea typeface="SimSun"/>
              </a:rPr>
              <a:t>4</a:t>
            </a:r>
            <a:r>
              <a:rPr lang="zh-CN" sz="1600">
                <a:solidFill>
                  <a:srgbClr val="202122"/>
                </a:solidFill>
                <a:latin typeface="SimSun"/>
                <a:ea typeface="SimSun"/>
              </a:rPr>
              <a:t>月</a:t>
            </a:r>
            <a:r>
              <a:rPr lang="en-US" altLang="zh-CN" sz="1600">
                <a:solidFill>
                  <a:srgbClr val="202122"/>
                </a:solidFill>
                <a:latin typeface="SimSun"/>
                <a:ea typeface="+mn-lt"/>
              </a:rPr>
              <a:t>9</a:t>
            </a:r>
            <a:r>
              <a:rPr lang="zh-CN" sz="1600">
                <a:solidFill>
                  <a:srgbClr val="202122"/>
                </a:solidFill>
                <a:latin typeface="SimSun"/>
                <a:ea typeface="SimSun"/>
              </a:rPr>
              <a:t>日，</a:t>
            </a:r>
            <a:r>
              <a:rPr lang="en-US" altLang="zh-CN" sz="1600">
                <a:solidFill>
                  <a:srgbClr val="262626"/>
                </a:solidFill>
                <a:latin typeface="SimSun"/>
                <a:ea typeface="+mn-lt"/>
              </a:rPr>
              <a:t>2024</a:t>
            </a:r>
            <a:r>
              <a:rPr lang="zh-CN" sz="1600">
                <a:solidFill>
                  <a:srgbClr val="262626"/>
                </a:solidFill>
                <a:latin typeface="SimSun"/>
                <a:ea typeface="SimSun"/>
              </a:rPr>
              <a:t>年</a:t>
            </a:r>
            <a:r>
              <a:rPr lang="en-US" altLang="zh-CN" sz="1600">
                <a:solidFill>
                  <a:srgbClr val="262626"/>
                </a:solidFill>
                <a:latin typeface="SimSun"/>
                <a:ea typeface="+mn-lt"/>
              </a:rPr>
              <a:t>10</a:t>
            </a:r>
            <a:r>
              <a:rPr lang="zh-CN" sz="1600">
                <a:solidFill>
                  <a:srgbClr val="262626"/>
                </a:solidFill>
                <a:latin typeface="SimSun"/>
                <a:ea typeface="SimSun"/>
              </a:rPr>
              <a:t>月</a:t>
            </a:r>
            <a:r>
              <a:rPr lang="en-US" altLang="zh-CN" sz="1600">
                <a:solidFill>
                  <a:srgbClr val="262626"/>
                </a:solidFill>
                <a:latin typeface="SimSun"/>
                <a:ea typeface="+mn-lt"/>
              </a:rPr>
              <a:t>14</a:t>
            </a:r>
            <a:r>
              <a:rPr lang="zh-CN" sz="1600">
                <a:solidFill>
                  <a:srgbClr val="262626"/>
                </a:solidFill>
                <a:latin typeface="SimSun"/>
                <a:ea typeface="SimSun"/>
              </a:rPr>
              <a:t>日瀏覽。</a:t>
            </a:r>
          </a:p>
          <a:p>
            <a:pPr>
              <a:buSzPct val="114999"/>
            </a:pPr>
            <a:r>
              <a:rPr lang="zh-HK" altLang="en-US" sz="1600">
                <a:solidFill>
                  <a:srgbClr val="262626"/>
                </a:solidFill>
                <a:latin typeface="SimSun"/>
                <a:ea typeface="SimSun"/>
              </a:rPr>
              <a:t>家慧</a:t>
            </a:r>
            <a:r>
              <a:rPr lang="zh-TW" altLang="en-US" sz="1600">
                <a:solidFill>
                  <a:srgbClr val="262626"/>
                </a:solidFill>
                <a:latin typeface="SimSun"/>
                <a:ea typeface="SimSun"/>
              </a:rPr>
              <a:t>：</a:t>
            </a:r>
            <a:r>
              <a:rPr lang="en-US" altLang="zh-CN" sz="1600">
                <a:solidFill>
                  <a:srgbClr val="262626"/>
                </a:solidFill>
                <a:latin typeface="SimSun"/>
                <a:ea typeface="SimSun"/>
              </a:rPr>
              <a:t>〈</a:t>
            </a:r>
            <a:r>
              <a:rPr lang="zh-HK" altLang="en-US" sz="1600">
                <a:solidFill>
                  <a:srgbClr val="262626"/>
                </a:solidFill>
                <a:latin typeface="SimSun"/>
                <a:ea typeface="SimSun"/>
                <a:cs typeface="Arial"/>
              </a:rPr>
              <a:t>全身器官賣多少？黑市價格破壞醫學移植環境</a:t>
            </a:r>
            <a:r>
              <a:rPr lang="en-US" altLang="zh-CN" sz="1600">
                <a:solidFill>
                  <a:srgbClr val="262626"/>
                </a:solidFill>
                <a:latin typeface="SimSun"/>
                <a:ea typeface="SimSun"/>
              </a:rPr>
              <a:t>〉</a:t>
            </a:r>
            <a:r>
              <a:rPr lang="zh-TW" altLang="en-US" sz="1600">
                <a:solidFill>
                  <a:srgbClr val="262626"/>
                </a:solidFill>
                <a:latin typeface="SimSun"/>
                <a:ea typeface="SimSun"/>
              </a:rPr>
              <a:t>，台灣器官移植關懷協會，</a:t>
            </a:r>
            <a:r>
              <a:rPr lang="en-GB" altLang="zh-CN" sz="1600">
                <a:solidFill>
                  <a:srgbClr val="000000"/>
                </a:solidFill>
                <a:latin typeface="SimSun"/>
                <a:ea typeface="SimSun"/>
                <a:hlinkClick r:id="rId3"/>
              </a:rPr>
              <a:t>https://www.organcare.org.tw/archives/848</a:t>
            </a:r>
            <a:r>
              <a:rPr lang="zh-TW" altLang="en-US" sz="1600">
                <a:solidFill>
                  <a:srgbClr val="262626"/>
                </a:solidFill>
                <a:latin typeface="SimSun"/>
                <a:ea typeface="SimSun"/>
              </a:rPr>
              <a:t>，</a:t>
            </a:r>
            <a:r>
              <a:rPr lang="en-US" altLang="zh-CN" sz="1600">
                <a:solidFill>
                  <a:srgbClr val="262626"/>
                </a:solidFill>
                <a:latin typeface="SimSun"/>
                <a:ea typeface="SimSun"/>
              </a:rPr>
              <a:t>2023</a:t>
            </a:r>
            <a:r>
              <a:rPr lang="zh-TW" altLang="en-US" sz="1600">
                <a:solidFill>
                  <a:srgbClr val="262626"/>
                </a:solidFill>
                <a:latin typeface="SimSun"/>
                <a:ea typeface="SimSun"/>
              </a:rPr>
              <a:t>年</a:t>
            </a:r>
            <a:r>
              <a:rPr lang="en-US" altLang="zh-CN" sz="1600">
                <a:solidFill>
                  <a:srgbClr val="262626"/>
                </a:solidFill>
                <a:latin typeface="SimSun"/>
                <a:ea typeface="SimSun"/>
              </a:rPr>
              <a:t>6</a:t>
            </a:r>
            <a:r>
              <a:rPr lang="zh-TW" altLang="en-US" sz="1600">
                <a:solidFill>
                  <a:srgbClr val="262626"/>
                </a:solidFill>
                <a:latin typeface="SimSun"/>
                <a:ea typeface="SimSun"/>
              </a:rPr>
              <a:t>月</a:t>
            </a:r>
            <a:r>
              <a:rPr lang="en-US" altLang="zh-CN" sz="1600">
                <a:solidFill>
                  <a:srgbClr val="262626"/>
                </a:solidFill>
                <a:latin typeface="SimSun"/>
                <a:ea typeface="SimSun"/>
              </a:rPr>
              <a:t>4</a:t>
            </a:r>
            <a:r>
              <a:rPr lang="zh-TW" altLang="en-US" sz="1600">
                <a:solidFill>
                  <a:srgbClr val="262626"/>
                </a:solidFill>
                <a:latin typeface="SimSun"/>
                <a:ea typeface="SimSun"/>
              </a:rPr>
              <a:t>日，</a:t>
            </a:r>
            <a:r>
              <a:rPr lang="en-US" altLang="zh-CN" sz="1600">
                <a:solidFill>
                  <a:srgbClr val="262626"/>
                </a:solidFill>
                <a:latin typeface="SimSun"/>
                <a:ea typeface="SimSun"/>
              </a:rPr>
              <a:t>2024</a:t>
            </a:r>
            <a:r>
              <a:rPr lang="zh-TW" altLang="en-US" sz="1600">
                <a:solidFill>
                  <a:srgbClr val="262626"/>
                </a:solidFill>
                <a:latin typeface="SimSun"/>
                <a:ea typeface="SimSun"/>
              </a:rPr>
              <a:t>年</a:t>
            </a:r>
            <a:r>
              <a:rPr lang="en-US" altLang="zh-CN" sz="1600">
                <a:solidFill>
                  <a:srgbClr val="262626"/>
                </a:solidFill>
                <a:latin typeface="SimSun"/>
                <a:ea typeface="SimSun"/>
              </a:rPr>
              <a:t>10</a:t>
            </a:r>
            <a:r>
              <a:rPr lang="zh-TW" altLang="en-US" sz="1600">
                <a:solidFill>
                  <a:srgbClr val="262626"/>
                </a:solidFill>
                <a:latin typeface="SimSun"/>
                <a:ea typeface="SimSun"/>
              </a:rPr>
              <a:t>月</a:t>
            </a:r>
            <a:r>
              <a:rPr lang="en-US" altLang="zh-CN" sz="1600">
                <a:solidFill>
                  <a:srgbClr val="262626"/>
                </a:solidFill>
                <a:latin typeface="SimSun"/>
                <a:ea typeface="SimSun"/>
              </a:rPr>
              <a:t>20</a:t>
            </a:r>
            <a:r>
              <a:rPr lang="zh-TW" altLang="en-US" sz="1600">
                <a:solidFill>
                  <a:srgbClr val="262626"/>
                </a:solidFill>
                <a:latin typeface="SimSun"/>
                <a:ea typeface="SimSun"/>
              </a:rPr>
              <a:t>日遊覽。</a:t>
            </a:r>
            <a:endParaRPr lang="en-US" altLang="zh-CN" sz="1600">
              <a:solidFill>
                <a:srgbClr val="000000"/>
              </a:solidFill>
              <a:latin typeface="Arial"/>
              <a:ea typeface="SimSun"/>
            </a:endParaRPr>
          </a:p>
          <a:p>
            <a:pPr>
              <a:buSzPct val="114999"/>
            </a:pPr>
            <a:r>
              <a:rPr lang="zh-CN" altLang="en-US" sz="1600">
                <a:solidFill>
                  <a:srgbClr val="262626"/>
                </a:solidFill>
                <a:latin typeface="SimSun"/>
                <a:ea typeface="SimSun"/>
              </a:rPr>
              <a:t>蕭達多：</a:t>
            </a:r>
            <a:r>
              <a:rPr lang="en-US" altLang="zh-TW" sz="1600">
                <a:solidFill>
                  <a:srgbClr val="262626"/>
                </a:solidFill>
                <a:latin typeface="Arial"/>
                <a:ea typeface="SimSun"/>
              </a:rPr>
              <a:t>〈</a:t>
            </a:r>
            <a:r>
              <a:rPr lang="zh-CN" altLang="en-US" sz="1600">
                <a:solidFill>
                  <a:srgbClr val="262626"/>
                </a:solidFill>
                <a:latin typeface="SimSun"/>
                <a:ea typeface="SimSun"/>
              </a:rPr>
              <a:t>賣蛋蛋、眼角膜！惡性通膨逼伊朗人賣器官求溫飽</a:t>
            </a:r>
            <a:r>
              <a:rPr lang="en-US" altLang="zh-TW" sz="1600">
                <a:solidFill>
                  <a:srgbClr val="262626"/>
                </a:solidFill>
                <a:latin typeface="Arial"/>
                <a:ea typeface="SimSun"/>
              </a:rPr>
              <a:t>〉,yahoo</a:t>
            </a:r>
            <a:r>
              <a:rPr lang="zh-CN" altLang="en-US" sz="1600">
                <a:solidFill>
                  <a:srgbClr val="262626"/>
                </a:solidFill>
                <a:latin typeface="SimSun"/>
                <a:ea typeface="SimSun"/>
              </a:rPr>
              <a:t>，</a:t>
            </a:r>
            <a:r>
              <a:rPr lang="en-US" altLang="zh-TW" sz="160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SimSu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https://tw.news.yahoo.com/%E8%B3%A3%E8%9B%8B%E8%9B%8B-%E7%9C%BC%E8%A7%92%E8%86%9C-%E6%83%A1%E6%8 0%A7%E9%80%9A%E8%86%A8%E9%80%BC%E4%BC%8A%E6%9C%97%E4%BA%BA%E8%B3%A3%E5%99%A8%E5%AE%98 %E6%B1%82%E6%BA%AB%E9%A3%BD-020952531.html</a:t>
            </a:r>
            <a:r>
              <a:rPr lang="en-US" altLang="zh-TW" sz="1600">
                <a:solidFill>
                  <a:srgbClr val="262626"/>
                </a:solidFill>
                <a:latin typeface="Arial"/>
                <a:ea typeface="SimSun"/>
              </a:rPr>
              <a:t>,</a:t>
            </a:r>
            <a:r>
              <a:rPr lang="zh-CN" altLang="en-US" sz="1600">
                <a:solidFill>
                  <a:srgbClr val="262626"/>
                </a:solidFill>
                <a:latin typeface="SimSun"/>
                <a:ea typeface="SimSun"/>
              </a:rPr>
              <a:t> </a:t>
            </a:r>
            <a:r>
              <a:rPr lang="en-US" altLang="zh-TW" sz="1600">
                <a:solidFill>
                  <a:srgbClr val="262626"/>
                </a:solidFill>
                <a:latin typeface="Arial"/>
                <a:ea typeface="SimSun"/>
              </a:rPr>
              <a:t>2023</a:t>
            </a:r>
            <a:r>
              <a:rPr lang="zh-CN" altLang="en-US" sz="1600">
                <a:solidFill>
                  <a:srgbClr val="262626"/>
                </a:solidFill>
                <a:latin typeface="SimSun"/>
                <a:ea typeface="SimSun"/>
              </a:rPr>
              <a:t>年</a:t>
            </a:r>
            <a:r>
              <a:rPr lang="en-US" altLang="zh-TW" sz="1600">
                <a:solidFill>
                  <a:srgbClr val="262626"/>
                </a:solidFill>
                <a:latin typeface="Arial"/>
                <a:ea typeface="SimSun"/>
              </a:rPr>
              <a:t>5</a:t>
            </a:r>
            <a:r>
              <a:rPr lang="zh-CN" altLang="en-US" sz="1600">
                <a:solidFill>
                  <a:srgbClr val="262626"/>
                </a:solidFill>
                <a:latin typeface="SimSun"/>
                <a:ea typeface="SimSun"/>
              </a:rPr>
              <a:t>月</a:t>
            </a:r>
            <a:r>
              <a:rPr lang="en-US" altLang="zh-TW" sz="1600">
                <a:solidFill>
                  <a:srgbClr val="262626"/>
                </a:solidFill>
                <a:latin typeface="Arial"/>
                <a:ea typeface="SimSun"/>
              </a:rPr>
              <a:t>20</a:t>
            </a:r>
            <a:r>
              <a:rPr lang="zh-CN" altLang="en-US" sz="1600">
                <a:solidFill>
                  <a:srgbClr val="262626"/>
                </a:solidFill>
                <a:latin typeface="SimSun"/>
                <a:ea typeface="SimSun"/>
              </a:rPr>
              <a:t>日，</a:t>
            </a:r>
            <a:r>
              <a:rPr lang="en-US" altLang="zh-TW" sz="1600">
                <a:solidFill>
                  <a:srgbClr val="262626"/>
                </a:solidFill>
                <a:latin typeface="Arial"/>
                <a:ea typeface="SimSun"/>
              </a:rPr>
              <a:t>2024</a:t>
            </a:r>
            <a:r>
              <a:rPr lang="zh-CN" altLang="en-US" sz="1600">
                <a:solidFill>
                  <a:srgbClr val="262626"/>
                </a:solidFill>
                <a:latin typeface="SimSun"/>
                <a:ea typeface="SimSun"/>
              </a:rPr>
              <a:t>年</a:t>
            </a:r>
            <a:r>
              <a:rPr lang="en-US" altLang="zh-TW" sz="1600">
                <a:solidFill>
                  <a:srgbClr val="262626"/>
                </a:solidFill>
                <a:latin typeface="Arial"/>
                <a:ea typeface="SimSun"/>
              </a:rPr>
              <a:t>10</a:t>
            </a:r>
            <a:r>
              <a:rPr lang="zh-CN" altLang="en-US" sz="1600">
                <a:solidFill>
                  <a:srgbClr val="262626"/>
                </a:solidFill>
                <a:latin typeface="SimSun"/>
                <a:ea typeface="SimSun"/>
              </a:rPr>
              <a:t>月</a:t>
            </a:r>
            <a:r>
              <a:rPr lang="en-US" altLang="zh-TW" sz="1600">
                <a:solidFill>
                  <a:srgbClr val="262626"/>
                </a:solidFill>
                <a:latin typeface="Arial"/>
                <a:ea typeface="SimSun"/>
              </a:rPr>
              <a:t>17</a:t>
            </a:r>
            <a:r>
              <a:rPr lang="zh-CN" altLang="en-US" sz="1600">
                <a:solidFill>
                  <a:srgbClr val="262626"/>
                </a:solidFill>
                <a:latin typeface="SimSun"/>
                <a:ea typeface="SimSun"/>
              </a:rPr>
              <a:t>日瀏覽。</a:t>
            </a:r>
            <a:endParaRPr lang="zh-TW" sz="1600">
              <a:solidFill>
                <a:srgbClr val="000000"/>
              </a:solidFill>
              <a:latin typeface="SimSun"/>
              <a:ea typeface="SimSun"/>
            </a:endParaRPr>
          </a:p>
          <a:p>
            <a:pPr>
              <a:buSzPct val="114999"/>
            </a:pPr>
            <a:endParaRPr lang="zh-TW" altLang="en-US" sz="1600">
              <a:solidFill>
                <a:srgbClr val="262626"/>
              </a:solidFill>
              <a:latin typeface="SimSun"/>
              <a:ea typeface="SimSun"/>
            </a:endParaRPr>
          </a:p>
          <a:p>
            <a:pPr>
              <a:buSzPct val="114999"/>
            </a:pPr>
            <a:endParaRPr lang="zh-TW" altLang="en-US" sz="1600">
              <a:solidFill>
                <a:srgbClr val="262626"/>
              </a:solidFill>
              <a:latin typeface="SimSun"/>
              <a:ea typeface="SimSun"/>
            </a:endParaRPr>
          </a:p>
          <a:p>
            <a:pPr>
              <a:buSzPct val="114999"/>
            </a:pPr>
            <a:endParaRPr lang="zh-CN" altLang="en-US" sz="1600">
              <a:solidFill>
                <a:srgbClr val="262626"/>
              </a:solidFill>
              <a:latin typeface="SimSun"/>
              <a:ea typeface="SimSun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E6748C-92EE-AB15-2EFB-DEA3032D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35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ECC9F2-E240-1CE6-85A5-7A18C9BD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HK"/>
              <a:t>參考資料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68E572-879D-D74B-D74B-F12C13CB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buSzPct val="114999"/>
            </a:pPr>
            <a:r>
              <a:rPr lang="zh-CN" altLang="en-US" sz="1600">
                <a:latin typeface="SimSun"/>
                <a:ea typeface="SimSun"/>
              </a:rPr>
              <a:t>孫思婭：〈全國最大販腎案終審 召集人摘腎</a:t>
            </a:r>
            <a:r>
              <a:rPr lang="en-US" altLang="zh-CN" sz="1600">
                <a:latin typeface="SimSun"/>
                <a:ea typeface="SimSun"/>
              </a:rPr>
              <a:t>51</a:t>
            </a:r>
            <a:r>
              <a:rPr lang="zh-CN" altLang="en-US" sz="1600">
                <a:latin typeface="SimSun"/>
                <a:ea typeface="SimSun"/>
              </a:rPr>
              <a:t>枚獲利千萬</a:t>
            </a:r>
            <a:r>
              <a:rPr lang="en-US" altLang="zh-CN" sz="1600">
                <a:latin typeface="SimSun"/>
                <a:ea typeface="SimSun"/>
              </a:rPr>
              <a:t>〉</a:t>
            </a:r>
            <a:r>
              <a:rPr lang="zh-CN" altLang="en-US" sz="1600">
                <a:latin typeface="SimSun"/>
                <a:ea typeface="SimSun"/>
              </a:rPr>
              <a:t>，中國法</a:t>
            </a:r>
            <a:r>
              <a:rPr lang="zh-HK" altLang="en-US" sz="1600">
                <a:latin typeface="SimSun"/>
                <a:ea typeface="SimSun"/>
              </a:rPr>
              <a:t>院網</a:t>
            </a:r>
            <a:r>
              <a:rPr lang="zh-CN" altLang="en-US" sz="1600">
                <a:latin typeface="SimSun"/>
                <a:ea typeface="SimSun"/>
              </a:rPr>
              <a:t>，</a:t>
            </a:r>
            <a:r>
              <a:rPr lang="es-419" altLang="zh-CN" sz="1600">
                <a:solidFill>
                  <a:schemeClr val="accent1">
                    <a:lumMod val="60000"/>
                    <a:lumOff val="40000"/>
                  </a:schemeClr>
                </a:solidFill>
                <a:latin typeface="SimSun"/>
                <a:ea typeface="SimSu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https://www.chinacourt.org/article/detail/2014/08/id/1368778.shtml</a:t>
            </a:r>
            <a:r>
              <a:rPr lang="zh-HK" altLang="en-US" sz="1600">
                <a:latin typeface="SimSun"/>
                <a:ea typeface="SimSun"/>
              </a:rPr>
              <a:t>，</a:t>
            </a:r>
            <a:r>
              <a:rPr lang="en-US" altLang="zh-HK" sz="1600">
                <a:latin typeface="SimSun"/>
                <a:ea typeface="SimSun"/>
              </a:rPr>
              <a:t>2024</a:t>
            </a:r>
            <a:r>
              <a:rPr lang="zh-HK" altLang="en-US" sz="1600">
                <a:latin typeface="SimSun"/>
                <a:ea typeface="SimSun"/>
              </a:rPr>
              <a:t>年</a:t>
            </a:r>
            <a:r>
              <a:rPr lang="en-US" altLang="zh-HK" sz="1600">
                <a:latin typeface="SimSun"/>
                <a:ea typeface="SimSun"/>
              </a:rPr>
              <a:t>10</a:t>
            </a:r>
            <a:r>
              <a:rPr lang="zh-HK" altLang="en-US" sz="1600">
                <a:latin typeface="SimSun"/>
                <a:ea typeface="SimSun"/>
              </a:rPr>
              <a:t>月</a:t>
            </a:r>
            <a:r>
              <a:rPr lang="zh-CN" altLang="en-US" sz="1600">
                <a:latin typeface="SimSun"/>
                <a:ea typeface="SimSun"/>
              </a:rPr>
              <a:t>，</a:t>
            </a:r>
            <a:r>
              <a:rPr lang="en-US" altLang="zh-CN" sz="1600">
                <a:latin typeface="SimSun"/>
                <a:ea typeface="SimSun"/>
              </a:rPr>
              <a:t>2024</a:t>
            </a:r>
            <a:r>
              <a:rPr lang="zh-CN" altLang="en-US" sz="1600">
                <a:latin typeface="SimSun"/>
                <a:ea typeface="SimSun"/>
              </a:rPr>
              <a:t>年</a:t>
            </a:r>
            <a:r>
              <a:rPr lang="en-US" altLang="zh-CN" sz="1600">
                <a:latin typeface="SimSun"/>
                <a:ea typeface="SimSun"/>
              </a:rPr>
              <a:t>10</a:t>
            </a:r>
            <a:r>
              <a:rPr lang="zh-CN" altLang="en-US" sz="1600">
                <a:latin typeface="SimSun"/>
                <a:ea typeface="SimSun"/>
              </a:rPr>
              <a:t>月</a:t>
            </a:r>
            <a:r>
              <a:rPr lang="en-US" altLang="zh-CN" sz="1600">
                <a:latin typeface="SimSun"/>
                <a:ea typeface="SimSun"/>
              </a:rPr>
              <a:t>17</a:t>
            </a:r>
            <a:r>
              <a:rPr lang="zh-CN" altLang="en-US" sz="1600">
                <a:latin typeface="SimSun"/>
                <a:ea typeface="SimSun"/>
              </a:rPr>
              <a:t>日瀏覽。</a:t>
            </a:r>
          </a:p>
          <a:p>
            <a:pPr>
              <a:buSzPct val="114999"/>
            </a:pPr>
            <a:r>
              <a:rPr lang="zh-TW" altLang="en-US" sz="1600">
                <a:latin typeface="SimSun"/>
                <a:ea typeface="SimSun"/>
              </a:rPr>
              <a:t>義工：</a:t>
            </a:r>
            <a:r>
              <a:rPr lang="en-US" altLang="zh-CN" sz="1600">
                <a:latin typeface="Arial"/>
                <a:ea typeface="SimSun"/>
              </a:rPr>
              <a:t>〈“</a:t>
            </a:r>
            <a:r>
              <a:rPr lang="zh-TW" altLang="en-US" sz="1600">
                <a:latin typeface="SimSun"/>
                <a:ea typeface="SimSun"/>
              </a:rPr>
              <a:t>扯掉一條或兩條腿”：計劃生育機構工作人員在啟封的錄像中討論摘取嬰兒器官，哈裡斯為掩蓋真相扣押了錄像帶並起訴了暗訪記者</a:t>
            </a:r>
            <a:r>
              <a:rPr lang="en-US" altLang="zh-CN" sz="1600">
                <a:latin typeface="Arial"/>
                <a:ea typeface="SimSun"/>
              </a:rPr>
              <a:t>〉</a:t>
            </a:r>
            <a:r>
              <a:rPr lang="zh-TW" altLang="en-US" sz="1600">
                <a:latin typeface="SimSun"/>
                <a:ea typeface="SimSun"/>
              </a:rPr>
              <a:t>，北美保守評論，</a:t>
            </a:r>
            <a:r>
              <a:rPr lang="en-US" altLang="zh-TW" sz="1600">
                <a:solidFill>
                  <a:schemeClr val="accent1">
                    <a:lumMod val="60000"/>
                    <a:lumOff val="40000"/>
                  </a:schemeClr>
                </a:solidFill>
                <a:latin typeface="SimSun"/>
                <a:ea typeface="SimSu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https://nacr.info/WordPress/index.php/2024/08/11/planned-parenthood-staff-discuss-harvesting-baby-parts-in-unsealed-footage/</a:t>
            </a:r>
            <a:r>
              <a:rPr lang="en-US" altLang="zh-CN" sz="1600">
                <a:latin typeface="Arial"/>
                <a:ea typeface="SimSun"/>
              </a:rPr>
              <a:t> </a:t>
            </a:r>
            <a:r>
              <a:rPr lang="en-US" altLang="zh-TW" sz="1600">
                <a:latin typeface="SimSun"/>
                <a:ea typeface="SimSun"/>
              </a:rPr>
              <a:t>,</a:t>
            </a:r>
            <a:r>
              <a:rPr lang="en-US" altLang="zh-CN" sz="1600">
                <a:latin typeface="Arial"/>
                <a:ea typeface="SimSun"/>
              </a:rPr>
              <a:t>2023</a:t>
            </a:r>
            <a:r>
              <a:rPr lang="zh-CN" sz="1600">
                <a:latin typeface="SimSun"/>
                <a:ea typeface="SimSun"/>
              </a:rPr>
              <a:t>年8月11日，</a:t>
            </a:r>
            <a:r>
              <a:rPr lang="en-US" altLang="zh-CN" sz="1600">
                <a:latin typeface="Arial"/>
                <a:ea typeface="SimSun"/>
              </a:rPr>
              <a:t>2024</a:t>
            </a:r>
            <a:r>
              <a:rPr lang="zh-CN" sz="1600">
                <a:latin typeface="SimSun"/>
                <a:ea typeface="SimSun"/>
              </a:rPr>
              <a:t>年10月</a:t>
            </a:r>
            <a:r>
              <a:rPr lang="en-US" altLang="zh-CN" sz="1600">
                <a:latin typeface="Arial"/>
                <a:ea typeface="SimSun"/>
              </a:rPr>
              <a:t>17</a:t>
            </a:r>
            <a:r>
              <a:rPr lang="zh-CN" sz="1600">
                <a:latin typeface="SimSun"/>
                <a:ea typeface="SimSun"/>
              </a:rPr>
              <a:t>日瀏覽。</a:t>
            </a:r>
            <a:endParaRPr lang="en-US" altLang="zh-CN" sz="1600">
              <a:solidFill>
                <a:srgbClr val="000000"/>
              </a:solidFill>
              <a:latin typeface="Arial"/>
              <a:ea typeface="SimSun"/>
            </a:endParaRPr>
          </a:p>
          <a:p>
            <a:pPr>
              <a:buSzPct val="114999"/>
            </a:pPr>
            <a:r>
              <a:rPr lang="zh-TW" sz="1600">
                <a:latin typeface="SimSun"/>
                <a:ea typeface="SimSun"/>
              </a:rPr>
              <a:t>作者不詳：</a:t>
            </a:r>
            <a:r>
              <a:rPr lang="en-US" sz="1600">
                <a:latin typeface="SimSun"/>
                <a:ea typeface="SimSun"/>
              </a:rPr>
              <a:t>〈</a:t>
            </a:r>
            <a:r>
              <a:rPr lang="zh-HK" sz="1600">
                <a:latin typeface="SimSun"/>
                <a:ea typeface="SimSun"/>
              </a:rPr>
              <a:t>在伊朗，穷到没钱吃饭的他们，选择卖掉自己的肝脏、角膜</a:t>
            </a:r>
            <a:r>
              <a:rPr lang="en-US" sz="1600">
                <a:latin typeface="SimSun"/>
                <a:ea typeface="SimSun"/>
              </a:rPr>
              <a:t>……〉</a:t>
            </a:r>
            <a:r>
              <a:rPr lang="zh-TW" sz="1600">
                <a:latin typeface="SimSun"/>
                <a:ea typeface="SimSun"/>
              </a:rPr>
              <a:t>，澎湃，</a:t>
            </a:r>
            <a:r>
              <a:rPr lang="en-GB" sz="1600">
                <a:solidFill>
                  <a:schemeClr val="accent1">
                    <a:lumMod val="60000"/>
                    <a:lumOff val="40000"/>
                  </a:schemeClr>
                </a:solidFill>
                <a:latin typeface="SimSun"/>
                <a:ea typeface="SimSu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https://m.thepaper.cn/newsDetail_forward_23171453</a:t>
            </a:r>
            <a:r>
              <a:rPr lang="zh-TW" sz="1600">
                <a:latin typeface="SimSun"/>
                <a:ea typeface="SimSun"/>
              </a:rPr>
              <a:t>，</a:t>
            </a:r>
            <a:r>
              <a:rPr lang="en-US" sz="1600">
                <a:latin typeface="SimSun"/>
                <a:ea typeface="SimSun"/>
              </a:rPr>
              <a:t>2023</a:t>
            </a:r>
            <a:r>
              <a:rPr lang="zh-TW" sz="1600">
                <a:latin typeface="SimSun"/>
                <a:ea typeface="SimSun"/>
              </a:rPr>
              <a:t>年</a:t>
            </a:r>
            <a:r>
              <a:rPr lang="en-US" sz="1600">
                <a:latin typeface="SimSun"/>
                <a:ea typeface="SimSun"/>
              </a:rPr>
              <a:t>5</a:t>
            </a:r>
            <a:r>
              <a:rPr lang="zh-TW" sz="1600">
                <a:latin typeface="SimSun"/>
                <a:ea typeface="SimSun"/>
              </a:rPr>
              <a:t>月</a:t>
            </a:r>
            <a:r>
              <a:rPr lang="en-US" sz="1600">
                <a:latin typeface="SimSun"/>
                <a:ea typeface="SimSun"/>
              </a:rPr>
              <a:t>22</a:t>
            </a:r>
            <a:r>
              <a:rPr lang="zh-TW" sz="1600">
                <a:latin typeface="SimSun"/>
                <a:ea typeface="SimSun"/>
              </a:rPr>
              <a:t>日，</a:t>
            </a:r>
            <a:r>
              <a:rPr lang="en-US" sz="1600">
                <a:latin typeface="SimSun"/>
                <a:ea typeface="SimSun"/>
              </a:rPr>
              <a:t>2024</a:t>
            </a:r>
            <a:r>
              <a:rPr lang="zh-TW" sz="1600">
                <a:latin typeface="SimSun"/>
                <a:ea typeface="SimSun"/>
              </a:rPr>
              <a:t>年</a:t>
            </a:r>
            <a:r>
              <a:rPr lang="en-US" sz="1600">
                <a:latin typeface="SimSun"/>
                <a:ea typeface="SimSun"/>
              </a:rPr>
              <a:t>10</a:t>
            </a:r>
            <a:r>
              <a:rPr lang="zh-TW" sz="1600">
                <a:latin typeface="SimSun"/>
                <a:ea typeface="SimSun"/>
              </a:rPr>
              <a:t>月</a:t>
            </a:r>
            <a:r>
              <a:rPr lang="en-US" sz="1600">
                <a:latin typeface="SimSun"/>
                <a:ea typeface="SimSun"/>
              </a:rPr>
              <a:t>20</a:t>
            </a:r>
            <a:r>
              <a:rPr lang="zh-TW" sz="1600">
                <a:latin typeface="SimSun"/>
                <a:ea typeface="SimSun"/>
              </a:rPr>
              <a:t>日瀏覽。</a:t>
            </a:r>
            <a:endParaRPr lang="en-US" sz="1600">
              <a:solidFill>
                <a:srgbClr val="000000"/>
              </a:solidFill>
              <a:latin typeface="Arial"/>
              <a:ea typeface="SimSun"/>
            </a:endParaRPr>
          </a:p>
          <a:p>
            <a:pPr>
              <a:buSzPct val="114999"/>
            </a:pPr>
            <a:r>
              <a:rPr lang="zh-TW" sz="1600">
                <a:latin typeface="SimSun"/>
                <a:ea typeface="SimSun"/>
              </a:rPr>
              <a:t>作者不詳：</a:t>
            </a:r>
            <a:r>
              <a:rPr lang="en-US" sz="1600">
                <a:latin typeface="SimSun"/>
                <a:ea typeface="SimSun"/>
              </a:rPr>
              <a:t>〈</a:t>
            </a:r>
            <a:r>
              <a:rPr lang="zh-TW" sz="1600">
                <a:latin typeface="SimSun"/>
                <a:ea typeface="SimSun"/>
              </a:rPr>
              <a:t>統計數字</a:t>
            </a:r>
            <a:r>
              <a:rPr lang="en-US" sz="1600">
                <a:latin typeface="SimSun"/>
                <a:ea typeface="SimSun"/>
              </a:rPr>
              <a:t>〉</a:t>
            </a:r>
            <a:r>
              <a:rPr lang="zh-TW" sz="1600">
                <a:latin typeface="SimSun"/>
                <a:ea typeface="SimSun"/>
              </a:rPr>
              <a:t>，器官捐贈，</a:t>
            </a:r>
            <a:r>
              <a:rPr 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SimSun"/>
                <a:ea typeface="SimSu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https://www.organdonation.gov.hk/tc/statistics.html</a:t>
            </a:r>
            <a:r>
              <a:rPr lang="en-US" sz="1600">
                <a:latin typeface="SimSun"/>
                <a:ea typeface="SimSun"/>
              </a:rPr>
              <a:t> </a:t>
            </a:r>
            <a:r>
              <a:rPr lang="zh-TW" sz="1600">
                <a:latin typeface="SimSun"/>
                <a:ea typeface="SimSun"/>
              </a:rPr>
              <a:t>，</a:t>
            </a:r>
            <a:r>
              <a:rPr lang="en-US" sz="1600">
                <a:latin typeface="SimSun"/>
                <a:ea typeface="SimSun"/>
              </a:rPr>
              <a:t>2024</a:t>
            </a:r>
            <a:r>
              <a:rPr lang="zh-TW" sz="1600">
                <a:latin typeface="SimSun"/>
                <a:ea typeface="SimSun"/>
              </a:rPr>
              <a:t>年</a:t>
            </a:r>
            <a:r>
              <a:rPr lang="en-US" sz="1600">
                <a:latin typeface="SimSun"/>
                <a:ea typeface="SimSun"/>
              </a:rPr>
              <a:t>10</a:t>
            </a:r>
            <a:r>
              <a:rPr lang="zh-TW" sz="1600">
                <a:latin typeface="SimSun"/>
                <a:ea typeface="SimSun"/>
              </a:rPr>
              <a:t>月</a:t>
            </a:r>
            <a:r>
              <a:rPr lang="en-US" sz="1600">
                <a:latin typeface="SimSun"/>
                <a:ea typeface="SimSun"/>
              </a:rPr>
              <a:t>10</a:t>
            </a:r>
            <a:r>
              <a:rPr lang="zh-TW" sz="1600">
                <a:latin typeface="SimSun"/>
                <a:ea typeface="SimSun"/>
              </a:rPr>
              <a:t>日瀏覽。</a:t>
            </a:r>
            <a:endParaRPr lang="en-US" sz="1600">
              <a:solidFill>
                <a:srgbClr val="000000"/>
              </a:solidFill>
              <a:latin typeface="Arial"/>
              <a:ea typeface="SimSun"/>
            </a:endParaRPr>
          </a:p>
          <a:p>
            <a:pPr>
              <a:buSzPct val="114999"/>
            </a:pPr>
            <a:endParaRPr lang="zh-CN" altLang="en-US" sz="1600">
              <a:latin typeface="SimSun"/>
              <a:ea typeface="SimSun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781439-32DF-A100-CCA9-130472F9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075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2605F-766B-C309-C01B-93FF2BD5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311698-42C3-244D-A8CA-453FBD4E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57951"/>
          </a:xfrm>
        </p:spPr>
        <p:txBody>
          <a:bodyPr>
            <a:normAutofit/>
          </a:bodyPr>
          <a:lstStyle/>
          <a:p>
            <a:pPr latinLnBrk="1">
              <a:buSzPct val="114999"/>
            </a:pPr>
            <a:r>
              <a:rPr lang="zh-CN" altLang="en-US" sz="1600">
                <a:latin typeface="SimSun"/>
                <a:ea typeface="SimSun"/>
              </a:rPr>
              <a:t>作者不詳：&lt;人體器官市場的哲學思辨&gt;,獨立媒體,</a:t>
            </a:r>
            <a:r>
              <a:rPr 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SimSun"/>
                <a:ea typeface="SimSu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https://www.inmediahk.net/%E7%94%9F%E6%B4%BB/%E4%BA%BA%E9%AB%94%E5%99%A8%E5%AE%98%E5%B8%82%E5%A0%B4%E7%9A%84%E5%93%B2%E5%AD%B8%E6%80%9D%E8%BE%A8</a:t>
            </a:r>
            <a:r>
              <a:rPr lang="en-US" sz="1600">
                <a:latin typeface="SimSun"/>
                <a:ea typeface="SimSun"/>
              </a:rPr>
              <a:t>,2016-07-06</a:t>
            </a:r>
            <a:r>
              <a:rPr lang="zh-CN" altLang="en-US" sz="1600">
                <a:latin typeface="SimSun"/>
                <a:ea typeface="SimSun"/>
              </a:rPr>
              <a:t>刊登,2024年10月23瀏覽。</a:t>
            </a:r>
            <a:endParaRPr lang="en-US" altLang="zh-CN" sz="1600">
              <a:latin typeface="SimSun"/>
              <a:ea typeface="SimSun"/>
            </a:endParaRPr>
          </a:p>
          <a:p>
            <a:pPr latinLnBrk="1">
              <a:buSzPct val="114999"/>
            </a:pPr>
            <a:r>
              <a:rPr lang="zh-CN" altLang="en-US" sz="1600">
                <a:latin typeface="SimSun"/>
                <a:ea typeface="SimSun"/>
              </a:rPr>
              <a:t>作者不詳：</a:t>
            </a:r>
            <a:r>
              <a:rPr lang="en-US" altLang="zh-CN" sz="1600">
                <a:latin typeface="SimSun"/>
                <a:ea typeface="SimSun"/>
              </a:rPr>
              <a:t>〈</a:t>
            </a:r>
            <a:r>
              <a:rPr lang="zh-CN" altLang="en-US" sz="1600">
                <a:latin typeface="SimSun"/>
                <a:ea typeface="SimSun"/>
              </a:rPr>
              <a:t>來自器官捐贈者的疾病傳染風險 </a:t>
            </a:r>
            <a:r>
              <a:rPr lang="en-US" altLang="zh-CN" sz="1600">
                <a:latin typeface="SimSun"/>
                <a:ea typeface="SimSun"/>
              </a:rPr>
              <a:t>– </a:t>
            </a:r>
            <a:r>
              <a:rPr lang="zh-CN" altLang="en-US" sz="1600">
                <a:latin typeface="SimSun"/>
                <a:ea typeface="SimSun"/>
              </a:rPr>
              <a:t>病人資訊指南</a:t>
            </a:r>
            <a:r>
              <a:rPr lang="en-US" altLang="zh-CN" sz="1600">
                <a:latin typeface="SimSun"/>
                <a:ea typeface="SimSun"/>
              </a:rPr>
              <a:t>〉</a:t>
            </a:r>
            <a:r>
              <a:rPr lang="zh-CN" altLang="en-US" sz="1600">
                <a:latin typeface="SimSun"/>
                <a:ea typeface="SimSun"/>
              </a:rPr>
              <a:t>，</a:t>
            </a:r>
            <a:r>
              <a:rPr lang="en-US" altLang="zh-CN" sz="1600">
                <a:latin typeface="SimSun"/>
                <a:ea typeface="SimSun"/>
              </a:rPr>
              <a:t>BC Transplant, </a:t>
            </a:r>
            <a:r>
              <a:rPr lang="en-US" altLang="zh-CN" sz="1600">
                <a:solidFill>
                  <a:schemeClr val="accent1">
                    <a:lumMod val="60000"/>
                    <a:lumOff val="40000"/>
                  </a:schemeClr>
                </a:solidFill>
                <a:latin typeface="SimSun"/>
                <a:ea typeface="SimSu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http://www.transplant.bc.ca/Documents/Risk%20of%20Disease%20Transmission_TraditionalChinese.pdf</a:t>
            </a:r>
            <a:r>
              <a:rPr lang="zh-TW" alt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SimSun"/>
                <a:ea typeface="SimSu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zh-TW" altLang="en-US" sz="1600">
                <a:latin typeface="SimSun"/>
                <a:ea typeface="SimSun"/>
              </a:rPr>
              <a:t>，</a:t>
            </a:r>
            <a:r>
              <a:rPr lang="en-US" altLang="zh-TW" sz="1600">
                <a:latin typeface="SimSun"/>
                <a:ea typeface="SimSun"/>
              </a:rPr>
              <a:t>2023</a:t>
            </a:r>
            <a:r>
              <a:rPr lang="zh-TW" altLang="en-US" sz="1600">
                <a:latin typeface="SimSun"/>
                <a:ea typeface="SimSun"/>
              </a:rPr>
              <a:t>年</a:t>
            </a:r>
            <a:r>
              <a:rPr lang="en-US" altLang="zh-CN" sz="1600">
                <a:latin typeface="SimSun"/>
                <a:ea typeface="SimSun"/>
              </a:rPr>
              <a:t>9</a:t>
            </a:r>
            <a:r>
              <a:rPr lang="zh-CN" altLang="en-US" sz="1600">
                <a:latin typeface="SimSun"/>
                <a:ea typeface="SimSun"/>
              </a:rPr>
              <a:t>月</a:t>
            </a:r>
            <a:r>
              <a:rPr lang="zh-TW" altLang="en-US" sz="1600">
                <a:latin typeface="SimSun"/>
                <a:ea typeface="SimSun"/>
              </a:rPr>
              <a:t>刊登，</a:t>
            </a:r>
            <a:r>
              <a:rPr lang="en-US" altLang="zh-TW" sz="1600">
                <a:latin typeface="SimSun"/>
                <a:ea typeface="SimSun"/>
              </a:rPr>
              <a:t>2024</a:t>
            </a:r>
            <a:r>
              <a:rPr lang="zh-TW" altLang="en-US" sz="1600">
                <a:latin typeface="SimSun"/>
                <a:ea typeface="SimSun"/>
              </a:rPr>
              <a:t>年</a:t>
            </a:r>
            <a:r>
              <a:rPr lang="en-US" altLang="zh-TW" sz="1600">
                <a:latin typeface="SimSun"/>
                <a:ea typeface="SimSun"/>
              </a:rPr>
              <a:t>10</a:t>
            </a:r>
            <a:r>
              <a:rPr lang="zh-TW" altLang="en-US" sz="1600">
                <a:latin typeface="SimSun"/>
                <a:ea typeface="SimSun"/>
              </a:rPr>
              <a:t>月</a:t>
            </a:r>
            <a:r>
              <a:rPr lang="en-US" altLang="zh-TW" sz="1600">
                <a:latin typeface="SimSun"/>
                <a:ea typeface="SimSun"/>
              </a:rPr>
              <a:t>13</a:t>
            </a:r>
            <a:r>
              <a:rPr lang="zh-TW" altLang="en-US" sz="1600">
                <a:latin typeface="SimSun"/>
                <a:ea typeface="SimSun"/>
              </a:rPr>
              <a:t>日遊覽</a:t>
            </a:r>
          </a:p>
          <a:p>
            <a:pPr>
              <a:buSzPct val="114999"/>
            </a:pPr>
            <a:r>
              <a:rPr lang="zh-TW" sz="1500">
                <a:latin typeface="SimSun"/>
                <a:ea typeface="SimSun"/>
              </a:rPr>
              <a:t>湯瑪斯．索威爾</a:t>
            </a:r>
            <a:r>
              <a:rPr lang="zh-CN" sz="1500">
                <a:latin typeface="SimSun"/>
                <a:ea typeface="SimSun"/>
              </a:rPr>
              <a:t>：</a:t>
            </a:r>
            <a:r>
              <a:rPr lang="en-US" sz="1500">
                <a:latin typeface="SimSun"/>
                <a:ea typeface="+mn-lt"/>
              </a:rPr>
              <a:t>〈《</a:t>
            </a:r>
            <a:r>
              <a:rPr lang="zh-TW" sz="1500">
                <a:latin typeface="SimSun"/>
                <a:ea typeface="SimSun"/>
              </a:rPr>
              <a:t>誰製造了貧窮？</a:t>
            </a:r>
            <a:r>
              <a:rPr lang="en-US" sz="1500">
                <a:latin typeface="SimSun"/>
                <a:ea typeface="+mn-lt"/>
              </a:rPr>
              <a:t>》</a:t>
            </a:r>
            <a:r>
              <a:rPr lang="zh-TW" sz="1500">
                <a:latin typeface="SimSun"/>
                <a:ea typeface="SimSun"/>
              </a:rPr>
              <a:t>：「富者越富，貧者越貧」的兩種解讀</a:t>
            </a:r>
            <a:r>
              <a:rPr lang="en-US" sz="1500">
                <a:latin typeface="SimSun"/>
                <a:ea typeface="+mn-lt"/>
              </a:rPr>
              <a:t>〉</a:t>
            </a:r>
            <a:r>
              <a:rPr lang="zh-CN" sz="1500">
                <a:latin typeface="SimSun"/>
                <a:ea typeface="SimSun"/>
              </a:rPr>
              <a:t>，開根好，</a:t>
            </a:r>
            <a:r>
              <a:rPr lang="en-US" sz="1500">
                <a:solidFill>
                  <a:schemeClr val="accent1">
                    <a:lumMod val="60000"/>
                    <a:lumOff val="40000"/>
                  </a:schemeClr>
                </a:solidFill>
                <a:latin typeface="SimSun"/>
                <a:ea typeface="SimSu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https://www.squaregood.com.tw/news_info.php?id=1071</a:t>
            </a:r>
            <a:r>
              <a:rPr lang="zh-CN" sz="1500">
                <a:latin typeface="SimSun"/>
                <a:ea typeface="SimSun"/>
              </a:rPr>
              <a:t>，</a:t>
            </a:r>
            <a:r>
              <a:rPr lang="en-US" sz="1500">
                <a:latin typeface="SimSun"/>
                <a:ea typeface="+mn-lt"/>
              </a:rPr>
              <a:t>2024</a:t>
            </a:r>
            <a:r>
              <a:rPr lang="zh-CN" sz="1500">
                <a:latin typeface="SimSun"/>
                <a:ea typeface="SimSun"/>
              </a:rPr>
              <a:t>年</a:t>
            </a:r>
            <a:r>
              <a:rPr lang="en-US" sz="1500">
                <a:latin typeface="SimSun"/>
                <a:ea typeface="+mn-lt"/>
              </a:rPr>
              <a:t>1</a:t>
            </a:r>
            <a:r>
              <a:rPr lang="zh-CN" sz="1500">
                <a:latin typeface="SimSun"/>
                <a:ea typeface="SimSun"/>
              </a:rPr>
              <a:t>月</a:t>
            </a:r>
            <a:r>
              <a:rPr lang="en-US" sz="1500">
                <a:latin typeface="SimSun"/>
                <a:ea typeface="+mn-lt"/>
              </a:rPr>
              <a:t>20</a:t>
            </a:r>
            <a:r>
              <a:rPr lang="zh-CN" sz="1500">
                <a:latin typeface="SimSun"/>
                <a:ea typeface="SimSun"/>
              </a:rPr>
              <a:t>日，</a:t>
            </a:r>
            <a:r>
              <a:rPr lang="en-US" sz="1500">
                <a:latin typeface="SimSun"/>
                <a:ea typeface="+mn-lt"/>
              </a:rPr>
              <a:t>2024</a:t>
            </a:r>
            <a:r>
              <a:rPr lang="zh-CN" sz="1500">
                <a:latin typeface="SimSun"/>
                <a:ea typeface="SimSun"/>
              </a:rPr>
              <a:t>年</a:t>
            </a:r>
            <a:r>
              <a:rPr lang="en-US" sz="1500">
                <a:latin typeface="SimSun"/>
                <a:ea typeface="+mn-lt"/>
              </a:rPr>
              <a:t>10</a:t>
            </a:r>
            <a:r>
              <a:rPr lang="zh-CN" sz="1500">
                <a:latin typeface="SimSun"/>
                <a:ea typeface="SimSun"/>
              </a:rPr>
              <a:t>月</a:t>
            </a:r>
            <a:r>
              <a:rPr lang="en-US" sz="1500">
                <a:latin typeface="SimSun"/>
                <a:ea typeface="+mn-lt"/>
              </a:rPr>
              <a:t>10</a:t>
            </a:r>
            <a:r>
              <a:rPr lang="zh-CN" sz="1500">
                <a:latin typeface="SimSun"/>
                <a:ea typeface="SimSun"/>
              </a:rPr>
              <a:t>日瀏覽。</a:t>
            </a:r>
            <a:endParaRPr lang="en-US" altLang="zh-CN" sz="1500">
              <a:latin typeface="SimSun"/>
              <a:ea typeface="SimSun"/>
            </a:endParaRPr>
          </a:p>
          <a:p>
            <a:pPr>
              <a:buSzPct val="114999"/>
            </a:pPr>
            <a:r>
              <a:rPr lang="en-US" altLang="zh-CN" sz="1600">
                <a:latin typeface="SimSun"/>
                <a:ea typeface="SimSun"/>
              </a:rPr>
              <a:t>PonyMom</a:t>
            </a:r>
            <a:r>
              <a:rPr lang="zh-CN" altLang="en-US" sz="1600">
                <a:latin typeface="SimSun"/>
                <a:ea typeface="SimSun"/>
              </a:rPr>
              <a:t>：</a:t>
            </a:r>
            <a:r>
              <a:rPr lang="en-US" altLang="zh-CN" sz="1600">
                <a:latin typeface="SimSun"/>
                <a:ea typeface="SimSun"/>
              </a:rPr>
              <a:t>〈</a:t>
            </a:r>
            <a:r>
              <a:rPr lang="zh-CN" altLang="en-US" sz="1600">
                <a:latin typeface="SimSun"/>
                <a:ea typeface="SimSun"/>
              </a:rPr>
              <a:t>印佣验身报告造假奇招尽出</a:t>
            </a:r>
            <a:r>
              <a:rPr lang="en-US" altLang="zh-CN" sz="1600">
                <a:latin typeface="SimSun"/>
                <a:ea typeface="SimSun"/>
              </a:rPr>
              <a:t>〉,</a:t>
            </a:r>
            <a:r>
              <a:rPr lang="zh-CN" altLang="en-US" sz="1600">
                <a:latin typeface="SimSun"/>
                <a:ea typeface="SimSun"/>
              </a:rPr>
              <a:t>親子王國</a:t>
            </a:r>
            <a:r>
              <a:rPr lang="en-US" altLang="zh-CN" sz="1600">
                <a:latin typeface="SimSun"/>
                <a:ea typeface="SimSun"/>
              </a:rPr>
              <a:t>, </a:t>
            </a:r>
            <a:r>
              <a:rPr lang="en-US" altLang="zh-CN" sz="1600">
                <a:latin typeface="SimSun"/>
                <a:ea typeface="SimSun"/>
                <a:hlinkClick r:id="rId6"/>
              </a:rPr>
              <a:t>https://www.baby-kingdom.com/forum.php?mod=viewthread&amp;tid=19970938</a:t>
            </a:r>
            <a:r>
              <a:rPr lang="en-US" altLang="zh-CN" sz="1600">
                <a:latin typeface="SimSun"/>
                <a:ea typeface="SimSun"/>
              </a:rPr>
              <a:t>,</a:t>
            </a:r>
            <a:r>
              <a:rPr lang="zh-CN" altLang="en-US" sz="1600">
                <a:latin typeface="SimSun"/>
                <a:ea typeface="SimSun"/>
              </a:rPr>
              <a:t> </a:t>
            </a:r>
            <a:r>
              <a:rPr lang="en-US" altLang="zh-CN" sz="1600">
                <a:latin typeface="SimSun"/>
                <a:ea typeface="SimSun"/>
              </a:rPr>
              <a:t>2020</a:t>
            </a:r>
            <a:r>
              <a:rPr lang="zh-CN" altLang="en-US" sz="1600">
                <a:latin typeface="SimSun"/>
                <a:ea typeface="SimSun"/>
              </a:rPr>
              <a:t>年</a:t>
            </a:r>
            <a:r>
              <a:rPr lang="en-US" altLang="zh-CN" sz="1600">
                <a:latin typeface="SimSun"/>
                <a:ea typeface="SimSun"/>
              </a:rPr>
              <a:t>6</a:t>
            </a:r>
            <a:r>
              <a:rPr lang="zh-CN" altLang="en-US" sz="1600">
                <a:latin typeface="SimSun"/>
                <a:ea typeface="SimSun"/>
              </a:rPr>
              <a:t>月</a:t>
            </a:r>
            <a:r>
              <a:rPr lang="en-US" altLang="zh-CN" sz="1600">
                <a:latin typeface="SimSun"/>
                <a:ea typeface="SimSun"/>
              </a:rPr>
              <a:t>17</a:t>
            </a:r>
            <a:r>
              <a:rPr lang="zh-CN" altLang="en-US" sz="1600">
                <a:latin typeface="SimSun"/>
                <a:ea typeface="SimSun"/>
              </a:rPr>
              <a:t>日，</a:t>
            </a:r>
            <a:r>
              <a:rPr lang="en-US" altLang="zh-CN" sz="1600">
                <a:latin typeface="SimSun"/>
                <a:ea typeface="SimSun"/>
              </a:rPr>
              <a:t>2024</a:t>
            </a:r>
            <a:r>
              <a:rPr lang="zh-CN" altLang="en-US" sz="1600">
                <a:latin typeface="SimSun"/>
                <a:ea typeface="SimSun"/>
              </a:rPr>
              <a:t>年</a:t>
            </a:r>
            <a:r>
              <a:rPr lang="en-US" altLang="zh-CN" sz="1600">
                <a:latin typeface="SimSun"/>
                <a:ea typeface="SimSun"/>
              </a:rPr>
              <a:t>10</a:t>
            </a:r>
            <a:r>
              <a:rPr lang="zh-CN" altLang="en-US" sz="1600">
                <a:latin typeface="SimSun"/>
                <a:ea typeface="SimSun"/>
              </a:rPr>
              <a:t>月</a:t>
            </a:r>
            <a:r>
              <a:rPr lang="en-US" altLang="zh-CN" sz="1600">
                <a:latin typeface="SimSun"/>
                <a:ea typeface="SimSun"/>
              </a:rPr>
              <a:t>24</a:t>
            </a:r>
            <a:r>
              <a:rPr lang="zh-CN" altLang="en-US" sz="1600">
                <a:latin typeface="SimSun"/>
                <a:ea typeface="SimSun"/>
              </a:rPr>
              <a:t>日瀏覽。</a:t>
            </a:r>
            <a:endParaRPr lang="zh-TW" sz="1600">
              <a:latin typeface="SimSun"/>
              <a:ea typeface="SimSun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3F6662-D716-22FE-5764-E8424D5A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08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21A3-CFC1-66C0-B9D4-DAF9FC2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069" y="1822274"/>
            <a:ext cx="8158688" cy="1822514"/>
          </a:xfrm>
        </p:spPr>
        <p:txBody>
          <a:bodyPr>
            <a:normAutofit/>
          </a:bodyPr>
          <a:lstStyle/>
          <a:p>
            <a:r>
              <a:rPr lang="en-001" sz="6000" b="1"/>
              <a:t>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6CB3D-3153-E7B7-B9C4-62F63ECC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142875-C944-652A-8BB5-E344A5879900}"/>
              </a:ext>
            </a:extLst>
          </p:cNvPr>
          <p:cNvSpPr/>
          <p:nvPr/>
        </p:nvSpPr>
        <p:spPr>
          <a:xfrm>
            <a:off x="3578339" y="4055906"/>
            <a:ext cx="5032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多謝大家</a:t>
            </a:r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！！！</a:t>
            </a:r>
          </a:p>
        </p:txBody>
      </p:sp>
    </p:spTree>
    <p:extLst>
      <p:ext uri="{BB962C8B-B14F-4D97-AF65-F5344CB8AC3E}">
        <p14:creationId xmlns:p14="http://schemas.microsoft.com/office/powerpoint/2010/main" val="134089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9FBA6-C42B-9893-5C87-A6E2ED39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CN" altLang="en-US" b="1">
                <a:solidFill>
                  <a:srgbClr val="262626"/>
                </a:solidFill>
                <a:latin typeface="宋体"/>
                <a:ea typeface="宋体"/>
              </a:rPr>
              <a:t>什</a:t>
            </a:r>
            <a:r>
              <a:rPr lang="zh-CN" b="1">
                <a:solidFill>
                  <a:srgbClr val="262626"/>
                </a:solidFill>
                <a:latin typeface="宋体"/>
                <a:ea typeface="宋体"/>
              </a:rPr>
              <a:t>麼</a:t>
            </a:r>
            <a:r>
              <a:rPr lang="zh-CN" altLang="en-US" b="1">
                <a:solidFill>
                  <a:srgbClr val="262626"/>
                </a:solidFill>
                <a:latin typeface="宋体"/>
                <a:ea typeface="宋体"/>
              </a:rPr>
              <a:t>是器</a:t>
            </a:r>
            <a:r>
              <a:rPr lang="zh-CN" b="1">
                <a:solidFill>
                  <a:srgbClr val="262626"/>
                </a:solidFill>
                <a:latin typeface="宋体"/>
                <a:ea typeface="宋体"/>
              </a:rPr>
              <a:t>官</a:t>
            </a:r>
            <a:r>
              <a:rPr lang="zh-CN" altLang="en-US" b="1">
                <a:solidFill>
                  <a:srgbClr val="262626"/>
                </a:solidFill>
                <a:latin typeface="宋体"/>
                <a:ea typeface="宋体"/>
              </a:rPr>
              <a:t>移</a:t>
            </a:r>
            <a:r>
              <a:rPr lang="zh-CN" b="1">
                <a:solidFill>
                  <a:srgbClr val="262626"/>
                </a:solidFill>
                <a:latin typeface="宋体"/>
                <a:ea typeface="宋体"/>
              </a:rPr>
              <a:t>植</a:t>
            </a:r>
          </a:p>
        </p:txBody>
      </p:sp>
      <p:graphicFrame>
        <p:nvGraphicFramePr>
          <p:cNvPr id="91" name="内容占位符 2">
            <a:extLst>
              <a:ext uri="{FF2B5EF4-FFF2-40B4-BE49-F238E27FC236}">
                <a16:creationId xmlns:a16="http://schemas.microsoft.com/office/drawing/2014/main" id="{33186996-22D7-2559-D956-57DA492BC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662834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4710AE-A256-377C-039B-CF80A7AA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4</a:t>
            </a:fld>
            <a:endParaRPr lang="zh-CN" altLang="en-US"/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41D94593-F0AC-2549-1731-237E391E821E}"/>
              </a:ext>
            </a:extLst>
          </p:cNvPr>
          <p:cNvSpPr txBox="1"/>
          <p:nvPr/>
        </p:nvSpPr>
        <p:spPr>
          <a:xfrm>
            <a:off x="618121" y="5874042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latin typeface="SimSun"/>
                <a:ea typeface="SimSun"/>
              </a:rPr>
              <a:t>盧進熙</a:t>
            </a:r>
          </a:p>
        </p:txBody>
      </p:sp>
    </p:spTree>
    <p:extLst>
      <p:ext uri="{BB962C8B-B14F-4D97-AF65-F5344CB8AC3E}">
        <p14:creationId xmlns:p14="http://schemas.microsoft.com/office/powerpoint/2010/main" val="286100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66F8-6A0F-9E54-105D-57288017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zh-CN" altLang="en-US" b="1" kern="100">
                <a:solidFill>
                  <a:srgbClr val="262626"/>
                </a:solidFill>
                <a:latin typeface="SimSun"/>
                <a:ea typeface="SimSun"/>
                <a:cs typeface="Times New Roman"/>
              </a:rPr>
              <a:t>目前</a:t>
            </a:r>
            <a:r>
              <a:rPr lang="zh-TW" altLang="en-US" b="1" kern="100">
                <a:solidFill>
                  <a:srgbClr val="262626"/>
                </a:solidFill>
                <a:latin typeface="SimSun"/>
                <a:ea typeface="SimSun"/>
                <a:cs typeface="Times New Roman"/>
              </a:rPr>
              <a:t>器官</a:t>
            </a:r>
            <a:r>
              <a:rPr lang="zh-CN" altLang="en-US" b="1" kern="100">
                <a:solidFill>
                  <a:srgbClr val="262626"/>
                </a:solidFill>
                <a:latin typeface="SimSun"/>
                <a:ea typeface="SimSun"/>
                <a:cs typeface="Times New Roman"/>
              </a:rPr>
              <a:t>捐贈</a:t>
            </a:r>
            <a:r>
              <a:rPr lang="zh-TW" altLang="en-US" b="1" kern="100">
                <a:solidFill>
                  <a:srgbClr val="262626"/>
                </a:solidFill>
                <a:latin typeface="SimSun"/>
                <a:ea typeface="SimSun"/>
                <a:cs typeface="Times New Roman"/>
              </a:rPr>
              <a:t>的流</a:t>
            </a:r>
            <a:r>
              <a:rPr lang="zh-TW" b="1" kern="100">
                <a:solidFill>
                  <a:srgbClr val="262626"/>
                </a:solidFill>
                <a:latin typeface="SimSun"/>
                <a:ea typeface="SimSun"/>
                <a:cs typeface="Times New Roman"/>
              </a:rPr>
              <a:t>程</a:t>
            </a:r>
            <a:endParaRPr lang="zh-CN" b="1">
              <a:solidFill>
                <a:srgbClr val="262626"/>
              </a:solidFill>
              <a:latin typeface="Garamond"/>
              <a:ea typeface="SimSun"/>
              <a:cs typeface="Times New Roman"/>
            </a:endParaRPr>
          </a:p>
        </p:txBody>
      </p:sp>
      <p:sp>
        <p:nvSpPr>
          <p:cNvPr id="7" name="Free-form: Shape 6">
            <a:extLst>
              <a:ext uri="{FF2B5EF4-FFF2-40B4-BE49-F238E27FC236}">
                <a16:creationId xmlns:a16="http://schemas.microsoft.com/office/drawing/2014/main" id="{CF8A75A6-AA22-42DF-FC04-881E6C29DBD0}"/>
              </a:ext>
            </a:extLst>
          </p:cNvPr>
          <p:cNvSpPr/>
          <p:nvPr/>
        </p:nvSpPr>
        <p:spPr>
          <a:xfrm>
            <a:off x="764143" y="2590357"/>
            <a:ext cx="1666205" cy="3221295"/>
          </a:xfrm>
          <a:custGeom>
            <a:avLst/>
            <a:gdLst>
              <a:gd name="connsiteX0" fmla="*/ 0 w 1666205"/>
              <a:gd name="connsiteY0" fmla="*/ 0 h 2776810"/>
              <a:gd name="connsiteX1" fmla="*/ 1666205 w 1666205"/>
              <a:gd name="connsiteY1" fmla="*/ 0 h 2776810"/>
              <a:gd name="connsiteX2" fmla="*/ 1666205 w 1666205"/>
              <a:gd name="connsiteY2" fmla="*/ 2776810 h 2776810"/>
              <a:gd name="connsiteX3" fmla="*/ 0 w 1666205"/>
              <a:gd name="connsiteY3" fmla="*/ 2776810 h 2776810"/>
              <a:gd name="connsiteX4" fmla="*/ 0 w 1666205"/>
              <a:gd name="connsiteY4" fmla="*/ 0 h 277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205" h="2776810">
                <a:moveTo>
                  <a:pt x="0" y="0"/>
                </a:moveTo>
                <a:lnTo>
                  <a:pt x="1666205" y="0"/>
                </a:lnTo>
                <a:lnTo>
                  <a:pt x="1666205" y="2776810"/>
                </a:lnTo>
                <a:lnTo>
                  <a:pt x="0" y="277681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584" tIns="1110725" rIns="164584" bIns="330199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sz="1700" kern="1200">
                <a:latin typeface="宋体" panose="02010600030101010101" pitchFamily="2" charset="-122"/>
                <a:ea typeface="宋体" panose="02010600030101010101" pitchFamily="2" charset="-122"/>
              </a:rPr>
              <a:t>病人被判定為腦死亡。醫療團隊評估離世者是否適合捐贈遺體器官</a:t>
            </a:r>
            <a:r>
              <a:rPr lang="zh-CN" altLang="en-US" sz="1700" kern="12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sz="1700" kern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Free-form: Shape 7">
            <a:extLst>
              <a:ext uri="{FF2B5EF4-FFF2-40B4-BE49-F238E27FC236}">
                <a16:creationId xmlns:a16="http://schemas.microsoft.com/office/drawing/2014/main" id="{CB18FF64-A113-D3A0-387C-AE2E9D247885}"/>
              </a:ext>
            </a:extLst>
          </p:cNvPr>
          <p:cNvSpPr/>
          <p:nvPr/>
        </p:nvSpPr>
        <p:spPr>
          <a:xfrm>
            <a:off x="764142" y="2947273"/>
            <a:ext cx="1666205" cy="927799"/>
          </a:xfrm>
          <a:custGeom>
            <a:avLst/>
            <a:gdLst>
              <a:gd name="connsiteX0" fmla="*/ 0 w 1666205"/>
              <a:gd name="connsiteY0" fmla="*/ 0 h 799778"/>
              <a:gd name="connsiteX1" fmla="*/ 1666205 w 1666205"/>
              <a:gd name="connsiteY1" fmla="*/ 0 h 799778"/>
              <a:gd name="connsiteX2" fmla="*/ 1666205 w 1666205"/>
              <a:gd name="connsiteY2" fmla="*/ 799778 h 799778"/>
              <a:gd name="connsiteX3" fmla="*/ 0 w 1666205"/>
              <a:gd name="connsiteY3" fmla="*/ 799778 h 799778"/>
              <a:gd name="connsiteX4" fmla="*/ 0 w 1666205"/>
              <a:gd name="connsiteY4" fmla="*/ 0 h 79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205" h="799778">
                <a:moveTo>
                  <a:pt x="0" y="0"/>
                </a:moveTo>
                <a:lnTo>
                  <a:pt x="1666205" y="0"/>
                </a:lnTo>
                <a:lnTo>
                  <a:pt x="1666205" y="799778"/>
                </a:lnTo>
                <a:lnTo>
                  <a:pt x="0" y="79977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584" tIns="165100" rIns="164584" bIns="165100" numCol="1" spcCol="1270" anchor="ctr" anchorCtr="0">
            <a:noAutofit/>
          </a:bodyPr>
          <a:lstStyle/>
          <a:p>
            <a:pPr marL="0" lvl="0" indent="0" algn="l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/>
              <a:t>01</a:t>
            </a:r>
          </a:p>
        </p:txBody>
      </p:sp>
      <p:sp>
        <p:nvSpPr>
          <p:cNvPr id="9" name="Free-form: Shape 8">
            <a:extLst>
              <a:ext uri="{FF2B5EF4-FFF2-40B4-BE49-F238E27FC236}">
                <a16:creationId xmlns:a16="http://schemas.microsoft.com/office/drawing/2014/main" id="{95ACD367-9A4D-005E-5F48-701236A52940}"/>
              </a:ext>
            </a:extLst>
          </p:cNvPr>
          <p:cNvSpPr/>
          <p:nvPr/>
        </p:nvSpPr>
        <p:spPr>
          <a:xfrm>
            <a:off x="2563644" y="2608772"/>
            <a:ext cx="1666205" cy="3221295"/>
          </a:xfrm>
          <a:custGeom>
            <a:avLst/>
            <a:gdLst>
              <a:gd name="connsiteX0" fmla="*/ 0 w 1666205"/>
              <a:gd name="connsiteY0" fmla="*/ 0 h 2776810"/>
              <a:gd name="connsiteX1" fmla="*/ 1666205 w 1666205"/>
              <a:gd name="connsiteY1" fmla="*/ 0 h 2776810"/>
              <a:gd name="connsiteX2" fmla="*/ 1666205 w 1666205"/>
              <a:gd name="connsiteY2" fmla="*/ 2776810 h 2776810"/>
              <a:gd name="connsiteX3" fmla="*/ 0 w 1666205"/>
              <a:gd name="connsiteY3" fmla="*/ 2776810 h 2776810"/>
              <a:gd name="connsiteX4" fmla="*/ 0 w 1666205"/>
              <a:gd name="connsiteY4" fmla="*/ 0 h 277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205" h="2776810">
                <a:moveTo>
                  <a:pt x="0" y="0"/>
                </a:moveTo>
                <a:lnTo>
                  <a:pt x="1666205" y="0"/>
                </a:lnTo>
                <a:lnTo>
                  <a:pt x="1666205" y="2776810"/>
                </a:lnTo>
                <a:lnTo>
                  <a:pt x="0" y="277681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672631"/>
              <a:satOff val="-714"/>
              <a:lumOff val="549"/>
              <a:alphaOff val="0"/>
            </a:schemeClr>
          </a:lnRef>
          <a:fillRef idx="1">
            <a:schemeClr val="accent2">
              <a:hueOff val="672631"/>
              <a:satOff val="-714"/>
              <a:lumOff val="549"/>
              <a:alphaOff val="0"/>
            </a:schemeClr>
          </a:fillRef>
          <a:effectRef idx="0">
            <a:schemeClr val="accent2">
              <a:hueOff val="672631"/>
              <a:satOff val="-714"/>
              <a:lumOff val="54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584" tIns="1110724" rIns="164584" bIns="330200" numCol="1" spcCol="1270" anchor="t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700">
                <a:latin typeface="宋体" panose="02010600030101010101" pitchFamily="2" charset="-122"/>
                <a:ea typeface="宋体" panose="02010600030101010101" pitchFamily="2" charset="-122"/>
              </a:rPr>
              <a:t>器官捐贈聯絡主任會透過查閱中央器官捐贈登記名冊等途徑，確認離世者生前是否已表達捐贈器官的意願。</a:t>
            </a:r>
            <a:endParaRPr 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Free-form: Shape 9">
            <a:extLst>
              <a:ext uri="{FF2B5EF4-FFF2-40B4-BE49-F238E27FC236}">
                <a16:creationId xmlns:a16="http://schemas.microsoft.com/office/drawing/2014/main" id="{03D45908-0B7B-F9A4-A614-50FF11BBB4E5}"/>
              </a:ext>
            </a:extLst>
          </p:cNvPr>
          <p:cNvSpPr/>
          <p:nvPr/>
        </p:nvSpPr>
        <p:spPr>
          <a:xfrm>
            <a:off x="2630292" y="2965100"/>
            <a:ext cx="1666205" cy="927799"/>
          </a:xfrm>
          <a:custGeom>
            <a:avLst/>
            <a:gdLst>
              <a:gd name="connsiteX0" fmla="*/ 0 w 1666205"/>
              <a:gd name="connsiteY0" fmla="*/ 0 h 799778"/>
              <a:gd name="connsiteX1" fmla="*/ 1666205 w 1666205"/>
              <a:gd name="connsiteY1" fmla="*/ 0 h 799778"/>
              <a:gd name="connsiteX2" fmla="*/ 1666205 w 1666205"/>
              <a:gd name="connsiteY2" fmla="*/ 799778 h 799778"/>
              <a:gd name="connsiteX3" fmla="*/ 0 w 1666205"/>
              <a:gd name="connsiteY3" fmla="*/ 799778 h 799778"/>
              <a:gd name="connsiteX4" fmla="*/ 0 w 1666205"/>
              <a:gd name="connsiteY4" fmla="*/ 0 h 79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205" h="799778">
                <a:moveTo>
                  <a:pt x="0" y="0"/>
                </a:moveTo>
                <a:lnTo>
                  <a:pt x="1666205" y="0"/>
                </a:lnTo>
                <a:lnTo>
                  <a:pt x="1666205" y="799778"/>
                </a:lnTo>
                <a:lnTo>
                  <a:pt x="0" y="79977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672631"/>
              <a:satOff val="-714"/>
              <a:lumOff val="54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584" tIns="165100" rIns="164584" bIns="165100" numCol="1" spcCol="1270" anchor="ctr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/>
              <a:t>02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E6C85223-050E-6BBB-B229-858841BFE3DC}"/>
              </a:ext>
            </a:extLst>
          </p:cNvPr>
          <p:cNvSpPr/>
          <p:nvPr/>
        </p:nvSpPr>
        <p:spPr>
          <a:xfrm>
            <a:off x="4363146" y="2608772"/>
            <a:ext cx="1666205" cy="3221295"/>
          </a:xfrm>
          <a:custGeom>
            <a:avLst/>
            <a:gdLst>
              <a:gd name="connsiteX0" fmla="*/ 0 w 1666205"/>
              <a:gd name="connsiteY0" fmla="*/ 0 h 2776810"/>
              <a:gd name="connsiteX1" fmla="*/ 1666205 w 1666205"/>
              <a:gd name="connsiteY1" fmla="*/ 0 h 2776810"/>
              <a:gd name="connsiteX2" fmla="*/ 1666205 w 1666205"/>
              <a:gd name="connsiteY2" fmla="*/ 2776810 h 2776810"/>
              <a:gd name="connsiteX3" fmla="*/ 0 w 1666205"/>
              <a:gd name="connsiteY3" fmla="*/ 2776810 h 2776810"/>
              <a:gd name="connsiteX4" fmla="*/ 0 w 1666205"/>
              <a:gd name="connsiteY4" fmla="*/ 0 h 277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205" h="2776810">
                <a:moveTo>
                  <a:pt x="0" y="0"/>
                </a:moveTo>
                <a:lnTo>
                  <a:pt x="1666205" y="0"/>
                </a:lnTo>
                <a:lnTo>
                  <a:pt x="1666205" y="2776810"/>
                </a:lnTo>
                <a:lnTo>
                  <a:pt x="0" y="277681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1345262"/>
              <a:satOff val="-1429"/>
              <a:lumOff val="1098"/>
              <a:alphaOff val="0"/>
            </a:schemeClr>
          </a:lnRef>
          <a:fillRef idx="1">
            <a:schemeClr val="accent2">
              <a:hueOff val="1345262"/>
              <a:satOff val="-1429"/>
              <a:lumOff val="1098"/>
              <a:alphaOff val="0"/>
            </a:schemeClr>
          </a:fillRef>
          <a:effectRef idx="0">
            <a:schemeClr val="accent2">
              <a:hueOff val="1345262"/>
              <a:satOff val="-1429"/>
              <a:lumOff val="109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584" tIns="1110724" rIns="164584" bIns="330200" numCol="1" spcCol="1270" anchor="t" anchorCtr="0">
            <a:noAutofit/>
          </a:bodyPr>
          <a:lstStyle/>
          <a:p>
            <a:pPr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ja-JP" altLang="en-US" sz="1700">
                <a:latin typeface="宋体" panose="02010600030101010101" pitchFamily="2" charset="-122"/>
                <a:ea typeface="宋体" panose="02010600030101010101" pitchFamily="2" charset="-122"/>
              </a:rPr>
              <a:t>器官捐贈聯絡主任向離世者家屬講解器官捐贈的詳情，及尋求家屬書面同意以捐贈離世者的遺體器官。</a:t>
            </a:r>
            <a:endParaRPr 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Free-form: Shape 11">
            <a:extLst>
              <a:ext uri="{FF2B5EF4-FFF2-40B4-BE49-F238E27FC236}">
                <a16:creationId xmlns:a16="http://schemas.microsoft.com/office/drawing/2014/main" id="{C44D359C-FE0C-142E-9E69-7C9AEFA1C5D6}"/>
              </a:ext>
            </a:extLst>
          </p:cNvPr>
          <p:cNvSpPr/>
          <p:nvPr/>
        </p:nvSpPr>
        <p:spPr>
          <a:xfrm>
            <a:off x="4363146" y="2997454"/>
            <a:ext cx="1666205" cy="927799"/>
          </a:xfrm>
          <a:custGeom>
            <a:avLst/>
            <a:gdLst>
              <a:gd name="connsiteX0" fmla="*/ 0 w 1666205"/>
              <a:gd name="connsiteY0" fmla="*/ 0 h 799778"/>
              <a:gd name="connsiteX1" fmla="*/ 1666205 w 1666205"/>
              <a:gd name="connsiteY1" fmla="*/ 0 h 799778"/>
              <a:gd name="connsiteX2" fmla="*/ 1666205 w 1666205"/>
              <a:gd name="connsiteY2" fmla="*/ 799778 h 799778"/>
              <a:gd name="connsiteX3" fmla="*/ 0 w 1666205"/>
              <a:gd name="connsiteY3" fmla="*/ 799778 h 799778"/>
              <a:gd name="connsiteX4" fmla="*/ 0 w 1666205"/>
              <a:gd name="connsiteY4" fmla="*/ 0 h 79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205" h="799778">
                <a:moveTo>
                  <a:pt x="0" y="0"/>
                </a:moveTo>
                <a:lnTo>
                  <a:pt x="1666205" y="0"/>
                </a:lnTo>
                <a:lnTo>
                  <a:pt x="1666205" y="799778"/>
                </a:lnTo>
                <a:lnTo>
                  <a:pt x="0" y="79977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1345262"/>
              <a:satOff val="-1429"/>
              <a:lumOff val="109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584" tIns="165100" rIns="164584" bIns="165100" numCol="1" spcCol="1270" anchor="ctr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/>
              <a:t>03</a:t>
            </a:r>
          </a:p>
        </p:txBody>
      </p:sp>
      <p:sp>
        <p:nvSpPr>
          <p:cNvPr id="13" name="Free-form: Shape 12">
            <a:extLst>
              <a:ext uri="{FF2B5EF4-FFF2-40B4-BE49-F238E27FC236}">
                <a16:creationId xmlns:a16="http://schemas.microsoft.com/office/drawing/2014/main" id="{22AB109E-F400-A90B-40F8-7352799A97A5}"/>
              </a:ext>
            </a:extLst>
          </p:cNvPr>
          <p:cNvSpPr/>
          <p:nvPr/>
        </p:nvSpPr>
        <p:spPr>
          <a:xfrm>
            <a:off x="6162647" y="2608772"/>
            <a:ext cx="1666205" cy="3221295"/>
          </a:xfrm>
          <a:custGeom>
            <a:avLst/>
            <a:gdLst>
              <a:gd name="connsiteX0" fmla="*/ 0 w 1666205"/>
              <a:gd name="connsiteY0" fmla="*/ 0 h 2776810"/>
              <a:gd name="connsiteX1" fmla="*/ 1666205 w 1666205"/>
              <a:gd name="connsiteY1" fmla="*/ 0 h 2776810"/>
              <a:gd name="connsiteX2" fmla="*/ 1666205 w 1666205"/>
              <a:gd name="connsiteY2" fmla="*/ 2776810 h 2776810"/>
              <a:gd name="connsiteX3" fmla="*/ 0 w 1666205"/>
              <a:gd name="connsiteY3" fmla="*/ 2776810 h 2776810"/>
              <a:gd name="connsiteX4" fmla="*/ 0 w 1666205"/>
              <a:gd name="connsiteY4" fmla="*/ 0 h 277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205" h="2776810">
                <a:moveTo>
                  <a:pt x="0" y="0"/>
                </a:moveTo>
                <a:lnTo>
                  <a:pt x="1666205" y="0"/>
                </a:lnTo>
                <a:lnTo>
                  <a:pt x="1666205" y="2776810"/>
                </a:lnTo>
                <a:lnTo>
                  <a:pt x="0" y="277681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2017893"/>
              <a:satOff val="-2143"/>
              <a:lumOff val="1647"/>
              <a:alphaOff val="0"/>
            </a:schemeClr>
          </a:lnRef>
          <a:fillRef idx="1">
            <a:schemeClr val="accent2">
              <a:hueOff val="2017893"/>
              <a:satOff val="-2143"/>
              <a:lumOff val="1647"/>
              <a:alphaOff val="0"/>
            </a:schemeClr>
          </a:fillRef>
          <a:effectRef idx="0">
            <a:schemeClr val="accent2">
              <a:hueOff val="2017893"/>
              <a:satOff val="-2143"/>
              <a:lumOff val="164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584" tIns="1110724" rIns="164584" bIns="330200" numCol="1" spcCol="1270" anchor="t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700">
                <a:latin typeface="宋体" panose="02010600030101010101" pitchFamily="2" charset="-122"/>
                <a:ea typeface="宋体" panose="02010600030101010101" pitchFamily="2" charset="-122"/>
              </a:rPr>
              <a:t>在取得家屬書面同意後，醫療團隊會為捐贈者進行相關的檢查和配對。</a:t>
            </a:r>
            <a:endParaRPr 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Free-form: Shape 13">
            <a:extLst>
              <a:ext uri="{FF2B5EF4-FFF2-40B4-BE49-F238E27FC236}">
                <a16:creationId xmlns:a16="http://schemas.microsoft.com/office/drawing/2014/main" id="{33B0B564-AE06-1F12-FE85-C4D5115B120B}"/>
              </a:ext>
            </a:extLst>
          </p:cNvPr>
          <p:cNvSpPr/>
          <p:nvPr/>
        </p:nvSpPr>
        <p:spPr>
          <a:xfrm>
            <a:off x="6162647" y="2997454"/>
            <a:ext cx="1666205" cy="927799"/>
          </a:xfrm>
          <a:custGeom>
            <a:avLst/>
            <a:gdLst>
              <a:gd name="connsiteX0" fmla="*/ 0 w 1666205"/>
              <a:gd name="connsiteY0" fmla="*/ 0 h 799778"/>
              <a:gd name="connsiteX1" fmla="*/ 1666205 w 1666205"/>
              <a:gd name="connsiteY1" fmla="*/ 0 h 799778"/>
              <a:gd name="connsiteX2" fmla="*/ 1666205 w 1666205"/>
              <a:gd name="connsiteY2" fmla="*/ 799778 h 799778"/>
              <a:gd name="connsiteX3" fmla="*/ 0 w 1666205"/>
              <a:gd name="connsiteY3" fmla="*/ 799778 h 799778"/>
              <a:gd name="connsiteX4" fmla="*/ 0 w 1666205"/>
              <a:gd name="connsiteY4" fmla="*/ 0 h 79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205" h="799778">
                <a:moveTo>
                  <a:pt x="0" y="0"/>
                </a:moveTo>
                <a:lnTo>
                  <a:pt x="1666205" y="0"/>
                </a:lnTo>
                <a:lnTo>
                  <a:pt x="1666205" y="799778"/>
                </a:lnTo>
                <a:lnTo>
                  <a:pt x="0" y="79977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2017893"/>
              <a:satOff val="-2143"/>
              <a:lumOff val="164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584" tIns="165100" rIns="164584" bIns="165100" numCol="1" spcCol="1270" anchor="ctr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/>
              <a:t>04</a:t>
            </a:r>
          </a:p>
        </p:txBody>
      </p:sp>
      <p:sp>
        <p:nvSpPr>
          <p:cNvPr id="15" name="Free-form: Shape 14">
            <a:extLst>
              <a:ext uri="{FF2B5EF4-FFF2-40B4-BE49-F238E27FC236}">
                <a16:creationId xmlns:a16="http://schemas.microsoft.com/office/drawing/2014/main" id="{B33F1E9B-1657-5E53-1E97-14D2E23820BA}"/>
              </a:ext>
            </a:extLst>
          </p:cNvPr>
          <p:cNvSpPr/>
          <p:nvPr/>
        </p:nvSpPr>
        <p:spPr>
          <a:xfrm>
            <a:off x="7962149" y="2608772"/>
            <a:ext cx="1666205" cy="3221295"/>
          </a:xfrm>
          <a:custGeom>
            <a:avLst/>
            <a:gdLst>
              <a:gd name="connsiteX0" fmla="*/ 0 w 1666205"/>
              <a:gd name="connsiteY0" fmla="*/ 0 h 2776810"/>
              <a:gd name="connsiteX1" fmla="*/ 1666205 w 1666205"/>
              <a:gd name="connsiteY1" fmla="*/ 0 h 2776810"/>
              <a:gd name="connsiteX2" fmla="*/ 1666205 w 1666205"/>
              <a:gd name="connsiteY2" fmla="*/ 2776810 h 2776810"/>
              <a:gd name="connsiteX3" fmla="*/ 0 w 1666205"/>
              <a:gd name="connsiteY3" fmla="*/ 2776810 h 2776810"/>
              <a:gd name="connsiteX4" fmla="*/ 0 w 1666205"/>
              <a:gd name="connsiteY4" fmla="*/ 0 h 277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205" h="2776810">
                <a:moveTo>
                  <a:pt x="0" y="0"/>
                </a:moveTo>
                <a:lnTo>
                  <a:pt x="1666205" y="0"/>
                </a:lnTo>
                <a:lnTo>
                  <a:pt x="1666205" y="2776810"/>
                </a:lnTo>
                <a:lnTo>
                  <a:pt x="0" y="277681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2690524"/>
              <a:satOff val="-2858"/>
              <a:lumOff val="2196"/>
              <a:alphaOff val="0"/>
            </a:schemeClr>
          </a:lnRef>
          <a:fillRef idx="1">
            <a:schemeClr val="accent2">
              <a:hueOff val="2690524"/>
              <a:satOff val="-2858"/>
              <a:lumOff val="2196"/>
              <a:alphaOff val="0"/>
            </a:schemeClr>
          </a:fillRef>
          <a:effectRef idx="0">
            <a:schemeClr val="accent2">
              <a:hueOff val="2690524"/>
              <a:satOff val="-2858"/>
              <a:lumOff val="219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584" tIns="1110724" rIns="164584" bIns="330200" numCol="1" spcCol="1270" anchor="t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ja-JP" altLang="en-US" sz="1700">
                <a:latin typeface="宋体" panose="02010600030101010101" pitchFamily="2" charset="-122"/>
                <a:ea typeface="宋体" panose="02010600030101010101" pitchFamily="2" charset="-122"/>
              </a:rPr>
              <a:t>醫院會盡快安排器官捐贈及移植手術。</a:t>
            </a:r>
            <a:endParaRPr 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9402EE73-B282-A230-C9F4-C461AD96A318}"/>
              </a:ext>
            </a:extLst>
          </p:cNvPr>
          <p:cNvSpPr/>
          <p:nvPr/>
        </p:nvSpPr>
        <p:spPr>
          <a:xfrm>
            <a:off x="7962149" y="2997454"/>
            <a:ext cx="1666205" cy="927799"/>
          </a:xfrm>
          <a:custGeom>
            <a:avLst/>
            <a:gdLst>
              <a:gd name="connsiteX0" fmla="*/ 0 w 1666205"/>
              <a:gd name="connsiteY0" fmla="*/ 0 h 799778"/>
              <a:gd name="connsiteX1" fmla="*/ 1666205 w 1666205"/>
              <a:gd name="connsiteY1" fmla="*/ 0 h 799778"/>
              <a:gd name="connsiteX2" fmla="*/ 1666205 w 1666205"/>
              <a:gd name="connsiteY2" fmla="*/ 799778 h 799778"/>
              <a:gd name="connsiteX3" fmla="*/ 0 w 1666205"/>
              <a:gd name="connsiteY3" fmla="*/ 799778 h 799778"/>
              <a:gd name="connsiteX4" fmla="*/ 0 w 1666205"/>
              <a:gd name="connsiteY4" fmla="*/ 0 h 79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205" h="799778">
                <a:moveTo>
                  <a:pt x="0" y="0"/>
                </a:moveTo>
                <a:lnTo>
                  <a:pt x="1666205" y="0"/>
                </a:lnTo>
                <a:lnTo>
                  <a:pt x="1666205" y="799778"/>
                </a:lnTo>
                <a:lnTo>
                  <a:pt x="0" y="79977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2690524"/>
              <a:satOff val="-2858"/>
              <a:lumOff val="219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584" tIns="165100" rIns="164584" bIns="165100" numCol="1" spcCol="1270" anchor="ctr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/>
              <a:t>05</a:t>
            </a:r>
          </a:p>
        </p:txBody>
      </p:sp>
      <p:sp>
        <p:nvSpPr>
          <p:cNvPr id="17" name="Free-form: Shape 16">
            <a:extLst>
              <a:ext uri="{FF2B5EF4-FFF2-40B4-BE49-F238E27FC236}">
                <a16:creationId xmlns:a16="http://schemas.microsoft.com/office/drawing/2014/main" id="{CB17CDD1-ED22-E615-257C-EED237A3121D}"/>
              </a:ext>
            </a:extLst>
          </p:cNvPr>
          <p:cNvSpPr/>
          <p:nvPr/>
        </p:nvSpPr>
        <p:spPr>
          <a:xfrm>
            <a:off x="9761650" y="2608773"/>
            <a:ext cx="1666205" cy="3220020"/>
          </a:xfrm>
          <a:custGeom>
            <a:avLst/>
            <a:gdLst>
              <a:gd name="connsiteX0" fmla="*/ 0 w 1666205"/>
              <a:gd name="connsiteY0" fmla="*/ 0 h 2775711"/>
              <a:gd name="connsiteX1" fmla="*/ 1666205 w 1666205"/>
              <a:gd name="connsiteY1" fmla="*/ 0 h 2775711"/>
              <a:gd name="connsiteX2" fmla="*/ 1666205 w 1666205"/>
              <a:gd name="connsiteY2" fmla="*/ 2775711 h 2775711"/>
              <a:gd name="connsiteX3" fmla="*/ 0 w 1666205"/>
              <a:gd name="connsiteY3" fmla="*/ 2775711 h 2775711"/>
              <a:gd name="connsiteX4" fmla="*/ 0 w 1666205"/>
              <a:gd name="connsiteY4" fmla="*/ 0 h 277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205" h="2775711">
                <a:moveTo>
                  <a:pt x="0" y="0"/>
                </a:moveTo>
                <a:lnTo>
                  <a:pt x="1666205" y="0"/>
                </a:lnTo>
                <a:lnTo>
                  <a:pt x="1666205" y="2775711"/>
                </a:lnTo>
                <a:lnTo>
                  <a:pt x="0" y="27757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3363155"/>
              <a:satOff val="-3572"/>
              <a:lumOff val="2745"/>
              <a:alphaOff val="0"/>
            </a:schemeClr>
          </a:lnRef>
          <a:fillRef idx="1">
            <a:schemeClr val="accent2">
              <a:hueOff val="3363155"/>
              <a:satOff val="-3572"/>
              <a:lumOff val="2745"/>
              <a:alphaOff val="0"/>
            </a:schemeClr>
          </a:fillRef>
          <a:effectRef idx="0">
            <a:schemeClr val="accent2">
              <a:hueOff val="3363155"/>
              <a:satOff val="-3572"/>
              <a:lumOff val="274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584" tIns="1110285" rIns="164584" bIns="330200" numCol="1" spcCol="1270" anchor="t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ja-JP" altLang="en-US" sz="1700" kern="1200">
                <a:latin typeface="宋体" panose="02010600030101010101" pitchFamily="2" charset="-122"/>
                <a:ea typeface="宋体" panose="02010600030101010101" pitchFamily="2" charset="-122"/>
              </a:rPr>
              <a:t>器官捐贈手術完成後，遺體會送返病房作最後善別，讓離世者安息，家屬得</a:t>
            </a:r>
            <a:r>
              <a:rPr lang="zh-CN" altLang="en-US" sz="1700" kern="120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ja-JP" altLang="en-US" sz="1700" kern="1200">
                <a:latin typeface="宋体" panose="02010600030101010101" pitchFamily="2" charset="-122"/>
                <a:ea typeface="宋体" panose="02010600030101010101" pitchFamily="2" charset="-122"/>
              </a:rPr>
              <a:t>安慰</a:t>
            </a:r>
          </a:p>
        </p:txBody>
      </p:sp>
      <p:sp>
        <p:nvSpPr>
          <p:cNvPr id="18" name="Free-form: Shape 17">
            <a:extLst>
              <a:ext uri="{FF2B5EF4-FFF2-40B4-BE49-F238E27FC236}">
                <a16:creationId xmlns:a16="http://schemas.microsoft.com/office/drawing/2014/main" id="{1132C6F2-415E-9EF4-540E-821C390E8335}"/>
              </a:ext>
            </a:extLst>
          </p:cNvPr>
          <p:cNvSpPr/>
          <p:nvPr/>
        </p:nvSpPr>
        <p:spPr>
          <a:xfrm>
            <a:off x="9885824" y="3224358"/>
            <a:ext cx="914729" cy="239733"/>
          </a:xfrm>
          <a:custGeom>
            <a:avLst/>
            <a:gdLst>
              <a:gd name="connsiteX0" fmla="*/ 0 w 914729"/>
              <a:gd name="connsiteY0" fmla="*/ 0 h 206654"/>
              <a:gd name="connsiteX1" fmla="*/ 914729 w 914729"/>
              <a:gd name="connsiteY1" fmla="*/ 0 h 206654"/>
              <a:gd name="connsiteX2" fmla="*/ 914729 w 914729"/>
              <a:gd name="connsiteY2" fmla="*/ 206654 h 206654"/>
              <a:gd name="connsiteX3" fmla="*/ 0 w 914729"/>
              <a:gd name="connsiteY3" fmla="*/ 206654 h 206654"/>
              <a:gd name="connsiteX4" fmla="*/ 0 w 914729"/>
              <a:gd name="connsiteY4" fmla="*/ 0 h 206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729" h="206654">
                <a:moveTo>
                  <a:pt x="0" y="0"/>
                </a:moveTo>
                <a:lnTo>
                  <a:pt x="914729" y="0"/>
                </a:lnTo>
                <a:lnTo>
                  <a:pt x="914729" y="206654"/>
                </a:lnTo>
                <a:lnTo>
                  <a:pt x="0" y="20665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3363155"/>
              <a:satOff val="-3572"/>
              <a:lumOff val="274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4584" tIns="165100" rIns="164584" bIns="165100" numCol="1" spcCol="1270" anchor="ctr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/>
              <a:t>06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FF32A2-DD7F-8216-DD7C-29BBAF34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5</a:t>
            </a:fld>
            <a:endParaRPr lang="zh-CN" altLang="en-US"/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374CDBBB-A103-C467-E8BF-F0BF9B6B971A}"/>
              </a:ext>
            </a:extLst>
          </p:cNvPr>
          <p:cNvSpPr txBox="1"/>
          <p:nvPr/>
        </p:nvSpPr>
        <p:spPr>
          <a:xfrm>
            <a:off x="618121" y="5874042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latin typeface="SimSun"/>
                <a:ea typeface="SimSun"/>
              </a:rPr>
              <a:t>盧進熙</a:t>
            </a:r>
          </a:p>
        </p:txBody>
      </p:sp>
    </p:spTree>
    <p:extLst>
      <p:ext uri="{BB962C8B-B14F-4D97-AF65-F5344CB8AC3E}">
        <p14:creationId xmlns:p14="http://schemas.microsoft.com/office/powerpoint/2010/main" val="83709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E7043A-2DCB-63FE-1C68-64AD96B9D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HK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8F8C28B-CB4E-B48C-9D8C-D145BB7E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Autofit/>
          </a:bodyPr>
          <a:lstStyle/>
          <a:p>
            <a:r>
              <a:rPr lang="en-001" sz="3600" b="1">
                <a:solidFill>
                  <a:srgbClr val="262626"/>
                </a:solidFill>
                <a:latin typeface="SimSun"/>
                <a:ea typeface="SimSun"/>
              </a:rPr>
              <a:t>現時香港的情況</a:t>
            </a:r>
            <a:endParaRPr lang="zh-CN" altLang="en-US" b="1">
              <a:solidFill>
                <a:srgbClr val="262626"/>
              </a:solidFill>
              <a:latin typeface="SimSun"/>
              <a:ea typeface="SimSun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7C1765-C491-2CA8-44C4-1DC55C83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001" sz="2000" dirty="0">
                <a:solidFill>
                  <a:srgbClr val="262626"/>
                </a:solidFill>
                <a:latin typeface="SimSun"/>
                <a:ea typeface="SimSun"/>
              </a:rPr>
              <a:t>根據</a:t>
            </a:r>
            <a:r>
              <a:rPr lang="ja-JP" altLang="en-US" sz="2000" b="0" i="0" u="none" strike="noStrike" dirty="0">
                <a:solidFill>
                  <a:srgbClr val="262626"/>
                </a:solidFill>
                <a:effectLst/>
                <a:latin typeface="SimSun"/>
                <a:ea typeface="SimSun"/>
              </a:rPr>
              <a:t>醫院管理局</a:t>
            </a:r>
            <a:r>
              <a:rPr lang="en-001" altLang="ja-JP" sz="2000" b="0" i="0" u="none" strike="noStrike" dirty="0">
                <a:solidFill>
                  <a:srgbClr val="262626"/>
                </a:solidFill>
                <a:effectLst/>
                <a:latin typeface="SimSun"/>
                <a:ea typeface="SimSun"/>
              </a:rPr>
              <a:t>2024</a:t>
            </a:r>
            <a:r>
              <a:rPr lang="ja-JP" altLang="en-US" sz="2000" b="0" i="0" u="none" strike="noStrike" dirty="0">
                <a:solidFill>
                  <a:srgbClr val="262626"/>
                </a:solidFill>
                <a:effectLst/>
                <a:latin typeface="SimSun"/>
                <a:ea typeface="SimSun"/>
              </a:rPr>
              <a:t>年的統</a:t>
            </a:r>
            <a:r>
              <a:rPr lang="ja-JP" sz="2000" b="0" i="0" u="none" strike="noStrike" dirty="0">
                <a:solidFill>
                  <a:srgbClr val="262626"/>
                </a:solidFill>
                <a:effectLst/>
                <a:latin typeface="SimSun"/>
                <a:ea typeface="SimSun"/>
              </a:rPr>
              <a:t>計</a:t>
            </a:r>
            <a:r>
              <a:rPr lang="ja-JP" altLang="en-US" sz="2000" b="0" i="0" u="none" strike="noStrike" dirty="0">
                <a:solidFill>
                  <a:srgbClr val="262626"/>
                </a:solidFill>
                <a:effectLst/>
                <a:latin typeface="SimSun"/>
                <a:ea typeface="SimSun"/>
              </a:rPr>
              <a:t>，香</a:t>
            </a:r>
            <a:r>
              <a:rPr lang="ja-JP" sz="2000" b="0" i="0" u="none" strike="noStrike" dirty="0">
                <a:solidFill>
                  <a:srgbClr val="262626"/>
                </a:solidFill>
                <a:effectLst/>
                <a:latin typeface="SimSun"/>
                <a:ea typeface="SimSun"/>
              </a:rPr>
              <a:t>港</a:t>
            </a:r>
            <a:r>
              <a:rPr lang="ja-JP" altLang="en-US" sz="2000" b="0" i="0" u="none" strike="noStrike" dirty="0">
                <a:solidFill>
                  <a:srgbClr val="262626"/>
                </a:solidFill>
                <a:effectLst/>
                <a:latin typeface="SimSun"/>
                <a:ea typeface="SimSun"/>
              </a:rPr>
              <a:t>有</a:t>
            </a:r>
            <a:r>
              <a:rPr lang="en-001" altLang="ja-JP" sz="2000" b="0" i="0" u="none" strike="noStrike" dirty="0">
                <a:solidFill>
                  <a:srgbClr val="262626"/>
                </a:solidFill>
                <a:effectLst/>
                <a:latin typeface="SimSun"/>
                <a:ea typeface="SimSun"/>
              </a:rPr>
              <a:t>3</a:t>
            </a:r>
            <a:r>
              <a:rPr lang="en-US" altLang="ja-JP" sz="2000" dirty="0">
                <a:solidFill>
                  <a:srgbClr val="262626"/>
                </a:solidFill>
                <a:latin typeface="SimSun"/>
                <a:ea typeface="SimSun"/>
              </a:rPr>
              <a:t>,</a:t>
            </a:r>
            <a:r>
              <a:rPr lang="en-001" altLang="ja-JP" sz="2000" b="0" i="0" u="none" strike="noStrike" dirty="0">
                <a:solidFill>
                  <a:srgbClr val="262626"/>
                </a:solidFill>
                <a:effectLst/>
                <a:latin typeface="SimSun"/>
                <a:ea typeface="SimSun"/>
              </a:rPr>
              <a:t>105</a:t>
            </a:r>
            <a:r>
              <a:rPr lang="ja-JP" altLang="en-US" sz="2000" b="0" i="0" u="none" strike="noStrike" dirty="0">
                <a:solidFill>
                  <a:srgbClr val="262626"/>
                </a:solidFill>
                <a:effectLst/>
                <a:latin typeface="SimSun"/>
                <a:ea typeface="SimSun"/>
              </a:rPr>
              <a:t>人正</a:t>
            </a:r>
            <a:r>
              <a:rPr lang="ja-JP" sz="2000" b="0" i="0" u="none" strike="noStrike" dirty="0">
                <a:solidFill>
                  <a:srgbClr val="262626"/>
                </a:solidFill>
                <a:effectLst/>
                <a:latin typeface="SimSun"/>
                <a:ea typeface="SimSun"/>
              </a:rPr>
              <a:t>在等</a:t>
            </a:r>
            <a:r>
              <a:rPr lang="ja-JP" altLang="en-US" sz="2000" b="0" i="0" u="none" strike="noStrike" dirty="0">
                <a:solidFill>
                  <a:srgbClr val="262626"/>
                </a:solidFill>
                <a:effectLst/>
                <a:latin typeface="SimSun"/>
                <a:ea typeface="SimSun"/>
              </a:rPr>
              <a:t>候器</a:t>
            </a:r>
            <a:r>
              <a:rPr lang="ja-JP" sz="2000" b="0" i="0" u="none" strike="noStrike" dirty="0">
                <a:solidFill>
                  <a:srgbClr val="262626"/>
                </a:solidFill>
                <a:effectLst/>
                <a:latin typeface="SimSun"/>
                <a:ea typeface="SimSun"/>
              </a:rPr>
              <a:t>官移植</a:t>
            </a:r>
            <a:r>
              <a:rPr lang="ja-JP" altLang="en-US" sz="2000" b="0" i="0" u="none" strike="noStrike" dirty="0">
                <a:solidFill>
                  <a:srgbClr val="262626"/>
                </a:solidFill>
                <a:effectLst/>
                <a:latin typeface="SimSun"/>
                <a:ea typeface="SimSun"/>
              </a:rPr>
              <a:t>，可</a:t>
            </a:r>
            <a:r>
              <a:rPr lang="ja-JP" sz="2000" b="0" i="0" u="none" strike="noStrike" dirty="0">
                <a:solidFill>
                  <a:srgbClr val="262626"/>
                </a:solidFill>
                <a:effectLst/>
                <a:latin typeface="SimSun"/>
                <a:ea typeface="SimSun"/>
              </a:rPr>
              <a:t>見</a:t>
            </a:r>
            <a:r>
              <a:rPr lang="ja-JP" altLang="en-US" sz="2000" b="0" i="0" u="none" strike="noStrike" dirty="0">
                <a:solidFill>
                  <a:srgbClr val="262626"/>
                </a:solidFill>
                <a:effectLst/>
                <a:latin typeface="SimSun"/>
                <a:ea typeface="SimSun"/>
              </a:rPr>
              <a:t>器</a:t>
            </a:r>
            <a:r>
              <a:rPr lang="ja-JP" sz="2000" b="0" i="0" u="none" strike="noStrike" dirty="0">
                <a:solidFill>
                  <a:srgbClr val="262626"/>
                </a:solidFill>
                <a:effectLst/>
                <a:latin typeface="SimSun"/>
                <a:ea typeface="SimSun"/>
              </a:rPr>
              <a:t>官</a:t>
            </a:r>
            <a:r>
              <a:rPr lang="ja-JP" altLang="en-US" sz="2000" b="0" i="0" u="none" strike="noStrike" dirty="0">
                <a:solidFill>
                  <a:srgbClr val="262626"/>
                </a:solidFill>
                <a:effectLst/>
                <a:latin typeface="SimSun"/>
                <a:ea typeface="SimSun"/>
              </a:rPr>
              <a:t>的稀缺。</a:t>
            </a:r>
            <a:endParaRPr lang="en-US" altLang="ja-JP" sz="2000" b="0" i="0" u="none" strike="noStrike" dirty="0">
              <a:solidFill>
                <a:srgbClr val="262626"/>
              </a:solidFill>
              <a:effectLst/>
              <a:latin typeface="SimSun"/>
              <a:ea typeface="SimSun"/>
            </a:endParaRPr>
          </a:p>
          <a:p>
            <a:pPr>
              <a:spcBef>
                <a:spcPts val="1200"/>
              </a:spcBef>
            </a:pPr>
            <a:endParaRPr lang="ja-JP" altLang="en-US" sz="2000" dirty="0">
              <a:solidFill>
                <a:srgbClr val="262626"/>
              </a:solidFill>
              <a:latin typeface="SimSun"/>
              <a:ea typeface="SimSun"/>
            </a:endParaRPr>
          </a:p>
          <a:p>
            <a:pPr>
              <a:buFont typeface="Arial"/>
              <a:buChar char="•"/>
            </a:pPr>
            <a:r>
              <a:rPr lang="ja-JP" altLang="en-US" sz="2000" dirty="0">
                <a:solidFill>
                  <a:srgbClr val="262626"/>
                </a:solidFill>
                <a:latin typeface="SimSun"/>
                <a:ea typeface="SimSun"/>
              </a:rPr>
              <a:t>所</a:t>
            </a:r>
            <a:r>
              <a:rPr lang="ja-JP" sz="2000" dirty="0">
                <a:solidFill>
                  <a:srgbClr val="262626"/>
                </a:solidFill>
                <a:latin typeface="SimSun"/>
                <a:ea typeface="SimSun"/>
              </a:rPr>
              <a:t>以</a:t>
            </a:r>
            <a:r>
              <a:rPr lang="ja-JP" altLang="en-US" sz="2000" dirty="0">
                <a:solidFill>
                  <a:srgbClr val="262626"/>
                </a:solidFill>
                <a:latin typeface="SimSun"/>
                <a:ea typeface="SimSun"/>
              </a:rPr>
              <a:t>我</a:t>
            </a:r>
            <a:r>
              <a:rPr lang="ja-JP" sz="2000" dirty="0">
                <a:solidFill>
                  <a:srgbClr val="262626"/>
                </a:solidFill>
                <a:latin typeface="SimSun"/>
                <a:ea typeface="SimSun"/>
              </a:rPr>
              <a:t>們</a:t>
            </a:r>
            <a:r>
              <a:rPr lang="ja-JP" altLang="en-US" sz="2000" dirty="0">
                <a:solidFill>
                  <a:srgbClr val="262626"/>
                </a:solidFill>
                <a:latin typeface="SimSun"/>
                <a:ea typeface="SimSun"/>
              </a:rPr>
              <a:t>需</a:t>
            </a:r>
            <a:r>
              <a:rPr lang="ja-JP" sz="2000" dirty="0">
                <a:solidFill>
                  <a:srgbClr val="262626"/>
                </a:solidFill>
                <a:latin typeface="SimSun"/>
                <a:ea typeface="SimSun"/>
              </a:rPr>
              <a:t>要</a:t>
            </a:r>
            <a:r>
              <a:rPr lang="ja-JP" altLang="en-US" sz="2000" dirty="0">
                <a:solidFill>
                  <a:srgbClr val="262626"/>
                </a:solidFill>
                <a:latin typeface="SimSun"/>
                <a:ea typeface="SimSun"/>
              </a:rPr>
              <a:t>思</a:t>
            </a:r>
            <a:r>
              <a:rPr lang="ja-JP" sz="2000" dirty="0">
                <a:solidFill>
                  <a:srgbClr val="262626"/>
                </a:solidFill>
                <a:latin typeface="SimSun"/>
                <a:ea typeface="SimSun"/>
              </a:rPr>
              <a:t>考</a:t>
            </a:r>
            <a:r>
              <a:rPr lang="ja-JP" altLang="en-US" sz="2000" dirty="0">
                <a:solidFill>
                  <a:srgbClr val="262626"/>
                </a:solidFill>
                <a:latin typeface="SimSun"/>
                <a:ea typeface="SimSun"/>
              </a:rPr>
              <a:t>器</a:t>
            </a:r>
            <a:r>
              <a:rPr lang="ja-JP" sz="2000" dirty="0">
                <a:solidFill>
                  <a:srgbClr val="262626"/>
                </a:solidFill>
                <a:latin typeface="SimSun"/>
                <a:ea typeface="SimSun"/>
              </a:rPr>
              <a:t>官</a:t>
            </a:r>
            <a:r>
              <a:rPr lang="ja-JP" altLang="en-US" sz="2000" dirty="0">
                <a:solidFill>
                  <a:srgbClr val="262626"/>
                </a:solidFill>
                <a:latin typeface="SimSun"/>
                <a:ea typeface="SimSun"/>
              </a:rPr>
              <a:t>交</a:t>
            </a:r>
            <a:r>
              <a:rPr lang="ja-JP" sz="2000" dirty="0">
                <a:solidFill>
                  <a:srgbClr val="262626"/>
                </a:solidFill>
                <a:latin typeface="SimSun"/>
                <a:ea typeface="SimSun"/>
              </a:rPr>
              <a:t>易</a:t>
            </a:r>
            <a:r>
              <a:rPr lang="ja-JP" altLang="en-US" sz="2000" dirty="0">
                <a:solidFill>
                  <a:srgbClr val="262626"/>
                </a:solidFill>
                <a:latin typeface="SimSun"/>
                <a:ea typeface="SimSun"/>
              </a:rPr>
              <a:t>能</a:t>
            </a:r>
            <a:r>
              <a:rPr lang="ja-JP" sz="2000" dirty="0">
                <a:solidFill>
                  <a:srgbClr val="262626"/>
                </a:solidFill>
                <a:latin typeface="SimSun"/>
                <a:ea typeface="SimSun"/>
              </a:rPr>
              <a:t>否</a:t>
            </a:r>
            <a:r>
              <a:rPr lang="ja-JP" altLang="en-US" sz="2000" dirty="0">
                <a:solidFill>
                  <a:srgbClr val="262626"/>
                </a:solidFill>
                <a:latin typeface="SimSun"/>
                <a:ea typeface="SimSun"/>
              </a:rPr>
              <a:t>成為</a:t>
            </a:r>
            <a:r>
              <a:rPr lang="ja-JP" sz="2000" dirty="0">
                <a:solidFill>
                  <a:srgbClr val="262626"/>
                </a:solidFill>
                <a:latin typeface="SimSun"/>
                <a:ea typeface="SimSun"/>
              </a:rPr>
              <a:t>一個</a:t>
            </a:r>
            <a:r>
              <a:rPr lang="ja-JP" altLang="en-US" sz="2000" dirty="0">
                <a:solidFill>
                  <a:srgbClr val="262626"/>
                </a:solidFill>
                <a:latin typeface="SimSun"/>
                <a:ea typeface="SimSun"/>
              </a:rPr>
              <a:t>合</a:t>
            </a:r>
            <a:r>
              <a:rPr lang="ja-JP" sz="2000" dirty="0">
                <a:solidFill>
                  <a:srgbClr val="262626"/>
                </a:solidFill>
                <a:latin typeface="SimSun"/>
                <a:ea typeface="SimSun"/>
              </a:rPr>
              <a:t>適的</a:t>
            </a:r>
            <a:r>
              <a:rPr lang="ja-JP" altLang="en-US" sz="2000" dirty="0">
                <a:solidFill>
                  <a:srgbClr val="262626"/>
                </a:solidFill>
                <a:latin typeface="SimSun"/>
                <a:ea typeface="SimSun"/>
              </a:rPr>
              <a:t>替</a:t>
            </a:r>
            <a:r>
              <a:rPr lang="ja-JP" sz="2000" dirty="0">
                <a:solidFill>
                  <a:srgbClr val="262626"/>
                </a:solidFill>
                <a:latin typeface="SimSun"/>
                <a:ea typeface="SimSun"/>
              </a:rPr>
              <a:t>代方案</a:t>
            </a:r>
            <a:r>
              <a:rPr lang="ja-JP" altLang="en-US" sz="2000" dirty="0">
                <a:solidFill>
                  <a:srgbClr val="262626"/>
                </a:solidFill>
                <a:latin typeface="SimSun"/>
                <a:ea typeface="SimSun"/>
              </a:rPr>
              <a:t>。</a:t>
            </a:r>
            <a:endParaRPr lang="en-001" sz="2000" dirty="0">
              <a:solidFill>
                <a:srgbClr val="262626"/>
              </a:solidFill>
              <a:latin typeface="SimSun"/>
              <a:ea typeface="SimSun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C2D8685-9CFE-02CB-2215-AF2ABAAAE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" r="9419" b="29835"/>
          <a:stretch/>
        </p:blipFill>
        <p:spPr>
          <a:xfrm>
            <a:off x="5105282" y="2400639"/>
            <a:ext cx="6181880" cy="2813897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3FCE70-FF13-DA9C-A925-8BB477B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6</a:t>
            </a:fld>
            <a:endParaRPr lang="zh-CN" altLang="en-US"/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25DE4A4B-C106-A4CA-66EC-14D02D4722AD}"/>
              </a:ext>
            </a:extLst>
          </p:cNvPr>
          <p:cNvSpPr txBox="1"/>
          <p:nvPr/>
        </p:nvSpPr>
        <p:spPr>
          <a:xfrm>
            <a:off x="618121" y="5882509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latin typeface="SimSun"/>
                <a:ea typeface="SimSun"/>
              </a:rPr>
              <a:t>盧進熙</a:t>
            </a:r>
          </a:p>
        </p:txBody>
      </p:sp>
    </p:spTree>
    <p:extLst>
      <p:ext uri="{BB962C8B-B14F-4D97-AF65-F5344CB8AC3E}">
        <p14:creationId xmlns:p14="http://schemas.microsoft.com/office/powerpoint/2010/main" val="96986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8352EED-08E3-B123-B4D3-852D3603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Autofit/>
          </a:bodyPr>
          <a:lstStyle/>
          <a:p>
            <a:r>
              <a:rPr lang="en-001" sz="3600" b="1">
                <a:solidFill>
                  <a:srgbClr val="262626"/>
                </a:solidFill>
                <a:latin typeface="SimSun"/>
                <a:ea typeface="SimSun"/>
              </a:rPr>
              <a:t>器官交易的定義</a:t>
            </a:r>
            <a:endParaRPr lang="zh-CN" altLang="en-US" sz="3600" b="1">
              <a:solidFill>
                <a:srgbClr val="262626"/>
              </a:solidFill>
              <a:latin typeface="SimSun"/>
              <a:ea typeface="SimSun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64DC5-6F34-D3CA-218A-B01A5B91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2" y="2446149"/>
            <a:ext cx="4168056" cy="3429719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SimSun"/>
                <a:ea typeface="SimSun"/>
              </a:rPr>
              <a:t>以人體器官作為買賣的商</a:t>
            </a:r>
            <a:r>
              <a:rPr lang="zh-CN" sz="2000" dirty="0">
                <a:solidFill>
                  <a:schemeClr val="tx1"/>
                </a:solidFill>
                <a:latin typeface="SimSun"/>
                <a:ea typeface="SimSun"/>
              </a:rPr>
              <a:t>品（包括</a:t>
            </a:r>
            <a:r>
              <a:rPr lang="zh-CN" altLang="en-US" sz="2000" dirty="0">
                <a:solidFill>
                  <a:schemeClr val="tx1"/>
                </a:solidFill>
                <a:latin typeface="SimSun"/>
                <a:ea typeface="SimSun"/>
              </a:rPr>
              <a:t>尸體</a:t>
            </a:r>
            <a:r>
              <a:rPr lang="zh-CN" sz="2000" dirty="0">
                <a:solidFill>
                  <a:schemeClr val="tx1"/>
                </a:solidFill>
                <a:latin typeface="SimSun"/>
                <a:ea typeface="SimSun"/>
              </a:rPr>
              <a:t>）</a:t>
            </a:r>
            <a:endParaRPr lang="en-001" altLang="zh-CN" sz="2000" dirty="0">
              <a:solidFill>
                <a:schemeClr val="tx1"/>
              </a:solidFill>
              <a:latin typeface="SimSun"/>
              <a:ea typeface="SimSun"/>
            </a:endParaRPr>
          </a:p>
          <a:p>
            <a:pPr marL="0" indent="0">
              <a:buNone/>
            </a:pPr>
            <a:endParaRPr lang="zh-CN" sz="2000" dirty="0">
              <a:solidFill>
                <a:schemeClr val="tx1"/>
              </a:solidFill>
              <a:latin typeface="SimSun"/>
              <a:ea typeface="SimSun"/>
            </a:endParaRPr>
          </a:p>
          <a:p>
            <a:r>
              <a:rPr lang="ja-JP" altLang="en-US" sz="2000" b="0" i="0" dirty="0">
                <a:solidFill>
                  <a:schemeClr val="tx1"/>
                </a:solidFill>
                <a:effectLst/>
                <a:latin typeface="SimSun"/>
                <a:ea typeface="SimSun"/>
              </a:rPr>
              <a:t>是一種</a:t>
            </a:r>
            <a:r>
              <a:rPr lang="zh-CN" altLang="en-US" sz="2000" dirty="0">
                <a:solidFill>
                  <a:schemeClr val="tx1"/>
                </a:solidFill>
                <a:latin typeface="SimSun"/>
                <a:ea typeface="SimSun"/>
              </a:rPr>
              <a:t>有</a:t>
            </a:r>
            <a:r>
              <a:rPr lang="zh-CN" altLang="en-US" sz="2000" b="0" i="0" dirty="0">
                <a:solidFill>
                  <a:schemeClr val="tx1"/>
                </a:solidFill>
                <a:effectLst/>
                <a:latin typeface="SimSun"/>
                <a:ea typeface="SimSun"/>
              </a:rPr>
              <a:t>極高</a:t>
            </a:r>
            <a:r>
              <a:rPr lang="zh-CN" altLang="en-US" sz="2000" dirty="0">
                <a:solidFill>
                  <a:schemeClr val="tx1"/>
                </a:solidFill>
                <a:latin typeface="SimSun"/>
                <a:ea typeface="SimSun"/>
              </a:rPr>
              <a:t>利益</a:t>
            </a:r>
            <a:r>
              <a:rPr lang="ja-JP" altLang="en-US" sz="2000" b="0" i="0" dirty="0">
                <a:solidFill>
                  <a:schemeClr val="tx1"/>
                </a:solidFill>
                <a:effectLst/>
                <a:latin typeface="SimSun"/>
                <a:ea typeface="SimSun"/>
              </a:rPr>
              <a:t>的商業活動</a:t>
            </a:r>
            <a:endParaRPr lang="en-001" altLang="ja-JP" sz="2000" b="0" i="0" dirty="0">
              <a:solidFill>
                <a:schemeClr val="tx1"/>
              </a:solidFill>
              <a:effectLst/>
              <a:latin typeface="SimSun"/>
              <a:ea typeface="SimSun"/>
            </a:endParaRPr>
          </a:p>
          <a:p>
            <a:pPr marL="0" indent="0">
              <a:buNone/>
            </a:pPr>
            <a:endParaRPr lang="en-001" altLang="ja-JP" sz="2000" b="0" i="0" dirty="0">
              <a:solidFill>
                <a:schemeClr val="tx1"/>
              </a:solidFill>
              <a:effectLst/>
              <a:latin typeface="SimSun"/>
              <a:ea typeface="SimSun"/>
            </a:endParaRPr>
          </a:p>
          <a:p>
            <a:r>
              <a:rPr lang="zh-CN" altLang="en-US" sz="2000" b="0" i="0" dirty="0">
                <a:solidFill>
                  <a:schemeClr val="tx1"/>
                </a:solidFill>
                <a:effectLst/>
                <a:latin typeface="SimSun"/>
                <a:ea typeface="SimSun"/>
              </a:rPr>
              <a:t>目前</a:t>
            </a:r>
            <a:r>
              <a:rPr lang="ja-JP" altLang="en-US" sz="2000" b="0" i="0" dirty="0">
                <a:solidFill>
                  <a:schemeClr val="tx1"/>
                </a:solidFill>
                <a:effectLst/>
                <a:latin typeface="SimSun"/>
                <a:ea typeface="SimSun"/>
              </a:rPr>
              <a:t>除</a:t>
            </a:r>
            <a:r>
              <a:rPr lang="ja-JP" altLang="en-US" sz="2000" b="0" i="0" u="none" strike="noStrike" dirty="0">
                <a:solidFill>
                  <a:schemeClr val="tx1"/>
                </a:solidFill>
                <a:effectLst/>
                <a:latin typeface="SimSun"/>
                <a:ea typeface="SimSun"/>
              </a:rPr>
              <a:t>伊朗</a:t>
            </a:r>
            <a:r>
              <a:rPr lang="ja-JP" altLang="en-US" sz="2000" b="0" i="0" dirty="0">
                <a:solidFill>
                  <a:schemeClr val="tx1"/>
                </a:solidFill>
                <a:effectLst/>
                <a:latin typeface="SimSun"/>
                <a:ea typeface="SimSun"/>
              </a:rPr>
              <a:t>外，人體器官交易在所有國家都是非法的。</a:t>
            </a:r>
            <a:endParaRPr lang="zh-CN" altLang="en-US" sz="2000" dirty="0">
              <a:solidFill>
                <a:schemeClr val="tx1"/>
              </a:solidFill>
              <a:latin typeface="SimSun"/>
              <a:ea typeface="SimSun"/>
            </a:endParaRPr>
          </a:p>
        </p:txBody>
      </p:sp>
      <p:pic>
        <p:nvPicPr>
          <p:cNvPr id="8" name="Picture 7" descr="A group of doctors receiving money from a doctor&#10;&#10;Description automatically generated">
            <a:extLst>
              <a:ext uri="{FF2B5EF4-FFF2-40B4-BE49-F238E27FC236}">
                <a16:creationId xmlns:a16="http://schemas.microsoft.com/office/drawing/2014/main" id="{B03E9E92-0D16-2196-8418-EDA82DBD5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41" y="1771043"/>
            <a:ext cx="5310249" cy="331890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0BBD28-9B58-B3F6-01D2-B183A885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7</a:t>
            </a:fld>
            <a:endParaRPr lang="zh-CN" altLang="en-US"/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5EEEEEC6-5FF3-CF99-1C0E-0E7750D9ABBE}"/>
              </a:ext>
            </a:extLst>
          </p:cNvPr>
          <p:cNvSpPr txBox="1"/>
          <p:nvPr/>
        </p:nvSpPr>
        <p:spPr>
          <a:xfrm>
            <a:off x="618121" y="5874042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latin typeface="SimSun"/>
                <a:ea typeface="SimSun"/>
              </a:rPr>
              <a:t>盧進熙</a:t>
            </a:r>
          </a:p>
        </p:txBody>
      </p:sp>
    </p:spTree>
    <p:extLst>
      <p:ext uri="{BB962C8B-B14F-4D97-AF65-F5344CB8AC3E}">
        <p14:creationId xmlns:p14="http://schemas.microsoft.com/office/powerpoint/2010/main" val="259388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3CBD5-4DFB-4F8A-95CA-ACDFA881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SimSun"/>
                <a:ea typeface="SimSun"/>
              </a:rPr>
              <a:t>具體案例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732EF-838A-29EA-8CDE-449892103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7227" y="2532846"/>
            <a:ext cx="3201965" cy="202751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sz="2000" dirty="0">
                <a:solidFill>
                  <a:schemeClr val="tx1"/>
                </a:solidFill>
                <a:latin typeface="SimSun"/>
                <a:ea typeface="SimSun"/>
              </a:rPr>
              <a:t>案例一：</a:t>
            </a:r>
            <a:endParaRPr lang="zh-CN" sz="2000" dirty="0">
              <a:solidFill>
                <a:schemeClr val="tx1"/>
              </a:solidFill>
              <a:latin typeface="Garamond" panose="02020404030301010803"/>
              <a:ea typeface="SimSu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imSun"/>
                <a:ea typeface="SimSun"/>
              </a:rPr>
              <a:t>·</a:t>
            </a:r>
            <a:r>
              <a:rPr lang="zh-CN" altLang="en-US" sz="2000" dirty="0">
                <a:solidFill>
                  <a:schemeClr val="tx1"/>
                </a:solidFill>
                <a:latin typeface="SimSun"/>
                <a:ea typeface="SimSun"/>
              </a:rPr>
              <a:t>墨西哥的</a:t>
            </a:r>
            <a:r>
              <a:rPr lang="zh-CN" sz="2000" dirty="0">
                <a:solidFill>
                  <a:schemeClr val="tx1"/>
                </a:solidFill>
                <a:latin typeface="SimSun"/>
                <a:ea typeface="SimSun"/>
              </a:rPr>
              <a:t>計劃生育分部在墮胎的過程中摘取胎兒的器官或保留胎，並提供給對器官有需求的機構，換取金錢。</a:t>
            </a:r>
            <a:endParaRPr lang="zh-CN" sz="2000" dirty="0">
              <a:solidFill>
                <a:schemeClr val="tx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054B22-30FE-C736-30B9-3A0BA0CC9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00505" y="2540781"/>
            <a:ext cx="3353675" cy="191604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ja-JP" altLang="en-US" sz="2000" dirty="0">
                <a:solidFill>
                  <a:srgbClr val="000000"/>
                </a:solidFill>
                <a:latin typeface="SimSun"/>
                <a:ea typeface="SimSun"/>
              </a:rPr>
              <a:t>案例二：</a:t>
            </a:r>
            <a:endParaRPr lang="zh-CN" altLang="en-US" sz="2000" dirty="0">
              <a:solidFill>
                <a:srgbClr val="83992A"/>
              </a:solidFill>
              <a:latin typeface="Garamond" panose="02020404030301010803"/>
              <a:ea typeface="SimSu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ja-JP" altLang="en-US" sz="2000" dirty="0">
                <a:solidFill>
                  <a:schemeClr val="accent1">
                    <a:lumMod val="75000"/>
                  </a:schemeClr>
                </a:solidFill>
                <a:latin typeface="SimSun"/>
                <a:ea typeface="SimSun"/>
              </a:rPr>
              <a:t>·</a:t>
            </a:r>
            <a:r>
              <a:rPr lang="ja-JP" altLang="en-US" sz="2000" dirty="0">
                <a:solidFill>
                  <a:srgbClr val="000000"/>
                </a:solidFill>
                <a:latin typeface="SimSun"/>
                <a:ea typeface="SimSun"/>
              </a:rPr>
              <a:t>在美國，每年實施約</a:t>
            </a:r>
            <a:r>
              <a:rPr lang="en-US" altLang="zh-CN" sz="2000" dirty="0">
                <a:solidFill>
                  <a:srgbClr val="000000"/>
                </a:solidFill>
                <a:latin typeface="SimSun"/>
                <a:ea typeface="+mn-lt"/>
              </a:rPr>
              <a:t>100</a:t>
            </a:r>
            <a:r>
              <a:rPr lang="ja-JP" altLang="en-US" sz="2000" dirty="0">
                <a:solidFill>
                  <a:srgbClr val="000000"/>
                </a:solidFill>
                <a:latin typeface="SimSun"/>
                <a:ea typeface="SimSun"/>
              </a:rPr>
              <a:t>萬例器官移植手術，其中所使用的一些遺體或器官是通過黑市交易得到的。</a:t>
            </a:r>
            <a:endParaRPr lang="zh-CN" sz="200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14B48D-23B9-F2DE-8612-8D0592F1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9ED5BF-AEEF-2BB1-6268-AFF286141B90}"/>
              </a:ext>
            </a:extLst>
          </p:cNvPr>
          <p:cNvSpPr txBox="1"/>
          <p:nvPr/>
        </p:nvSpPr>
        <p:spPr>
          <a:xfrm>
            <a:off x="7542914" y="2531738"/>
            <a:ext cx="3547588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 dirty="0">
                <a:latin typeface="SimSun"/>
                <a:ea typeface="SimSun"/>
              </a:rPr>
              <a:t>案例三：</a:t>
            </a:r>
            <a:endParaRPr lang="zh-CN" altLang="en-US" sz="2000" dirty="0">
              <a:latin typeface="Garamond" panose="02020404030301010803"/>
              <a:ea typeface="SimSun"/>
            </a:endParaRPr>
          </a:p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imSun"/>
                <a:ea typeface="SimSun"/>
              </a:rPr>
              <a:t>·</a:t>
            </a:r>
            <a:r>
              <a:rPr lang="zh-CN" sz="2000" dirty="0">
                <a:latin typeface="SimSun"/>
                <a:ea typeface="SimSun"/>
              </a:rPr>
              <a:t>伊朗人在 </a:t>
            </a:r>
            <a:r>
              <a:rPr lang="en-HK" altLang="zh-CN" sz="2000" dirty="0">
                <a:latin typeface="SimSun"/>
                <a:ea typeface="+mn-lt"/>
              </a:rPr>
              <a:t>Telegram </a:t>
            </a:r>
            <a:r>
              <a:rPr lang="zh-CN" sz="2000" dirty="0">
                <a:latin typeface="SimSun"/>
                <a:ea typeface="SimSun"/>
              </a:rPr>
              <a:t>出售自己的器官，包括眼角膜、內臟和睪丸，大多自稱因為財務困難、欠債，不得已而為之。</a:t>
            </a:r>
            <a:endParaRPr 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3EB5CE-5C1F-C907-08CE-F4097FDBE3FD}"/>
              </a:ext>
            </a:extLst>
          </p:cNvPr>
          <p:cNvSpPr txBox="1"/>
          <p:nvPr/>
        </p:nvSpPr>
        <p:spPr>
          <a:xfrm>
            <a:off x="1272515" y="4887404"/>
            <a:ext cx="26513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zh-CN" altLang="en-US" sz="2400">
                <a:solidFill>
                  <a:srgbClr val="262626"/>
                </a:solidFill>
                <a:highlight>
                  <a:srgbClr val="00FFFF"/>
                </a:highlight>
                <a:latin typeface="SimSun"/>
                <a:ea typeface="SimSun"/>
              </a:rPr>
              <a:t>可見器官交易盛行</a:t>
            </a:r>
            <a:endParaRPr lang="zh-CN" sz="2400">
              <a:solidFill>
                <a:srgbClr val="262626"/>
              </a:solidFill>
              <a:highlight>
                <a:srgbClr val="00FFFF"/>
              </a:highlight>
              <a:latin typeface="SimSun"/>
              <a:ea typeface="SimSun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B350D4-7182-A042-426D-32779E32DF79}"/>
              </a:ext>
            </a:extLst>
          </p:cNvPr>
          <p:cNvSpPr txBox="1"/>
          <p:nvPr/>
        </p:nvSpPr>
        <p:spPr>
          <a:xfrm>
            <a:off x="4374607" y="4702739"/>
            <a:ext cx="300547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zh-CN" altLang="en-US" sz="2400">
                <a:solidFill>
                  <a:srgbClr val="262626"/>
                </a:solidFill>
                <a:highlight>
                  <a:srgbClr val="00FFFF"/>
                </a:highlight>
                <a:latin typeface="SimSun" panose="02010600030101010101" pitchFamily="2" charset="-122"/>
                <a:ea typeface="SimSun" panose="02010600030101010101" pitchFamily="2" charset="-122"/>
              </a:rPr>
              <a:t>可見非法交易得來的器官市場規模之龐大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9F741C-4F9D-E2DD-13A4-891B0A758761}"/>
              </a:ext>
            </a:extLst>
          </p:cNvPr>
          <p:cNvSpPr txBox="1"/>
          <p:nvPr/>
        </p:nvSpPr>
        <p:spPr>
          <a:xfrm>
            <a:off x="7849959" y="4702740"/>
            <a:ext cx="293349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Bef>
                <a:spcPct val="20000"/>
              </a:spcBef>
              <a:spcAft>
                <a:spcPts val="600"/>
              </a:spcAft>
            </a:pPr>
            <a:r>
              <a:rPr lang="zh-CN" altLang="en-US" sz="2400">
                <a:highlight>
                  <a:srgbClr val="00FFFF"/>
                </a:highlight>
                <a:latin typeface="SimSun"/>
                <a:ea typeface="SimSun"/>
              </a:rPr>
              <a:t>這反映了合法化後會加強對窮人的剝削</a:t>
            </a:r>
          </a:p>
        </p:txBody>
      </p:sp>
      <p:sp>
        <p:nvSpPr>
          <p:cNvPr id="14" name="文本框 6">
            <a:extLst>
              <a:ext uri="{FF2B5EF4-FFF2-40B4-BE49-F238E27FC236}">
                <a16:creationId xmlns:a16="http://schemas.microsoft.com/office/drawing/2014/main" id="{1923C5F3-5E9C-BC64-2915-9F15CBA08BAD}"/>
              </a:ext>
            </a:extLst>
          </p:cNvPr>
          <p:cNvSpPr txBox="1"/>
          <p:nvPr/>
        </p:nvSpPr>
        <p:spPr>
          <a:xfrm>
            <a:off x="618121" y="5874042"/>
            <a:ext cx="1964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latin typeface="SimSun"/>
                <a:ea typeface="SimSun"/>
              </a:rPr>
              <a:t>盧進熙，李柏豪</a:t>
            </a:r>
          </a:p>
        </p:txBody>
      </p:sp>
    </p:spTree>
    <p:extLst>
      <p:ext uri="{BB962C8B-B14F-4D97-AF65-F5344CB8AC3E}">
        <p14:creationId xmlns:p14="http://schemas.microsoft.com/office/powerpoint/2010/main" val="245826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10" grpId="0"/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E0AE-1764-D39E-6166-FD3BAB4B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001" b="1">
                <a:latin typeface="SimSun" panose="02010600030101010101" pitchFamily="2" charset="-122"/>
                <a:ea typeface="SimSun" panose="02010600030101010101" pitchFamily="2" charset="-122"/>
              </a:rPr>
              <a:t>分析案例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A66C-6644-3833-DC4D-EC4A9A30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947876"/>
          </a:xfrm>
        </p:spPr>
        <p:txBody>
          <a:bodyPr>
            <a:normAutofit/>
          </a:bodyPr>
          <a:lstStyle/>
          <a:p>
            <a:pPr marL="0" indent="0" algn="thaiDist">
              <a:spcBef>
                <a:spcPts val="600"/>
              </a:spcBef>
              <a:buNone/>
            </a:pPr>
            <a:r>
              <a:rPr lang="zh-CN" altLang="en-US">
                <a:solidFill>
                  <a:schemeClr val="tx1"/>
                </a:solidFill>
                <a:latin typeface="SimSun"/>
                <a:ea typeface="SimSun"/>
              </a:rPr>
              <a:t>器官交易合法化后</a:t>
            </a:r>
          </a:p>
          <a:p>
            <a:pPr indent="0" algn="thaiDist">
              <a:spcBef>
                <a:spcPts val="600"/>
              </a:spcBef>
              <a:buSzPct val="114999"/>
            </a:pPr>
            <a:r>
              <a:rPr lang="zh-CN" altLang="en-US">
                <a:solidFill>
                  <a:schemeClr val="tx1"/>
                </a:solidFill>
                <a:latin typeface="SimSun"/>
                <a:ea typeface="SimSun"/>
              </a:rPr>
              <a:t>好處</a:t>
            </a:r>
          </a:p>
          <a:p>
            <a:pPr lvl="1" indent="0" algn="thaiDist">
              <a:spcBef>
                <a:spcPts val="600"/>
              </a:spcBef>
              <a:buSzPct val="114999"/>
            </a:pPr>
            <a:r>
              <a:rPr lang="zh-CN" altLang="en-US">
                <a:solidFill>
                  <a:schemeClr val="tx1"/>
                </a:solidFill>
                <a:latin typeface="SimSun"/>
                <a:ea typeface="SimSun"/>
              </a:rPr>
              <a:t>根</a:t>
            </a:r>
            <a:r>
              <a:rPr lang="zh-CN">
                <a:solidFill>
                  <a:schemeClr val="tx1"/>
                </a:solidFill>
                <a:latin typeface="SimSun"/>
                <a:ea typeface="SimSun"/>
              </a:rPr>
              <a:t>據</a:t>
            </a:r>
            <a:r>
              <a:rPr lang="zh-CN" altLang="en-US">
                <a:solidFill>
                  <a:schemeClr val="tx1"/>
                </a:solidFill>
                <a:latin typeface="SimSun"/>
                <a:ea typeface="SimSun"/>
              </a:rPr>
              <a:t>經</a:t>
            </a:r>
            <a:r>
              <a:rPr lang="zh-CN">
                <a:solidFill>
                  <a:schemeClr val="tx1"/>
                </a:solidFill>
                <a:latin typeface="SimSun"/>
                <a:ea typeface="SimSun"/>
              </a:rPr>
              <a:t>濟學</a:t>
            </a:r>
            <a:r>
              <a:rPr lang="zh-CN" altLang="en-US">
                <a:solidFill>
                  <a:schemeClr val="tx1"/>
                </a:solidFill>
                <a:latin typeface="SimSun"/>
                <a:ea typeface="SimSun"/>
              </a:rPr>
              <a:t>原</a:t>
            </a:r>
            <a:r>
              <a:rPr lang="zh-CN">
                <a:solidFill>
                  <a:schemeClr val="tx1"/>
                </a:solidFill>
                <a:latin typeface="SimSun"/>
                <a:ea typeface="SimSun"/>
              </a:rPr>
              <a:t>理：</a:t>
            </a:r>
            <a:r>
              <a:rPr lang="zh-CN" altLang="en-US">
                <a:solidFill>
                  <a:schemeClr val="tx1"/>
                </a:solidFill>
                <a:latin typeface="SimSun"/>
                <a:ea typeface="SimSun"/>
              </a:rPr>
              <a:t>器官數量短缺 </a:t>
            </a:r>
            <a:r>
              <a:rPr lang="en-001" altLang="zh-CN">
                <a:solidFill>
                  <a:schemeClr val="tx1"/>
                </a:solidFill>
                <a:latin typeface="SimSun"/>
                <a:ea typeface="SimSun"/>
                <a:sym typeface="Wingdings" pitchFamily="2" charset="2"/>
              </a:rPr>
              <a:t></a:t>
            </a:r>
            <a:r>
              <a:rPr lang="zh-CN" altLang="zh-CN">
                <a:solidFill>
                  <a:schemeClr val="tx1"/>
                </a:solidFill>
                <a:latin typeface="SimSun"/>
                <a:ea typeface="SimSun"/>
                <a:sym typeface="Wingdings" pitchFamily="2" charset="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SimSun"/>
                <a:ea typeface="SimSun"/>
                <a:sym typeface="Wingdings" pitchFamily="2" charset="2"/>
              </a:rPr>
              <a:t>價</a:t>
            </a:r>
            <a:r>
              <a:rPr lang="zh-CN">
                <a:solidFill>
                  <a:schemeClr val="tx1"/>
                </a:solidFill>
                <a:latin typeface="SimSun"/>
                <a:ea typeface="SimSun"/>
                <a:sym typeface="Wingdings" pitchFamily="2" charset="2"/>
              </a:rPr>
              <a:t>格</a:t>
            </a:r>
            <a:r>
              <a:rPr lang="zh-CN" altLang="en-US">
                <a:solidFill>
                  <a:schemeClr val="tx1"/>
                </a:solidFill>
                <a:latin typeface="SimSun"/>
                <a:ea typeface="SimSun"/>
                <a:sym typeface="Wingdings" pitchFamily="2" charset="2"/>
              </a:rPr>
              <a:t>上</a:t>
            </a:r>
            <a:r>
              <a:rPr lang="zh-CN">
                <a:solidFill>
                  <a:schemeClr val="tx1"/>
                </a:solidFill>
                <a:latin typeface="SimSun"/>
                <a:ea typeface="SimSun"/>
                <a:sym typeface="Wingdings" pitchFamily="2" charset="2"/>
              </a:rPr>
              <a:t>升</a:t>
            </a:r>
            <a:r>
              <a:rPr lang="en-001" altLang="zh-CN">
                <a:solidFill>
                  <a:schemeClr val="tx1"/>
                </a:solidFill>
                <a:latin typeface="SimSun"/>
                <a:ea typeface="SimSun"/>
                <a:sym typeface="Wingdings" pitchFamily="2" charset="2"/>
              </a:rPr>
              <a:t>  </a:t>
            </a:r>
            <a:r>
              <a:rPr lang="zh-CN" altLang="en-US">
                <a:solidFill>
                  <a:schemeClr val="tx1"/>
                </a:solidFill>
                <a:latin typeface="SimSun"/>
                <a:ea typeface="SimSun"/>
                <a:sym typeface="Wingdings" pitchFamily="2" charset="2"/>
              </a:rPr>
              <a:t>供</a:t>
            </a:r>
            <a:r>
              <a:rPr lang="zh-CN">
                <a:solidFill>
                  <a:schemeClr val="tx1"/>
                </a:solidFill>
                <a:latin typeface="SimSun"/>
                <a:ea typeface="SimSun"/>
                <a:sym typeface="Wingdings" pitchFamily="2" charset="2"/>
              </a:rPr>
              <a:t>應</a:t>
            </a:r>
            <a:r>
              <a:rPr lang="zh-CN" altLang="en-US">
                <a:solidFill>
                  <a:schemeClr val="tx1"/>
                </a:solidFill>
                <a:latin typeface="SimSun"/>
                <a:ea typeface="SimSun"/>
                <a:sym typeface="Wingdings" pitchFamily="2" charset="2"/>
              </a:rPr>
              <a:t>量上</a:t>
            </a:r>
            <a:r>
              <a:rPr lang="zh-CN">
                <a:solidFill>
                  <a:schemeClr val="tx1"/>
                </a:solidFill>
                <a:latin typeface="SimSun"/>
                <a:ea typeface="SimSun"/>
                <a:sym typeface="Wingdings" pitchFamily="2" charset="2"/>
              </a:rPr>
              <a:t>升</a:t>
            </a:r>
            <a:endParaRPr lang="zh-CN" altLang="en-US">
              <a:solidFill>
                <a:schemeClr val="tx1"/>
              </a:solidFill>
              <a:latin typeface="SimSun"/>
              <a:ea typeface="SimSun"/>
            </a:endParaRPr>
          </a:p>
          <a:p>
            <a:pPr lvl="1" indent="0">
              <a:spcBef>
                <a:spcPts val="600"/>
              </a:spcBef>
            </a:pPr>
            <a:r>
              <a:rPr lang="zh-CN" altLang="en-US">
                <a:solidFill>
                  <a:srgbClr val="262626"/>
                </a:solidFill>
                <a:latin typeface="SimSun"/>
                <a:ea typeface="SimSun"/>
                <a:sym typeface="Wingdings" pitchFamily="2" charset="2"/>
              </a:rPr>
              <a:t>器官供不應求的情況就能靠市場交易來解決</a:t>
            </a:r>
            <a:endParaRPr lang="en-001" altLang="zh-CN">
              <a:latin typeface="SimSun"/>
              <a:ea typeface="SimSun"/>
            </a:endParaRPr>
          </a:p>
          <a:p>
            <a:pPr indent="0">
              <a:spcBef>
                <a:spcPts val="600"/>
              </a:spcBef>
              <a:buSzPct val="114999"/>
            </a:pPr>
            <a:r>
              <a:rPr lang="zh-CN" altLang="en-US">
                <a:latin typeface="SimSun"/>
                <a:ea typeface="SimSun"/>
              </a:rPr>
              <a:t>壞處</a:t>
            </a:r>
          </a:p>
          <a:p>
            <a:pPr lvl="1" indent="0">
              <a:spcBef>
                <a:spcPts val="600"/>
              </a:spcBef>
              <a:buSzPct val="114999"/>
            </a:pPr>
            <a:r>
              <a:rPr lang="zh-CN" altLang="en-US">
                <a:latin typeface="SimSun"/>
                <a:ea typeface="SimSun"/>
              </a:rPr>
              <a:t>加强</a:t>
            </a:r>
            <a:r>
              <a:rPr lang="zh-CN" altLang="en-US">
                <a:solidFill>
                  <a:schemeClr val="tx1"/>
                </a:solidFill>
                <a:latin typeface="SimSun"/>
                <a:ea typeface="SimSun"/>
              </a:rPr>
              <a:t>對窮</a:t>
            </a:r>
            <a:r>
              <a:rPr lang="zh-CN">
                <a:solidFill>
                  <a:schemeClr val="tx1"/>
                </a:solidFill>
                <a:latin typeface="SimSun"/>
                <a:ea typeface="SimSun"/>
              </a:rPr>
              <a:t>人的</a:t>
            </a:r>
            <a:r>
              <a:rPr lang="zh-CN" altLang="en-US">
                <a:latin typeface="SimSun"/>
                <a:ea typeface="SimSun"/>
              </a:rPr>
              <a:t>剝削。</a:t>
            </a:r>
            <a:endParaRPr lang="en-001" altLang="zh-CN">
              <a:latin typeface="SimSun"/>
              <a:ea typeface="SimSu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63F48-1105-5618-D665-3B1E73EA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/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4588DAD6-38FA-B91B-581C-14547B1CAEBE}"/>
              </a:ext>
            </a:extLst>
          </p:cNvPr>
          <p:cNvSpPr txBox="1"/>
          <p:nvPr/>
        </p:nvSpPr>
        <p:spPr>
          <a:xfrm>
            <a:off x="618121" y="5874042"/>
            <a:ext cx="2472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latin typeface="SimSun"/>
                <a:ea typeface="SimSun"/>
              </a:rPr>
              <a:t>盧進熙，李柏豪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AADED9-C908-CC52-62FE-70E3516DDC7B}"/>
              </a:ext>
            </a:extLst>
          </p:cNvPr>
          <p:cNvSpPr/>
          <p:nvPr/>
        </p:nvSpPr>
        <p:spPr>
          <a:xfrm>
            <a:off x="5222996" y="4852759"/>
            <a:ext cx="5250177" cy="8859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tx1"/>
                </a:solidFill>
                <a:latin typeface="SimSun"/>
                <a:ea typeface="SimSun"/>
              </a:rPr>
              <a:t>所以器官交易應不應該合法化？</a:t>
            </a:r>
          </a:p>
        </p:txBody>
      </p:sp>
    </p:spTree>
    <p:extLst>
      <p:ext uri="{BB962C8B-B14F-4D97-AF65-F5344CB8AC3E}">
        <p14:creationId xmlns:p14="http://schemas.microsoft.com/office/powerpoint/2010/main" val="61834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3803</Words>
  <Application>Microsoft Office PowerPoint</Application>
  <PresentationFormat>宽屏</PresentationFormat>
  <Paragraphs>324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环保</vt:lpstr>
      <vt:lpstr>人體器官交易 SHDH1072-A10D</vt:lpstr>
      <vt:lpstr>目錄</vt:lpstr>
      <vt:lpstr>背景</vt:lpstr>
      <vt:lpstr>什麼是器官移植</vt:lpstr>
      <vt:lpstr>目前器官捐贈的流程</vt:lpstr>
      <vt:lpstr>現時香港的情況</vt:lpstr>
      <vt:lpstr>器官交易的定義</vt:lpstr>
      <vt:lpstr>具體案例</vt:lpstr>
      <vt:lpstr>分析案例</vt:lpstr>
      <vt:lpstr>道德問題</vt:lpstr>
      <vt:lpstr>器官交易應合法化</vt:lpstr>
      <vt:lpstr>1.器官交易能讓器官儲備增多</vt:lpstr>
      <vt:lpstr>2.窮人能改善生活品質</vt:lpstr>
      <vt:lpstr>3.交易的器官品質有保證</vt:lpstr>
      <vt:lpstr>4.自主原則</vt:lpstr>
      <vt:lpstr>4.行善原則</vt:lpstr>
      <vt:lpstr>4.不為惡原則</vt:lpstr>
      <vt:lpstr>4.正義原則</vt:lpstr>
      <vt:lpstr>5.效益論</vt:lpstr>
      <vt:lpstr>小結</vt:lpstr>
      <vt:lpstr>反對器官交易合法化（正論）</vt:lpstr>
      <vt:lpstr>1.導致疾病傳播</vt:lpstr>
      <vt:lpstr>1.導致疾病傳播</vt:lpstr>
      <vt:lpstr>2.器官交易貶低人性尊嚴</vt:lpstr>
      <vt:lpstr>3.器官交易加强剝削窮人</vt:lpstr>
      <vt:lpstr>3.器官交易加强剝削窮人</vt:lpstr>
      <vt:lpstr>4.德性倫理學</vt:lpstr>
      <vt:lpstr>4.自主原則</vt:lpstr>
      <vt:lpstr>4.自主原則</vt:lpstr>
      <vt:lpstr>4.不為惡原則</vt:lpstr>
      <vt:lpstr>4.行善原則</vt:lpstr>
      <vt:lpstr>4.正義原則</vt:lpstr>
      <vt:lpstr>小結</vt:lpstr>
      <vt:lpstr>結論</vt:lpstr>
      <vt:lpstr>結論</vt:lpstr>
      <vt:lpstr>參考資料</vt:lpstr>
      <vt:lpstr>參考資料</vt:lpstr>
      <vt:lpstr>參考資料</vt:lpstr>
      <vt:lpstr>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人體器官交易 SHDH1072-A10D</dc:title>
  <dc:creator>YIM Chun Hei</dc:creator>
  <cp:lastModifiedBy>YIM Chun Hei</cp:lastModifiedBy>
  <cp:revision>4</cp:revision>
  <dcterms:created xsi:type="dcterms:W3CDTF">2024-10-17T04:42:07Z</dcterms:created>
  <dcterms:modified xsi:type="dcterms:W3CDTF">2024-10-26T13:09:03Z</dcterms:modified>
</cp:coreProperties>
</file>