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4" r:id="rId4"/>
    <p:sldId id="267" r:id="rId5"/>
    <p:sldId id="269" r:id="rId6"/>
    <p:sldId id="276" r:id="rId7"/>
    <p:sldId id="258" r:id="rId8"/>
    <p:sldId id="259" r:id="rId9"/>
    <p:sldId id="270" r:id="rId10"/>
    <p:sldId id="262" r:id="rId11"/>
    <p:sldId id="272" r:id="rId12"/>
    <p:sldId id="273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0E61DF-77FC-4B49-BCBE-BF4E4398FC13}">
          <p14:sldIdLst>
            <p14:sldId id="256"/>
            <p14:sldId id="257"/>
            <p14:sldId id="264"/>
            <p14:sldId id="267"/>
            <p14:sldId id="269"/>
            <p14:sldId id="276"/>
            <p14:sldId id="258"/>
            <p14:sldId id="259"/>
            <p14:sldId id="270"/>
            <p14:sldId id="262"/>
            <p14:sldId id="272"/>
            <p14:sldId id="273"/>
          </p14:sldIdLst>
        </p14:section>
        <p14:section name="Untitled Section" id="{2E36EA13-F5CF-4598-BB40-836BD3960EA9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7FF6E4-3C1A-46BD-8D63-EFDB16FF5C7D}" v="968" dt="2019-11-26T20:07:30.725"/>
    <p1510:client id="{F8666AC2-76AD-4492-B2EF-1ABEBF22B5DF}" v="2052" dt="2019-11-26T18:55:48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8D98B-25DD-490A-B024-214E7442DBC1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71883-8AEF-4767-9CA6-B8E42215A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25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771883-8AEF-4767-9CA6-B8E42215A37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24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A6A35-503A-46AA-91B7-D99606764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79407-E2B7-4C05-B941-6E1BBBF20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9F8BE-6449-4939-83FD-765F033B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5F5C-890A-40F2-B67D-9C378BCD84F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3D83B-8E84-4955-B88E-6C3C698A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A49D0-16F4-4345-A02C-12D8A690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E580-47F0-483E-A4D3-C41DEFB76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6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E76F-35BB-4712-80EA-376AF8A6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1378D-BE4C-49F0-B67F-6E3B2B6DE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20667-C940-418D-A2CA-B60D0AC19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5F5C-890A-40F2-B67D-9C378BCD84F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FE36E-43AB-4FFD-B286-D84EBBAB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3282E-479C-4727-B03C-EADDB1C0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E580-47F0-483E-A4D3-C41DEFB76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8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F59449-87F8-4421-B807-981F609ED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6E753-605A-4B1F-B4D0-F01B7C997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ACA19-2F8E-42BC-B442-D36DF300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5F5C-890A-40F2-B67D-9C378BCD84F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0D909-9393-48C9-A30C-3B7F5AE3B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FE32B-50AE-4367-864B-C0A68A7C5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E580-47F0-483E-A4D3-C41DEFB76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8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A873-E737-4442-9C9F-D86802D4F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BCB90-44E0-4633-BFDF-DEB69722A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54AB8-C244-4687-989C-053D202C3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5F5C-890A-40F2-B67D-9C378BCD84F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30758-3BAF-4203-AFB4-77B40322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0B5C0-317E-4487-9E28-B8C1F087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E580-47F0-483E-A4D3-C41DEFB76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9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DE41-F500-4325-B347-8C7B9FDB9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7DAB6-092F-4D8E-8EE4-8A21CFF4D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A3007-B657-429A-A3D2-7C667C4D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5F5C-890A-40F2-B67D-9C378BCD84F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0D7E0-2412-4EE4-9EB8-906C6A21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A0080-DB2E-4908-BBE2-988CEBAA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E580-47F0-483E-A4D3-C41DEFB76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2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AFE0-B84E-4BCC-A45D-218BA97BF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E5123-C695-4383-93A0-D670A86A7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EA11F-DE8A-4000-B4FF-082E57722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52552-AB85-41CD-92FE-7B1C41458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5F5C-890A-40F2-B67D-9C378BCD84F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7C3E9-2994-4F9C-A5D0-31EBF306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69D3-DA04-4CE7-B6C7-86D35ACF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E580-47F0-483E-A4D3-C41DEFB76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1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9572A-9322-4689-A6D4-56F87C29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24A31-88B5-40C5-842A-B5FEECB1A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E15D8-BD0F-4C71-B1C9-8278BBDBA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B24CA-CD74-43F4-8076-ACBF4EAEB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9DF00-342F-4B81-8B9F-ADA7E5890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5C52FF-0E46-48C9-B2E7-566741696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5F5C-890A-40F2-B67D-9C378BCD84F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A39D1-742C-4872-8F41-4B4DDB180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4A261-3935-4874-A2CD-0746C790F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E580-47F0-483E-A4D3-C41DEFB76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7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C9EC-8BEC-4247-A48E-3EB940E3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5842E7-8468-4704-8F66-19C0A9E8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5F5C-890A-40F2-B67D-9C378BCD84F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251C9-C431-4774-BE83-EB4E80C3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7AD1E-8BD2-452E-8930-1111CABAF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E580-47F0-483E-A4D3-C41DEFB76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8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6C50E-DD2A-4405-9A13-F210977D1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5F5C-890A-40F2-B67D-9C378BCD84F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9C2EA6-26F3-4870-9441-B4F1EA064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ED73B-1FA2-42B0-B4D4-F71D0C0B8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E580-47F0-483E-A4D3-C41DEFB76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8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8722-AD05-4059-B457-A41EC3B48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2AC52-D964-4FDC-9D63-CB09543EC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76C5B-3656-45AD-996F-33CD47369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FCE82-6FDB-42A7-BF6A-4D754C0B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5F5C-890A-40F2-B67D-9C378BCD84F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FB718-B7BE-47B8-BA1C-DCC890E0B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358F7-581B-452A-BBF1-A200FD95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E580-47F0-483E-A4D3-C41DEFB76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2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88D2-CAAE-484C-B1A6-C4436AB07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DC5F8E-4847-436C-B44B-850050D73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FBD90-3FE5-4429-B34B-9CE206C43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3F0B4-E82F-4C6A-82D3-2170F5EB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F5F5C-890A-40F2-B67D-9C378BCD84F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C4409-514D-4807-9083-F36F1296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7746F-B149-4A26-81ED-D1D6D9DC0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E580-47F0-483E-A4D3-C41DEFB76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2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F6E417-2D9B-416C-98EE-04424776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5D3E8-AF55-4ABA-9E4D-22DB7E6E3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DFF43-0782-40B6-BB38-F3C85FDFE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F5F5C-890A-40F2-B67D-9C378BCD84FD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F10AF-A6EE-41C1-AFC3-0C99C44DD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0B1CC-F1FE-4B53-864B-079757049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9E580-47F0-483E-A4D3-C41DEFB76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7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A53BA-0FDA-48A2-B236-1CB050B76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5090"/>
            <a:ext cx="9144000" cy="1694873"/>
          </a:xfrm>
        </p:spPr>
        <p:txBody>
          <a:bodyPr>
            <a:normAutofit fontScale="90000"/>
          </a:bodyPr>
          <a:lstStyle/>
          <a:p>
            <a:r>
              <a:rPr lang="en-US" dirty="0"/>
              <a:t>Dynamic Hedge Maze Simulator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51A64-76BA-419A-BC80-0CB7FBAC7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By : Group 12</a:t>
            </a:r>
          </a:p>
          <a:p>
            <a:r>
              <a:rPr lang="en-US" dirty="0"/>
              <a:t>Venkata </a:t>
            </a:r>
            <a:r>
              <a:rPr lang="en-US" dirty="0" err="1"/>
              <a:t>Vasudha</a:t>
            </a:r>
            <a:r>
              <a:rPr lang="en-US" dirty="0"/>
              <a:t> </a:t>
            </a:r>
            <a:r>
              <a:rPr lang="en-US" dirty="0" err="1"/>
              <a:t>Kirthi</a:t>
            </a:r>
            <a:r>
              <a:rPr lang="en-US" dirty="0"/>
              <a:t> </a:t>
            </a:r>
            <a:r>
              <a:rPr lang="en-US" dirty="0" err="1"/>
              <a:t>Chodimella</a:t>
            </a:r>
            <a:endParaRPr lang="en-US" dirty="0">
              <a:cs typeface="Calibri"/>
            </a:endParaRPr>
          </a:p>
          <a:p>
            <a:r>
              <a:rPr lang="en-US" dirty="0" err="1"/>
              <a:t>Zijie</a:t>
            </a:r>
            <a:r>
              <a:rPr lang="en-US" dirty="0"/>
              <a:t> Wang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Akash Joshi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807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6F8FA-D794-48E7-9C60-E86DAD8B1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Drawbacks of local search</a:t>
            </a:r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A close up of a lamp&#10;&#10;Description generated with high confidence">
            <a:extLst>
              <a:ext uri="{FF2B5EF4-FFF2-40B4-BE49-F238E27FC236}">
                <a16:creationId xmlns:a16="http://schemas.microsoft.com/office/drawing/2014/main" id="{C52D401C-D1F8-42E8-A261-4E0305647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2842" y="2509911"/>
            <a:ext cx="7651216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465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0C7F3-E3AE-4A6B-B6F5-F34EA7DF9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8650"/>
            <a:ext cx="10515600" cy="1325563"/>
          </a:xfrm>
        </p:spPr>
        <p:txBody>
          <a:bodyPr/>
          <a:lstStyle/>
          <a:p>
            <a:r>
              <a:rPr lang="en-US" dirty="0"/>
              <a:t>What if we get trapped in a dead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E1B6D-15AC-4AC4-B1E6-8CBC81FA11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BF17469-3E9B-4799-B501-A8754A584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96568"/>
            <a:ext cx="5940188" cy="353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80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216B2-6722-47FB-A3A5-363D364B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resolution of the problem – Optimistic Local Search Algorithm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D8EFC4-B0B0-4759-8FCD-787020ADD2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74516" y="1825625"/>
            <a:ext cx="4176967" cy="435133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AC5213-4AD4-4C76-BF8A-21A0609DB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3088"/>
            <a:ext cx="5181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latin typeface="Calibri"/>
                <a:cs typeface="Calibri"/>
              </a:rPr>
              <a:t>Implementation of  a customized local search algorithm.</a:t>
            </a:r>
            <a:r>
              <a:rPr lang="en-US" sz="2400">
                <a:latin typeface="Calibri"/>
                <a:ea typeface="等线"/>
                <a:cs typeface="Calibri"/>
              </a:rPr>
              <a:t> </a:t>
            </a:r>
            <a:endParaRPr lang="zh-CN" sz="2400">
              <a:latin typeface="Calibri"/>
              <a:ea typeface="等线"/>
              <a:cs typeface="Calibri"/>
            </a:endParaRPr>
          </a:p>
          <a:p>
            <a:r>
              <a:rPr lang="en-US" sz="2400">
                <a:latin typeface="Calibri"/>
                <a:cs typeface="Calibri"/>
              </a:rPr>
              <a:t>The algorithm only cares about which is the best next action, but. </a:t>
            </a:r>
          </a:p>
          <a:p>
            <a:r>
              <a:rPr lang="en-US" sz="2400">
                <a:latin typeface="Calibri"/>
                <a:cs typeface="Calibri"/>
              </a:rPr>
              <a:t>In some cases, infinite loop could happened when </a:t>
            </a:r>
            <a:r>
              <a:rPr lang="en-US" sz="2400" err="1">
                <a:latin typeface="Calibri"/>
                <a:cs typeface="Calibri"/>
              </a:rPr>
              <a:t>turtlebot</a:t>
            </a:r>
            <a:r>
              <a:rPr lang="en-US" sz="2400">
                <a:latin typeface="Calibri"/>
                <a:cs typeface="Calibri"/>
              </a:rPr>
              <a:t> missed in local optimal. </a:t>
            </a:r>
          </a:p>
          <a:p>
            <a:r>
              <a:rPr lang="en-US" sz="2400">
                <a:latin typeface="Calibri"/>
                <a:cs typeface="Calibri"/>
              </a:rPr>
              <a:t>Costs are added when it just goes back and forth in repetitive locations. </a:t>
            </a:r>
          </a:p>
        </p:txBody>
      </p:sp>
      <p:pic>
        <p:nvPicPr>
          <p:cNvPr id="1026" name="Picture 2" descr="Image result for x mansion">
            <a:extLst>
              <a:ext uri="{FF2B5EF4-FFF2-40B4-BE49-F238E27FC236}">
                <a16:creationId xmlns:a16="http://schemas.microsoft.com/office/drawing/2014/main" id="{6A1A1EDD-59D2-41AE-BDE8-2E7E3F507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7010" y="5814646"/>
            <a:ext cx="1454990" cy="104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762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D3509-F50C-4BFE-88F0-9569B8E1A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US" dirty="0" err="1"/>
              <a:t>ScreenShots</a:t>
            </a:r>
            <a:r>
              <a:rPr lang="en-US" dirty="0"/>
              <a:t> of results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BB3C30-4344-4158-893C-A724C9B92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Initial Environment</a:t>
            </a:r>
            <a:endParaRPr lang="en-US">
              <a:cs typeface="Calibri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1077D1-72AB-4CC2-B028-0E793246C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0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0885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1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1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A26F0-4A0B-4ACD-A3C8-CDD244740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/>
              <a:t>After Next few steps</a:t>
            </a:r>
            <a:endParaRPr lang="en-US" altLang="zh-CN" sz="2800" kern="1200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DB624977-FAD5-4659-9670-E3C974EF1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5F37FD-287C-4F14-9405-4C6B55F68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296" y="80241"/>
            <a:ext cx="7489237" cy="677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74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1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1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A26F0-4A0B-4ACD-A3C8-CDD244740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>
                <a:latin typeface="+mj-lt"/>
                <a:ea typeface="+mj-ea"/>
                <a:cs typeface="+mj-cs"/>
              </a:rPr>
              <a:t>After Next few steps</a:t>
            </a:r>
            <a:endParaRPr lang="en-US" sz="2800" kern="1200">
              <a:latin typeface="+mj-lt"/>
            </a:endParaRP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DB624977-FAD5-4659-9670-E3C974EF1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2558FC-15C0-49C3-8464-E91865749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034" y="20472"/>
            <a:ext cx="7430537" cy="67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56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1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1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A26F0-4A0B-4ACD-A3C8-CDD244740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 dirty="0">
                <a:latin typeface="+mj-lt"/>
                <a:ea typeface="+mj-ea"/>
                <a:cs typeface="+mj-cs"/>
              </a:rPr>
              <a:t>After Next few steps</a:t>
            </a: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DB624977-FAD5-4659-9670-E3C974EF1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09DC53-190E-4B2A-A3F5-A1F544369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623" y="109182"/>
            <a:ext cx="7259063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06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1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1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A26F0-4A0B-4ACD-A3C8-CDD244740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 dirty="0">
                <a:latin typeface="+mj-lt"/>
                <a:ea typeface="+mj-ea"/>
                <a:cs typeface="+mj-cs"/>
              </a:rPr>
              <a:t>After Next few steps</a:t>
            </a: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DB624977-FAD5-4659-9670-E3C974EF1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488A95-A62D-40B6-9248-39EE45256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594" y="0"/>
            <a:ext cx="7378406" cy="674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37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1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1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A26F0-4A0B-4ACD-A3C8-CDD244740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 dirty="0">
                <a:latin typeface="+mj-lt"/>
                <a:ea typeface="+mj-ea"/>
                <a:cs typeface="+mj-cs"/>
              </a:rPr>
              <a:t>After Next few steps</a:t>
            </a: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DB624977-FAD5-4659-9670-E3C974EF1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103BE-CAB7-4757-BA3C-A5190EFB4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554" y="0"/>
            <a:ext cx="76540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11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1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1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A26F0-4A0B-4ACD-A3C8-CDD244740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 dirty="0">
                <a:latin typeface="+mj-lt"/>
                <a:ea typeface="+mj-ea"/>
                <a:cs typeface="+mj-cs"/>
              </a:rPr>
              <a:t>After Next few steps</a:t>
            </a: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DB624977-FAD5-4659-9670-E3C974EF1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712AAF-70BB-4E49-9D9C-4759E3A48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672" y="0"/>
            <a:ext cx="7736328" cy="686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3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2DDFC-E7EF-49D2-8088-89689B30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Parts of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50B9-22F1-4584-A542-D5A485005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Locomotion alterations to Gazebo robot – Jumping/Teleportation</a:t>
            </a:r>
          </a:p>
          <a:p>
            <a:r>
              <a:rPr lang="en-US" dirty="0"/>
              <a:t>Customized variation of local search – Optimistic Local Search Algorithm</a:t>
            </a:r>
            <a:endParaRPr lang="en-US">
              <a:cs typeface="Calibri"/>
            </a:endParaRPr>
          </a:p>
          <a:p>
            <a:r>
              <a:rPr lang="en-US" dirty="0"/>
              <a:t>New obstacle detection </a:t>
            </a:r>
            <a:r>
              <a:rPr lang="en-US"/>
              <a:t>mechanism</a:t>
            </a:r>
            <a:r>
              <a:rPr lang="en-US" dirty="0"/>
              <a:t>, using linear &amp; quadratic equations</a:t>
            </a:r>
          </a:p>
          <a:p>
            <a:r>
              <a:rPr lang="en-US" dirty="0"/>
              <a:t>More variations in Obstacle placement</a:t>
            </a:r>
          </a:p>
          <a:p>
            <a:r>
              <a:rPr lang="en-US" dirty="0"/>
              <a:t>Variable Maze Environment using Dynamic Obstacles</a:t>
            </a:r>
          </a:p>
        </p:txBody>
      </p:sp>
    </p:spTree>
    <p:extLst>
      <p:ext uri="{BB962C8B-B14F-4D97-AF65-F5344CB8AC3E}">
        <p14:creationId xmlns:p14="http://schemas.microsoft.com/office/powerpoint/2010/main" val="164803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1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1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A26F0-4A0B-4ACD-A3C8-CDD244740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 dirty="0">
                <a:latin typeface="+mj-lt"/>
                <a:ea typeface="+mj-ea"/>
                <a:cs typeface="+mj-cs"/>
              </a:rPr>
              <a:t>After Next few steps</a:t>
            </a: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DB624977-FAD5-4659-9670-E3C974EF1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8DF55-3285-4767-A56A-B754800CA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28" y="0"/>
            <a:ext cx="75379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6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0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12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14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A26F0-4A0B-4ACD-A3C8-CDD244740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 dirty="0">
                <a:latin typeface="+mj-lt"/>
                <a:ea typeface="+mj-ea"/>
                <a:cs typeface="+mj-cs"/>
              </a:rPr>
              <a:t>Final Destination</a:t>
            </a: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DB624977-FAD5-4659-9670-E3C974EF1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FE30F5-383B-4431-9B32-2C38BBBA5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386" y="0"/>
            <a:ext cx="75971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54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4984D-A311-4055-8100-14D199038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2248" y="1481328"/>
            <a:ext cx="2926080" cy="2468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Thank you</a:t>
            </a:r>
          </a:p>
        </p:txBody>
      </p:sp>
      <p:sp>
        <p:nvSpPr>
          <p:cNvPr id="31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40310E9C-FF13-4D34-98B8-2FB817CFE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" r="470" b="2"/>
          <a:stretch/>
        </p:blipFill>
        <p:spPr>
          <a:xfrm>
            <a:off x="921910" y="465243"/>
            <a:ext cx="7761924" cy="5343065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9409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0E4C519-FBE9-4ABE-A8F9-C2CBE3269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EB5F2931-EA5D-410E-8C80-C3B2EA2CA3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3" r="6652" b="-1"/>
          <a:stretch/>
        </p:blipFill>
        <p:spPr bwMode="auto">
          <a:xfrm>
            <a:off x="3245637" y="-1"/>
            <a:ext cx="8946363" cy="6858000"/>
          </a:xfrm>
          <a:custGeom>
            <a:avLst/>
            <a:gdLst>
              <a:gd name="connsiteX0" fmla="*/ 0 w 8946363"/>
              <a:gd name="connsiteY0" fmla="*/ 0 h 6858000"/>
              <a:gd name="connsiteX1" fmla="*/ 8946363 w 8946363"/>
              <a:gd name="connsiteY1" fmla="*/ 0 h 6858000"/>
              <a:gd name="connsiteX2" fmla="*/ 8946363 w 8946363"/>
              <a:gd name="connsiteY2" fmla="*/ 6858000 h 6858000"/>
              <a:gd name="connsiteX3" fmla="*/ 1 w 8946363"/>
              <a:gd name="connsiteY3" fmla="*/ 6858000 h 6858000"/>
              <a:gd name="connsiteX4" fmla="*/ 60040 w 8946363"/>
              <a:gd name="connsiteY4" fmla="*/ 6788731 h 6858000"/>
              <a:gd name="connsiteX5" fmla="*/ 1210035 w 8946363"/>
              <a:gd name="connsiteY5" fmla="*/ 3429001 h 6858000"/>
              <a:gd name="connsiteX6" fmla="*/ 60040 w 8946363"/>
              <a:gd name="connsiteY6" fmla="*/ 692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6363" h="6858000">
                <a:moveTo>
                  <a:pt x="0" y="0"/>
                </a:moveTo>
                <a:lnTo>
                  <a:pt x="8946363" y="0"/>
                </a:lnTo>
                <a:lnTo>
                  <a:pt x="8946363" y="6858000"/>
                </a:lnTo>
                <a:lnTo>
                  <a:pt x="1" y="6858000"/>
                </a:lnTo>
                <a:lnTo>
                  <a:pt x="60040" y="6788731"/>
                </a:lnTo>
                <a:cubicBezTo>
                  <a:pt x="770566" y="5928901"/>
                  <a:pt x="1210035" y="4741057"/>
                  <a:pt x="1210035" y="3429001"/>
                </a:cubicBezTo>
                <a:cubicBezTo>
                  <a:pt x="1210035" y="2116945"/>
                  <a:pt x="770566" y="929101"/>
                  <a:pt x="60040" y="6927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80EC29FB-299E-49F3-8C7B-01199632A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455672" cy="6858000"/>
          </a:xfrm>
          <a:custGeom>
            <a:avLst/>
            <a:gdLst>
              <a:gd name="connsiteX0" fmla="*/ 0 w 4455672"/>
              <a:gd name="connsiteY0" fmla="*/ 0 h 6858000"/>
              <a:gd name="connsiteX1" fmla="*/ 3245636 w 4455672"/>
              <a:gd name="connsiteY1" fmla="*/ 0 h 6858000"/>
              <a:gd name="connsiteX2" fmla="*/ 3305677 w 4455672"/>
              <a:gd name="connsiteY2" fmla="*/ 69272 h 6858000"/>
              <a:gd name="connsiteX3" fmla="*/ 4455672 w 4455672"/>
              <a:gd name="connsiteY3" fmla="*/ 3429001 h 6858000"/>
              <a:gd name="connsiteX4" fmla="*/ 3305677 w 4455672"/>
              <a:gd name="connsiteY4" fmla="*/ 6788731 h 6858000"/>
              <a:gd name="connsiteX5" fmla="*/ 3245638 w 4455672"/>
              <a:gd name="connsiteY5" fmla="*/ 6858000 h 6858000"/>
              <a:gd name="connsiteX6" fmla="*/ 0 w 44556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2" h="6858000">
                <a:moveTo>
                  <a:pt x="0" y="0"/>
                </a:moveTo>
                <a:lnTo>
                  <a:pt x="3245636" y="0"/>
                </a:lnTo>
                <a:lnTo>
                  <a:pt x="3305677" y="69272"/>
                </a:lnTo>
                <a:cubicBezTo>
                  <a:pt x="4016203" y="929101"/>
                  <a:pt x="4455672" y="2116945"/>
                  <a:pt x="4455672" y="3429001"/>
                </a:cubicBezTo>
                <a:cubicBezTo>
                  <a:pt x="4455672" y="4741057"/>
                  <a:pt x="4016203" y="5928901"/>
                  <a:pt x="3305677" y="6788731"/>
                </a:cubicBezTo>
                <a:lnTo>
                  <a:pt x="3245638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C29A2522-B27A-45C5-897B-79A1407D1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8" cy="6858000"/>
          </a:xfrm>
          <a:custGeom>
            <a:avLst/>
            <a:gdLst>
              <a:gd name="connsiteX0" fmla="*/ 0 w 4446528"/>
              <a:gd name="connsiteY0" fmla="*/ 0 h 6858000"/>
              <a:gd name="connsiteX1" fmla="*/ 3236492 w 4446528"/>
              <a:gd name="connsiteY1" fmla="*/ 0 h 6858000"/>
              <a:gd name="connsiteX2" fmla="*/ 3296533 w 4446528"/>
              <a:gd name="connsiteY2" fmla="*/ 69272 h 6858000"/>
              <a:gd name="connsiteX3" fmla="*/ 4446528 w 4446528"/>
              <a:gd name="connsiteY3" fmla="*/ 3429001 h 6858000"/>
              <a:gd name="connsiteX4" fmla="*/ 3296533 w 4446528"/>
              <a:gd name="connsiteY4" fmla="*/ 6788731 h 6858000"/>
              <a:gd name="connsiteX5" fmla="*/ 3236494 w 4446528"/>
              <a:gd name="connsiteY5" fmla="*/ 6858000 h 6858000"/>
              <a:gd name="connsiteX6" fmla="*/ 0 w 444652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8" h="6858000">
                <a:moveTo>
                  <a:pt x="0" y="0"/>
                </a:moveTo>
                <a:lnTo>
                  <a:pt x="3236492" y="0"/>
                </a:lnTo>
                <a:lnTo>
                  <a:pt x="3296533" y="69272"/>
                </a:lnTo>
                <a:cubicBezTo>
                  <a:pt x="4007059" y="929101"/>
                  <a:pt x="4446528" y="2116945"/>
                  <a:pt x="4446528" y="3429001"/>
                </a:cubicBezTo>
                <a:cubicBezTo>
                  <a:pt x="4446528" y="4741057"/>
                  <a:pt x="4007059" y="5928901"/>
                  <a:pt x="3296533" y="6788731"/>
                </a:cubicBezTo>
                <a:lnTo>
                  <a:pt x="32364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2E5B0-46BE-4901-B3CC-5A87D92B2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/>
              <a:t>Introduction</a:t>
            </a:r>
            <a:endParaRPr lang="en-US">
              <a:cs typeface="Calibri Light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0961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181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91BA41B4-C79F-4729-912A-4CD5AD84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/>
              <a:t>Bot can move along 8 directions.</a:t>
            </a:r>
            <a:endParaRPr lang="en-US" sz="2400">
              <a:cs typeface="Calibri"/>
            </a:endParaRPr>
          </a:p>
          <a:p>
            <a:r>
              <a:rPr lang="en-US" sz="2400"/>
              <a:t>The maze will change with time randomly disrupting paths and creating new ones making things difficult</a:t>
            </a:r>
            <a:endParaRPr lang="en-US" sz="2400">
              <a:cs typeface="Calibri" panose="020F0502020204030204"/>
            </a:endParaRPr>
          </a:p>
          <a:p>
            <a:r>
              <a:rPr lang="en-US" sz="2400">
                <a:cs typeface="Calibri" panose="020F0502020204030204"/>
              </a:rPr>
              <a:t>Local Search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16619-270B-433D-831E-3FB379929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771" y="2400300"/>
            <a:ext cx="799118" cy="135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54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BDDBB-7BCE-410F-8677-93597D5E0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Dynamic Environment</a:t>
            </a:r>
          </a:p>
        </p:txBody>
      </p:sp>
      <p:pic>
        <p:nvPicPr>
          <p:cNvPr id="5" name="Picture 5" descr="A picture containing cabinet, white, kitchen, large&#10;&#10;Description generated with very high confidence">
            <a:extLst>
              <a:ext uri="{FF2B5EF4-FFF2-40B4-BE49-F238E27FC236}">
                <a16:creationId xmlns:a16="http://schemas.microsoft.com/office/drawing/2014/main" id="{E3F61FAD-4685-4F05-909E-A80EB2603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547" y="478232"/>
            <a:ext cx="2841407" cy="278990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A picture containing furniture, cabinet, lot, large&#10;&#10;Description generated with very high confidence">
            <a:extLst>
              <a:ext uri="{FF2B5EF4-FFF2-40B4-BE49-F238E27FC236}">
                <a16:creationId xmlns:a16="http://schemas.microsoft.com/office/drawing/2014/main" id="{34F092DA-B84C-40A9-86A7-70B3CCE06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37" y="3589867"/>
            <a:ext cx="2890028" cy="27889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95C92-8EB5-43A1-84E5-6F329D41C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7762" y="2799889"/>
            <a:ext cx="5872291" cy="2987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We made some changes with</a:t>
            </a:r>
            <a:r>
              <a:rPr lang="en-US" sz="2400" dirty="0">
                <a:solidFill>
                  <a:schemeClr val="bg1"/>
                </a:solidFill>
              </a:rPr>
              <a:t> the environment</a:t>
            </a:r>
            <a:r>
              <a:rPr lang="en-US" sz="2400">
                <a:solidFill>
                  <a:schemeClr val="bg1"/>
                </a:solidFill>
              </a:rPr>
              <a:t>, now its dynamic 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the cans can move from one position to another random position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The whole logic is when </a:t>
            </a:r>
            <a:r>
              <a:rPr lang="en-US" sz="2400" dirty="0" err="1">
                <a:solidFill>
                  <a:schemeClr val="bg1"/>
                </a:solidFill>
              </a:rPr>
              <a:t>turtlebot</a:t>
            </a:r>
            <a:r>
              <a:rPr lang="en-US" sz="2400" dirty="0">
                <a:solidFill>
                  <a:schemeClr val="bg1"/>
                </a:solidFill>
              </a:rPr>
              <a:t> executed one action, random number of cans will change its position</a:t>
            </a:r>
            <a:r>
              <a:rPr lang="en-US" sz="2400">
                <a:solidFill>
                  <a:schemeClr val="bg1"/>
                </a:solidFill>
              </a:rPr>
              <a:t>, hen</a:t>
            </a:r>
            <a:r>
              <a:rPr lang="en-US" sz="2400" dirty="0">
                <a:solidFill>
                  <a:schemeClr val="bg1"/>
                </a:solidFill>
              </a:rPr>
              <a:t> it’s finished, </a:t>
            </a:r>
            <a:r>
              <a:rPr lang="en-US" sz="2400" dirty="0" err="1">
                <a:solidFill>
                  <a:schemeClr val="bg1"/>
                </a:solidFill>
              </a:rPr>
              <a:t>turtlebot</a:t>
            </a:r>
            <a:r>
              <a:rPr lang="en-US" sz="2400" dirty="0">
                <a:solidFill>
                  <a:schemeClr val="bg1"/>
                </a:solidFill>
              </a:rPr>
              <a:t> will keep execute the next action.</a:t>
            </a:r>
            <a:r>
              <a:rPr lang="en-US" sz="2400">
                <a:solidFill>
                  <a:schemeClr val="bg1"/>
                </a:solidFill>
              </a:rPr>
              <a:t> 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endParaRPr lang="en-US" sz="2400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541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14BD-2F56-427C-8F7B-462973CF9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924422" cy="1676603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Different Obstacle Placement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48247E-D1FA-4EF3-AF97-0833FCD38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608997"/>
            <a:ext cx="3651466" cy="378541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The cans can be generated to obstruct diagonal movement. The cans are encircled in black</a:t>
            </a:r>
            <a:endParaRPr lang="zh-CN" altLang="en-US">
              <a:ea typeface="等线"/>
              <a:cs typeface="Calibri"/>
            </a:endParaRPr>
          </a:p>
          <a:p>
            <a:r>
              <a:rPr lang="en-US"/>
              <a:t>Cans are move randomly  </a:t>
            </a:r>
            <a:endParaRPr lang="en-US">
              <a:cs typeface="Calibri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C45408-B4FA-460D-8FB6-577DB122E5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72" b="2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25483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42B6D-AF63-45BC-94D8-85683FBFD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5127031" cy="1676603"/>
          </a:xfrm>
        </p:spPr>
        <p:txBody>
          <a:bodyPr>
            <a:normAutofit fontScale="90000"/>
          </a:bodyPr>
          <a:lstStyle/>
          <a:p>
            <a:r>
              <a:rPr lang="en-US" dirty="0"/>
              <a:t>New Obstacle Detection implementation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FC7A7DD1-2786-4FD2-B589-D9173F191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5127029" cy="3785419"/>
          </a:xfrm>
        </p:spPr>
        <p:txBody>
          <a:bodyPr>
            <a:normAutofit/>
          </a:bodyPr>
          <a:lstStyle/>
          <a:p>
            <a:r>
              <a:rPr lang="en-US" dirty="0"/>
              <a:t>We write a new </a:t>
            </a:r>
            <a:r>
              <a:rPr lang="en-US" dirty="0" err="1"/>
              <a:t>get_successor</a:t>
            </a:r>
            <a:r>
              <a:rPr lang="en-US" dirty="0"/>
              <a:t>, </a:t>
            </a:r>
            <a:r>
              <a:rPr lang="en-US" dirty="0" err="1"/>
              <a:t>check_is_edge</a:t>
            </a:r>
            <a:r>
              <a:rPr lang="en-US" dirty="0"/>
              <a:t>(named </a:t>
            </a:r>
            <a:r>
              <a:rPr lang="en-US" dirty="0" err="1"/>
              <a:t>our_check_edge</a:t>
            </a:r>
            <a:r>
              <a:rPr lang="en-US" dirty="0"/>
              <a:t>)function that takes into account dimensions of obstacle and agent and we use linear and quadratic equation to validate the presence of the obstacle.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F31D11-3C63-475D-ADA5-38443EAE5E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4" r="9902" b="1"/>
          <a:stretch/>
        </p:blipFill>
        <p:spPr>
          <a:xfrm>
            <a:off x="6090613" y="640082"/>
            <a:ext cx="5461724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7862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0C7F3-E3AE-4A6B-B6F5-F34EA7DF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 of Teleportation/Jump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7269EC-E9BE-457D-AC54-0F40E8008A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729" y="2314121"/>
            <a:ext cx="3129643" cy="3129643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E1B6D-15AC-4AC4-B1E6-8CBC81FA1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9245" y="1825625"/>
            <a:ext cx="545455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Added 4 new directions for the bot to move in NE,SW,SE,NW.</a:t>
            </a:r>
          </a:p>
          <a:p>
            <a:r>
              <a:rPr lang="en-US" dirty="0">
                <a:cs typeface="Calibri"/>
              </a:rPr>
              <a:t>Added 2 new actions named </a:t>
            </a:r>
            <a:r>
              <a:rPr lang="en-US" dirty="0" err="1">
                <a:cs typeface="Calibri"/>
              </a:rPr>
              <a:t>TurnHalfCW</a:t>
            </a:r>
            <a:r>
              <a:rPr lang="en-US" dirty="0">
                <a:cs typeface="Calibri"/>
              </a:rPr>
              <a:t> and </a:t>
            </a:r>
            <a:r>
              <a:rPr lang="en-US" dirty="0" err="1">
                <a:cs typeface="Calibri"/>
              </a:rPr>
              <a:t>TurnHalfCCW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Because of system bugs even on giving the correct move actions did result in intended motion, therefore the agent just changes its location by “teleportation" instead of executing movements. 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492609-E73D-45EE-A680-9252DCDFC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7895" y="3388228"/>
            <a:ext cx="485243" cy="824913"/>
          </a:xfrm>
          <a:prstGeom prst="rect">
            <a:avLst/>
          </a:prstGeom>
          <a:effectLst>
            <a:glow rad="127000">
              <a:schemeClr val="accent1"/>
            </a:glow>
            <a:outerShdw dist="50800" algn="ctr" rotWithShape="0">
              <a:srgbClr val="000000"/>
            </a:outerShdw>
            <a:reflection endPos="65000" dist="508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3B7AFD-25D0-41B5-844D-C34754A56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945" y="4449026"/>
            <a:ext cx="585140" cy="99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4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02237-D04E-48EB-B58D-39D1BB99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5579" y="1154256"/>
            <a:ext cx="5178209" cy="826840"/>
          </a:xfrm>
        </p:spPr>
        <p:txBody>
          <a:bodyPr anchor="b">
            <a:normAutofit fontScale="90000"/>
          </a:bodyPr>
          <a:lstStyle/>
          <a:p>
            <a:br>
              <a:rPr lang="en-US" sz="2800"/>
            </a:br>
            <a:r>
              <a:rPr lang="en-US" sz="2800" b="1" u="sng">
                <a:cs typeface="Calibri Light"/>
              </a:rPr>
              <a:t>LOCAL SEARCH</a:t>
            </a:r>
            <a:br>
              <a:rPr lang="en-US" sz="2800" b="1" u="sng">
                <a:cs typeface="Calibri Light"/>
              </a:rPr>
            </a:br>
            <a:br>
              <a:rPr lang="en-US" sz="2800"/>
            </a:br>
            <a:r>
              <a:rPr lang="en-US" sz="2800"/>
              <a:t>General Idea The Analogy</a:t>
            </a:r>
          </a:p>
        </p:txBody>
      </p:sp>
      <p:pic>
        <p:nvPicPr>
          <p:cNvPr id="1026" name="Picture 2" descr="Image result for amnesiac climbing mountain">
            <a:extLst>
              <a:ext uri="{FF2B5EF4-FFF2-40B4-BE49-F238E27FC236}">
                <a16:creationId xmlns:a16="http://schemas.microsoft.com/office/drawing/2014/main" id="{090D0DCC-5933-4CAA-92CD-D3276E93D4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2" r="5716"/>
          <a:stretch/>
        </p:blipFill>
        <p:spPr bwMode="auto">
          <a:xfrm>
            <a:off x="20" y="10"/>
            <a:ext cx="450530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454A87A0-56E4-41FF-BFB5-F33846723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6097" y="3214798"/>
            <a:ext cx="6272784" cy="28256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/>
              <a:t>An amnesiac is climbing a mountain with the mountain terrain changing dynamically</a:t>
            </a:r>
            <a:endParaRPr lang="zh-CN" altLang="en-US" sz="1600">
              <a:ea typeface="等线"/>
              <a:cs typeface="Calibri"/>
            </a:endParaRPr>
          </a:p>
          <a:p>
            <a:pPr marL="0" indent="0">
              <a:buNone/>
            </a:pPr>
            <a:r>
              <a:rPr lang="en-US" sz="1600"/>
              <a:t>Assumptions:</a:t>
            </a:r>
            <a:endParaRPr lang="en-US" sz="1600">
              <a:cs typeface="Calibri"/>
            </a:endParaRPr>
          </a:p>
          <a:p>
            <a:r>
              <a:rPr lang="en-US" sz="1600"/>
              <a:t>You have an General idea where the Goal state</a:t>
            </a:r>
            <a:endParaRPr lang="en-US" sz="1600">
              <a:cs typeface="Calibri"/>
            </a:endParaRPr>
          </a:p>
          <a:p>
            <a:r>
              <a:rPr lang="en-US" sz="1600"/>
              <a:t>You try to get closer to the goal</a:t>
            </a:r>
            <a:endParaRPr lang="en-US" sz="1600">
              <a:cs typeface="Calibri"/>
            </a:endParaRPr>
          </a:p>
          <a:p>
            <a:r>
              <a:rPr lang="en-US" sz="1600"/>
              <a:t>Sometimes you end up in a loop going to same states again and again</a:t>
            </a:r>
            <a:endParaRPr lang="en-US" sz="1600">
              <a:cs typeface="Calibri"/>
            </a:endParaRPr>
          </a:p>
          <a:p>
            <a:pPr marL="0" indent="0">
              <a:buNone/>
            </a:pPr>
            <a:r>
              <a:rPr lang="en-US" sz="1600"/>
              <a:t>TO CONCLUDE:</a:t>
            </a:r>
            <a:endParaRPr lang="en-US" sz="1600">
              <a:cs typeface="Calibri"/>
            </a:endParaRPr>
          </a:p>
          <a:p>
            <a:pPr marL="0" indent="0">
              <a:buNone/>
            </a:pPr>
            <a:r>
              <a:rPr lang="en-US" sz="1600"/>
              <a:t>Find the best current path  of the choices available so far and move ahead</a:t>
            </a:r>
            <a:endParaRPr lang="en-US" sz="1600">
              <a:cs typeface="Calibri"/>
            </a:endParaRPr>
          </a:p>
          <a:p>
            <a:pPr marL="0" indent="0">
              <a:buNone/>
            </a:pPr>
            <a:endParaRPr lang="en-US" sz="1600">
              <a:ea typeface="等线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504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0C7F3-E3AE-4A6B-B6F5-F34EA7DF9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78650"/>
            <a:ext cx="10515600" cy="1325563"/>
          </a:xfrm>
        </p:spPr>
        <p:txBody>
          <a:bodyPr/>
          <a:lstStyle/>
          <a:p>
            <a:r>
              <a:rPr lang="en-US" dirty="0"/>
              <a:t>Decision making for next best state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7269EC-E9BE-457D-AC54-0F40E8008A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729" y="2314121"/>
            <a:ext cx="3129643" cy="3129643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E1B6D-15AC-4AC4-B1E6-8CBC81FA11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Next action is decided based upon Euclidean distance heuristic, the general idea is to move in the direction toward the goal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492609-E73D-45EE-A680-9252DCDFC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7895" y="3388228"/>
            <a:ext cx="485243" cy="824913"/>
          </a:xfrm>
          <a:prstGeom prst="rect">
            <a:avLst/>
          </a:prstGeom>
          <a:effectLst>
            <a:glow rad="127000">
              <a:schemeClr val="accent1"/>
            </a:glow>
            <a:outerShdw dist="50800" algn="ctr" rotWithShape="0">
              <a:srgbClr val="000000"/>
            </a:outerShdw>
            <a:reflection endPos="65000" dist="508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3B7AFD-25D0-41B5-844D-C34754A56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271" y="4530354"/>
            <a:ext cx="408850" cy="6950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0079B6-8085-417F-94AF-6CFC308F1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121" y="3518097"/>
            <a:ext cx="408849" cy="6950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D2BED7-BC53-459E-AFD7-9204ABFE7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272" y="2327646"/>
            <a:ext cx="408849" cy="6950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1ED9DF-613D-45DB-A237-605A7AAB02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4289" y="1684678"/>
            <a:ext cx="408849" cy="6950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398CDA-597A-44E8-8451-9AB036FF5B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892" y="2341757"/>
            <a:ext cx="408849" cy="6950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15EDB8-ED5E-442F-937D-B162D7E9D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236" y="3531420"/>
            <a:ext cx="408849" cy="6950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C635F3-3B93-49E4-8767-E194DAAB7C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891" y="4560149"/>
            <a:ext cx="408849" cy="6950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9A0F9A-B803-4F3A-9511-58E1F747F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8081" y="5221647"/>
            <a:ext cx="408849" cy="695044"/>
          </a:xfrm>
          <a:prstGeom prst="rect">
            <a:avLst/>
          </a:prstGeom>
        </p:spPr>
      </p:pic>
      <p:pic>
        <p:nvPicPr>
          <p:cNvPr id="1026" name="Picture 2" descr="Image result for x mansion">
            <a:extLst>
              <a:ext uri="{FF2B5EF4-FFF2-40B4-BE49-F238E27FC236}">
                <a16:creationId xmlns:a16="http://schemas.microsoft.com/office/drawing/2014/main" id="{90EB09D3-7D28-48F7-80AE-9EA4FEDFC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469" y="5589007"/>
            <a:ext cx="1187916" cy="85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E3CA8D-CE41-48C2-A208-6C6118E9A278}"/>
              </a:ext>
            </a:extLst>
          </p:cNvPr>
          <p:cNvCxnSpPr/>
          <p:nvPr/>
        </p:nvCxnSpPr>
        <p:spPr>
          <a:xfrm>
            <a:off x="3248167" y="5745802"/>
            <a:ext cx="2238233" cy="43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340D52-07AB-4D33-8A69-539C1C1F7FA0}"/>
              </a:ext>
            </a:extLst>
          </p:cNvPr>
          <p:cNvCxnSpPr/>
          <p:nvPr/>
        </p:nvCxnSpPr>
        <p:spPr>
          <a:xfrm>
            <a:off x="4066121" y="5102834"/>
            <a:ext cx="1420279" cy="85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CED55F-6BD3-48B3-BD71-60C69E4DD1AC}"/>
              </a:ext>
            </a:extLst>
          </p:cNvPr>
          <p:cNvCxnSpPr/>
          <p:nvPr/>
        </p:nvCxnSpPr>
        <p:spPr>
          <a:xfrm>
            <a:off x="4560852" y="4001294"/>
            <a:ext cx="1039337" cy="1567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288F38-FB01-4EC2-B8CD-D3DB40E9FA99}"/>
              </a:ext>
            </a:extLst>
          </p:cNvPr>
          <p:cNvCxnSpPr/>
          <p:nvPr/>
        </p:nvCxnSpPr>
        <p:spPr>
          <a:xfrm>
            <a:off x="4050836" y="2855910"/>
            <a:ext cx="1626633" cy="2674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C5F307-7D72-4329-AC15-E137C945ABE5}"/>
              </a:ext>
            </a:extLst>
          </p:cNvPr>
          <p:cNvCxnSpPr/>
          <p:nvPr/>
        </p:nvCxnSpPr>
        <p:spPr>
          <a:xfrm>
            <a:off x="2212644" y="5102834"/>
            <a:ext cx="3273756" cy="983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D40073-1CF3-4B13-81E9-7AFCB1EA3D5A}"/>
              </a:ext>
            </a:extLst>
          </p:cNvPr>
          <p:cNvCxnSpPr/>
          <p:nvPr/>
        </p:nvCxnSpPr>
        <p:spPr>
          <a:xfrm>
            <a:off x="3051860" y="2538697"/>
            <a:ext cx="2434540" cy="3246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A8B3F7-EF3B-49B9-97A0-3255F70337CF}"/>
              </a:ext>
            </a:extLst>
          </p:cNvPr>
          <p:cNvCxnSpPr/>
          <p:nvPr/>
        </p:nvCxnSpPr>
        <p:spPr>
          <a:xfrm>
            <a:off x="2227220" y="3047851"/>
            <a:ext cx="3178058" cy="2763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5EF98AD-1D95-4BDE-A838-23DCA9CA06F9}"/>
              </a:ext>
            </a:extLst>
          </p:cNvPr>
          <p:cNvCxnSpPr/>
          <p:nvPr/>
        </p:nvCxnSpPr>
        <p:spPr>
          <a:xfrm>
            <a:off x="1640633" y="4001294"/>
            <a:ext cx="3799715" cy="201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F867948-49EA-4F15-884B-93E6A58E6E76}"/>
              </a:ext>
            </a:extLst>
          </p:cNvPr>
          <p:cNvSpPr/>
          <p:nvPr/>
        </p:nvSpPr>
        <p:spPr>
          <a:xfrm>
            <a:off x="3581661" y="4448870"/>
            <a:ext cx="484460" cy="8658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42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304</Words>
  <Application>Microsoft Office PowerPoint</Application>
  <PresentationFormat>Widescreen</PresentationFormat>
  <Paragraphs>57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Rockwell</vt:lpstr>
      <vt:lpstr>Office Theme</vt:lpstr>
      <vt:lpstr>Dynamic Hedge Maze Simulator</vt:lpstr>
      <vt:lpstr>Parts of implementation</vt:lpstr>
      <vt:lpstr>Introduction</vt:lpstr>
      <vt:lpstr>Dynamic Environment</vt:lpstr>
      <vt:lpstr>Different Obstacle Placement</vt:lpstr>
      <vt:lpstr>New Obstacle Detection implementation</vt:lpstr>
      <vt:lpstr>Directions of Teleportation/Jump</vt:lpstr>
      <vt:lpstr> LOCAL SEARCH  General Idea The Analogy</vt:lpstr>
      <vt:lpstr>Decision making for next best state</vt:lpstr>
      <vt:lpstr>Drawbacks of local search</vt:lpstr>
      <vt:lpstr>What if we get trapped in a dead end</vt:lpstr>
      <vt:lpstr>The resolution of the problem – Optimistic Local Search Algorithm</vt:lpstr>
      <vt:lpstr>ScreenShots of results</vt:lpstr>
      <vt:lpstr>After Next few steps</vt:lpstr>
      <vt:lpstr>After Next few steps</vt:lpstr>
      <vt:lpstr>After Next few steps</vt:lpstr>
      <vt:lpstr>After Next few steps</vt:lpstr>
      <vt:lpstr>After Next few steps</vt:lpstr>
      <vt:lpstr>After Next few steps</vt:lpstr>
      <vt:lpstr>After Next few steps</vt:lpstr>
      <vt:lpstr>Final Destination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Hedge Maze Simulator</dc:title>
  <dc:creator>AKASH JOSHI</dc:creator>
  <cp:lastModifiedBy>AKASH JOSHI</cp:lastModifiedBy>
  <cp:revision>1</cp:revision>
  <dcterms:created xsi:type="dcterms:W3CDTF">2019-11-26T18:10:49Z</dcterms:created>
  <dcterms:modified xsi:type="dcterms:W3CDTF">2019-11-26T20:12:34Z</dcterms:modified>
</cp:coreProperties>
</file>