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C6BA-16DF-D246-858A-67DA83C1D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7ECFD-0376-9940-8518-E23696CAF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DA8C6-BC7C-5D48-BDBB-9FD8D16D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E5E0-1B45-B249-A187-BEC6EFA3337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C65E2-9355-6649-BCAC-96C2A806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370FF-B107-AD4E-A9B0-24A74DAD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8B29-8052-6A40-AEFF-14600474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2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F715-BA54-1440-A3CF-A6997F1A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6A840-DFB2-0243-85F0-43585D9F0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23A30-6E28-FF49-847F-BBAA591E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E5E0-1B45-B249-A187-BEC6EFA3337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A803-DDBB-2747-A338-9E7CB628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C64CD-F652-594D-8177-2A9BF4FC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8B29-8052-6A40-AEFF-14600474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3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BA234-B969-E140-A0F0-71484636F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5ABC2-58D8-C84F-874F-0E6A9D77C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4C5CF-2040-3C47-B321-9E30FC4B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E5E0-1B45-B249-A187-BEC6EFA3337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3919-54C2-4040-A880-DFAA1A0B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5FA5E-11B1-E340-AF2D-1E6611E7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8B29-8052-6A40-AEFF-14600474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2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13F6-1CB3-994A-812C-C9D1A7A5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5A59-5569-2D4E-8098-1D712D07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A7D4-2E24-4144-8549-D3ADFDC8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E5E0-1B45-B249-A187-BEC6EFA3337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E54D0-ABF1-8F40-B7DF-FB73931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D24FB-EB2F-8E4D-A684-2D7CEB06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8B29-8052-6A40-AEFF-14600474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2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51B0-ECCD-5640-B3FE-FCD27515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7DC43-5BFA-2140-AF4A-363D017CE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B4E31-36DD-8F44-8A24-5AB12D58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E5E0-1B45-B249-A187-BEC6EFA3337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43B46-CB6D-C949-9263-411C041A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80520-1FA8-134F-BB57-04DC358E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8B29-8052-6A40-AEFF-14600474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6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D11B-8609-1E40-8CFD-FDF967AA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22AB4-8831-5C4E-AC9E-6C1B1E09B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7517-EB3B-584C-8D21-AA57BFA5D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B7A73-A4F2-0240-BA36-055613B7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E5E0-1B45-B249-A187-BEC6EFA3337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89254-4FC3-5F47-ADF4-B670EC46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41035-BC8F-224A-8B68-F2FAF957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8B29-8052-6A40-AEFF-14600474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DC15-16F0-7642-85EE-EC19AA7A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9BF72-EBAE-AA4F-AEAF-00A0BCC00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BB6DC-2E37-D647-B227-351846AE7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8B7AB-A7AF-F745-91DD-16C077026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79117-2353-D54A-B3F9-8BC65B21A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FD77D-790D-534E-ABF8-545EF371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E5E0-1B45-B249-A187-BEC6EFA3337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EE620-F963-254C-AAA4-CD6A3152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BB521-6473-2C46-AD4D-B16963ED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8B29-8052-6A40-AEFF-14600474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1B54-4C1E-204C-9431-36651DAF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483A0-24E3-9942-8E3C-D2407389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E5E0-1B45-B249-A187-BEC6EFA3337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4A10E-0DB6-2C47-8055-D786C204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07C91-80E0-9F40-896F-A1256346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8B29-8052-6A40-AEFF-14600474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F3750-F7D3-4D48-A532-07D6CE23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E5E0-1B45-B249-A187-BEC6EFA3337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19786-9533-CE40-B00B-086C08BA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7705-D763-BF4A-85B4-759F19F4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8B29-8052-6A40-AEFF-14600474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A9E4-A38D-3849-A9A2-900C5929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ACEB7-E500-8D44-BD09-20CCC2AEC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364C2-675C-8744-885D-91FE40B68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9801F-70AB-9747-A823-F6BA6490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E5E0-1B45-B249-A187-BEC6EFA3337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3CD82-28B9-DA4A-A99E-B4E1C247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A62D6-69EC-C946-91A1-0191EC03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8B29-8052-6A40-AEFF-14600474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0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0799-86DF-1849-851C-A12F1F12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5882A-2608-C642-BB0B-9783E6B1B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35D2E-DB24-3747-9FB6-B4F2318DB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4F007-EC5E-434C-BC1E-32814111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E5E0-1B45-B249-A187-BEC6EFA3337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A4E09-4AAB-3A4B-BD24-F2529FB8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2978F-0244-1442-9389-662A8050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8B29-8052-6A40-AEFF-14600474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8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E0772-5A12-654F-9B38-08213D44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76979-43CF-4740-B2B3-62ACE8C9E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DEC7-AF5C-8347-87DB-02B2B27AA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E5E0-1B45-B249-A187-BEC6EFA33376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BFA8-76DB-F343-9A5C-03F545B24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7DAA8-7E7E-2548-96EE-7A2888063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68B29-8052-6A40-AEFF-14600474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9BF9-CD90-1A4B-B2AA-01B325CBC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2867" y="2220686"/>
            <a:ext cx="8166265" cy="683636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Security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IoT</a:t>
            </a:r>
            <a:r>
              <a:rPr lang="zh-CN" altLang="en-US" sz="4000" dirty="0"/>
              <a:t> </a:t>
            </a:r>
            <a:r>
              <a:rPr lang="en-US" altLang="zh-CN" sz="4000" dirty="0"/>
              <a:t>in</a:t>
            </a:r>
            <a:r>
              <a:rPr lang="zh-CN" altLang="en-US" sz="4000" dirty="0"/>
              <a:t> </a:t>
            </a:r>
            <a:r>
              <a:rPr lang="en-US" altLang="zh-CN" sz="4000" dirty="0"/>
              <a:t>Automobile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C6504-2948-8B4C-9B83-9A3831661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010494" y="3722110"/>
            <a:ext cx="2171010" cy="463138"/>
          </a:xfrm>
        </p:spPr>
        <p:txBody>
          <a:bodyPr>
            <a:normAutofit/>
          </a:bodyPr>
          <a:lstStyle/>
          <a:p>
            <a:r>
              <a:rPr lang="en-US" altLang="zh-CN" dirty="0"/>
              <a:t>Hongzhi</a:t>
            </a:r>
            <a:r>
              <a:rPr lang="zh-CN" altLang="en-US" dirty="0"/>
              <a:t> </a:t>
            </a:r>
            <a:r>
              <a:rPr lang="en-US" altLang="zh-CN" dirty="0"/>
              <a:t>Fu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3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6B2A32-A4F8-7640-9FED-36E29858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655" y="109095"/>
            <a:ext cx="8548688" cy="748158"/>
          </a:xfrm>
        </p:spPr>
        <p:txBody>
          <a:bodyPr/>
          <a:lstStyle/>
          <a:p>
            <a:pPr algn="ctr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do?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C5DF8A-4350-F044-8815-20A82465E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7" y="1125909"/>
            <a:ext cx="5116513" cy="438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Rapid Evolution of the Connected Car - Connector and Cable Assembly  Supplier">
            <a:extLst>
              <a:ext uri="{FF2B5EF4-FFF2-40B4-BE49-F238E27FC236}">
                <a16:creationId xmlns:a16="http://schemas.microsoft.com/office/drawing/2014/main" id="{92510F1A-EFDF-5042-A2FD-4D731382A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7" y="1573640"/>
            <a:ext cx="4811713" cy="394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80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7718-6ECF-4D4B-8C9E-684299B54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655" y="109095"/>
            <a:ext cx="8548688" cy="748158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Connected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popular</a:t>
            </a:r>
            <a:endParaRPr lang="en-US" dirty="0"/>
          </a:p>
        </p:txBody>
      </p:sp>
      <p:pic>
        <p:nvPicPr>
          <p:cNvPr id="2050" name="Picture 2" descr="Global Connected Cars Market Size, Share, Analysis &amp; Forecast 2025">
            <a:extLst>
              <a:ext uri="{FF2B5EF4-FFF2-40B4-BE49-F238E27FC236}">
                <a16:creationId xmlns:a16="http://schemas.microsoft.com/office/drawing/2014/main" id="{324772EB-86D7-AE4B-AAA2-532C7995B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427" y="857253"/>
            <a:ext cx="9151145" cy="52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A513E4D-144A-C14C-9AEC-9D506321F1D4}"/>
              </a:ext>
            </a:extLst>
          </p:cNvPr>
          <p:cNvCxnSpPr>
            <a:cxnSpLocks/>
          </p:cNvCxnSpPr>
          <p:nvPr/>
        </p:nvCxnSpPr>
        <p:spPr>
          <a:xfrm flipV="1">
            <a:off x="2000249" y="1857375"/>
            <a:ext cx="7815264" cy="2181267"/>
          </a:xfrm>
          <a:prstGeom prst="straightConnector1">
            <a:avLst/>
          </a:prstGeom>
          <a:ln w="85725">
            <a:solidFill>
              <a:srgbClr val="D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41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6B2A32-A4F8-7640-9FED-36E29858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655" y="109095"/>
            <a:ext cx="8548688" cy="748158"/>
          </a:xfrm>
        </p:spPr>
        <p:txBody>
          <a:bodyPr/>
          <a:lstStyle/>
          <a:p>
            <a:pPr algn="ctr"/>
            <a:r>
              <a:rPr lang="en-US" altLang="zh-CN" dirty="0"/>
              <a:t>Major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Threats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77E0A2-F3EA-CE40-8789-77DE70A4822F}"/>
              </a:ext>
            </a:extLst>
          </p:cNvPr>
          <p:cNvSpPr txBox="1"/>
          <p:nvPr/>
        </p:nvSpPr>
        <p:spPr>
          <a:xfrm>
            <a:off x="985838" y="1430776"/>
            <a:ext cx="7950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Theft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(unauthorized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car)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E90DB9-8285-3E46-BDEE-8E36F94D6C3E}"/>
              </a:ext>
            </a:extLst>
          </p:cNvPr>
          <p:cNvSpPr txBox="1"/>
          <p:nvPr/>
        </p:nvSpPr>
        <p:spPr>
          <a:xfrm>
            <a:off x="985838" y="3301425"/>
            <a:ext cx="9119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Hacker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(tamper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Internet)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FF956B-6290-9543-9F99-F562DDB4BFE8}"/>
              </a:ext>
            </a:extLst>
          </p:cNvPr>
          <p:cNvSpPr txBox="1"/>
          <p:nvPr/>
        </p:nvSpPr>
        <p:spPr>
          <a:xfrm>
            <a:off x="985838" y="487968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8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6B2A32-A4F8-7640-9FED-36E29858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655" y="109095"/>
            <a:ext cx="8548688" cy="748158"/>
          </a:xfrm>
        </p:spPr>
        <p:txBody>
          <a:bodyPr/>
          <a:lstStyle/>
          <a:p>
            <a:pPr algn="ctr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Prevent?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77E0A2-F3EA-CE40-8789-77DE70A4822F}"/>
              </a:ext>
            </a:extLst>
          </p:cNvPr>
          <p:cNvSpPr txBox="1"/>
          <p:nvPr/>
        </p:nvSpPr>
        <p:spPr>
          <a:xfrm>
            <a:off x="985838" y="1430776"/>
            <a:ext cx="2171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Theft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E90DB9-8285-3E46-BDEE-8E36F94D6C3E}"/>
              </a:ext>
            </a:extLst>
          </p:cNvPr>
          <p:cNvSpPr txBox="1"/>
          <p:nvPr/>
        </p:nvSpPr>
        <p:spPr>
          <a:xfrm>
            <a:off x="985838" y="3301425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Hacker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FF956B-6290-9543-9F99-F562DDB4BFE8}"/>
              </a:ext>
            </a:extLst>
          </p:cNvPr>
          <p:cNvSpPr txBox="1"/>
          <p:nvPr/>
        </p:nvSpPr>
        <p:spPr>
          <a:xfrm>
            <a:off x="985838" y="487968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93D712-62DF-904C-8AA8-B194F8D848C7}"/>
              </a:ext>
            </a:extLst>
          </p:cNvPr>
          <p:cNvSpPr txBox="1"/>
          <p:nvPr/>
        </p:nvSpPr>
        <p:spPr>
          <a:xfrm>
            <a:off x="5636419" y="29432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79A98E-BADA-6F47-A474-E79B5069DDAB}"/>
              </a:ext>
            </a:extLst>
          </p:cNvPr>
          <p:cNvSpPr txBox="1"/>
          <p:nvPr/>
        </p:nvSpPr>
        <p:spPr>
          <a:xfrm>
            <a:off x="1580873" y="2219742"/>
            <a:ext cx="388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model.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62AB4D-4435-424D-9288-4018AA0F505E}"/>
              </a:ext>
            </a:extLst>
          </p:cNvPr>
          <p:cNvSpPr txBox="1"/>
          <p:nvPr/>
        </p:nvSpPr>
        <p:spPr>
          <a:xfrm>
            <a:off x="1580873" y="2747084"/>
            <a:ext cx="739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owner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email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unidentified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rejected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car.</a:t>
            </a:r>
            <a:r>
              <a:rPr kumimoji="1" lang="zh-CN" altLang="en-US" dirty="0"/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BC497C-7C9D-254D-8B98-7AC0AE6626AB}"/>
              </a:ext>
            </a:extLst>
          </p:cNvPr>
          <p:cNvSpPr txBox="1"/>
          <p:nvPr/>
        </p:nvSpPr>
        <p:spPr>
          <a:xfrm>
            <a:off x="1580873" y="4683081"/>
            <a:ext cx="5085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Enhance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protocol.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BE83CC-EEF5-5A4B-9D58-C2C6F24B961D}"/>
              </a:ext>
            </a:extLst>
          </p:cNvPr>
          <p:cNvSpPr txBox="1"/>
          <p:nvPr/>
        </p:nvSpPr>
        <p:spPr>
          <a:xfrm>
            <a:off x="1580873" y="4136766"/>
            <a:ext cx="442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necessary.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52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6B2A32-A4F8-7640-9FED-36E29858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655" y="109095"/>
            <a:ext cx="8548688" cy="748158"/>
          </a:xfrm>
        </p:spPr>
        <p:txBody>
          <a:bodyPr/>
          <a:lstStyle/>
          <a:p>
            <a:pPr algn="ctr"/>
            <a:r>
              <a:rPr lang="en-US" altLang="zh-CN" dirty="0"/>
              <a:t>PSP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endParaRPr lang="en-US" dirty="0"/>
          </a:p>
        </p:txBody>
      </p:sp>
      <p:pic>
        <p:nvPicPr>
          <p:cNvPr id="12" name="图片 11" descr="图片包含 汽车, 男人, 游戏机, 站&#10;&#10;描述已自动生成">
            <a:extLst>
              <a:ext uri="{FF2B5EF4-FFF2-40B4-BE49-F238E27FC236}">
                <a16:creationId xmlns:a16="http://schemas.microsoft.com/office/drawing/2014/main" id="{49C4FCDA-3048-6B4F-99CD-8B3A36DE3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962" y="2373157"/>
            <a:ext cx="1692975" cy="748158"/>
          </a:xfrm>
          <a:prstGeom prst="rect">
            <a:avLst/>
          </a:prstGeom>
        </p:spPr>
      </p:pic>
      <p:pic>
        <p:nvPicPr>
          <p:cNvPr id="14" name="图片 13" descr="卡通人物&#10;&#10;描述已自动生成">
            <a:extLst>
              <a:ext uri="{FF2B5EF4-FFF2-40B4-BE49-F238E27FC236}">
                <a16:creationId xmlns:a16="http://schemas.microsoft.com/office/drawing/2014/main" id="{A97C0446-2D8E-B846-8276-D11283BD4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691" y="1786066"/>
            <a:ext cx="1324667" cy="192234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976C8E3-79EC-2A47-812A-7234D3E89A0A}"/>
              </a:ext>
            </a:extLst>
          </p:cNvPr>
          <p:cNvSpPr txBox="1"/>
          <p:nvPr/>
        </p:nvSpPr>
        <p:spPr>
          <a:xfrm>
            <a:off x="1798296" y="142170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Owner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D97168C-FB54-354C-BE06-E65F980D697E}"/>
              </a:ext>
            </a:extLst>
          </p:cNvPr>
          <p:cNvSpPr txBox="1"/>
          <p:nvPr/>
        </p:nvSpPr>
        <p:spPr>
          <a:xfrm>
            <a:off x="8679023" y="145255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Car</a:t>
            </a:r>
            <a:endParaRPr kumimoji="1" lang="zh-CN" alt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D819CA6-711E-544B-809D-567902CDD759}"/>
              </a:ext>
            </a:extLst>
          </p:cNvPr>
          <p:cNvSpPr txBox="1">
            <a:spLocks/>
          </p:cNvSpPr>
          <p:nvPr/>
        </p:nvSpPr>
        <p:spPr>
          <a:xfrm>
            <a:off x="242148" y="704393"/>
            <a:ext cx="3112295" cy="748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400" dirty="0"/>
              <a:t>Stage</a:t>
            </a:r>
            <a:r>
              <a:rPr lang="zh-CN" altLang="en-US" sz="2400" dirty="0"/>
              <a:t> </a:t>
            </a:r>
            <a:r>
              <a:rPr lang="en-US" altLang="zh-CN" sz="2400" dirty="0"/>
              <a:t>1:</a:t>
            </a:r>
            <a:r>
              <a:rPr lang="zh-CN" altLang="en-US" sz="2400" dirty="0"/>
              <a:t> </a:t>
            </a:r>
            <a:r>
              <a:rPr lang="en-US" altLang="zh-CN" sz="2400" dirty="0"/>
              <a:t>Initialization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2D927C8-86BE-A248-BA77-C003A04B7A83}"/>
                  </a:ext>
                </a:extLst>
              </p:cNvPr>
              <p:cNvSpPr/>
              <p:nvPr/>
            </p:nvSpPr>
            <p:spPr>
              <a:xfrm>
                <a:off x="1124425" y="3901955"/>
                <a:ext cx="21639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riv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ate</m:t>
                      </m:r>
                      <m:r>
                        <a:rPr lang="zh-CN" altLang="en-US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number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2D927C8-86BE-A248-BA77-C003A04B7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425" y="3901955"/>
                <a:ext cx="2163990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E9EC8E8-5B6F-9141-95F3-7B44E0206DAC}"/>
                  </a:ext>
                </a:extLst>
              </p:cNvPr>
              <p:cNvSpPr/>
              <p:nvPr/>
            </p:nvSpPr>
            <p:spPr>
              <a:xfrm>
                <a:off x="7936157" y="3873289"/>
                <a:ext cx="2143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riv</m:t>
                          </m:r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ate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number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E9EC8E8-5B6F-9141-95F3-7B44E0206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157" y="3873289"/>
                <a:ext cx="214385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3775E18-337F-BA44-B686-97D1B9DC3644}"/>
                  </a:ext>
                </a:extLst>
              </p:cNvPr>
              <p:cNvSpPr/>
              <p:nvPr/>
            </p:nvSpPr>
            <p:spPr>
              <a:xfrm>
                <a:off x="4565585" y="5180030"/>
                <a:ext cx="21332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effectLst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</a:t>
                </a:r>
                <a:r>
                  <a:rPr lang="zh-CN" altLang="zh-CN" dirty="0">
                    <a:effectLst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3775E18-337F-BA44-B686-97D1B9DC3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585" y="5180030"/>
                <a:ext cx="2133276" cy="369332"/>
              </a:xfrm>
              <a:prstGeom prst="rect">
                <a:avLst/>
              </a:prstGeom>
              <a:blipFill>
                <a:blip r:embed="rId6"/>
                <a:stretch>
                  <a:fillRect t="-1071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箭头 19">
            <a:extLst>
              <a:ext uri="{FF2B5EF4-FFF2-40B4-BE49-F238E27FC236}">
                <a16:creationId xmlns:a16="http://schemas.microsoft.com/office/drawing/2014/main" id="{09CE36C6-4DCB-C14C-8528-F07AF25C2C3B}"/>
              </a:ext>
            </a:extLst>
          </p:cNvPr>
          <p:cNvSpPr/>
          <p:nvPr/>
        </p:nvSpPr>
        <p:spPr>
          <a:xfrm>
            <a:off x="3921898" y="2156832"/>
            <a:ext cx="3365700" cy="2163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8B1912CC-CE15-1645-95C9-4DDA685135BD}"/>
              </a:ext>
            </a:extLst>
          </p:cNvPr>
          <p:cNvSpPr/>
          <p:nvPr/>
        </p:nvSpPr>
        <p:spPr>
          <a:xfrm rot="10800000">
            <a:off x="3909138" y="3175092"/>
            <a:ext cx="3365700" cy="2163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437051-F514-7642-9F61-02E9CFC68346}"/>
                  </a:ext>
                </a:extLst>
              </p:cNvPr>
              <p:cNvSpPr/>
              <p:nvPr/>
            </p:nvSpPr>
            <p:spPr>
              <a:xfrm>
                <a:off x="4510634" y="1689509"/>
                <a:ext cx="2188227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437051-F514-7642-9F61-02E9CFC68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34" y="1689509"/>
                <a:ext cx="2188227" cy="391646"/>
              </a:xfrm>
              <a:prstGeom prst="rect">
                <a:avLst/>
              </a:prstGeom>
              <a:blipFill>
                <a:blip r:embed="rId7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80CBEE5-F173-EF46-86CD-9AFBB5D278B3}"/>
                  </a:ext>
                </a:extLst>
              </p:cNvPr>
              <p:cNvSpPr/>
              <p:nvPr/>
            </p:nvSpPr>
            <p:spPr>
              <a:xfrm>
                <a:off x="4510634" y="3337535"/>
                <a:ext cx="2162708" cy="419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80CBEE5-F173-EF46-86CD-9AFBB5D27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34" y="3337535"/>
                <a:ext cx="2162708" cy="419987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3B6E8412-38DF-794E-B079-0A70C4D4328B}"/>
              </a:ext>
            </a:extLst>
          </p:cNvPr>
          <p:cNvSpPr txBox="1"/>
          <p:nvPr/>
        </p:nvSpPr>
        <p:spPr>
          <a:xfrm>
            <a:off x="5100410" y="2471484"/>
            <a:ext cx="100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5BD4B66-6185-0848-95BC-DE023E762778}"/>
                  </a:ext>
                </a:extLst>
              </p:cNvPr>
              <p:cNvSpPr/>
              <p:nvPr/>
            </p:nvSpPr>
            <p:spPr>
              <a:xfrm>
                <a:off x="967972" y="4495869"/>
                <a:ext cx="2320443" cy="668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master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5BD4B66-6185-0848-95BC-DE023E762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72" y="4495869"/>
                <a:ext cx="2320443" cy="668645"/>
              </a:xfrm>
              <a:prstGeom prst="rect">
                <a:avLst/>
              </a:prstGeom>
              <a:blipFill>
                <a:blip r:embed="rId9"/>
                <a:stretch>
                  <a:fillRect l="-2198" t="-5769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2394EAE-6873-8643-A9E7-0E494307EB2F}"/>
                  </a:ext>
                </a:extLst>
              </p:cNvPr>
              <p:cNvSpPr/>
              <p:nvPr/>
            </p:nvSpPr>
            <p:spPr>
              <a:xfrm>
                <a:off x="7883418" y="4480351"/>
                <a:ext cx="2249334" cy="699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master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2394EAE-6873-8643-A9E7-0E494307E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418" y="4480351"/>
                <a:ext cx="2249334" cy="699679"/>
              </a:xfrm>
              <a:prstGeom prst="rect">
                <a:avLst/>
              </a:prstGeom>
              <a:blipFill>
                <a:blip r:embed="rId10"/>
                <a:stretch>
                  <a:fillRect l="-2260" t="-3571" r="-1695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5AE01430-E600-444C-8383-D3C5AAFA8049}"/>
              </a:ext>
            </a:extLst>
          </p:cNvPr>
          <p:cNvSpPr txBox="1"/>
          <p:nvPr/>
        </p:nvSpPr>
        <p:spPr>
          <a:xfrm>
            <a:off x="4274768" y="5900738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7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6B2A32-A4F8-7640-9FED-36E29858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655" y="109095"/>
            <a:ext cx="8548688" cy="748158"/>
          </a:xfrm>
        </p:spPr>
        <p:txBody>
          <a:bodyPr/>
          <a:lstStyle/>
          <a:p>
            <a:pPr algn="ctr"/>
            <a:r>
              <a:rPr lang="en-US" altLang="zh-CN" dirty="0"/>
              <a:t>PSP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endParaRPr lang="en-US" dirty="0"/>
          </a:p>
        </p:txBody>
      </p:sp>
      <p:pic>
        <p:nvPicPr>
          <p:cNvPr id="12" name="图片 11" descr="图片包含 汽车, 男人, 游戏机, 站&#10;&#10;描述已自动生成">
            <a:extLst>
              <a:ext uri="{FF2B5EF4-FFF2-40B4-BE49-F238E27FC236}">
                <a16:creationId xmlns:a16="http://schemas.microsoft.com/office/drawing/2014/main" id="{49C4FCDA-3048-6B4F-99CD-8B3A36DE3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962" y="2373157"/>
            <a:ext cx="1692975" cy="748158"/>
          </a:xfrm>
          <a:prstGeom prst="rect">
            <a:avLst/>
          </a:prstGeom>
        </p:spPr>
      </p:pic>
      <p:pic>
        <p:nvPicPr>
          <p:cNvPr id="14" name="图片 13" descr="卡通人物&#10;&#10;描述已自动生成">
            <a:extLst>
              <a:ext uri="{FF2B5EF4-FFF2-40B4-BE49-F238E27FC236}">
                <a16:creationId xmlns:a16="http://schemas.microsoft.com/office/drawing/2014/main" id="{A97C0446-2D8E-B846-8276-D11283BD4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691" y="1786066"/>
            <a:ext cx="1324667" cy="192234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976C8E3-79EC-2A47-812A-7234D3E89A0A}"/>
              </a:ext>
            </a:extLst>
          </p:cNvPr>
          <p:cNvSpPr txBox="1"/>
          <p:nvPr/>
        </p:nvSpPr>
        <p:spPr>
          <a:xfrm>
            <a:off x="1798296" y="142170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Owner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D97168C-FB54-354C-BE06-E65F980D697E}"/>
              </a:ext>
            </a:extLst>
          </p:cNvPr>
          <p:cNvSpPr txBox="1"/>
          <p:nvPr/>
        </p:nvSpPr>
        <p:spPr>
          <a:xfrm>
            <a:off x="8679023" y="145255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Car</a:t>
            </a:r>
            <a:endParaRPr kumimoji="1" lang="zh-CN" alt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D819CA6-711E-544B-809D-567902CDD759}"/>
              </a:ext>
            </a:extLst>
          </p:cNvPr>
          <p:cNvSpPr txBox="1">
            <a:spLocks/>
          </p:cNvSpPr>
          <p:nvPr/>
        </p:nvSpPr>
        <p:spPr>
          <a:xfrm>
            <a:off x="242147" y="704393"/>
            <a:ext cx="4323437" cy="7481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400" dirty="0"/>
              <a:t>Stage</a:t>
            </a:r>
            <a:r>
              <a:rPr lang="zh-CN" altLang="en-US" sz="2400" dirty="0"/>
              <a:t> </a:t>
            </a:r>
            <a:r>
              <a:rPr lang="en-US" altLang="zh-CN" sz="2400" dirty="0"/>
              <a:t>2:</a:t>
            </a:r>
            <a:r>
              <a:rPr lang="zh-CN" altLang="en-US" sz="2400" dirty="0"/>
              <a:t> </a:t>
            </a:r>
            <a:r>
              <a:rPr lang="en-US" altLang="zh-CN" sz="2400" dirty="0"/>
              <a:t>Session</a:t>
            </a:r>
            <a:r>
              <a:rPr lang="zh-CN" altLang="en-US" sz="2400" dirty="0"/>
              <a:t> </a:t>
            </a:r>
            <a:r>
              <a:rPr lang="en-US" altLang="zh-CN" sz="2400" dirty="0"/>
              <a:t>Key</a:t>
            </a:r>
            <a:r>
              <a:rPr lang="zh-CN" altLang="en-US" sz="2400" dirty="0"/>
              <a:t> </a:t>
            </a:r>
            <a:r>
              <a:rPr lang="en-US" altLang="zh-CN" sz="2400" dirty="0"/>
              <a:t>Generation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2D927C8-86BE-A248-BA77-C003A04B7A83}"/>
                  </a:ext>
                </a:extLst>
              </p:cNvPr>
              <p:cNvSpPr/>
              <p:nvPr/>
            </p:nvSpPr>
            <p:spPr>
              <a:xfrm>
                <a:off x="791416" y="3771719"/>
                <a:ext cx="283321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generate</m:t>
                      </m:r>
                      <m:r>
                        <a:rPr lang="zh-CN" alt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zh-CN" altLang="en-US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private</m:t>
                      </m:r>
                      <m:r>
                        <a:rPr lang="zh-CN" altLang="en-US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number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zh-CN" altLang="en-US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each</m:t>
                      </m:r>
                      <m:r>
                        <a:rPr lang="zh-CN" altLang="en-US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communication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2D927C8-86BE-A248-BA77-C003A04B7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16" y="3771719"/>
                <a:ext cx="2833213" cy="646331"/>
              </a:xfrm>
              <a:prstGeom prst="rect">
                <a:avLst/>
              </a:prstGeom>
              <a:blipFill>
                <a:blip r:embed="rId4"/>
                <a:stretch>
                  <a:fillRect l="-897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E9EC8E8-5B6F-9141-95F3-7B44E0206DAC}"/>
                  </a:ext>
                </a:extLst>
              </p:cNvPr>
              <p:cNvSpPr/>
              <p:nvPr/>
            </p:nvSpPr>
            <p:spPr>
              <a:xfrm>
                <a:off x="7695292" y="3771719"/>
                <a:ext cx="304852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generate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zh-CN" altLang="en-US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private</m:t>
                      </m:r>
                      <m:r>
                        <a:rPr lang="zh-CN" altLang="en-US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number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zh-CN" altLang="en-US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each</m:t>
                      </m:r>
                      <m:r>
                        <a:rPr lang="zh-CN" altLang="en-US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communication</m:t>
                      </m:r>
                      <m:r>
                        <a:rPr lang="en-US" altLang="zh-CN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E9EC8E8-5B6F-9141-95F3-7B44E0206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292" y="3771719"/>
                <a:ext cx="3048527" cy="646331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3775E18-337F-BA44-B686-97D1B9DC3644}"/>
                  </a:ext>
                </a:extLst>
              </p:cNvPr>
              <p:cNvSpPr/>
              <p:nvPr/>
            </p:nvSpPr>
            <p:spPr>
              <a:xfrm>
                <a:off x="4227900" y="5236133"/>
                <a:ext cx="34278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Generate</a:t>
                </a:r>
                <a:r>
                  <a:rPr lang="zh-CN" altLang="en-US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public</a:t>
                </a:r>
                <a:r>
                  <a:rPr lang="zh-CN" altLang="en-US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numbers</a:t>
                </a:r>
                <a:r>
                  <a:rPr lang="zh-CN" altLang="en-US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effectLst/>
                </a:endParaRPr>
              </a:p>
              <a:p>
                <a:r>
                  <a:rPr lang="zh-CN" altLang="zh-CN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for</m:t>
                    </m:r>
                    <m:r>
                      <a:rPr lang="zh-CN" altLang="en-US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each</m:t>
                    </m:r>
                    <m:r>
                      <a:rPr lang="zh-CN" altLang="en-US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communication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3775E18-337F-BA44-B686-97D1B9DC3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900" y="5236133"/>
                <a:ext cx="3427861" cy="646331"/>
              </a:xfrm>
              <a:prstGeom prst="rect">
                <a:avLst/>
              </a:prstGeom>
              <a:blipFill>
                <a:blip r:embed="rId6"/>
                <a:stretch>
                  <a:fillRect l="-1859" t="-5882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箭头 19">
            <a:extLst>
              <a:ext uri="{FF2B5EF4-FFF2-40B4-BE49-F238E27FC236}">
                <a16:creationId xmlns:a16="http://schemas.microsoft.com/office/drawing/2014/main" id="{09CE36C6-4DCB-C14C-8528-F07AF25C2C3B}"/>
              </a:ext>
            </a:extLst>
          </p:cNvPr>
          <p:cNvSpPr/>
          <p:nvPr/>
        </p:nvSpPr>
        <p:spPr>
          <a:xfrm>
            <a:off x="3921898" y="2156832"/>
            <a:ext cx="3365700" cy="2163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8B1912CC-CE15-1645-95C9-4DDA685135BD}"/>
              </a:ext>
            </a:extLst>
          </p:cNvPr>
          <p:cNvSpPr/>
          <p:nvPr/>
        </p:nvSpPr>
        <p:spPr>
          <a:xfrm rot="10800000">
            <a:off x="3909138" y="3175092"/>
            <a:ext cx="3365700" cy="2163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437051-F514-7642-9F61-02E9CFC68346}"/>
                  </a:ext>
                </a:extLst>
              </p:cNvPr>
              <p:cNvSpPr/>
              <p:nvPr/>
            </p:nvSpPr>
            <p:spPr>
              <a:xfrm>
                <a:off x="4565584" y="1697594"/>
                <a:ext cx="1910267" cy="410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437051-F514-7642-9F61-02E9CFC68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584" y="1697594"/>
                <a:ext cx="1910267" cy="410818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80CBEE5-F173-EF46-86CD-9AFBB5D278B3}"/>
                  </a:ext>
                </a:extLst>
              </p:cNvPr>
              <p:cNvSpPr/>
              <p:nvPr/>
            </p:nvSpPr>
            <p:spPr>
              <a:xfrm>
                <a:off x="4565584" y="3352226"/>
                <a:ext cx="1901739" cy="439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80CBEE5-F173-EF46-86CD-9AFBB5D27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584" y="3352226"/>
                <a:ext cx="1901739" cy="439159"/>
              </a:xfrm>
              <a:prstGeom prst="rect">
                <a:avLst/>
              </a:prstGeom>
              <a:blipFill>
                <a:blip r:embed="rId8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3B6E8412-38DF-794E-B079-0A70C4D4328B}"/>
              </a:ext>
            </a:extLst>
          </p:cNvPr>
          <p:cNvSpPr txBox="1"/>
          <p:nvPr/>
        </p:nvSpPr>
        <p:spPr>
          <a:xfrm>
            <a:off x="5100410" y="2471484"/>
            <a:ext cx="100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5BD4B66-6185-0848-95BC-DE023E762778}"/>
                  </a:ext>
                </a:extLst>
              </p:cNvPr>
              <p:cNvSpPr/>
              <p:nvPr/>
            </p:nvSpPr>
            <p:spPr>
              <a:xfrm>
                <a:off x="741466" y="4550247"/>
                <a:ext cx="3369577" cy="1934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session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key:</a:t>
                </a:r>
              </a:p>
              <a:p>
                <a:r>
                  <a:rPr lang="zh-CN" altLang="en-US" dirty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if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5BD4B66-6185-0848-95BC-DE023E762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66" y="4550247"/>
                <a:ext cx="3369577" cy="1934953"/>
              </a:xfrm>
              <a:prstGeom prst="rect">
                <a:avLst/>
              </a:prstGeom>
              <a:blipFill>
                <a:blip r:embed="rId9"/>
                <a:stretch>
                  <a:fillRect l="-1509" t="-1316" b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2394EAE-6873-8643-A9E7-0E494307EB2F}"/>
                  </a:ext>
                </a:extLst>
              </p:cNvPr>
              <p:cNvSpPr/>
              <p:nvPr/>
            </p:nvSpPr>
            <p:spPr>
              <a:xfrm>
                <a:off x="7883418" y="4480351"/>
                <a:ext cx="3421834" cy="1934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session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key:</a:t>
                </a:r>
              </a:p>
              <a:p>
                <a:r>
                  <a:rPr lang="zh-CN" altLang="en-US" dirty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if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if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2394EAE-6873-8643-A9E7-0E494307E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418" y="4480351"/>
                <a:ext cx="3421834" cy="1934953"/>
              </a:xfrm>
              <a:prstGeom prst="rect">
                <a:avLst/>
              </a:prstGeom>
              <a:blipFill>
                <a:blip r:embed="rId10"/>
                <a:stretch>
                  <a:fillRect l="-1481" t="-1316" b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04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6B2A32-A4F8-7640-9FED-36E29858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655" y="109095"/>
            <a:ext cx="8548688" cy="748158"/>
          </a:xfrm>
        </p:spPr>
        <p:txBody>
          <a:bodyPr/>
          <a:lstStyle/>
          <a:p>
            <a:pPr algn="ctr"/>
            <a:r>
              <a:rPr lang="en-US" altLang="zh-CN" dirty="0"/>
              <a:t>PSP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endParaRPr lang="en-US" dirty="0"/>
          </a:p>
        </p:txBody>
      </p:sp>
      <p:pic>
        <p:nvPicPr>
          <p:cNvPr id="12" name="图片 11" descr="图片包含 汽车, 男人, 游戏机, 站&#10;&#10;描述已自动生成">
            <a:extLst>
              <a:ext uri="{FF2B5EF4-FFF2-40B4-BE49-F238E27FC236}">
                <a16:creationId xmlns:a16="http://schemas.microsoft.com/office/drawing/2014/main" id="{49C4FCDA-3048-6B4F-99CD-8B3A36DE3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962" y="2373157"/>
            <a:ext cx="1692975" cy="748158"/>
          </a:xfrm>
          <a:prstGeom prst="rect">
            <a:avLst/>
          </a:prstGeom>
        </p:spPr>
      </p:pic>
      <p:pic>
        <p:nvPicPr>
          <p:cNvPr id="14" name="图片 13" descr="卡通人物&#10;&#10;描述已自动生成">
            <a:extLst>
              <a:ext uri="{FF2B5EF4-FFF2-40B4-BE49-F238E27FC236}">
                <a16:creationId xmlns:a16="http://schemas.microsoft.com/office/drawing/2014/main" id="{A97C0446-2D8E-B846-8276-D11283BD4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691" y="1786066"/>
            <a:ext cx="1324667" cy="192234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976C8E3-79EC-2A47-812A-7234D3E89A0A}"/>
              </a:ext>
            </a:extLst>
          </p:cNvPr>
          <p:cNvSpPr txBox="1"/>
          <p:nvPr/>
        </p:nvSpPr>
        <p:spPr>
          <a:xfrm>
            <a:off x="1798296" y="142170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Owner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D97168C-FB54-354C-BE06-E65F980D697E}"/>
              </a:ext>
            </a:extLst>
          </p:cNvPr>
          <p:cNvSpPr txBox="1"/>
          <p:nvPr/>
        </p:nvSpPr>
        <p:spPr>
          <a:xfrm>
            <a:off x="8679023" y="145255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Car</a:t>
            </a:r>
            <a:endParaRPr kumimoji="1" lang="zh-CN" alt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D819CA6-711E-544B-809D-567902CDD759}"/>
              </a:ext>
            </a:extLst>
          </p:cNvPr>
          <p:cNvSpPr txBox="1">
            <a:spLocks/>
          </p:cNvSpPr>
          <p:nvPr/>
        </p:nvSpPr>
        <p:spPr>
          <a:xfrm>
            <a:off x="87268" y="722210"/>
            <a:ext cx="3270831" cy="7481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400" dirty="0"/>
              <a:t>Stage</a:t>
            </a:r>
            <a:r>
              <a:rPr lang="zh-CN" altLang="en-US" sz="2400" dirty="0"/>
              <a:t> </a:t>
            </a:r>
            <a:r>
              <a:rPr lang="en-US" altLang="zh-CN" sz="2400" dirty="0"/>
              <a:t>3:</a:t>
            </a:r>
            <a:r>
              <a:rPr lang="zh-CN" altLang="en-US" sz="2400" dirty="0"/>
              <a:t> </a:t>
            </a:r>
            <a:r>
              <a:rPr lang="en-US" altLang="zh-CN" sz="2400" dirty="0"/>
              <a:t>Verification</a:t>
            </a:r>
            <a:endParaRPr lang="en-US" sz="2400" dirty="0"/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09CE36C6-4DCB-C14C-8528-F07AF25C2C3B}"/>
              </a:ext>
            </a:extLst>
          </p:cNvPr>
          <p:cNvSpPr/>
          <p:nvPr/>
        </p:nvSpPr>
        <p:spPr>
          <a:xfrm>
            <a:off x="3921898" y="2156832"/>
            <a:ext cx="3365700" cy="2163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8B1912CC-CE15-1645-95C9-4DDA685135BD}"/>
              </a:ext>
            </a:extLst>
          </p:cNvPr>
          <p:cNvSpPr/>
          <p:nvPr/>
        </p:nvSpPr>
        <p:spPr>
          <a:xfrm rot="10800000">
            <a:off x="3909138" y="3175092"/>
            <a:ext cx="3365700" cy="2163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437051-F514-7642-9F61-02E9CFC68346}"/>
                  </a:ext>
                </a:extLst>
              </p:cNvPr>
              <p:cNvSpPr/>
              <p:nvPr/>
            </p:nvSpPr>
            <p:spPr>
              <a:xfrm>
                <a:off x="3845841" y="1470368"/>
                <a:ext cx="3607496" cy="987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𝑑𝑖𝑔𝑒𝑠𝑡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𝑜𝑤𝑛𝑒𝑟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𝑑𝑖𝑔𝑒𝑠𝑡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𝑜𝑤𝑛𝑒𝑟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437051-F514-7642-9F61-02E9CFC68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841" y="1470368"/>
                <a:ext cx="3607496" cy="987835"/>
              </a:xfrm>
              <a:prstGeom prst="rect">
                <a:avLst/>
              </a:prstGeom>
              <a:blipFill>
                <a:blip r:embed="rId4"/>
                <a:stretch>
                  <a:fillRect l="-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80CBEE5-F173-EF46-86CD-9AFBB5D278B3}"/>
                  </a:ext>
                </a:extLst>
              </p:cNvPr>
              <p:cNvSpPr/>
              <p:nvPr/>
            </p:nvSpPr>
            <p:spPr>
              <a:xfrm>
                <a:off x="3921898" y="3379371"/>
                <a:ext cx="3365700" cy="987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𝑑𝑖𝑔𝑒𝑠𝑡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𝑐𝑎𝑟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𝑑𝑖𝑔𝑒𝑠𝑡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𝑐𝑎𝑟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80CBEE5-F173-EF46-86CD-9AFBB5D27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898" y="3379371"/>
                <a:ext cx="3365700" cy="987835"/>
              </a:xfrm>
              <a:prstGeom prst="rect">
                <a:avLst/>
              </a:prstGeom>
              <a:blipFill>
                <a:blip r:embed="rId5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3B6E8412-38DF-794E-B079-0A70C4D4328B}"/>
              </a:ext>
            </a:extLst>
          </p:cNvPr>
          <p:cNvSpPr txBox="1"/>
          <p:nvPr/>
        </p:nvSpPr>
        <p:spPr>
          <a:xfrm>
            <a:off x="5100410" y="2471484"/>
            <a:ext cx="100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5BD4B66-6185-0848-95BC-DE023E762778}"/>
                  </a:ext>
                </a:extLst>
              </p:cNvPr>
              <p:cNvSpPr/>
              <p:nvPr/>
            </p:nvSpPr>
            <p:spPr>
              <a:xfrm>
                <a:off x="350071" y="4591597"/>
                <a:ext cx="4215513" cy="18810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session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𝑑𝑖𝑔𝑒𝑠𝑡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𝑜𝑤𝑛𝑒𝑟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𝑑𝑖𝑔𝑒𝑠𝑡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𝑜𝑤𝑛𝑒𝑟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car’s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session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=?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𝑑𝑖𝑔𝑒𝑠𝑡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𝑐𝑎𝑟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=?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𝑑𝑖𝑔𝑒𝑠𝑡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𝑐𝑎𝑟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5BD4B66-6185-0848-95BC-DE023E762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71" y="4591597"/>
                <a:ext cx="4215513" cy="1881028"/>
              </a:xfrm>
              <a:prstGeom prst="rect">
                <a:avLst/>
              </a:prstGeom>
              <a:blipFill>
                <a:blip r:embed="rId6"/>
                <a:stretch>
                  <a:fillRect l="-1205" t="-1351" r="-301" b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2394EAE-6873-8643-A9E7-0E494307EB2F}"/>
                  </a:ext>
                </a:extLst>
              </p:cNvPr>
              <p:cNvSpPr/>
              <p:nvPr/>
            </p:nvSpPr>
            <p:spPr>
              <a:xfrm>
                <a:off x="7626418" y="4589289"/>
                <a:ext cx="4215511" cy="1883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session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𝑑𝑖𝑔𝑒𝑠𝑡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𝑐𝑎𝑟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𝑑𝑖𝑔𝑒𝑠𝑡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𝑐𝑎𝑟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owner’s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session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=?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𝑑𝑖𝑔𝑒𝑠𝑡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𝑜𝑤𝑛𝑒𝑟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=?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𝑑𝑖𝑔𝑒𝑠𝑡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𝑜𝑤𝑛𝑒𝑟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2394EAE-6873-8643-A9E7-0E494307E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418" y="4589289"/>
                <a:ext cx="4215511" cy="1883336"/>
              </a:xfrm>
              <a:prstGeom prst="rect">
                <a:avLst/>
              </a:prstGeom>
              <a:blipFill>
                <a:blip r:embed="rId7"/>
                <a:stretch>
                  <a:fillRect l="-1205" t="-1351" r="-301" b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60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6B2A32-A4F8-7640-9FED-36E29858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655" y="109095"/>
            <a:ext cx="8548688" cy="748158"/>
          </a:xfrm>
        </p:spPr>
        <p:txBody>
          <a:bodyPr/>
          <a:lstStyle/>
          <a:p>
            <a:pPr algn="ctr"/>
            <a:r>
              <a:rPr lang="en-US" altLang="zh-CN" dirty="0"/>
              <a:t>Pros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77E0A2-F3EA-CE40-8789-77DE70A4822F}"/>
              </a:ext>
            </a:extLst>
          </p:cNvPr>
          <p:cNvSpPr txBox="1"/>
          <p:nvPr/>
        </p:nvSpPr>
        <p:spPr>
          <a:xfrm>
            <a:off x="985838" y="1102343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E90DB9-8285-3E46-BDEE-8E36F94D6C3E}"/>
              </a:ext>
            </a:extLst>
          </p:cNvPr>
          <p:cNvSpPr txBox="1"/>
          <p:nvPr/>
        </p:nvSpPr>
        <p:spPr>
          <a:xfrm>
            <a:off x="985838" y="3301425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93D712-62DF-904C-8AA8-B194F8D848C7}"/>
              </a:ext>
            </a:extLst>
          </p:cNvPr>
          <p:cNvSpPr txBox="1"/>
          <p:nvPr/>
        </p:nvSpPr>
        <p:spPr>
          <a:xfrm>
            <a:off x="5636419" y="29432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79A98E-BADA-6F47-A474-E79B5069DDAB}"/>
              </a:ext>
            </a:extLst>
          </p:cNvPr>
          <p:cNvSpPr txBox="1"/>
          <p:nvPr/>
        </p:nvSpPr>
        <p:spPr>
          <a:xfrm>
            <a:off x="1580873" y="1799877"/>
            <a:ext cx="6103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owner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bought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it.</a:t>
            </a:r>
            <a:r>
              <a:rPr kumimoji="1" lang="zh-CN" altLang="en-US" dirty="0"/>
              <a:t> </a:t>
            </a:r>
          </a:p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BC497C-7C9D-254D-8B98-7AC0AE6626AB}"/>
              </a:ext>
            </a:extLst>
          </p:cNvPr>
          <p:cNvSpPr txBox="1"/>
          <p:nvPr/>
        </p:nvSpPr>
        <p:spPr>
          <a:xfrm>
            <a:off x="1580873" y="4080598"/>
            <a:ext cx="784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Efficiency.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verified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communication.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BE83CC-EEF5-5A4B-9D58-C2C6F24B961D}"/>
              </a:ext>
            </a:extLst>
          </p:cNvPr>
          <p:cNvSpPr txBox="1"/>
          <p:nvPr/>
        </p:nvSpPr>
        <p:spPr>
          <a:xfrm>
            <a:off x="1580871" y="4623582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compromised,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insecure.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7B9E1B-FA61-984F-8463-D2CB9A677396}"/>
              </a:ext>
            </a:extLst>
          </p:cNvPr>
          <p:cNvSpPr txBox="1"/>
          <p:nvPr/>
        </p:nvSpPr>
        <p:spPr>
          <a:xfrm>
            <a:off x="1580871" y="2850892"/>
            <a:ext cx="756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flushed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16EF79-5F96-1144-AB17-193F9BCA759F}"/>
              </a:ext>
            </a:extLst>
          </p:cNvPr>
          <p:cNvSpPr/>
          <p:nvPr/>
        </p:nvSpPr>
        <p:spPr>
          <a:xfrm>
            <a:off x="1580871" y="2316689"/>
            <a:ext cx="7849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key(256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128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bits)</a:t>
            </a:r>
            <a:endParaRPr kumimoji="1" lang="zh-CN" altLang="en-US" dirty="0"/>
          </a:p>
          <a:p>
            <a:r>
              <a:rPr kumimoji="1"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24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3395</TotalTime>
  <Words>516</Words>
  <Application>Microsoft Macintosh PowerPoint</Application>
  <PresentationFormat>宽屏</PresentationFormat>
  <Paragraphs>86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Security of IoT in Automobile</vt:lpstr>
      <vt:lpstr>What they can do? </vt:lpstr>
      <vt:lpstr>Connected Car is popular</vt:lpstr>
      <vt:lpstr>Major Security Threats</vt:lpstr>
      <vt:lpstr>How to Prevent?</vt:lpstr>
      <vt:lpstr>PSP Protocol</vt:lpstr>
      <vt:lpstr>PSP Protocol</vt:lpstr>
      <vt:lpstr>PSP Protocol</vt:lpstr>
      <vt:lpstr>Pros and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of IoT in Automobile</dc:title>
  <dc:creator>Hongzhi Fu</dc:creator>
  <cp:lastModifiedBy>Hongzhi Fu</cp:lastModifiedBy>
  <cp:revision>31</cp:revision>
  <dcterms:created xsi:type="dcterms:W3CDTF">2020-10-09T08:57:55Z</dcterms:created>
  <dcterms:modified xsi:type="dcterms:W3CDTF">2020-10-30T12:28:30Z</dcterms:modified>
</cp:coreProperties>
</file>