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86" r:id="rId2"/>
    <p:sldId id="256" r:id="rId3"/>
    <p:sldId id="281" r:id="rId4"/>
    <p:sldId id="278" r:id="rId5"/>
    <p:sldId id="284" r:id="rId6"/>
    <p:sldId id="274" r:id="rId7"/>
    <p:sldId id="282" r:id="rId8"/>
    <p:sldId id="285" r:id="rId9"/>
    <p:sldId id="259" r:id="rId10"/>
    <p:sldId id="262" r:id="rId11"/>
    <p:sldId id="266" r:id="rId12"/>
    <p:sldId id="279" r:id="rId13"/>
    <p:sldId id="261" r:id="rId14"/>
    <p:sldId id="260" r:id="rId15"/>
    <p:sldId id="268" r:id="rId16"/>
    <p:sldId id="269" r:id="rId17"/>
  </p:sldIdLst>
  <p:sldSz cx="9144000" cy="6858000" type="screen4x3"/>
  <p:notesSz cx="6877050" cy="9317038"/>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20" d="100"/>
          <a:sy n="120" d="100"/>
        </p:scale>
        <p:origin x="-1290" y="4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0055" cy="465852"/>
          </a:xfrm>
          <a:prstGeom prst="rect">
            <a:avLst/>
          </a:prstGeom>
        </p:spPr>
        <p:txBody>
          <a:bodyPr vert="horz" lIns="92537" tIns="46269" rIns="92537" bIns="46269" rtlCol="0"/>
          <a:lstStyle>
            <a:lvl1pPr algn="l">
              <a:defRPr sz="1200"/>
            </a:lvl1pPr>
          </a:lstStyle>
          <a:p>
            <a:endParaRPr lang="fr-CH"/>
          </a:p>
        </p:txBody>
      </p:sp>
      <p:sp>
        <p:nvSpPr>
          <p:cNvPr id="3" name="Espace réservé de la date 2"/>
          <p:cNvSpPr>
            <a:spLocks noGrp="1"/>
          </p:cNvSpPr>
          <p:nvPr>
            <p:ph type="dt" idx="1"/>
          </p:nvPr>
        </p:nvSpPr>
        <p:spPr>
          <a:xfrm>
            <a:off x="3895404" y="0"/>
            <a:ext cx="2980055" cy="465852"/>
          </a:xfrm>
          <a:prstGeom prst="rect">
            <a:avLst/>
          </a:prstGeom>
        </p:spPr>
        <p:txBody>
          <a:bodyPr vert="horz" lIns="92537" tIns="46269" rIns="92537" bIns="46269" rtlCol="0"/>
          <a:lstStyle>
            <a:lvl1pPr algn="r">
              <a:defRPr sz="1200"/>
            </a:lvl1pPr>
          </a:lstStyle>
          <a:p>
            <a:fld id="{97A8E2C7-0909-4DC8-9819-00B93C5139B1}" type="datetimeFigureOut">
              <a:rPr lang="fr-CH" smtClean="0"/>
              <a:t>09.11.2014</a:t>
            </a:fld>
            <a:endParaRPr lang="fr-CH"/>
          </a:p>
        </p:txBody>
      </p:sp>
      <p:sp>
        <p:nvSpPr>
          <p:cNvPr id="4" name="Espace réservé de l'image des diapositives 3"/>
          <p:cNvSpPr>
            <a:spLocks noGrp="1" noRot="1" noChangeAspect="1"/>
          </p:cNvSpPr>
          <p:nvPr>
            <p:ph type="sldImg" idx="2"/>
          </p:nvPr>
        </p:nvSpPr>
        <p:spPr>
          <a:xfrm>
            <a:off x="1109663" y="698500"/>
            <a:ext cx="4657725" cy="3494088"/>
          </a:xfrm>
          <a:prstGeom prst="rect">
            <a:avLst/>
          </a:prstGeom>
          <a:noFill/>
          <a:ln w="12700">
            <a:solidFill>
              <a:prstClr val="black"/>
            </a:solidFill>
          </a:ln>
        </p:spPr>
        <p:txBody>
          <a:bodyPr vert="horz" lIns="92537" tIns="46269" rIns="92537" bIns="46269" rtlCol="0" anchor="ctr"/>
          <a:lstStyle/>
          <a:p>
            <a:endParaRPr lang="fr-CH"/>
          </a:p>
        </p:txBody>
      </p:sp>
      <p:sp>
        <p:nvSpPr>
          <p:cNvPr id="5" name="Espace réservé des commentaires 4"/>
          <p:cNvSpPr>
            <a:spLocks noGrp="1"/>
          </p:cNvSpPr>
          <p:nvPr>
            <p:ph type="body" sz="quarter" idx="3"/>
          </p:nvPr>
        </p:nvSpPr>
        <p:spPr>
          <a:xfrm>
            <a:off x="687705" y="4425593"/>
            <a:ext cx="5501640" cy="4192667"/>
          </a:xfrm>
          <a:prstGeom prst="rect">
            <a:avLst/>
          </a:prstGeom>
        </p:spPr>
        <p:txBody>
          <a:bodyPr vert="horz" lIns="92537" tIns="46269" rIns="92537" bIns="4626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849569"/>
            <a:ext cx="2980055" cy="465852"/>
          </a:xfrm>
          <a:prstGeom prst="rect">
            <a:avLst/>
          </a:prstGeom>
        </p:spPr>
        <p:txBody>
          <a:bodyPr vert="horz" lIns="92537" tIns="46269" rIns="92537" bIns="46269"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95404" y="8849569"/>
            <a:ext cx="2980055" cy="465852"/>
          </a:xfrm>
          <a:prstGeom prst="rect">
            <a:avLst/>
          </a:prstGeom>
        </p:spPr>
        <p:txBody>
          <a:bodyPr vert="horz" lIns="92537" tIns="46269" rIns="92537" bIns="46269" rtlCol="0" anchor="b"/>
          <a:lstStyle>
            <a:lvl1pPr algn="r">
              <a:defRPr sz="1200"/>
            </a:lvl1pPr>
          </a:lstStyle>
          <a:p>
            <a:fld id="{8AF8B04C-B1BA-418F-B164-77D14DEA639F}" type="slidenum">
              <a:rPr lang="fr-CH" smtClean="0"/>
              <a:t>‹N°›</a:t>
            </a:fld>
            <a:endParaRPr lang="fr-CH"/>
          </a:p>
        </p:txBody>
      </p:sp>
    </p:spTree>
    <p:extLst>
      <p:ext uri="{BB962C8B-B14F-4D97-AF65-F5344CB8AC3E}">
        <p14:creationId xmlns:p14="http://schemas.microsoft.com/office/powerpoint/2010/main" val="241533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8AF8B04C-B1BA-418F-B164-77D14DEA639F}" type="slidenum">
              <a:rPr lang="fr-CH" smtClean="0"/>
              <a:t>6</a:t>
            </a:fld>
            <a:endParaRPr lang="fr-CH"/>
          </a:p>
        </p:txBody>
      </p:sp>
    </p:spTree>
    <p:extLst>
      <p:ext uri="{BB962C8B-B14F-4D97-AF65-F5344CB8AC3E}">
        <p14:creationId xmlns:p14="http://schemas.microsoft.com/office/powerpoint/2010/main" val="1723195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H"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H"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57F7B5F-0D1D-3842-A4FF-9044F806D548}" type="datetimeFigureOut">
              <a:rPr lang="fr-FR" smtClean="0"/>
              <a:t>09/11/2014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3FB553-03D9-4A4D-9274-4C679DFF876F}" type="slidenum">
              <a:rPr lang="fr-FR" smtClean="0"/>
              <a:t>‹N°›</a:t>
            </a:fld>
            <a:endParaRPr lang="fr-FR"/>
          </a:p>
        </p:txBody>
      </p:sp>
    </p:spTree>
    <p:extLst>
      <p:ext uri="{BB962C8B-B14F-4D97-AF65-F5344CB8AC3E}">
        <p14:creationId xmlns:p14="http://schemas.microsoft.com/office/powerpoint/2010/main" val="70958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CH" smtClean="0"/>
              <a:t>Cliquez pour modifier les styles du texte du masque</a:t>
            </a:r>
          </a:p>
          <a:p>
            <a:pPr lvl="1"/>
            <a:r>
              <a:rPr lang="fr-CH" smtClean="0"/>
              <a:t>Deuxième niveau</a:t>
            </a:r>
          </a:p>
          <a:p>
            <a:pPr lvl="2"/>
            <a:r>
              <a:rPr lang="fr-CH" smtClean="0"/>
              <a:t>Troisième niveau</a:t>
            </a:r>
          </a:p>
          <a:p>
            <a:pPr lvl="3"/>
            <a:r>
              <a:rPr lang="fr-CH" smtClean="0"/>
              <a:t>Quatrième niveau</a:t>
            </a:r>
          </a:p>
          <a:p>
            <a:pPr lvl="4"/>
            <a:r>
              <a:rPr lang="fr-CH" smtClean="0"/>
              <a:t>Cinquième niveau</a:t>
            </a:r>
            <a:endParaRPr lang="fr-FR"/>
          </a:p>
        </p:txBody>
      </p:sp>
      <p:sp>
        <p:nvSpPr>
          <p:cNvPr id="4" name="Espace réservé de la date 3"/>
          <p:cNvSpPr>
            <a:spLocks noGrp="1"/>
          </p:cNvSpPr>
          <p:nvPr>
            <p:ph type="dt" sz="half" idx="10"/>
          </p:nvPr>
        </p:nvSpPr>
        <p:spPr/>
        <p:txBody>
          <a:bodyPr/>
          <a:lstStyle/>
          <a:p>
            <a:fld id="{857F7B5F-0D1D-3842-A4FF-9044F806D548}" type="datetimeFigureOut">
              <a:rPr lang="fr-FR" smtClean="0"/>
              <a:t>09/11/2014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3FB553-03D9-4A4D-9274-4C679DFF876F}" type="slidenum">
              <a:rPr lang="fr-FR" smtClean="0"/>
              <a:t>‹N°›</a:t>
            </a:fld>
            <a:endParaRPr lang="fr-FR"/>
          </a:p>
        </p:txBody>
      </p:sp>
    </p:spTree>
    <p:extLst>
      <p:ext uri="{BB962C8B-B14F-4D97-AF65-F5344CB8AC3E}">
        <p14:creationId xmlns:p14="http://schemas.microsoft.com/office/powerpoint/2010/main" val="1902647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CH"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CH" smtClean="0"/>
              <a:t>Cliquez pour modifier les styles du texte du masque</a:t>
            </a:r>
          </a:p>
          <a:p>
            <a:pPr lvl="1"/>
            <a:r>
              <a:rPr lang="fr-CH" smtClean="0"/>
              <a:t>Deuxième niveau</a:t>
            </a:r>
          </a:p>
          <a:p>
            <a:pPr lvl="2"/>
            <a:r>
              <a:rPr lang="fr-CH" smtClean="0"/>
              <a:t>Troisième niveau</a:t>
            </a:r>
          </a:p>
          <a:p>
            <a:pPr lvl="3"/>
            <a:r>
              <a:rPr lang="fr-CH" smtClean="0"/>
              <a:t>Quatrième niveau</a:t>
            </a:r>
          </a:p>
          <a:p>
            <a:pPr lvl="4"/>
            <a:r>
              <a:rPr lang="fr-CH" smtClean="0"/>
              <a:t>Cinquième niveau</a:t>
            </a:r>
            <a:endParaRPr lang="fr-FR"/>
          </a:p>
        </p:txBody>
      </p:sp>
      <p:sp>
        <p:nvSpPr>
          <p:cNvPr id="4" name="Espace réservé de la date 3"/>
          <p:cNvSpPr>
            <a:spLocks noGrp="1"/>
          </p:cNvSpPr>
          <p:nvPr>
            <p:ph type="dt" sz="half" idx="10"/>
          </p:nvPr>
        </p:nvSpPr>
        <p:spPr/>
        <p:txBody>
          <a:bodyPr/>
          <a:lstStyle/>
          <a:p>
            <a:fld id="{857F7B5F-0D1D-3842-A4FF-9044F806D548}" type="datetimeFigureOut">
              <a:rPr lang="fr-FR" smtClean="0"/>
              <a:t>09/11/2014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3FB553-03D9-4A4D-9274-4C679DFF876F}" type="slidenum">
              <a:rPr lang="fr-FR" smtClean="0"/>
              <a:t>‹N°›</a:t>
            </a:fld>
            <a:endParaRPr lang="fr-FR"/>
          </a:p>
        </p:txBody>
      </p:sp>
    </p:spTree>
    <p:extLst>
      <p:ext uri="{BB962C8B-B14F-4D97-AF65-F5344CB8AC3E}">
        <p14:creationId xmlns:p14="http://schemas.microsoft.com/office/powerpoint/2010/main" val="235385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smtClean="0"/>
              <a:t>Cliquez et modifiez le titre</a:t>
            </a:r>
            <a:endParaRPr lang="fr-FR"/>
          </a:p>
        </p:txBody>
      </p:sp>
      <p:sp>
        <p:nvSpPr>
          <p:cNvPr id="3" name="Espace réservé du contenu 2"/>
          <p:cNvSpPr>
            <a:spLocks noGrp="1"/>
          </p:cNvSpPr>
          <p:nvPr>
            <p:ph idx="1"/>
          </p:nvPr>
        </p:nvSpPr>
        <p:spPr/>
        <p:txBody>
          <a:bodyPr/>
          <a:lstStyle/>
          <a:p>
            <a:pPr lvl="0"/>
            <a:r>
              <a:rPr lang="fr-CH" smtClean="0"/>
              <a:t>Cliquez pour modifier les styles du texte du masque</a:t>
            </a:r>
          </a:p>
          <a:p>
            <a:pPr lvl="1"/>
            <a:r>
              <a:rPr lang="fr-CH" smtClean="0"/>
              <a:t>Deuxième niveau</a:t>
            </a:r>
          </a:p>
          <a:p>
            <a:pPr lvl="2"/>
            <a:r>
              <a:rPr lang="fr-CH" smtClean="0"/>
              <a:t>Troisième niveau</a:t>
            </a:r>
          </a:p>
          <a:p>
            <a:pPr lvl="3"/>
            <a:r>
              <a:rPr lang="fr-CH" smtClean="0"/>
              <a:t>Quatrième niveau</a:t>
            </a:r>
          </a:p>
          <a:p>
            <a:pPr lvl="4"/>
            <a:r>
              <a:rPr lang="fr-CH" smtClean="0"/>
              <a:t>Cinquième niveau</a:t>
            </a:r>
            <a:endParaRPr lang="fr-FR"/>
          </a:p>
        </p:txBody>
      </p:sp>
      <p:sp>
        <p:nvSpPr>
          <p:cNvPr id="4" name="Espace réservé de la date 3"/>
          <p:cNvSpPr>
            <a:spLocks noGrp="1"/>
          </p:cNvSpPr>
          <p:nvPr>
            <p:ph type="dt" sz="half" idx="10"/>
          </p:nvPr>
        </p:nvSpPr>
        <p:spPr/>
        <p:txBody>
          <a:bodyPr/>
          <a:lstStyle/>
          <a:p>
            <a:fld id="{857F7B5F-0D1D-3842-A4FF-9044F806D548}" type="datetimeFigureOut">
              <a:rPr lang="fr-FR" smtClean="0"/>
              <a:t>09/11/2014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3FB553-03D9-4A4D-9274-4C679DFF876F}" type="slidenum">
              <a:rPr lang="fr-FR" smtClean="0"/>
              <a:t>‹N°›</a:t>
            </a:fld>
            <a:endParaRPr lang="fr-FR"/>
          </a:p>
        </p:txBody>
      </p:sp>
    </p:spTree>
    <p:extLst>
      <p:ext uri="{BB962C8B-B14F-4D97-AF65-F5344CB8AC3E}">
        <p14:creationId xmlns:p14="http://schemas.microsoft.com/office/powerpoint/2010/main" val="64726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H"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H" smtClean="0"/>
              <a:t>Cliquez pour modifier les styles du texte du masque</a:t>
            </a:r>
          </a:p>
        </p:txBody>
      </p:sp>
      <p:sp>
        <p:nvSpPr>
          <p:cNvPr id="4" name="Espace réservé de la date 3"/>
          <p:cNvSpPr>
            <a:spLocks noGrp="1"/>
          </p:cNvSpPr>
          <p:nvPr>
            <p:ph type="dt" sz="half" idx="10"/>
          </p:nvPr>
        </p:nvSpPr>
        <p:spPr/>
        <p:txBody>
          <a:bodyPr/>
          <a:lstStyle/>
          <a:p>
            <a:fld id="{857F7B5F-0D1D-3842-A4FF-9044F806D548}" type="datetimeFigureOut">
              <a:rPr lang="fr-FR" smtClean="0"/>
              <a:t>09/11/2014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3FB553-03D9-4A4D-9274-4C679DFF876F}" type="slidenum">
              <a:rPr lang="fr-FR" smtClean="0"/>
              <a:t>‹N°›</a:t>
            </a:fld>
            <a:endParaRPr lang="fr-FR"/>
          </a:p>
        </p:txBody>
      </p:sp>
    </p:spTree>
    <p:extLst>
      <p:ext uri="{BB962C8B-B14F-4D97-AF65-F5344CB8AC3E}">
        <p14:creationId xmlns:p14="http://schemas.microsoft.com/office/powerpoint/2010/main" val="3777306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H" smtClean="0"/>
              <a:t>Cliquez pour modifier les styles du texte du masque</a:t>
            </a:r>
          </a:p>
          <a:p>
            <a:pPr lvl="1"/>
            <a:r>
              <a:rPr lang="fr-CH" smtClean="0"/>
              <a:t>Deuxième niveau</a:t>
            </a:r>
          </a:p>
          <a:p>
            <a:pPr lvl="2"/>
            <a:r>
              <a:rPr lang="fr-CH" smtClean="0"/>
              <a:t>Troisième niveau</a:t>
            </a:r>
          </a:p>
          <a:p>
            <a:pPr lvl="3"/>
            <a:r>
              <a:rPr lang="fr-CH" smtClean="0"/>
              <a:t>Quatrième niveau</a:t>
            </a:r>
          </a:p>
          <a:p>
            <a:pPr lvl="4"/>
            <a:r>
              <a:rPr lang="fr-CH"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H" smtClean="0"/>
              <a:t>Cliquez pour modifier les styles du texte du masque</a:t>
            </a:r>
          </a:p>
          <a:p>
            <a:pPr lvl="1"/>
            <a:r>
              <a:rPr lang="fr-CH" smtClean="0"/>
              <a:t>Deuxième niveau</a:t>
            </a:r>
          </a:p>
          <a:p>
            <a:pPr lvl="2"/>
            <a:r>
              <a:rPr lang="fr-CH" smtClean="0"/>
              <a:t>Troisième niveau</a:t>
            </a:r>
          </a:p>
          <a:p>
            <a:pPr lvl="3"/>
            <a:r>
              <a:rPr lang="fr-CH" smtClean="0"/>
              <a:t>Quatrième niveau</a:t>
            </a:r>
          </a:p>
          <a:p>
            <a:pPr lvl="4"/>
            <a:r>
              <a:rPr lang="fr-CH" smtClean="0"/>
              <a:t>Cinquième niveau</a:t>
            </a:r>
            <a:endParaRPr lang="fr-FR"/>
          </a:p>
        </p:txBody>
      </p:sp>
      <p:sp>
        <p:nvSpPr>
          <p:cNvPr id="5" name="Espace réservé de la date 4"/>
          <p:cNvSpPr>
            <a:spLocks noGrp="1"/>
          </p:cNvSpPr>
          <p:nvPr>
            <p:ph type="dt" sz="half" idx="10"/>
          </p:nvPr>
        </p:nvSpPr>
        <p:spPr/>
        <p:txBody>
          <a:bodyPr/>
          <a:lstStyle/>
          <a:p>
            <a:fld id="{857F7B5F-0D1D-3842-A4FF-9044F806D548}" type="datetimeFigureOut">
              <a:rPr lang="fr-FR" smtClean="0"/>
              <a:t>09/11/2014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C3FB553-03D9-4A4D-9274-4C679DFF876F}" type="slidenum">
              <a:rPr lang="fr-FR" smtClean="0"/>
              <a:t>‹N°›</a:t>
            </a:fld>
            <a:endParaRPr lang="fr-FR"/>
          </a:p>
        </p:txBody>
      </p:sp>
    </p:spTree>
    <p:extLst>
      <p:ext uri="{BB962C8B-B14F-4D97-AF65-F5344CB8AC3E}">
        <p14:creationId xmlns:p14="http://schemas.microsoft.com/office/powerpoint/2010/main" val="348466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CH"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H"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H" smtClean="0"/>
              <a:t>Cliquez pour modifier les styles du texte du masque</a:t>
            </a:r>
          </a:p>
          <a:p>
            <a:pPr lvl="1"/>
            <a:r>
              <a:rPr lang="fr-CH" smtClean="0"/>
              <a:t>Deuxième niveau</a:t>
            </a:r>
          </a:p>
          <a:p>
            <a:pPr lvl="2"/>
            <a:r>
              <a:rPr lang="fr-CH" smtClean="0"/>
              <a:t>Troisième niveau</a:t>
            </a:r>
          </a:p>
          <a:p>
            <a:pPr lvl="3"/>
            <a:r>
              <a:rPr lang="fr-CH" smtClean="0"/>
              <a:t>Quatrième niveau</a:t>
            </a:r>
          </a:p>
          <a:p>
            <a:pPr lvl="4"/>
            <a:r>
              <a:rPr lang="fr-CH"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H"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H" smtClean="0"/>
              <a:t>Cliquez pour modifier les styles du texte du masque</a:t>
            </a:r>
          </a:p>
          <a:p>
            <a:pPr lvl="1"/>
            <a:r>
              <a:rPr lang="fr-CH" smtClean="0"/>
              <a:t>Deuxième niveau</a:t>
            </a:r>
          </a:p>
          <a:p>
            <a:pPr lvl="2"/>
            <a:r>
              <a:rPr lang="fr-CH" smtClean="0"/>
              <a:t>Troisième niveau</a:t>
            </a:r>
          </a:p>
          <a:p>
            <a:pPr lvl="3"/>
            <a:r>
              <a:rPr lang="fr-CH" smtClean="0"/>
              <a:t>Quatrième niveau</a:t>
            </a:r>
          </a:p>
          <a:p>
            <a:pPr lvl="4"/>
            <a:r>
              <a:rPr lang="fr-CH" smtClean="0"/>
              <a:t>Cinquième niveau</a:t>
            </a:r>
            <a:endParaRPr lang="fr-FR"/>
          </a:p>
        </p:txBody>
      </p:sp>
      <p:sp>
        <p:nvSpPr>
          <p:cNvPr id="7" name="Espace réservé de la date 6"/>
          <p:cNvSpPr>
            <a:spLocks noGrp="1"/>
          </p:cNvSpPr>
          <p:nvPr>
            <p:ph type="dt" sz="half" idx="10"/>
          </p:nvPr>
        </p:nvSpPr>
        <p:spPr/>
        <p:txBody>
          <a:bodyPr/>
          <a:lstStyle/>
          <a:p>
            <a:fld id="{857F7B5F-0D1D-3842-A4FF-9044F806D548}" type="datetimeFigureOut">
              <a:rPr lang="fr-FR" smtClean="0"/>
              <a:t>09/11/2014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C3FB553-03D9-4A4D-9274-4C679DFF876F}" type="slidenum">
              <a:rPr lang="fr-FR" smtClean="0"/>
              <a:t>‹N°›</a:t>
            </a:fld>
            <a:endParaRPr lang="fr-FR"/>
          </a:p>
        </p:txBody>
      </p:sp>
    </p:spTree>
    <p:extLst>
      <p:ext uri="{BB962C8B-B14F-4D97-AF65-F5344CB8AC3E}">
        <p14:creationId xmlns:p14="http://schemas.microsoft.com/office/powerpoint/2010/main" val="169055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smtClean="0"/>
              <a:t>Cliquez et modifiez le titre</a:t>
            </a:r>
            <a:endParaRPr lang="fr-FR"/>
          </a:p>
        </p:txBody>
      </p:sp>
      <p:sp>
        <p:nvSpPr>
          <p:cNvPr id="3" name="Espace réservé de la date 2"/>
          <p:cNvSpPr>
            <a:spLocks noGrp="1"/>
          </p:cNvSpPr>
          <p:nvPr>
            <p:ph type="dt" sz="half" idx="10"/>
          </p:nvPr>
        </p:nvSpPr>
        <p:spPr/>
        <p:txBody>
          <a:bodyPr/>
          <a:lstStyle/>
          <a:p>
            <a:fld id="{857F7B5F-0D1D-3842-A4FF-9044F806D548}" type="datetimeFigureOut">
              <a:rPr lang="fr-FR" smtClean="0"/>
              <a:t>09/11/2014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C3FB553-03D9-4A4D-9274-4C679DFF876F}" type="slidenum">
              <a:rPr lang="fr-FR" smtClean="0"/>
              <a:t>‹N°›</a:t>
            </a:fld>
            <a:endParaRPr lang="fr-FR"/>
          </a:p>
        </p:txBody>
      </p:sp>
    </p:spTree>
    <p:extLst>
      <p:ext uri="{BB962C8B-B14F-4D97-AF65-F5344CB8AC3E}">
        <p14:creationId xmlns:p14="http://schemas.microsoft.com/office/powerpoint/2010/main" val="8955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57F7B5F-0D1D-3842-A4FF-9044F806D548}" type="datetimeFigureOut">
              <a:rPr lang="fr-FR" smtClean="0"/>
              <a:t>09/11/2014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C3FB553-03D9-4A4D-9274-4C679DFF876F}" type="slidenum">
              <a:rPr lang="fr-FR" smtClean="0"/>
              <a:t>‹N°›</a:t>
            </a:fld>
            <a:endParaRPr lang="fr-FR"/>
          </a:p>
        </p:txBody>
      </p:sp>
    </p:spTree>
    <p:extLst>
      <p:ext uri="{BB962C8B-B14F-4D97-AF65-F5344CB8AC3E}">
        <p14:creationId xmlns:p14="http://schemas.microsoft.com/office/powerpoint/2010/main" val="267834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CH"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H" smtClean="0"/>
              <a:t>Cliquez pour modifier les styles du texte du masque</a:t>
            </a:r>
          </a:p>
          <a:p>
            <a:pPr lvl="1"/>
            <a:r>
              <a:rPr lang="fr-CH" smtClean="0"/>
              <a:t>Deuxième niveau</a:t>
            </a:r>
          </a:p>
          <a:p>
            <a:pPr lvl="2"/>
            <a:r>
              <a:rPr lang="fr-CH" smtClean="0"/>
              <a:t>Troisième niveau</a:t>
            </a:r>
          </a:p>
          <a:p>
            <a:pPr lvl="3"/>
            <a:r>
              <a:rPr lang="fr-CH" smtClean="0"/>
              <a:t>Quatrième niveau</a:t>
            </a:r>
          </a:p>
          <a:p>
            <a:pPr lvl="4"/>
            <a:r>
              <a:rPr lang="fr-CH"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H" smtClean="0"/>
              <a:t>Cliquez pour modifier les styles du texte du masque</a:t>
            </a:r>
          </a:p>
        </p:txBody>
      </p:sp>
      <p:sp>
        <p:nvSpPr>
          <p:cNvPr id="5" name="Espace réservé de la date 4"/>
          <p:cNvSpPr>
            <a:spLocks noGrp="1"/>
          </p:cNvSpPr>
          <p:nvPr>
            <p:ph type="dt" sz="half" idx="10"/>
          </p:nvPr>
        </p:nvSpPr>
        <p:spPr/>
        <p:txBody>
          <a:bodyPr/>
          <a:lstStyle/>
          <a:p>
            <a:fld id="{857F7B5F-0D1D-3842-A4FF-9044F806D548}" type="datetimeFigureOut">
              <a:rPr lang="fr-FR" smtClean="0"/>
              <a:t>09/11/2014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C3FB553-03D9-4A4D-9274-4C679DFF876F}" type="slidenum">
              <a:rPr lang="fr-FR" smtClean="0"/>
              <a:t>‹N°›</a:t>
            </a:fld>
            <a:endParaRPr lang="fr-FR"/>
          </a:p>
        </p:txBody>
      </p:sp>
    </p:spTree>
    <p:extLst>
      <p:ext uri="{BB962C8B-B14F-4D97-AF65-F5344CB8AC3E}">
        <p14:creationId xmlns:p14="http://schemas.microsoft.com/office/powerpoint/2010/main" val="301264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CH"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H" smtClean="0"/>
              <a:t>Cliquez pour modifier les styles du texte du masque</a:t>
            </a:r>
          </a:p>
        </p:txBody>
      </p:sp>
      <p:sp>
        <p:nvSpPr>
          <p:cNvPr id="5" name="Espace réservé de la date 4"/>
          <p:cNvSpPr>
            <a:spLocks noGrp="1"/>
          </p:cNvSpPr>
          <p:nvPr>
            <p:ph type="dt" sz="half" idx="10"/>
          </p:nvPr>
        </p:nvSpPr>
        <p:spPr/>
        <p:txBody>
          <a:bodyPr/>
          <a:lstStyle/>
          <a:p>
            <a:fld id="{857F7B5F-0D1D-3842-A4FF-9044F806D548}" type="datetimeFigureOut">
              <a:rPr lang="fr-FR" smtClean="0"/>
              <a:t>09/11/2014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C3FB553-03D9-4A4D-9274-4C679DFF876F}" type="slidenum">
              <a:rPr lang="fr-FR" smtClean="0"/>
              <a:t>‹N°›</a:t>
            </a:fld>
            <a:endParaRPr lang="fr-FR"/>
          </a:p>
        </p:txBody>
      </p:sp>
    </p:spTree>
    <p:extLst>
      <p:ext uri="{BB962C8B-B14F-4D97-AF65-F5344CB8AC3E}">
        <p14:creationId xmlns:p14="http://schemas.microsoft.com/office/powerpoint/2010/main" val="89808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CH"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CH" smtClean="0"/>
              <a:t>Cliquez pour modifier les styles du texte du masque</a:t>
            </a:r>
          </a:p>
          <a:p>
            <a:pPr lvl="1"/>
            <a:r>
              <a:rPr lang="fr-CH" smtClean="0"/>
              <a:t>Deuxième niveau</a:t>
            </a:r>
          </a:p>
          <a:p>
            <a:pPr lvl="2"/>
            <a:r>
              <a:rPr lang="fr-CH" smtClean="0"/>
              <a:t>Troisième niveau</a:t>
            </a:r>
          </a:p>
          <a:p>
            <a:pPr lvl="3"/>
            <a:r>
              <a:rPr lang="fr-CH" smtClean="0"/>
              <a:t>Quatrième niveau</a:t>
            </a:r>
          </a:p>
          <a:p>
            <a:pPr lvl="4"/>
            <a:r>
              <a:rPr lang="fr-CH"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F7B5F-0D1D-3842-A4FF-9044F806D548}" type="datetimeFigureOut">
              <a:rPr lang="fr-FR" smtClean="0"/>
              <a:t>09/11/2014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FB553-03D9-4A4D-9274-4C679DFF876F}" type="slidenum">
              <a:rPr lang="fr-FR" smtClean="0"/>
              <a:t>‹N°›</a:t>
            </a:fld>
            <a:endParaRPr lang="fr-FR"/>
          </a:p>
        </p:txBody>
      </p:sp>
    </p:spTree>
    <p:extLst>
      <p:ext uri="{BB962C8B-B14F-4D97-AF65-F5344CB8AC3E}">
        <p14:creationId xmlns:p14="http://schemas.microsoft.com/office/powerpoint/2010/main" val="3024721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1.wdp"/><Relationship Id="rId7" Type="http://schemas.microsoft.com/office/2007/relationships/hdphoto" Target="../media/hdphoto7.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microsoft.com/office/2007/relationships/hdphoto" Target="../media/hdphoto6.wdp"/><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1.wdp"/><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6.wdp"/><Relationship Id="rId5" Type="http://schemas.openxmlformats.org/officeDocument/2006/relationships/image" Target="../media/image8.png"/><Relationship Id="rId4" Type="http://schemas.openxmlformats.org/officeDocument/2006/relationships/image" Target="../media/image12.png"/><Relationship Id="rId9" Type="http://schemas.microsoft.com/office/2007/relationships/hdphoto" Target="../media/hdphoto7.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microsoft.com/office/2007/relationships/hdphoto" Target="../media/hdphoto5.wdp"/><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microsoft.com/office/2007/relationships/hdphoto" Target="../media/hdphoto4.wdp"/><Relationship Id="rId10" Type="http://schemas.microsoft.com/office/2007/relationships/hdphoto" Target="../media/hdphoto3.wdp"/><Relationship Id="rId4" Type="http://schemas.openxmlformats.org/officeDocument/2006/relationships/image" Target="../media/image5.pn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microsoft.com/office/2007/relationships/hdphoto" Target="../media/hdphoto2.wdp"/><Relationship Id="rId3" Type="http://schemas.microsoft.com/office/2007/relationships/hdphoto" Target="../media/hdphoto1.wdp"/><Relationship Id="rId7" Type="http://schemas.microsoft.com/office/2007/relationships/hdphoto" Target="../media/hdphoto6.wdp"/><Relationship Id="rId12"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0.png"/><Relationship Id="rId5" Type="http://schemas.microsoft.com/office/2007/relationships/hdphoto" Target="../media/hdphoto5.wdp"/><Relationship Id="rId10" Type="http://schemas.microsoft.com/office/2007/relationships/hdphoto" Target="../media/hdphoto3.wdp"/><Relationship Id="rId4" Type="http://schemas.openxmlformats.org/officeDocument/2006/relationships/image" Target="../media/image7.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2.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00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8"/>
          <p:cNvPicPr>
            <a:picLocks noChangeAspect="1" noChangeArrowheads="1"/>
          </p:cNvPicPr>
          <p:nvPr/>
        </p:nvPicPr>
        <p:blipFill>
          <a:blip r:embed="rId2">
            <a:clrChange>
              <a:clrFrom>
                <a:srgbClr val="AFE2FA"/>
              </a:clrFrom>
              <a:clrTo>
                <a:srgbClr val="AFE2FA">
                  <a:alpha val="0"/>
                </a:srgbClr>
              </a:clrTo>
            </a:clrChange>
            <a:extLst>
              <a:ext uri="{BEBA8EAE-BF5A-486C-A8C5-ECC9F3942E4B}">
                <a14:imgProps xmlns:a14="http://schemas.microsoft.com/office/drawing/2010/main">
                  <a14:imgLayer r:embed="rId3">
                    <a14:imgEffect>
                      <a14:artisticLineDrawing/>
                    </a14:imgEffect>
                    <a14:imgEffect>
                      <a14:colorTemperature colorTemp="5125"/>
                    </a14:imgEffect>
                    <a14:imgEffect>
                      <a14:saturation sat="60000"/>
                    </a14:imgEffect>
                  </a14:imgLayer>
                </a14:imgProps>
              </a:ex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36889" y="1882696"/>
            <a:ext cx="1478836" cy="429694"/>
          </a:xfrm>
          <a:prstGeom prst="rect">
            <a:avLst/>
          </a:prstGeom>
        </p:spPr>
        <p:style>
          <a:lnRef idx="0">
            <a:schemeClr val="accent1"/>
          </a:lnRef>
          <a:fillRef idx="3">
            <a:schemeClr val="accent1"/>
          </a:fillRef>
          <a:effectRef idx="3">
            <a:schemeClr val="accent1"/>
          </a:effectRef>
          <a:fontRef idx="minor">
            <a:schemeClr val="lt1"/>
          </a:fontRef>
        </p:style>
        <p:txBody>
          <a:bodyPr rtlCol="0" anchor="t"/>
          <a:lstStyle/>
          <a:p>
            <a:pPr algn="ctr"/>
            <a:r>
              <a:rPr lang="fr-FR" dirty="0" smtClean="0">
                <a:solidFill>
                  <a:schemeClr val="tx1"/>
                </a:solidFill>
                <a:latin typeface="Times New Roman" panose="02020603050405020304" pitchFamily="18" charset="0"/>
                <a:cs typeface="Times New Roman" panose="02020603050405020304" pitchFamily="18" charset="0"/>
              </a:rPr>
              <a:t>Inscription</a:t>
            </a:r>
            <a:endParaRPr lang="fr-FR" dirty="0">
              <a:solidFill>
                <a:schemeClr val="tx1"/>
              </a:solidFill>
              <a:latin typeface="Times New Roman" panose="02020603050405020304" pitchFamily="18" charset="0"/>
              <a:cs typeface="Times New Roman" panose="02020603050405020304" pitchFamily="18" charset="0"/>
            </a:endParaRPr>
          </a:p>
          <a:p>
            <a:pPr algn="ctr"/>
            <a:endParaRPr lang="fr-FR"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136889" y="2748740"/>
            <a:ext cx="1478836" cy="44491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dirty="0" smtClean="0">
                <a:solidFill>
                  <a:schemeClr val="tx1"/>
                </a:solidFill>
              </a:rPr>
              <a:t>Tarifs</a:t>
            </a:r>
          </a:p>
        </p:txBody>
      </p:sp>
      <p:sp>
        <p:nvSpPr>
          <p:cNvPr id="8" name="Rectangle 7"/>
          <p:cNvSpPr/>
          <p:nvPr/>
        </p:nvSpPr>
        <p:spPr>
          <a:xfrm>
            <a:off x="136889" y="2471695"/>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smtClean="0"/>
              <a:t>En cliquant dessus arrivez sur inscriptions </a:t>
            </a:r>
            <a:endParaRPr lang="fr-FR" sz="800" dirty="0"/>
          </a:p>
        </p:txBody>
      </p:sp>
      <p:sp>
        <p:nvSpPr>
          <p:cNvPr id="10" name="Rectangle 9"/>
          <p:cNvSpPr/>
          <p:nvPr/>
        </p:nvSpPr>
        <p:spPr>
          <a:xfrm>
            <a:off x="2153815" y="3726141"/>
            <a:ext cx="1513385" cy="10267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Images</a:t>
            </a:r>
          </a:p>
          <a:p>
            <a:pPr algn="ctr"/>
            <a:r>
              <a:rPr lang="fr-FR" dirty="0" smtClean="0">
                <a:solidFill>
                  <a:schemeClr val="tx1"/>
                </a:solidFill>
              </a:rPr>
              <a:t>Signalisation</a:t>
            </a:r>
          </a:p>
          <a:p>
            <a:pPr algn="ctr"/>
            <a:r>
              <a:rPr lang="fr-FR" sz="1000" dirty="0" smtClean="0">
                <a:solidFill>
                  <a:schemeClr val="tx1"/>
                </a:solidFill>
              </a:rPr>
              <a:t>( 4 images qui tournent )</a:t>
            </a:r>
            <a:endParaRPr lang="fr-FR" sz="1000" dirty="0">
              <a:solidFill>
                <a:schemeClr val="tx1"/>
              </a:solidFill>
            </a:endParaRPr>
          </a:p>
        </p:txBody>
      </p:sp>
      <p:sp>
        <p:nvSpPr>
          <p:cNvPr id="11" name="Rectangle 10"/>
          <p:cNvSpPr/>
          <p:nvPr/>
        </p:nvSpPr>
        <p:spPr>
          <a:xfrm>
            <a:off x="3778032" y="3726141"/>
            <a:ext cx="1513385" cy="10267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Images</a:t>
            </a:r>
          </a:p>
          <a:p>
            <a:pPr algn="ctr"/>
            <a:r>
              <a:rPr lang="fr-FR" dirty="0" smtClean="0">
                <a:solidFill>
                  <a:schemeClr val="tx1"/>
                </a:solidFill>
              </a:rPr>
              <a:t>Les routes</a:t>
            </a:r>
          </a:p>
          <a:p>
            <a:pPr algn="ctr"/>
            <a:r>
              <a:rPr lang="fr-FR" sz="1000" dirty="0" smtClean="0">
                <a:solidFill>
                  <a:schemeClr val="tx1"/>
                </a:solidFill>
              </a:rPr>
              <a:t>( 4 images qui tournent )</a:t>
            </a:r>
          </a:p>
        </p:txBody>
      </p:sp>
      <p:sp>
        <p:nvSpPr>
          <p:cNvPr id="12" name="Rectangle 11"/>
          <p:cNvSpPr/>
          <p:nvPr/>
        </p:nvSpPr>
        <p:spPr>
          <a:xfrm>
            <a:off x="5405740" y="3726141"/>
            <a:ext cx="1513385" cy="10267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Images</a:t>
            </a:r>
          </a:p>
          <a:p>
            <a:pPr algn="ctr"/>
            <a:r>
              <a:rPr lang="fr-FR" dirty="0" smtClean="0">
                <a:solidFill>
                  <a:schemeClr val="tx1"/>
                </a:solidFill>
              </a:rPr>
              <a:t>Priorité</a:t>
            </a:r>
          </a:p>
          <a:p>
            <a:pPr algn="ctr"/>
            <a:r>
              <a:rPr lang="fr-FR" sz="1000" dirty="0" smtClean="0">
                <a:solidFill>
                  <a:schemeClr val="tx1"/>
                </a:solidFill>
              </a:rPr>
              <a:t>4 images qui tournent</a:t>
            </a:r>
            <a:endParaRPr lang="fr-FR" sz="1000" dirty="0">
              <a:solidFill>
                <a:schemeClr val="tx1"/>
              </a:solidFill>
            </a:endParaRPr>
          </a:p>
        </p:txBody>
      </p:sp>
      <p:sp>
        <p:nvSpPr>
          <p:cNvPr id="13" name="Rectangle 12"/>
          <p:cNvSpPr/>
          <p:nvPr/>
        </p:nvSpPr>
        <p:spPr>
          <a:xfrm>
            <a:off x="7041707" y="3726141"/>
            <a:ext cx="1513385" cy="10267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Images</a:t>
            </a:r>
          </a:p>
          <a:p>
            <a:pPr algn="ctr"/>
            <a:r>
              <a:rPr lang="fr-FR" dirty="0" smtClean="0">
                <a:solidFill>
                  <a:schemeClr val="tx1"/>
                </a:solidFill>
              </a:rPr>
              <a:t>Cas particulier</a:t>
            </a:r>
          </a:p>
          <a:p>
            <a:pPr algn="ctr"/>
            <a:r>
              <a:rPr lang="fr-FR" sz="1100" dirty="0" smtClean="0">
                <a:solidFill>
                  <a:schemeClr val="tx1"/>
                </a:solidFill>
              </a:rPr>
              <a:t>4 images qui tournent</a:t>
            </a:r>
            <a:endParaRPr lang="fr-FR" sz="1100" dirty="0">
              <a:solidFill>
                <a:schemeClr val="tx1"/>
              </a:solidFill>
            </a:endParaRPr>
          </a:p>
        </p:txBody>
      </p:sp>
      <p:sp>
        <p:nvSpPr>
          <p:cNvPr id="14" name="Rectangle 13"/>
          <p:cNvSpPr/>
          <p:nvPr/>
        </p:nvSpPr>
        <p:spPr>
          <a:xfrm>
            <a:off x="136889" y="3641428"/>
            <a:ext cx="1471923" cy="42969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dirty="0" smtClean="0">
                <a:solidFill>
                  <a:schemeClr val="tx1"/>
                </a:solidFill>
              </a:rPr>
              <a:t>Lieu</a:t>
            </a:r>
            <a:endParaRPr lang="fr-FR" sz="1200" dirty="0"/>
          </a:p>
        </p:txBody>
      </p:sp>
      <p:pic>
        <p:nvPicPr>
          <p:cNvPr id="17" name="Picture 3"/>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foregroundMark x1="6070" y1="44558" x2="6070" y2="44558"/>
                        <a14:foregroundMark x1="4792" y1="55442" x2="4792" y2="55442"/>
                        <a14:foregroundMark x1="10863" y1="65646" x2="10863" y2="65646"/>
                        <a14:foregroundMark x1="27157" y1="85714" x2="27157" y2="85714"/>
                        <a14:foregroundMark x1="31949" y1="8844" x2="31949" y2="8844"/>
                        <a14:foregroundMark x1="48562" y1="5782" x2="48562" y2="5782"/>
                        <a14:foregroundMark x1="91374" y1="59184" x2="91374" y2="59184"/>
                        <a14:foregroundMark x1="85942" y1="69388" x2="85942" y2="69388"/>
                        <a14:foregroundMark x1="83387" y1="25850" x2="83387" y2="25850"/>
                        <a14:foregroundMark x1="79872" y1="35714" x2="79872" y2="35714"/>
                        <a14:foregroundMark x1="55272" y1="90476" x2="55272" y2="90476"/>
                      </a14:backgroundRemoval>
                    </a14:imgEffect>
                  </a14:imgLayer>
                </a14:imgProps>
              </a:ext>
              <a:ext uri="{28A0092B-C50C-407E-A947-70E740481C1C}">
                <a14:useLocalDpi xmlns:a14="http://schemas.microsoft.com/office/drawing/2010/main" val="0"/>
              </a:ext>
            </a:extLst>
          </a:blip>
          <a:srcRect/>
          <a:stretch>
            <a:fillRect/>
          </a:stretch>
        </p:blipFill>
        <p:spPr bwMode="auto">
          <a:xfrm rot="20639899">
            <a:off x="1947748" y="1614850"/>
            <a:ext cx="1905796" cy="1056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ZoneTexte 17"/>
          <p:cNvSpPr txBox="1"/>
          <p:nvPr/>
        </p:nvSpPr>
        <p:spPr>
          <a:xfrm rot="20616354">
            <a:off x="2565933" y="1954410"/>
            <a:ext cx="900403" cy="400110"/>
          </a:xfrm>
          <a:prstGeom prst="rect">
            <a:avLst/>
          </a:prstGeom>
          <a:noFill/>
        </p:spPr>
        <p:txBody>
          <a:bodyPr wrap="square" rtlCol="0">
            <a:spAutoFit/>
          </a:bodyPr>
          <a:lstStyle/>
          <a:p>
            <a:r>
              <a:rPr lang="fr-FR" sz="2000" b="1" dirty="0" smtClean="0">
                <a:solidFill>
                  <a:srgbClr val="0066FF"/>
                </a:solidFill>
                <a:latin typeface="Cooper Black" panose="0208090404030B020404" pitchFamily="18" charset="0"/>
                <a:ea typeface="Gungsuh" panose="02030600000101010101" pitchFamily="18" charset="-127"/>
              </a:rPr>
              <a:t>New</a:t>
            </a:r>
            <a:endParaRPr lang="fr-CH" sz="2000" b="1" dirty="0">
              <a:solidFill>
                <a:srgbClr val="0066FF"/>
              </a:solidFill>
              <a:latin typeface="Cooper Black" panose="0208090404030B020404" pitchFamily="18" charset="0"/>
              <a:ea typeface="Gungsuh" panose="02030600000101010101" pitchFamily="18" charset="-127"/>
            </a:endParaRPr>
          </a:p>
        </p:txBody>
      </p:sp>
      <p:sp>
        <p:nvSpPr>
          <p:cNvPr id="19" name="ZoneTexte 18"/>
          <p:cNvSpPr txBox="1"/>
          <p:nvPr/>
        </p:nvSpPr>
        <p:spPr>
          <a:xfrm>
            <a:off x="1746714" y="768541"/>
            <a:ext cx="5984122" cy="338554"/>
          </a:xfrm>
          <a:prstGeom prst="rect">
            <a:avLst/>
          </a:prstGeom>
          <a:noFill/>
        </p:spPr>
        <p:txBody>
          <a:bodyPr wrap="square" rtlCol="0">
            <a:spAutoFit/>
          </a:bodyPr>
          <a:lstStyle/>
          <a:p>
            <a:r>
              <a:rPr lang="fr-FR" sz="1600" dirty="0" smtClean="0">
                <a:solidFill>
                  <a:srgbClr val="FF0000"/>
                </a:solidFill>
                <a:latin typeface="Cooper Black" panose="0208090404030B020404" pitchFamily="18" charset="0"/>
                <a:cs typeface="Chalkduster"/>
              </a:rPr>
              <a:t>Aide à la théorie commentée </a:t>
            </a:r>
            <a:r>
              <a:rPr lang="fr-FR" sz="1000" dirty="0" smtClean="0">
                <a:solidFill>
                  <a:srgbClr val="FF0000"/>
                </a:solidFill>
                <a:latin typeface="Chalkduster"/>
                <a:cs typeface="Chalkduster"/>
              </a:rPr>
              <a:t>(examen théorique)</a:t>
            </a:r>
          </a:p>
        </p:txBody>
      </p:sp>
      <p:sp>
        <p:nvSpPr>
          <p:cNvPr id="22" name="ZoneTexte 21"/>
          <p:cNvSpPr txBox="1"/>
          <p:nvPr/>
        </p:nvSpPr>
        <p:spPr>
          <a:xfrm rot="20645698">
            <a:off x="2280438" y="1820730"/>
            <a:ext cx="1260140" cy="307777"/>
          </a:xfrm>
          <a:prstGeom prst="rect">
            <a:avLst/>
          </a:prstGeom>
          <a:noFill/>
        </p:spPr>
        <p:txBody>
          <a:bodyPr wrap="square" rtlCol="0">
            <a:spAutoFit/>
          </a:bodyPr>
          <a:lstStyle/>
          <a:p>
            <a:pPr algn="ctr"/>
            <a:r>
              <a:rPr lang="fr-FR" sz="1400" b="1" dirty="0" smtClean="0">
                <a:solidFill>
                  <a:srgbClr val="002060"/>
                </a:solidFill>
                <a:latin typeface="Times New Roman" panose="02020603050405020304" pitchFamily="18" charset="0"/>
                <a:cs typeface="Times New Roman" panose="02020603050405020304" pitchFamily="18" charset="0"/>
              </a:rPr>
              <a:t>Théorie</a:t>
            </a:r>
            <a:endParaRPr lang="fr-CH" sz="1400" b="1" dirty="0">
              <a:solidFill>
                <a:srgbClr val="002060"/>
              </a:solidFill>
              <a:latin typeface="Times New Roman" panose="02020603050405020304" pitchFamily="18" charset="0"/>
              <a:cs typeface="Times New Roman" panose="02020603050405020304" pitchFamily="18" charset="0"/>
            </a:endParaRPr>
          </a:p>
        </p:txBody>
      </p:sp>
      <p:sp>
        <p:nvSpPr>
          <p:cNvPr id="23" name="ZoneTexte 22"/>
          <p:cNvSpPr txBox="1"/>
          <p:nvPr/>
        </p:nvSpPr>
        <p:spPr>
          <a:xfrm>
            <a:off x="452524" y="5388954"/>
            <a:ext cx="6401277" cy="369332"/>
          </a:xfrm>
          <a:prstGeom prst="rect">
            <a:avLst/>
          </a:prstGeom>
          <a:noFill/>
        </p:spPr>
        <p:txBody>
          <a:bodyPr wrap="square" rtlCol="0">
            <a:spAutoFit/>
          </a:bodyPr>
          <a:lstStyle/>
          <a:p>
            <a:pPr algn="ctr"/>
            <a:r>
              <a:rPr lang="fr-FR" dirty="0" smtClean="0">
                <a:solidFill>
                  <a:srgbClr val="FF0000"/>
                </a:solidFill>
                <a:latin typeface="Cooper Black" panose="0208090404030B020404" pitchFamily="18" charset="0"/>
              </a:rPr>
              <a:t>Pour toutes informations, appelez nous !</a:t>
            </a:r>
            <a:endParaRPr lang="fr-CH" dirty="0">
              <a:solidFill>
                <a:srgbClr val="FF0000"/>
              </a:solidFill>
              <a:latin typeface="Cooper Black" panose="0208090404030B020404" pitchFamily="18" charset="0"/>
            </a:endParaRPr>
          </a:p>
        </p:txBody>
      </p:sp>
      <p:grpSp>
        <p:nvGrpSpPr>
          <p:cNvPr id="24" name="Grouper 23"/>
          <p:cNvGrpSpPr/>
          <p:nvPr/>
        </p:nvGrpSpPr>
        <p:grpSpPr>
          <a:xfrm>
            <a:off x="6962435" y="5230273"/>
            <a:ext cx="1905796" cy="1056026"/>
            <a:chOff x="7233008" y="5627305"/>
            <a:chExt cx="1905796" cy="1056026"/>
          </a:xfrm>
        </p:grpSpPr>
        <p:pic>
          <p:nvPicPr>
            <p:cNvPr id="25" name="Picture 3"/>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foregroundMark x1="6070" y1="44558" x2="6070" y2="44558"/>
                          <a14:foregroundMark x1="4792" y1="55442" x2="4792" y2="55442"/>
                          <a14:foregroundMark x1="10863" y1="65646" x2="10863" y2="65646"/>
                          <a14:foregroundMark x1="27157" y1="85714" x2="27157" y2="85714"/>
                          <a14:foregroundMark x1="31949" y1="8844" x2="31949" y2="8844"/>
                          <a14:foregroundMark x1="48562" y1="5782" x2="48562" y2="5782"/>
                          <a14:foregroundMark x1="91374" y1="59184" x2="91374" y2="59184"/>
                          <a14:foregroundMark x1="85942" y1="69388" x2="85942" y2="69388"/>
                          <a14:foregroundMark x1="83387" y1="25850" x2="83387" y2="25850"/>
                          <a14:foregroundMark x1="79872" y1="35714" x2="79872" y2="35714"/>
                          <a14:foregroundMark x1="55272" y1="90476" x2="55272" y2="90476"/>
                        </a14:backgroundRemoval>
                      </a14:imgEffect>
                    </a14:imgLayer>
                  </a14:imgProps>
                </a:ext>
                <a:ext uri="{28A0092B-C50C-407E-A947-70E740481C1C}">
                  <a14:useLocalDpi xmlns:a14="http://schemas.microsoft.com/office/drawing/2010/main" val="0"/>
                </a:ext>
              </a:extLst>
            </a:blip>
            <a:srcRect/>
            <a:stretch>
              <a:fillRect/>
            </a:stretch>
          </p:blipFill>
          <p:spPr bwMode="auto">
            <a:xfrm rot="20639899">
              <a:off x="7233008" y="5627305"/>
              <a:ext cx="1905796" cy="1056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ZoneTexte 25"/>
            <p:cNvSpPr txBox="1"/>
            <p:nvPr/>
          </p:nvSpPr>
          <p:spPr>
            <a:xfrm rot="20098306">
              <a:off x="7841679" y="5845746"/>
              <a:ext cx="1171319" cy="369332"/>
            </a:xfrm>
            <a:prstGeom prst="rect">
              <a:avLst/>
            </a:prstGeom>
            <a:noFill/>
          </p:spPr>
          <p:txBody>
            <a:bodyPr wrap="square" rtlCol="0">
              <a:spAutoFit/>
            </a:bodyPr>
            <a:lstStyle/>
            <a:p>
              <a:r>
                <a:rPr lang="fr-FR" dirty="0" smtClean="0"/>
                <a:t>Bonus</a:t>
              </a:r>
              <a:endParaRPr lang="fr-FR" dirty="0"/>
            </a:p>
          </p:txBody>
        </p:sp>
      </p:grpSp>
      <p:pic>
        <p:nvPicPr>
          <p:cNvPr id="2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494" y="172183"/>
            <a:ext cx="1490994" cy="1510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ZoneTexte 28"/>
          <p:cNvSpPr txBox="1"/>
          <p:nvPr/>
        </p:nvSpPr>
        <p:spPr>
          <a:xfrm>
            <a:off x="144495" y="1260259"/>
            <a:ext cx="1471230" cy="369332"/>
          </a:xfrm>
          <a:prstGeom prst="rect">
            <a:avLst/>
          </a:prstGeom>
          <a:noFill/>
        </p:spPr>
        <p:txBody>
          <a:bodyPr wrap="square" rtlCol="0">
            <a:spAutoFit/>
          </a:bodyPr>
          <a:lstStyle/>
          <a:p>
            <a:pPr algn="ctr"/>
            <a:r>
              <a:rPr lang="fr-FR" dirty="0" smtClean="0">
                <a:solidFill>
                  <a:schemeClr val="tx2">
                    <a:lumMod val="20000"/>
                    <a:lumOff val="80000"/>
                  </a:schemeClr>
                </a:solidFill>
                <a:latin typeface="Cooper Black" panose="0208090404030B020404" pitchFamily="18" charset="0"/>
              </a:rPr>
              <a:t>Théorie</a:t>
            </a:r>
            <a:endParaRPr lang="fr-CH" dirty="0">
              <a:solidFill>
                <a:schemeClr val="tx2">
                  <a:lumMod val="20000"/>
                  <a:lumOff val="80000"/>
                </a:schemeClr>
              </a:solidFill>
              <a:latin typeface="Cooper Black" panose="0208090404030B020404" pitchFamily="18" charset="0"/>
            </a:endParaRPr>
          </a:p>
        </p:txBody>
      </p:sp>
      <p:sp>
        <p:nvSpPr>
          <p:cNvPr id="33" name="ZoneTexte 32"/>
          <p:cNvSpPr txBox="1"/>
          <p:nvPr/>
        </p:nvSpPr>
        <p:spPr>
          <a:xfrm>
            <a:off x="3879039" y="1358879"/>
            <a:ext cx="4114346" cy="1477328"/>
          </a:xfrm>
          <a:prstGeom prst="rect">
            <a:avLst/>
          </a:prstGeom>
          <a:noFill/>
        </p:spPr>
        <p:txBody>
          <a:bodyPr wrap="square" rtlCol="0">
            <a:spAutoFit/>
          </a:bodyPr>
          <a:lstStyle/>
          <a:p>
            <a:pPr algn="just"/>
            <a:r>
              <a:rPr lang="fr-FR" sz="1000" dirty="0" smtClean="0">
                <a:latin typeface="Times New Roman" panose="02020603050405020304" pitchFamily="18" charset="0"/>
                <a:cs typeface="Times New Roman" panose="02020603050405020304" pitchFamily="18" charset="0"/>
              </a:rPr>
              <a:t>Les cours de théorie vous permettent d’apprendre le fonctionnement de notre circulation routière. </a:t>
            </a:r>
            <a:r>
              <a:rPr lang="fr-FR" sz="1000" dirty="0">
                <a:latin typeface="Times New Roman" panose="02020603050405020304" pitchFamily="18" charset="0"/>
                <a:cs typeface="Times New Roman" panose="02020603050405020304" pitchFamily="18" charset="0"/>
              </a:rPr>
              <a:t>C</a:t>
            </a:r>
            <a:r>
              <a:rPr lang="fr-FR" sz="1000" dirty="0" smtClean="0">
                <a:latin typeface="Times New Roman" panose="02020603050405020304" pitchFamily="18" charset="0"/>
                <a:cs typeface="Times New Roman" panose="02020603050405020304" pitchFamily="18" charset="0"/>
              </a:rPr>
              <a:t>elui qui a connaissance et qui comprend les interdits </a:t>
            </a:r>
            <a:r>
              <a:rPr lang="fr-FR" sz="1000" dirty="0">
                <a:latin typeface="Times New Roman" panose="02020603050405020304" pitchFamily="18" charset="0"/>
                <a:cs typeface="Times New Roman" panose="02020603050405020304" pitchFamily="18" charset="0"/>
              </a:rPr>
              <a:t>a</a:t>
            </a:r>
            <a:r>
              <a:rPr lang="fr-FR" sz="1000" dirty="0" smtClean="0">
                <a:latin typeface="Times New Roman" panose="02020603050405020304" pitchFamily="18" charset="0"/>
                <a:cs typeface="Times New Roman" panose="02020603050405020304" pitchFamily="18" charset="0"/>
              </a:rPr>
              <a:t> la chance de connaître tout ce qu’il a le droit de faire. </a:t>
            </a:r>
          </a:p>
          <a:p>
            <a:pPr algn="just"/>
            <a:r>
              <a:rPr lang="fr-FR" sz="1000" dirty="0" smtClean="0">
                <a:latin typeface="Times New Roman" panose="02020603050405020304" pitchFamily="18" charset="0"/>
                <a:cs typeface="Times New Roman" panose="02020603050405020304" pitchFamily="18" charset="0"/>
              </a:rPr>
              <a:t>Nos cours de théorie sont basés sur le DCR (Droit sur la circulation routière Suisse). Ces cours sont participatifs, ils tiennent compte des 4 V qui sont sur notre page d’accueil.</a:t>
            </a:r>
          </a:p>
          <a:p>
            <a:pPr algn="just"/>
            <a:r>
              <a:rPr lang="fr-FR" sz="1000" dirty="0" smtClean="0">
                <a:latin typeface="Times New Roman" panose="02020603050405020304" pitchFamily="18" charset="0"/>
                <a:cs typeface="Times New Roman" panose="02020603050405020304" pitchFamily="18" charset="0"/>
              </a:rPr>
              <a:t>Ces cours sont donnés par nos moniteurs de manière à ce que vous preniez du plaisir à apprendre et que cela se passe dans une ambiance agréable et sympathique (méthode magistrale et participative).</a:t>
            </a:r>
            <a:endParaRPr lang="fr-CH" sz="1000" dirty="0" smtClean="0">
              <a:latin typeface="Times New Roman" panose="02020603050405020304" pitchFamily="18" charset="0"/>
              <a:cs typeface="Times New Roman" panose="02020603050405020304" pitchFamily="18" charset="0"/>
            </a:endParaRPr>
          </a:p>
        </p:txBody>
      </p:sp>
      <p:sp>
        <p:nvSpPr>
          <p:cNvPr id="7" name="Flèche vers le bas 6"/>
          <p:cNvSpPr/>
          <p:nvPr/>
        </p:nvSpPr>
        <p:spPr>
          <a:xfrm>
            <a:off x="750825" y="2333568"/>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4" name="Rectangle 33"/>
          <p:cNvSpPr/>
          <p:nvPr/>
        </p:nvSpPr>
        <p:spPr>
          <a:xfrm>
            <a:off x="128014" y="4225115"/>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smtClean="0"/>
              <a:t>En cliquant dessus arrivez sur  la carte</a:t>
            </a:r>
            <a:endParaRPr lang="fr-FR" sz="800" dirty="0"/>
          </a:p>
        </p:txBody>
      </p:sp>
      <p:sp>
        <p:nvSpPr>
          <p:cNvPr id="35" name="Flèche vers le bas 34"/>
          <p:cNvSpPr/>
          <p:nvPr/>
        </p:nvSpPr>
        <p:spPr>
          <a:xfrm>
            <a:off x="741950" y="4086988"/>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6" name="Rectangle 35"/>
          <p:cNvSpPr/>
          <p:nvPr/>
        </p:nvSpPr>
        <p:spPr>
          <a:xfrm>
            <a:off x="155721" y="3321160"/>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smtClean="0"/>
              <a:t>En cliquant dessus arrivez sur la page des tarifs</a:t>
            </a:r>
            <a:endParaRPr lang="fr-FR" sz="800" dirty="0"/>
          </a:p>
        </p:txBody>
      </p:sp>
      <p:sp>
        <p:nvSpPr>
          <p:cNvPr id="37" name="Flèche vers le bas 36"/>
          <p:cNvSpPr/>
          <p:nvPr/>
        </p:nvSpPr>
        <p:spPr>
          <a:xfrm>
            <a:off x="769657" y="3183033"/>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8" name="Rectangle 37"/>
          <p:cNvSpPr/>
          <p:nvPr/>
        </p:nvSpPr>
        <p:spPr>
          <a:xfrm>
            <a:off x="7257423" y="6332640"/>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smtClean="0"/>
              <a:t>En cliquant dessus arrivez sur  la page bonus</a:t>
            </a:r>
            <a:endParaRPr lang="fr-FR" sz="800" dirty="0"/>
          </a:p>
        </p:txBody>
      </p:sp>
      <p:sp>
        <p:nvSpPr>
          <p:cNvPr id="39" name="Flèche vers le bas 38"/>
          <p:cNvSpPr/>
          <p:nvPr/>
        </p:nvSpPr>
        <p:spPr>
          <a:xfrm>
            <a:off x="7871359" y="6194513"/>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2121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8"/>
          <p:cNvPicPr>
            <a:picLocks noChangeAspect="1" noChangeArrowheads="1"/>
          </p:cNvPicPr>
          <p:nvPr/>
        </p:nvPicPr>
        <p:blipFill>
          <a:blip r:embed="rId2">
            <a:clrChange>
              <a:clrFrom>
                <a:srgbClr val="AFE2FA"/>
              </a:clrFrom>
              <a:clrTo>
                <a:srgbClr val="AFE2FA">
                  <a:alpha val="0"/>
                </a:srgbClr>
              </a:clrTo>
            </a:clrChange>
            <a:extLst>
              <a:ext uri="{BEBA8EAE-BF5A-486C-A8C5-ECC9F3942E4B}">
                <a14:imgProps xmlns:a14="http://schemas.microsoft.com/office/drawing/2010/main">
                  <a14:imgLayer r:embed="rId3">
                    <a14:imgEffect>
                      <a14:artisticLineDrawing/>
                    </a14:imgEffect>
                    <a14:imgEffect>
                      <a14:colorTemperature colorTemp="5125"/>
                    </a14:imgEffect>
                    <a14:imgEffect>
                      <a14:saturation sat="60000"/>
                    </a14:imgEffect>
                  </a14:imgLayer>
                </a14:imgProps>
              </a:ex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4208509" y="2623807"/>
            <a:ext cx="3116312" cy="1256580"/>
          </a:xfrm>
          <a:prstGeom prst="rect">
            <a:avLst/>
          </a:prstGeom>
          <a:no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fr-FR" sz="1200" b="1" dirty="0" smtClean="0">
                <a:solidFill>
                  <a:schemeClr val="tx1"/>
                </a:solidFill>
              </a:rPr>
              <a:t>Cours obligatoires de 4 x 2h du lundi au jeudi </a:t>
            </a:r>
          </a:p>
          <a:p>
            <a:pPr algn="ctr"/>
            <a:r>
              <a:rPr lang="fr-FR" sz="1200" b="1" dirty="0" smtClean="0">
                <a:solidFill>
                  <a:schemeClr val="tx1"/>
                </a:solidFill>
              </a:rPr>
              <a:t>de 18h30-20h30 </a:t>
            </a:r>
          </a:p>
          <a:p>
            <a:pPr algn="ctr"/>
            <a:r>
              <a:rPr lang="fr-FR" sz="1200" b="1" dirty="0">
                <a:solidFill>
                  <a:schemeClr val="tx1"/>
                </a:solidFill>
              </a:rPr>
              <a:t>o</a:t>
            </a:r>
            <a:r>
              <a:rPr lang="fr-FR" sz="1200" b="1" dirty="0" smtClean="0">
                <a:solidFill>
                  <a:schemeClr val="tx1"/>
                </a:solidFill>
              </a:rPr>
              <a:t>u </a:t>
            </a:r>
          </a:p>
          <a:p>
            <a:pPr algn="ctr"/>
            <a:r>
              <a:rPr lang="fr-FR" sz="1200" b="1" dirty="0">
                <a:solidFill>
                  <a:schemeClr val="tx1"/>
                </a:solidFill>
              </a:rPr>
              <a:t>L</a:t>
            </a:r>
            <a:r>
              <a:rPr lang="fr-FR" sz="1200" b="1" dirty="0" smtClean="0">
                <a:solidFill>
                  <a:schemeClr val="tx1"/>
                </a:solidFill>
              </a:rPr>
              <a:t>e samedi 4 périodes de 2 heures</a:t>
            </a:r>
          </a:p>
          <a:p>
            <a:pPr algn="ctr"/>
            <a:r>
              <a:rPr lang="fr-FR" sz="1200" b="1" dirty="0" smtClean="0">
                <a:solidFill>
                  <a:schemeClr val="tx1"/>
                </a:solidFill>
              </a:rPr>
              <a:t>  7h30 à 9h30       10h00 à 12h00 </a:t>
            </a:r>
          </a:p>
          <a:p>
            <a:pPr algn="ctr"/>
            <a:r>
              <a:rPr lang="fr-FR" sz="1200" b="1" dirty="0" smtClean="0">
                <a:solidFill>
                  <a:schemeClr val="tx1"/>
                </a:solidFill>
              </a:rPr>
              <a:t>Pause</a:t>
            </a:r>
          </a:p>
          <a:p>
            <a:pPr algn="ctr"/>
            <a:r>
              <a:rPr lang="fr-FR" sz="1200" b="1" dirty="0" smtClean="0">
                <a:solidFill>
                  <a:schemeClr val="tx1"/>
                </a:solidFill>
              </a:rPr>
              <a:t>13h00 à 15h00      15h30 à 17h30</a:t>
            </a:r>
          </a:p>
        </p:txBody>
      </p:sp>
      <p:sp>
        <p:nvSpPr>
          <p:cNvPr id="22" name="Rectangle 21"/>
          <p:cNvSpPr/>
          <p:nvPr/>
        </p:nvSpPr>
        <p:spPr>
          <a:xfrm>
            <a:off x="2139480" y="4226794"/>
            <a:ext cx="1513385" cy="1026704"/>
          </a:xfrm>
          <a:prstGeom prst="rect">
            <a:avLst/>
          </a:prstGeom>
          <a:noFill/>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smtClean="0">
                <a:solidFill>
                  <a:schemeClr val="tx1"/>
                </a:solidFill>
              </a:rPr>
              <a:t>Image</a:t>
            </a:r>
          </a:p>
          <a:p>
            <a:pPr algn="ctr"/>
            <a:r>
              <a:rPr lang="fr-FR" dirty="0" smtClean="0">
                <a:solidFill>
                  <a:schemeClr val="tx1"/>
                </a:solidFill>
              </a:rPr>
              <a:t>1</a:t>
            </a:r>
          </a:p>
          <a:p>
            <a:pPr algn="ctr"/>
            <a:r>
              <a:rPr lang="fr-FR" sz="1000" dirty="0" smtClean="0">
                <a:solidFill>
                  <a:schemeClr val="tx1"/>
                </a:solidFill>
              </a:rPr>
              <a:t>4 images qui tournent</a:t>
            </a:r>
            <a:endParaRPr lang="fr-FR" sz="1000" dirty="0">
              <a:solidFill>
                <a:schemeClr val="tx1"/>
              </a:solidFill>
            </a:endParaRPr>
          </a:p>
        </p:txBody>
      </p:sp>
      <p:sp>
        <p:nvSpPr>
          <p:cNvPr id="23" name="Rectangle 22"/>
          <p:cNvSpPr/>
          <p:nvPr/>
        </p:nvSpPr>
        <p:spPr>
          <a:xfrm>
            <a:off x="3826959" y="4236030"/>
            <a:ext cx="1513385" cy="1026704"/>
          </a:xfrm>
          <a:prstGeom prst="rect">
            <a:avLst/>
          </a:prstGeom>
          <a:noFill/>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smtClean="0">
                <a:solidFill>
                  <a:schemeClr val="tx1"/>
                </a:solidFill>
              </a:rPr>
              <a:t>Image </a:t>
            </a:r>
          </a:p>
          <a:p>
            <a:pPr algn="ctr"/>
            <a:r>
              <a:rPr lang="fr-FR" dirty="0" smtClean="0">
                <a:solidFill>
                  <a:schemeClr val="tx1"/>
                </a:solidFill>
              </a:rPr>
              <a:t>2</a:t>
            </a:r>
          </a:p>
          <a:p>
            <a:pPr algn="ctr"/>
            <a:r>
              <a:rPr lang="fr-FR" sz="1000" dirty="0" smtClean="0">
                <a:solidFill>
                  <a:schemeClr val="tx1"/>
                </a:solidFill>
              </a:rPr>
              <a:t>4 images qui tournent</a:t>
            </a:r>
          </a:p>
        </p:txBody>
      </p:sp>
      <p:sp>
        <p:nvSpPr>
          <p:cNvPr id="24" name="Rectangle 23"/>
          <p:cNvSpPr/>
          <p:nvPr/>
        </p:nvSpPr>
        <p:spPr>
          <a:xfrm>
            <a:off x="5510083" y="4226794"/>
            <a:ext cx="1513385" cy="1026704"/>
          </a:xfrm>
          <a:prstGeom prst="rect">
            <a:avLst/>
          </a:prstGeom>
          <a:noFill/>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smtClean="0">
                <a:solidFill>
                  <a:schemeClr val="tx1"/>
                </a:solidFill>
              </a:rPr>
              <a:t>Image</a:t>
            </a:r>
          </a:p>
          <a:p>
            <a:pPr algn="ctr"/>
            <a:r>
              <a:rPr lang="fr-FR" dirty="0" smtClean="0">
                <a:solidFill>
                  <a:schemeClr val="tx1"/>
                </a:solidFill>
              </a:rPr>
              <a:t>3</a:t>
            </a:r>
          </a:p>
          <a:p>
            <a:pPr algn="ctr"/>
            <a:r>
              <a:rPr lang="fr-FR" sz="1000" dirty="0" smtClean="0">
                <a:solidFill>
                  <a:schemeClr val="tx1"/>
                </a:solidFill>
              </a:rPr>
              <a:t>4 images qui tournent</a:t>
            </a:r>
          </a:p>
        </p:txBody>
      </p:sp>
      <p:sp>
        <p:nvSpPr>
          <p:cNvPr id="25" name="Rectangle 24"/>
          <p:cNvSpPr/>
          <p:nvPr/>
        </p:nvSpPr>
        <p:spPr>
          <a:xfrm>
            <a:off x="7201466" y="4226794"/>
            <a:ext cx="1513385" cy="1026704"/>
          </a:xfrm>
          <a:prstGeom prst="rect">
            <a:avLst/>
          </a:prstGeom>
          <a:noFill/>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smtClean="0">
                <a:solidFill>
                  <a:schemeClr val="tx1"/>
                </a:solidFill>
              </a:rPr>
              <a:t>Image</a:t>
            </a:r>
          </a:p>
          <a:p>
            <a:pPr algn="ctr"/>
            <a:r>
              <a:rPr lang="fr-FR" dirty="0" smtClean="0">
                <a:solidFill>
                  <a:schemeClr val="tx1"/>
                </a:solidFill>
              </a:rPr>
              <a:t>4</a:t>
            </a:r>
          </a:p>
          <a:p>
            <a:pPr algn="ctr"/>
            <a:r>
              <a:rPr lang="fr-FR" sz="1000" dirty="0" smtClean="0">
                <a:solidFill>
                  <a:schemeClr val="tx1"/>
                </a:solidFill>
              </a:rPr>
              <a:t>4 images qui tournent</a:t>
            </a:r>
          </a:p>
        </p:txBody>
      </p:sp>
      <p:sp>
        <p:nvSpPr>
          <p:cNvPr id="12" name="ZoneTexte 11"/>
          <p:cNvSpPr txBox="1"/>
          <p:nvPr/>
        </p:nvSpPr>
        <p:spPr>
          <a:xfrm>
            <a:off x="3405587" y="559037"/>
            <a:ext cx="5283998" cy="492443"/>
          </a:xfrm>
          <a:prstGeom prst="rect">
            <a:avLst/>
          </a:prstGeom>
          <a:noFill/>
        </p:spPr>
        <p:txBody>
          <a:bodyPr wrap="square" rtlCol="0">
            <a:spAutoFit/>
          </a:bodyPr>
          <a:lstStyle/>
          <a:p>
            <a:r>
              <a:rPr lang="fr-FR" sz="1600" dirty="0" smtClean="0">
                <a:latin typeface="Chalkduster"/>
                <a:cs typeface="Chalkduster"/>
              </a:rPr>
              <a:t>Nouvelle version   B.F. Méthode participative </a:t>
            </a:r>
          </a:p>
          <a:p>
            <a:r>
              <a:rPr lang="fr-FR" sz="1000" dirty="0" smtClean="0">
                <a:latin typeface="Cooper Black" panose="0208090404030B020404" pitchFamily="18" charset="0"/>
              </a:rPr>
              <a:t>(scooter / moto / auto)</a:t>
            </a:r>
          </a:p>
        </p:txBody>
      </p:sp>
      <p:pic>
        <p:nvPicPr>
          <p:cNvPr id="13" name="Picture 6"/>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89744" l="5405" r="100000"/>
                    </a14:imgEffect>
                  </a14:imgLayer>
                </a14:imgProps>
              </a:ext>
              <a:ext uri="{28A0092B-C50C-407E-A947-70E740481C1C}">
                <a14:useLocalDpi xmlns:a14="http://schemas.microsoft.com/office/drawing/2010/main" val="0"/>
              </a:ext>
            </a:extLst>
          </a:blip>
          <a:srcRect/>
          <a:stretch>
            <a:fillRect/>
          </a:stretch>
        </p:blipFill>
        <p:spPr bwMode="auto">
          <a:xfrm>
            <a:off x="4993750" y="624018"/>
            <a:ext cx="177878" cy="187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e 2"/>
          <p:cNvGrpSpPr/>
          <p:nvPr/>
        </p:nvGrpSpPr>
        <p:grpSpPr>
          <a:xfrm>
            <a:off x="1695864" y="678044"/>
            <a:ext cx="1866735" cy="980119"/>
            <a:chOff x="1412565" y="2021636"/>
            <a:chExt cx="1905796" cy="1056026"/>
          </a:xfrm>
        </p:grpSpPr>
        <p:pic>
          <p:nvPicPr>
            <p:cNvPr id="10" name="Picture 3"/>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0" b="100000" l="0" r="100000">
                          <a14:foregroundMark x1="6070" y1="44558" x2="6070" y2="44558"/>
                          <a14:foregroundMark x1="4792" y1="55442" x2="4792" y2="55442"/>
                          <a14:foregroundMark x1="10863" y1="65646" x2="10863" y2="65646"/>
                          <a14:foregroundMark x1="27157" y1="85714" x2="27157" y2="85714"/>
                          <a14:foregroundMark x1="31949" y1="8844" x2="31949" y2="8844"/>
                          <a14:foregroundMark x1="48562" y1="5782" x2="48562" y2="5782"/>
                          <a14:foregroundMark x1="91374" y1="59184" x2="91374" y2="59184"/>
                          <a14:foregroundMark x1="85942" y1="69388" x2="85942" y2="69388"/>
                          <a14:foregroundMark x1="83387" y1="25850" x2="83387" y2="25850"/>
                          <a14:foregroundMark x1="79872" y1="35714" x2="79872" y2="35714"/>
                          <a14:foregroundMark x1="55272" y1="90476" x2="55272" y2="90476"/>
                        </a14:backgroundRemoval>
                      </a14:imgEffect>
                    </a14:imgLayer>
                  </a14:imgProps>
                </a:ext>
                <a:ext uri="{28A0092B-C50C-407E-A947-70E740481C1C}">
                  <a14:useLocalDpi xmlns:a14="http://schemas.microsoft.com/office/drawing/2010/main" val="0"/>
                </a:ext>
              </a:extLst>
            </a:blip>
            <a:srcRect/>
            <a:stretch>
              <a:fillRect/>
            </a:stretch>
          </p:blipFill>
          <p:spPr bwMode="auto">
            <a:xfrm rot="20639899">
              <a:off x="1412565" y="2021636"/>
              <a:ext cx="1905796" cy="1056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ZoneTexte 10"/>
            <p:cNvSpPr txBox="1"/>
            <p:nvPr/>
          </p:nvSpPr>
          <p:spPr>
            <a:xfrm rot="20380195">
              <a:off x="2030749" y="2358917"/>
              <a:ext cx="900403" cy="400110"/>
            </a:xfrm>
            <a:prstGeom prst="rect">
              <a:avLst/>
            </a:prstGeom>
            <a:noFill/>
          </p:spPr>
          <p:txBody>
            <a:bodyPr wrap="square" rtlCol="0">
              <a:spAutoFit/>
            </a:bodyPr>
            <a:lstStyle/>
            <a:p>
              <a:r>
                <a:rPr lang="fr-FR" sz="2000" b="1" dirty="0" smtClean="0">
                  <a:solidFill>
                    <a:srgbClr val="0066FF"/>
                  </a:solidFill>
                  <a:latin typeface="Cooper Black" panose="0208090404030B020404" pitchFamily="18" charset="0"/>
                  <a:ea typeface="Gungsuh" panose="02030600000101010101" pitchFamily="18" charset="-127"/>
                </a:rPr>
                <a:t>New</a:t>
              </a:r>
              <a:endParaRPr lang="fr-CH" sz="2000" b="1" dirty="0">
                <a:solidFill>
                  <a:srgbClr val="0066FF"/>
                </a:solidFill>
                <a:latin typeface="Cooper Black" panose="0208090404030B020404" pitchFamily="18" charset="0"/>
                <a:ea typeface="Gungsuh" panose="02030600000101010101" pitchFamily="18" charset="-127"/>
              </a:endParaRPr>
            </a:p>
          </p:txBody>
        </p:sp>
        <p:sp>
          <p:nvSpPr>
            <p:cNvPr id="16" name="ZoneTexte 15"/>
            <p:cNvSpPr txBox="1"/>
            <p:nvPr/>
          </p:nvSpPr>
          <p:spPr>
            <a:xfrm rot="20519018">
              <a:off x="1721260" y="2200777"/>
              <a:ext cx="1260140" cy="307777"/>
            </a:xfrm>
            <a:prstGeom prst="rect">
              <a:avLst/>
            </a:prstGeom>
            <a:noFill/>
          </p:spPr>
          <p:txBody>
            <a:bodyPr wrap="square" rtlCol="0">
              <a:spAutoFit/>
            </a:bodyPr>
            <a:lstStyle/>
            <a:p>
              <a:pPr algn="ctr"/>
              <a:r>
                <a:rPr lang="fr-FR" sz="1400" b="1" dirty="0" smtClean="0">
                  <a:solidFill>
                    <a:srgbClr val="002060"/>
                  </a:solidFill>
                  <a:latin typeface="Times New Roman" panose="02020603050405020304" pitchFamily="18" charset="0"/>
                  <a:cs typeface="Times New Roman" panose="02020603050405020304" pitchFamily="18" charset="0"/>
                </a:rPr>
                <a:t>Sensi.</a:t>
              </a:r>
              <a:endParaRPr lang="fr-CH" sz="1400" b="1" dirty="0">
                <a:solidFill>
                  <a:srgbClr val="002060"/>
                </a:solidFill>
                <a:latin typeface="Times New Roman" panose="02020603050405020304" pitchFamily="18" charset="0"/>
                <a:cs typeface="Times New Roman" panose="02020603050405020304" pitchFamily="18" charset="0"/>
              </a:endParaRPr>
            </a:p>
          </p:txBody>
        </p:sp>
      </p:grpSp>
      <p:sp>
        <p:nvSpPr>
          <p:cNvPr id="17" name="ZoneTexte 16"/>
          <p:cNvSpPr txBox="1"/>
          <p:nvPr/>
        </p:nvSpPr>
        <p:spPr>
          <a:xfrm>
            <a:off x="584778" y="5747334"/>
            <a:ext cx="5681997" cy="369332"/>
          </a:xfrm>
          <a:prstGeom prst="rect">
            <a:avLst/>
          </a:prstGeom>
          <a:noFill/>
        </p:spPr>
        <p:txBody>
          <a:bodyPr wrap="square" rtlCol="0">
            <a:spAutoFit/>
          </a:bodyPr>
          <a:lstStyle/>
          <a:p>
            <a:pPr algn="ctr"/>
            <a:r>
              <a:rPr lang="fr-FR" dirty="0" smtClean="0">
                <a:solidFill>
                  <a:srgbClr val="FF0000"/>
                </a:solidFill>
                <a:latin typeface="Cooper Black" panose="0208090404030B020404" pitchFamily="18" charset="0"/>
              </a:rPr>
              <a:t>Pour toutes informations, appelez nous !</a:t>
            </a:r>
            <a:endParaRPr lang="fr-CH" dirty="0">
              <a:solidFill>
                <a:srgbClr val="FF0000"/>
              </a:solidFill>
              <a:latin typeface="Cooper Black" panose="0208090404030B020404" pitchFamily="18" charset="0"/>
            </a:endParaRPr>
          </a:p>
        </p:txBody>
      </p:sp>
      <p:grpSp>
        <p:nvGrpSpPr>
          <p:cNvPr id="18" name="Grouper 17"/>
          <p:cNvGrpSpPr/>
          <p:nvPr/>
        </p:nvGrpSpPr>
        <p:grpSpPr>
          <a:xfrm>
            <a:off x="7172626" y="5456169"/>
            <a:ext cx="1606192" cy="966028"/>
            <a:chOff x="7233008" y="5867441"/>
            <a:chExt cx="1905796" cy="1056026"/>
          </a:xfrm>
        </p:grpSpPr>
        <p:pic>
          <p:nvPicPr>
            <p:cNvPr id="19" name="Picture 3"/>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0" b="100000" l="0" r="100000">
                          <a14:foregroundMark x1="6070" y1="44558" x2="6070" y2="44558"/>
                          <a14:foregroundMark x1="4792" y1="55442" x2="4792" y2="55442"/>
                          <a14:foregroundMark x1="10863" y1="65646" x2="10863" y2="65646"/>
                          <a14:foregroundMark x1="27157" y1="85714" x2="27157" y2="85714"/>
                          <a14:foregroundMark x1="31949" y1="8844" x2="31949" y2="8844"/>
                          <a14:foregroundMark x1="48562" y1="5782" x2="48562" y2="5782"/>
                          <a14:foregroundMark x1="91374" y1="59184" x2="91374" y2="59184"/>
                          <a14:foregroundMark x1="85942" y1="69388" x2="85942" y2="69388"/>
                          <a14:foregroundMark x1="83387" y1="25850" x2="83387" y2="25850"/>
                          <a14:foregroundMark x1="79872" y1="35714" x2="79872" y2="35714"/>
                          <a14:foregroundMark x1="55272" y1="90476" x2="55272" y2="90476"/>
                        </a14:backgroundRemoval>
                      </a14:imgEffect>
                    </a14:imgLayer>
                  </a14:imgProps>
                </a:ext>
                <a:ext uri="{28A0092B-C50C-407E-A947-70E740481C1C}">
                  <a14:useLocalDpi xmlns:a14="http://schemas.microsoft.com/office/drawing/2010/main" val="0"/>
                </a:ext>
              </a:extLst>
            </a:blip>
            <a:srcRect/>
            <a:stretch>
              <a:fillRect/>
            </a:stretch>
          </p:blipFill>
          <p:spPr bwMode="auto">
            <a:xfrm rot="20639899">
              <a:off x="7233008" y="5867441"/>
              <a:ext cx="1905796" cy="1056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ZoneTexte 19"/>
            <p:cNvSpPr txBox="1"/>
            <p:nvPr/>
          </p:nvSpPr>
          <p:spPr>
            <a:xfrm rot="20384247">
              <a:off x="7760159" y="6122839"/>
              <a:ext cx="1171319" cy="369332"/>
            </a:xfrm>
            <a:prstGeom prst="rect">
              <a:avLst/>
            </a:prstGeom>
            <a:noFill/>
          </p:spPr>
          <p:txBody>
            <a:bodyPr wrap="square" rtlCol="0">
              <a:spAutoFit/>
            </a:bodyPr>
            <a:lstStyle/>
            <a:p>
              <a:r>
                <a:rPr lang="fr-FR" dirty="0" smtClean="0"/>
                <a:t>Bonus</a:t>
              </a:r>
              <a:endParaRPr lang="fr-FR" dirty="0"/>
            </a:p>
          </p:txBody>
        </p:sp>
      </p:grpSp>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889" y="130794"/>
            <a:ext cx="1490994" cy="1510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ZoneTexte 31"/>
          <p:cNvSpPr txBox="1"/>
          <p:nvPr/>
        </p:nvSpPr>
        <p:spPr>
          <a:xfrm>
            <a:off x="175126" y="1286190"/>
            <a:ext cx="1414521" cy="276999"/>
          </a:xfrm>
          <a:prstGeom prst="rect">
            <a:avLst/>
          </a:prstGeom>
          <a:noFill/>
        </p:spPr>
        <p:txBody>
          <a:bodyPr wrap="square" rtlCol="0">
            <a:spAutoFit/>
          </a:bodyPr>
          <a:lstStyle/>
          <a:p>
            <a:pPr algn="ctr"/>
            <a:r>
              <a:rPr lang="fr-FR" sz="1200" dirty="0" smtClean="0">
                <a:solidFill>
                  <a:schemeClr val="tx2">
                    <a:lumMod val="20000"/>
                    <a:lumOff val="80000"/>
                  </a:schemeClr>
                </a:solidFill>
                <a:latin typeface="Cooper Black" panose="0208090404030B020404" pitchFamily="18" charset="0"/>
              </a:rPr>
              <a:t>Sensibilisation</a:t>
            </a:r>
            <a:endParaRPr lang="fr-CH" sz="1200" dirty="0">
              <a:solidFill>
                <a:schemeClr val="tx2">
                  <a:lumMod val="20000"/>
                  <a:lumOff val="80000"/>
                </a:schemeClr>
              </a:solidFill>
              <a:latin typeface="Cooper Black" panose="0208090404030B020404" pitchFamily="18" charset="0"/>
            </a:endParaRPr>
          </a:p>
        </p:txBody>
      </p:sp>
      <p:sp>
        <p:nvSpPr>
          <p:cNvPr id="34" name="Rectangle 33"/>
          <p:cNvSpPr/>
          <p:nvPr/>
        </p:nvSpPr>
        <p:spPr>
          <a:xfrm>
            <a:off x="136889" y="1882696"/>
            <a:ext cx="1478836" cy="429694"/>
          </a:xfrm>
          <a:prstGeom prst="rect">
            <a:avLst/>
          </a:prstGeom>
        </p:spPr>
        <p:style>
          <a:lnRef idx="0">
            <a:schemeClr val="accent1"/>
          </a:lnRef>
          <a:fillRef idx="3">
            <a:schemeClr val="accent1"/>
          </a:fillRef>
          <a:effectRef idx="3">
            <a:schemeClr val="accent1"/>
          </a:effectRef>
          <a:fontRef idx="minor">
            <a:schemeClr val="lt1"/>
          </a:fontRef>
        </p:style>
        <p:txBody>
          <a:bodyPr rtlCol="0" anchor="t"/>
          <a:lstStyle/>
          <a:p>
            <a:pPr algn="ctr"/>
            <a:r>
              <a:rPr lang="fr-FR" dirty="0" smtClean="0">
                <a:solidFill>
                  <a:schemeClr val="tx1"/>
                </a:solidFill>
                <a:latin typeface="Times New Roman" panose="02020603050405020304" pitchFamily="18" charset="0"/>
                <a:cs typeface="Times New Roman" panose="02020603050405020304" pitchFamily="18" charset="0"/>
              </a:rPr>
              <a:t>Inscription</a:t>
            </a:r>
            <a:endParaRPr lang="fr-FR" dirty="0">
              <a:solidFill>
                <a:schemeClr val="tx1"/>
              </a:solidFill>
              <a:latin typeface="Times New Roman" panose="02020603050405020304" pitchFamily="18" charset="0"/>
              <a:cs typeface="Times New Roman" panose="02020603050405020304" pitchFamily="18" charset="0"/>
            </a:endParaRPr>
          </a:p>
          <a:p>
            <a:pPr algn="ctr"/>
            <a:endParaRPr lang="fr-FR" dirty="0">
              <a:solidFill>
                <a:schemeClr val="tx1"/>
              </a:solidFill>
              <a:latin typeface="Times New Roman" panose="02020603050405020304" pitchFamily="18" charset="0"/>
              <a:cs typeface="Times New Roman" panose="02020603050405020304" pitchFamily="18" charset="0"/>
            </a:endParaRPr>
          </a:p>
        </p:txBody>
      </p:sp>
      <p:sp>
        <p:nvSpPr>
          <p:cNvPr id="36" name="Rectangle 35"/>
          <p:cNvSpPr/>
          <p:nvPr/>
        </p:nvSpPr>
        <p:spPr>
          <a:xfrm>
            <a:off x="136889" y="2748740"/>
            <a:ext cx="1478836" cy="44491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dirty="0" smtClean="0">
                <a:solidFill>
                  <a:schemeClr val="tx1"/>
                </a:solidFill>
              </a:rPr>
              <a:t>Tarifs</a:t>
            </a:r>
          </a:p>
        </p:txBody>
      </p:sp>
      <p:sp>
        <p:nvSpPr>
          <p:cNvPr id="37" name="Rectangle 36"/>
          <p:cNvSpPr/>
          <p:nvPr/>
        </p:nvSpPr>
        <p:spPr>
          <a:xfrm>
            <a:off x="136889" y="2471695"/>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smtClean="0"/>
              <a:t>En cliquant dessus arrivez sur inscriptions </a:t>
            </a:r>
            <a:endParaRPr lang="fr-FR" sz="800" dirty="0"/>
          </a:p>
        </p:txBody>
      </p:sp>
      <p:sp>
        <p:nvSpPr>
          <p:cNvPr id="38" name="Rectangle 37"/>
          <p:cNvSpPr/>
          <p:nvPr/>
        </p:nvSpPr>
        <p:spPr>
          <a:xfrm>
            <a:off x="136889" y="3641428"/>
            <a:ext cx="1471923" cy="42969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dirty="0" smtClean="0">
                <a:solidFill>
                  <a:schemeClr val="tx1"/>
                </a:solidFill>
              </a:rPr>
              <a:t>Lieu</a:t>
            </a:r>
            <a:endParaRPr lang="fr-FR" sz="1200" dirty="0"/>
          </a:p>
        </p:txBody>
      </p:sp>
      <p:sp>
        <p:nvSpPr>
          <p:cNvPr id="39" name="Flèche vers le bas 38"/>
          <p:cNvSpPr/>
          <p:nvPr/>
        </p:nvSpPr>
        <p:spPr>
          <a:xfrm>
            <a:off x="750825" y="2333568"/>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0" name="Rectangle 39"/>
          <p:cNvSpPr/>
          <p:nvPr/>
        </p:nvSpPr>
        <p:spPr>
          <a:xfrm>
            <a:off x="128014" y="4225115"/>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smtClean="0"/>
              <a:t>En cliquant dessus arrivez sur  la carte</a:t>
            </a:r>
            <a:endParaRPr lang="fr-FR" sz="800" dirty="0"/>
          </a:p>
        </p:txBody>
      </p:sp>
      <p:sp>
        <p:nvSpPr>
          <p:cNvPr id="41" name="Flèche vers le bas 40"/>
          <p:cNvSpPr/>
          <p:nvPr/>
        </p:nvSpPr>
        <p:spPr>
          <a:xfrm>
            <a:off x="741950" y="4086988"/>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2" name="Rectangle 41"/>
          <p:cNvSpPr/>
          <p:nvPr/>
        </p:nvSpPr>
        <p:spPr>
          <a:xfrm>
            <a:off x="155721" y="3321160"/>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smtClean="0"/>
              <a:t>En cliquant dessus arrivez sur la page des tarifs</a:t>
            </a:r>
            <a:endParaRPr lang="fr-FR" sz="800" dirty="0"/>
          </a:p>
        </p:txBody>
      </p:sp>
      <p:sp>
        <p:nvSpPr>
          <p:cNvPr id="43" name="Flèche vers le bas 42"/>
          <p:cNvSpPr/>
          <p:nvPr/>
        </p:nvSpPr>
        <p:spPr>
          <a:xfrm>
            <a:off x="769657" y="3183033"/>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4" name="ZoneTexte 43"/>
          <p:cNvSpPr txBox="1"/>
          <p:nvPr/>
        </p:nvSpPr>
        <p:spPr>
          <a:xfrm>
            <a:off x="1742773" y="130794"/>
            <a:ext cx="7029292" cy="338554"/>
          </a:xfrm>
          <a:prstGeom prst="rect">
            <a:avLst/>
          </a:prstGeom>
          <a:noFill/>
        </p:spPr>
        <p:txBody>
          <a:bodyPr wrap="square" rtlCol="0">
            <a:spAutoFit/>
          </a:bodyPr>
          <a:lstStyle/>
          <a:p>
            <a:r>
              <a:rPr lang="fr-FR" sz="1600" dirty="0" smtClean="0">
                <a:solidFill>
                  <a:srgbClr val="FF0000"/>
                </a:solidFill>
                <a:latin typeface="Cooper Black" panose="0208090404030B020404" pitchFamily="18" charset="0"/>
              </a:rPr>
              <a:t>Cours obligatoire de sensibilisation</a:t>
            </a:r>
            <a:endParaRPr lang="fr-CH" sz="1600" dirty="0">
              <a:solidFill>
                <a:srgbClr val="FF0000"/>
              </a:solidFill>
              <a:latin typeface="Cooper Black" panose="0208090404030B020404" pitchFamily="18" charset="0"/>
            </a:endParaRPr>
          </a:p>
        </p:txBody>
      </p:sp>
      <p:sp>
        <p:nvSpPr>
          <p:cNvPr id="45" name="ZoneTexte 44"/>
          <p:cNvSpPr txBox="1"/>
          <p:nvPr/>
        </p:nvSpPr>
        <p:spPr>
          <a:xfrm>
            <a:off x="3405588" y="1040534"/>
            <a:ext cx="5400271" cy="1431161"/>
          </a:xfrm>
          <a:prstGeom prst="rect">
            <a:avLst/>
          </a:prstGeom>
          <a:noFill/>
        </p:spPr>
        <p:txBody>
          <a:bodyPr wrap="square" rtlCol="0">
            <a:spAutoFit/>
          </a:bodyPr>
          <a:lstStyle/>
          <a:p>
            <a:pPr algn="just"/>
            <a:r>
              <a:rPr lang="fr-CH" sz="1100" dirty="0" smtClean="0">
                <a:latin typeface="Times New Roman" panose="02020603050405020304" pitchFamily="18" charset="0"/>
                <a:cs typeface="Times New Roman" panose="02020603050405020304" pitchFamily="18" charset="0"/>
              </a:rPr>
              <a:t>Les cours </a:t>
            </a:r>
            <a:r>
              <a:rPr lang="fr-CH" sz="1100" dirty="0">
                <a:latin typeface="Times New Roman" panose="02020603050405020304" pitchFamily="18" charset="0"/>
                <a:cs typeface="Times New Roman" panose="02020603050405020304" pitchFamily="18" charset="0"/>
              </a:rPr>
              <a:t>de </a:t>
            </a:r>
            <a:r>
              <a:rPr lang="fr-CH" sz="1100" dirty="0" smtClean="0">
                <a:latin typeface="Times New Roman" panose="02020603050405020304" pitchFamily="18" charset="0"/>
                <a:cs typeface="Times New Roman" panose="02020603050405020304" pitchFamily="18" charset="0"/>
              </a:rPr>
              <a:t>sensibilisation sont obligatoires depuis 1993. Leur but </a:t>
            </a:r>
            <a:r>
              <a:rPr lang="fr-CH" sz="1100" dirty="0">
                <a:latin typeface="Times New Roman" panose="02020603050405020304" pitchFamily="18" charset="0"/>
                <a:cs typeface="Times New Roman" panose="02020603050405020304" pitchFamily="18" charset="0"/>
              </a:rPr>
              <a:t>a</a:t>
            </a:r>
            <a:r>
              <a:rPr lang="fr-CH" sz="1100" dirty="0" smtClean="0">
                <a:latin typeface="Times New Roman" panose="02020603050405020304" pitchFamily="18" charset="0"/>
                <a:cs typeface="Times New Roman" panose="02020603050405020304" pitchFamily="18" charset="0"/>
              </a:rPr>
              <a:t> toujours été de vous sensibiliser sur des éléments sécuritaires propres à la conduite ou extérieurs à la conduite.</a:t>
            </a:r>
          </a:p>
          <a:p>
            <a:pPr algn="just"/>
            <a:r>
              <a:rPr lang="fr-FR" sz="1100" dirty="0" smtClean="0">
                <a:latin typeface="Times New Roman" panose="02020603050405020304" pitchFamily="18" charset="0"/>
                <a:cs typeface="Times New Roman" panose="02020603050405020304" pitchFamily="18" charset="0"/>
              </a:rPr>
              <a:t>Nous sommes toujours plus nombreux sur la chaussée, ce qui demande un comportement adapté et sécuritaire. </a:t>
            </a:r>
            <a:r>
              <a:rPr lang="fr-FR" sz="1100" dirty="0">
                <a:latin typeface="Times New Roman" panose="02020603050405020304" pitchFamily="18" charset="0"/>
                <a:cs typeface="Times New Roman" panose="02020603050405020304" pitchFamily="18" charset="0"/>
              </a:rPr>
              <a:t>L</a:t>
            </a:r>
            <a:r>
              <a:rPr lang="fr-FR" sz="1100" dirty="0" smtClean="0">
                <a:latin typeface="Times New Roman" panose="02020603050405020304" pitchFamily="18" charset="0"/>
                <a:cs typeface="Times New Roman" panose="02020603050405020304" pitchFamily="18" charset="0"/>
              </a:rPr>
              <a:t>es cours de sensibilisation sont là pour aider à comprendre comment adapter son comportement à son environnement .</a:t>
            </a:r>
          </a:p>
          <a:p>
            <a:pPr algn="just"/>
            <a:r>
              <a:rPr lang="fr-FR" sz="1600" b="1" dirty="0" smtClean="0">
                <a:solidFill>
                  <a:srgbClr val="FF0000"/>
                </a:solidFill>
                <a:latin typeface="Times New Roman" panose="02020603050405020304" pitchFamily="18" charset="0"/>
                <a:cs typeface="Times New Roman" panose="02020603050405020304" pitchFamily="18" charset="0"/>
              </a:rPr>
              <a:t>(Cela n’est pas basé sur : faire simplement attention !  </a:t>
            </a:r>
          </a:p>
          <a:p>
            <a:pPr algn="just"/>
            <a:r>
              <a:rPr lang="fr-FR" sz="1600" b="1" dirty="0">
                <a:solidFill>
                  <a:srgbClr val="FF0000"/>
                </a:solidFill>
                <a:latin typeface="Times New Roman" panose="02020603050405020304" pitchFamily="18" charset="0"/>
                <a:cs typeface="Times New Roman" panose="02020603050405020304" pitchFamily="18" charset="0"/>
              </a:rPr>
              <a:t>M</a:t>
            </a:r>
            <a:r>
              <a:rPr lang="fr-FR" sz="1600" b="1" dirty="0" smtClean="0">
                <a:solidFill>
                  <a:srgbClr val="FF0000"/>
                </a:solidFill>
                <a:latin typeface="Times New Roman" panose="02020603050405020304" pitchFamily="18" charset="0"/>
                <a:cs typeface="Times New Roman" panose="02020603050405020304" pitchFamily="18" charset="0"/>
              </a:rPr>
              <a:t>ais sur : quoi, où et comment </a:t>
            </a:r>
            <a:r>
              <a:rPr lang="fr-FR" sz="1600" b="1" dirty="0">
                <a:solidFill>
                  <a:srgbClr val="FF0000"/>
                </a:solidFill>
                <a:latin typeface="Times New Roman" panose="02020603050405020304" pitchFamily="18" charset="0"/>
                <a:cs typeface="Times New Roman" panose="02020603050405020304" pitchFamily="18" charset="0"/>
              </a:rPr>
              <a:t>f</a:t>
            </a:r>
            <a:r>
              <a:rPr lang="fr-FR" sz="1600" b="1" dirty="0" smtClean="0">
                <a:solidFill>
                  <a:srgbClr val="FF0000"/>
                </a:solidFill>
                <a:latin typeface="Times New Roman" panose="02020603050405020304" pitchFamily="18" charset="0"/>
                <a:cs typeface="Times New Roman" panose="02020603050405020304" pitchFamily="18" charset="0"/>
              </a:rPr>
              <a:t>aire attention)</a:t>
            </a:r>
            <a:endParaRPr lang="fr-CH" sz="1600" b="1" dirty="0">
              <a:solidFill>
                <a:srgbClr val="FF0000"/>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7239760" y="6405550"/>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smtClean="0"/>
              <a:t>En cliquant dessus arrivez sur  la page bonus</a:t>
            </a:r>
            <a:endParaRPr lang="fr-FR" sz="800" dirty="0"/>
          </a:p>
        </p:txBody>
      </p:sp>
      <p:sp>
        <p:nvSpPr>
          <p:cNvPr id="47" name="Flèche vers le bas 46"/>
          <p:cNvSpPr/>
          <p:nvPr/>
        </p:nvSpPr>
        <p:spPr>
          <a:xfrm>
            <a:off x="7853696" y="6267423"/>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31420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noChangeArrowheads="1"/>
          </p:cNvPicPr>
          <p:nvPr/>
        </p:nvPicPr>
        <p:blipFill>
          <a:blip r:embed="rId2">
            <a:clrChange>
              <a:clrFrom>
                <a:srgbClr val="AFE2FA"/>
              </a:clrFrom>
              <a:clrTo>
                <a:srgbClr val="AFE2FA">
                  <a:alpha val="0"/>
                </a:srgbClr>
              </a:clrTo>
            </a:clrChange>
            <a:extLst>
              <a:ext uri="{BEBA8EAE-BF5A-486C-A8C5-ECC9F3942E4B}">
                <a14:imgProps xmlns:a14="http://schemas.microsoft.com/office/drawing/2010/main">
                  <a14:imgLayer r:embed="rId3">
                    <a14:imgEffect>
                      <a14:artisticLineDrawing/>
                    </a14:imgEffect>
                    <a14:imgEffect>
                      <a14:colorTemperature colorTemp="5125"/>
                    </a14:imgEffect>
                    <a14:imgEffect>
                      <a14:saturation sat="60000"/>
                    </a14:imgEffect>
                  </a14:imgLayer>
                </a14:imgProps>
              </a:ex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91" y="180017"/>
            <a:ext cx="1490994" cy="1510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ZoneTexte 6"/>
          <p:cNvSpPr txBox="1"/>
          <p:nvPr/>
        </p:nvSpPr>
        <p:spPr>
          <a:xfrm>
            <a:off x="195428" y="1289259"/>
            <a:ext cx="1414521" cy="369332"/>
          </a:xfrm>
          <a:prstGeom prst="rect">
            <a:avLst/>
          </a:prstGeom>
          <a:noFill/>
        </p:spPr>
        <p:txBody>
          <a:bodyPr wrap="square" rtlCol="0">
            <a:spAutoFit/>
          </a:bodyPr>
          <a:lstStyle/>
          <a:p>
            <a:pPr algn="ctr"/>
            <a:r>
              <a:rPr lang="fr-FR" dirty="0" smtClean="0">
                <a:solidFill>
                  <a:schemeClr val="tx2">
                    <a:lumMod val="20000"/>
                    <a:lumOff val="80000"/>
                  </a:schemeClr>
                </a:solidFill>
                <a:latin typeface="Cooper Black" panose="0208090404030B020404" pitchFamily="18" charset="0"/>
              </a:rPr>
              <a:t>Pratique</a:t>
            </a:r>
            <a:endParaRPr lang="fr-CH" dirty="0">
              <a:solidFill>
                <a:schemeClr val="tx2">
                  <a:lumMod val="20000"/>
                  <a:lumOff val="80000"/>
                </a:schemeClr>
              </a:solidFill>
              <a:latin typeface="Cooper Black" panose="0208090404030B020404" pitchFamily="18" charset="0"/>
            </a:endParaRPr>
          </a:p>
        </p:txBody>
      </p:sp>
      <p:sp>
        <p:nvSpPr>
          <p:cNvPr id="11" name="ZoneTexte 10"/>
          <p:cNvSpPr txBox="1"/>
          <p:nvPr/>
        </p:nvSpPr>
        <p:spPr>
          <a:xfrm>
            <a:off x="1890864" y="2406814"/>
            <a:ext cx="6781049" cy="2308324"/>
          </a:xfrm>
          <a:prstGeom prst="rect">
            <a:avLst/>
          </a:prstGeom>
          <a:noFill/>
        </p:spPr>
        <p:txBody>
          <a:bodyPr wrap="square" rtlCol="0">
            <a:spAutoFit/>
          </a:bodyPr>
          <a:lstStyle/>
          <a:p>
            <a:pPr algn="just"/>
            <a:r>
              <a:rPr lang="fr-FR" sz="1200" b="1" dirty="0" smtClean="0">
                <a:solidFill>
                  <a:srgbClr val="FF0000"/>
                </a:solidFill>
                <a:latin typeface="Times New Roman" panose="02020603050405020304" pitchFamily="18" charset="0"/>
                <a:cs typeface="Times New Roman" panose="02020603050405020304" pitchFamily="18" charset="0"/>
              </a:rPr>
              <a:t>Les cours pratiques </a:t>
            </a:r>
            <a:r>
              <a:rPr lang="fr-FR" sz="1200" dirty="0" smtClean="0">
                <a:latin typeface="Times New Roman" panose="02020603050405020304" pitchFamily="18" charset="0"/>
                <a:cs typeface="Times New Roman" panose="02020603050405020304" pitchFamily="18" charset="0"/>
              </a:rPr>
              <a:t>vous permettent d’acquérir les connaissances nécessaires et les niveaux d’exigences demandés lors de votre examen final pour l’obtention de votre permis mais aussi, et surtout, pour que vous et moi sur la route, nous nous sentions en sécurité.</a:t>
            </a:r>
          </a:p>
          <a:p>
            <a:pPr algn="just"/>
            <a:r>
              <a:rPr lang="fr-FR" sz="1200" dirty="0" smtClean="0">
                <a:latin typeface="Times New Roman" panose="02020603050405020304" pitchFamily="18" charset="0"/>
                <a:cs typeface="Times New Roman" panose="02020603050405020304" pitchFamily="18" charset="0"/>
              </a:rPr>
              <a:t>Comme pour tous les métiers que nous apprenons, </a:t>
            </a:r>
            <a:r>
              <a:rPr lang="fr-FR" sz="1200" dirty="0">
                <a:latin typeface="Times New Roman" panose="02020603050405020304" pitchFamily="18" charset="0"/>
                <a:cs typeface="Times New Roman" panose="02020603050405020304" pitchFamily="18" charset="0"/>
              </a:rPr>
              <a:t>n</a:t>
            </a:r>
            <a:r>
              <a:rPr lang="fr-FR" sz="1200" dirty="0" smtClean="0">
                <a:latin typeface="Times New Roman" panose="02020603050405020304" pitchFamily="18" charset="0"/>
                <a:cs typeface="Times New Roman" panose="02020603050405020304" pitchFamily="18" charset="0"/>
              </a:rPr>
              <a:t>ous suivons des formations, mises à jour. </a:t>
            </a:r>
            <a:r>
              <a:rPr lang="fr-FR" sz="1200" dirty="0">
                <a:latin typeface="Times New Roman" panose="02020603050405020304" pitchFamily="18" charset="0"/>
                <a:cs typeface="Times New Roman" panose="02020603050405020304" pitchFamily="18" charset="0"/>
              </a:rPr>
              <a:t>I</a:t>
            </a:r>
            <a:r>
              <a:rPr lang="fr-FR" sz="1200" dirty="0" smtClean="0">
                <a:latin typeface="Times New Roman" panose="02020603050405020304" pitchFamily="18" charset="0"/>
                <a:cs typeface="Times New Roman" panose="02020603050405020304" pitchFamily="18" charset="0"/>
              </a:rPr>
              <a:t>l en va de même pour la route car, </a:t>
            </a:r>
            <a:r>
              <a:rPr lang="fr-CH" sz="1200" dirty="0" smtClean="0">
                <a:latin typeface="Times New Roman" panose="02020603050405020304" pitchFamily="18" charset="0"/>
                <a:cs typeface="Times New Roman" panose="02020603050405020304" pitchFamily="18" charset="0"/>
              </a:rPr>
              <a:t>en 20 ans, les exigences ont changé et dans 20 ans elles ne seront plus les mêmes qu’aujourd'hui, tout comme votre métier.</a:t>
            </a:r>
          </a:p>
          <a:p>
            <a:pPr algn="just"/>
            <a:r>
              <a:rPr lang="fr-CH" sz="1200" b="1" dirty="0" smtClean="0">
                <a:solidFill>
                  <a:srgbClr val="FF0000"/>
                </a:solidFill>
                <a:latin typeface="Times New Roman" panose="02020603050405020304" pitchFamily="18" charset="0"/>
                <a:cs typeface="Times New Roman" panose="02020603050405020304" pitchFamily="18" charset="0"/>
              </a:rPr>
              <a:t>Nos cours pratiques </a:t>
            </a:r>
            <a:r>
              <a:rPr lang="fr-CH" sz="1200" dirty="0" smtClean="0">
                <a:latin typeface="Times New Roman" panose="02020603050405020304" pitchFamily="18" charset="0"/>
                <a:cs typeface="Times New Roman" panose="02020603050405020304" pitchFamily="18" charset="0"/>
              </a:rPr>
              <a:t>donnés aujourd’hui par nos moniteurs vous fournissent les exigences sécuritaires demandées à ce jour par les autorités de ce pays dans le but premier d’un comportement sécuritaire de la part de tous les usagés de la route.</a:t>
            </a:r>
          </a:p>
          <a:p>
            <a:pPr algn="just"/>
            <a:r>
              <a:rPr lang="fr-CH" sz="1200" dirty="0" smtClean="0">
                <a:latin typeface="Times New Roman" panose="02020603050405020304" pitchFamily="18" charset="0"/>
                <a:cs typeface="Times New Roman" panose="02020603050405020304" pitchFamily="18" charset="0"/>
              </a:rPr>
              <a:t>Ce comportement vous est demandé lors de votre examen pratique pour l’obtention de votre permis. </a:t>
            </a:r>
            <a:r>
              <a:rPr lang="fr-CH" sz="1200" dirty="0">
                <a:latin typeface="Times New Roman" panose="02020603050405020304" pitchFamily="18" charset="0"/>
                <a:cs typeface="Times New Roman" panose="02020603050405020304" pitchFamily="18" charset="0"/>
              </a:rPr>
              <a:t>N</a:t>
            </a:r>
            <a:r>
              <a:rPr lang="fr-CH" sz="1200" dirty="0" smtClean="0">
                <a:latin typeface="Times New Roman" panose="02020603050405020304" pitchFamily="18" charset="0"/>
                <a:cs typeface="Times New Roman" panose="02020603050405020304" pitchFamily="18" charset="0"/>
              </a:rPr>
              <a:t>ous nous mettons à votre entière disposition pour vous faire connaître et adopter ce nouveau comportement sécuritaire.</a:t>
            </a:r>
            <a:endParaRPr lang="fr-FR" sz="1200" dirty="0" smtClean="0">
              <a:latin typeface="Times New Roman" panose="02020603050405020304" pitchFamily="18" charset="0"/>
              <a:cs typeface="Times New Roman" panose="02020603050405020304" pitchFamily="18" charset="0"/>
            </a:endParaRPr>
          </a:p>
        </p:txBody>
      </p:sp>
      <p:sp>
        <p:nvSpPr>
          <p:cNvPr id="10" name="ZoneTexte 9"/>
          <p:cNvSpPr txBox="1"/>
          <p:nvPr/>
        </p:nvSpPr>
        <p:spPr>
          <a:xfrm>
            <a:off x="1864223" y="276848"/>
            <a:ext cx="5251168" cy="338554"/>
          </a:xfrm>
          <a:prstGeom prst="rect">
            <a:avLst/>
          </a:prstGeom>
          <a:noFill/>
        </p:spPr>
        <p:txBody>
          <a:bodyPr wrap="square" rtlCol="0">
            <a:spAutoFit/>
          </a:bodyPr>
          <a:lstStyle/>
          <a:p>
            <a:r>
              <a:rPr lang="fr-FR" sz="1600" dirty="0" smtClean="0">
                <a:solidFill>
                  <a:srgbClr val="FF0000"/>
                </a:solidFill>
                <a:latin typeface="Cooper Black" panose="0208090404030B020404" pitchFamily="18" charset="0"/>
              </a:rPr>
              <a:t>Cours Pratique </a:t>
            </a:r>
            <a:endParaRPr lang="fr-CH" sz="1600" dirty="0">
              <a:solidFill>
                <a:srgbClr val="FF0000"/>
              </a:solidFill>
              <a:latin typeface="Cooper Black" panose="0208090404030B020404" pitchFamily="18" charset="0"/>
            </a:endParaRPr>
          </a:p>
        </p:txBody>
      </p:sp>
      <p:sp>
        <p:nvSpPr>
          <p:cNvPr id="13" name="Rectangle 12"/>
          <p:cNvSpPr/>
          <p:nvPr/>
        </p:nvSpPr>
        <p:spPr>
          <a:xfrm>
            <a:off x="136889" y="1961898"/>
            <a:ext cx="1478836" cy="44491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dirty="0" smtClean="0">
                <a:solidFill>
                  <a:schemeClr val="tx1"/>
                </a:solidFill>
              </a:rPr>
              <a:t>Tarifs</a:t>
            </a:r>
          </a:p>
        </p:txBody>
      </p:sp>
      <p:sp>
        <p:nvSpPr>
          <p:cNvPr id="15" name="Rectangle 14"/>
          <p:cNvSpPr/>
          <p:nvPr/>
        </p:nvSpPr>
        <p:spPr>
          <a:xfrm>
            <a:off x="136889" y="2854586"/>
            <a:ext cx="1471923" cy="42969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dirty="0" smtClean="0">
                <a:solidFill>
                  <a:schemeClr val="tx1"/>
                </a:solidFill>
              </a:rPr>
              <a:t>Lieu</a:t>
            </a:r>
            <a:endParaRPr lang="fr-FR" sz="1200" dirty="0"/>
          </a:p>
        </p:txBody>
      </p:sp>
      <p:sp>
        <p:nvSpPr>
          <p:cNvPr id="17" name="Rectangle 16"/>
          <p:cNvSpPr/>
          <p:nvPr/>
        </p:nvSpPr>
        <p:spPr>
          <a:xfrm>
            <a:off x="128014" y="3438273"/>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smtClean="0"/>
              <a:t>En cliquant dessus arrivez sur  la carte</a:t>
            </a:r>
            <a:endParaRPr lang="fr-FR" sz="800" dirty="0"/>
          </a:p>
        </p:txBody>
      </p:sp>
      <p:sp>
        <p:nvSpPr>
          <p:cNvPr id="18" name="Flèche vers le bas 17"/>
          <p:cNvSpPr/>
          <p:nvPr/>
        </p:nvSpPr>
        <p:spPr>
          <a:xfrm>
            <a:off x="741950" y="3300146"/>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Rectangle 18"/>
          <p:cNvSpPr/>
          <p:nvPr/>
        </p:nvSpPr>
        <p:spPr>
          <a:xfrm>
            <a:off x="155721" y="2534318"/>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smtClean="0"/>
              <a:t>En cliquant dessus arrivez sur la page des tarifs</a:t>
            </a:r>
            <a:endParaRPr lang="fr-FR" sz="800" dirty="0"/>
          </a:p>
        </p:txBody>
      </p:sp>
      <p:sp>
        <p:nvSpPr>
          <p:cNvPr id="20" name="Flèche vers le bas 19"/>
          <p:cNvSpPr/>
          <p:nvPr/>
        </p:nvSpPr>
        <p:spPr>
          <a:xfrm>
            <a:off x="769657" y="2396191"/>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 name="ZoneTexte 13"/>
          <p:cNvSpPr txBox="1"/>
          <p:nvPr/>
        </p:nvSpPr>
        <p:spPr>
          <a:xfrm>
            <a:off x="1896848" y="4942801"/>
            <a:ext cx="6775066" cy="1015663"/>
          </a:xfrm>
          <a:prstGeom prst="rect">
            <a:avLst/>
          </a:prstGeom>
          <a:noFill/>
        </p:spPr>
        <p:txBody>
          <a:bodyPr wrap="square" rtlCol="0">
            <a:spAutoFit/>
          </a:bodyPr>
          <a:lstStyle/>
          <a:p>
            <a:pPr algn="just"/>
            <a:r>
              <a:rPr lang="fr-FR" sz="1200" dirty="0">
                <a:latin typeface="Times New Roman" panose="02020603050405020304" pitchFamily="18" charset="0"/>
                <a:cs typeface="Times New Roman" panose="02020603050405020304" pitchFamily="18" charset="0"/>
              </a:rPr>
              <a:t>N</a:t>
            </a:r>
            <a:r>
              <a:rPr lang="fr-FR" sz="1200" dirty="0" smtClean="0">
                <a:latin typeface="Times New Roman" panose="02020603050405020304" pitchFamily="18" charset="0"/>
                <a:cs typeface="Times New Roman" panose="02020603050405020304" pitchFamily="18" charset="0"/>
              </a:rPr>
              <a:t>otre </a:t>
            </a:r>
            <a:r>
              <a:rPr lang="fr-FR" sz="1200" dirty="0">
                <a:latin typeface="Times New Roman" panose="02020603050405020304" pitchFamily="18" charset="0"/>
                <a:cs typeface="Times New Roman" panose="02020603050405020304" pitchFamily="18" charset="0"/>
              </a:rPr>
              <a:t>formation nous permet de trouver une pédagogie adaptée à chacun de vous, dans le but d’acquérir le plus facilement et simplement possible la partie psychomoteur de la </a:t>
            </a:r>
            <a:r>
              <a:rPr lang="fr-FR" sz="1200" dirty="0" smtClean="0">
                <a:latin typeface="Times New Roman" panose="02020603050405020304" pitchFamily="18" charset="0"/>
                <a:cs typeface="Times New Roman" panose="02020603050405020304" pitchFamily="18" charset="0"/>
              </a:rPr>
              <a:t>conduite </a:t>
            </a:r>
            <a:r>
              <a:rPr lang="fr-FR" sz="1200" dirty="0">
                <a:latin typeface="Times New Roman" panose="02020603050405020304" pitchFamily="18" charset="0"/>
                <a:cs typeface="Times New Roman" panose="02020603050405020304" pitchFamily="18" charset="0"/>
              </a:rPr>
              <a:t>(comprendre </a:t>
            </a:r>
            <a:r>
              <a:rPr lang="fr-FR" sz="1200" dirty="0" smtClean="0">
                <a:latin typeface="Times New Roman" panose="02020603050405020304" pitchFamily="18" charset="0"/>
                <a:cs typeface="Times New Roman" panose="02020603050405020304" pitchFamily="18" charset="0"/>
              </a:rPr>
              <a:t>comment </a:t>
            </a:r>
            <a:r>
              <a:rPr lang="fr-FR" sz="1200" dirty="0">
                <a:latin typeface="Times New Roman" panose="02020603050405020304" pitchFamily="18" charset="0"/>
                <a:cs typeface="Times New Roman" panose="02020603050405020304" pitchFamily="18" charset="0"/>
              </a:rPr>
              <a:t>conduire un véhicule</a:t>
            </a:r>
            <a:r>
              <a:rPr lang="fr-FR" sz="1200" dirty="0" smtClean="0">
                <a:latin typeface="Times New Roman" panose="02020603050405020304" pitchFamily="18" charset="0"/>
                <a:cs typeface="Times New Roman" panose="02020603050405020304" pitchFamily="18" charset="0"/>
              </a:rPr>
              <a:t>), </a:t>
            </a:r>
            <a:r>
              <a:rPr lang="fr-FR" sz="1200" dirty="0">
                <a:latin typeface="Times New Roman" panose="02020603050405020304" pitchFamily="18" charset="0"/>
                <a:cs typeface="Times New Roman" panose="02020603050405020304" pitchFamily="18" charset="0"/>
              </a:rPr>
              <a:t>taxonomie demandée lors de l’examen pratique </a:t>
            </a:r>
            <a:r>
              <a:rPr lang="fr-FR" sz="1200" dirty="0" smtClean="0">
                <a:latin typeface="Times New Roman" panose="02020603050405020304" pitchFamily="18" charset="0"/>
                <a:cs typeface="Times New Roman" panose="02020603050405020304" pitchFamily="18" charset="0"/>
              </a:rPr>
              <a:t>P4.</a:t>
            </a:r>
          </a:p>
          <a:p>
            <a:pPr algn="just"/>
            <a:r>
              <a:rPr lang="fr-FR" sz="1200" dirty="0" smtClean="0">
                <a:latin typeface="Times New Roman" panose="02020603050405020304" pitchFamily="18" charset="0"/>
                <a:cs typeface="Times New Roman" panose="02020603050405020304" pitchFamily="18" charset="0"/>
              </a:rPr>
              <a:t>La </a:t>
            </a:r>
            <a:r>
              <a:rPr lang="fr-FR" sz="1200" dirty="0">
                <a:latin typeface="Times New Roman" panose="02020603050405020304" pitchFamily="18" charset="0"/>
                <a:cs typeface="Times New Roman" panose="02020603050405020304" pitchFamily="18" charset="0"/>
              </a:rPr>
              <a:t>deuxième partie de notre formation nous permet de vous transmettre </a:t>
            </a:r>
            <a:r>
              <a:rPr lang="fr-FR" sz="1200" dirty="0" smtClean="0">
                <a:latin typeface="Times New Roman" panose="02020603050405020304" pitchFamily="18" charset="0"/>
                <a:cs typeface="Times New Roman" panose="02020603050405020304" pitchFamily="18" charset="0"/>
              </a:rPr>
              <a:t>les connaissances nécessaires </a:t>
            </a:r>
            <a:r>
              <a:rPr lang="fr-FR" sz="1200" dirty="0">
                <a:latin typeface="Times New Roman" panose="02020603050405020304" pitchFamily="18" charset="0"/>
                <a:cs typeface="Times New Roman" panose="02020603050405020304" pitchFamily="18" charset="0"/>
              </a:rPr>
              <a:t>en circulation </a:t>
            </a:r>
            <a:r>
              <a:rPr lang="fr-FR" sz="1200" dirty="0" smtClean="0">
                <a:latin typeface="Times New Roman" panose="02020603050405020304" pitchFamily="18" charset="0"/>
                <a:cs typeface="Times New Roman" panose="02020603050405020304" pitchFamily="18" charset="0"/>
              </a:rPr>
              <a:t>(le comportement en circulation), taxonomie demandée lors de l’examen pratique C3 / A2.</a:t>
            </a:r>
            <a:endParaRPr lang="fr-FR" sz="1200" dirty="0">
              <a:latin typeface="Times New Roman" panose="02020603050405020304" pitchFamily="18" charset="0"/>
              <a:cs typeface="Times New Roman" panose="02020603050405020304" pitchFamily="18" charset="0"/>
            </a:endParaRPr>
          </a:p>
        </p:txBody>
      </p:sp>
      <p:sp>
        <p:nvSpPr>
          <p:cNvPr id="16" name="ZoneTexte 15"/>
          <p:cNvSpPr txBox="1"/>
          <p:nvPr/>
        </p:nvSpPr>
        <p:spPr>
          <a:xfrm>
            <a:off x="4057131" y="76793"/>
            <a:ext cx="3168352" cy="738664"/>
          </a:xfrm>
          <a:prstGeom prst="rect">
            <a:avLst/>
          </a:prstGeom>
          <a:noFill/>
        </p:spPr>
        <p:txBody>
          <a:bodyPr wrap="square" rtlCol="0">
            <a:spAutoFit/>
          </a:bodyPr>
          <a:lstStyle/>
          <a:p>
            <a:pPr algn="ctr"/>
            <a:r>
              <a:rPr lang="fr-FR" sz="1400" dirty="0" smtClean="0">
                <a:latin typeface="Cooper Black" panose="0208090404030B020404" pitchFamily="18" charset="0"/>
              </a:rPr>
              <a:t>Brevet Fédéral </a:t>
            </a:r>
          </a:p>
          <a:p>
            <a:pPr algn="ctr"/>
            <a:r>
              <a:rPr lang="fr-FR" sz="1400" dirty="0">
                <a:latin typeface="Cooper Black" panose="0208090404030B020404" pitchFamily="18" charset="0"/>
              </a:rPr>
              <a:t>d</a:t>
            </a:r>
            <a:r>
              <a:rPr lang="fr-FR" sz="1400" dirty="0" smtClean="0">
                <a:latin typeface="Cooper Black" panose="0208090404030B020404" pitchFamily="18" charset="0"/>
              </a:rPr>
              <a:t>e </a:t>
            </a:r>
          </a:p>
          <a:p>
            <a:pPr algn="ctr"/>
            <a:r>
              <a:rPr lang="fr-FR" sz="1400" dirty="0" smtClean="0">
                <a:latin typeface="Cooper Black" panose="0208090404030B020404" pitchFamily="18" charset="0"/>
              </a:rPr>
              <a:t>Moniteur de conduite </a:t>
            </a:r>
            <a:endParaRPr lang="fr-CH" sz="1400" dirty="0">
              <a:latin typeface="Cooper Black" panose="0208090404030B020404" pitchFamily="18" charset="0"/>
            </a:endParaRPr>
          </a:p>
        </p:txBody>
      </p:sp>
      <p:pic>
        <p:nvPicPr>
          <p:cNvPr id="21" name="Picture 6"/>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5405" r="100000">
                        <a14:foregroundMark x1="51351" y1="41026" x2="51351" y2="41026"/>
                      </a14:backgroundRemoval>
                    </a14:imgEffect>
                  </a14:imgLayer>
                </a14:imgProps>
              </a:ext>
              <a:ext uri="{28A0092B-C50C-407E-A947-70E740481C1C}">
                <a14:useLocalDpi xmlns:a14="http://schemas.microsoft.com/office/drawing/2010/main" val="0"/>
              </a:ext>
            </a:extLst>
          </a:blip>
          <a:srcRect/>
          <a:stretch>
            <a:fillRect/>
          </a:stretch>
        </p:blipFill>
        <p:spPr bwMode="auto">
          <a:xfrm>
            <a:off x="4495271" y="166292"/>
            <a:ext cx="35242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7"/>
          <p:cNvPicPr>
            <a:picLocks noChangeAspect="1" noChangeArrowheads="1"/>
          </p:cNvPicPr>
          <p:nvPr/>
        </p:nvPicPr>
        <p:blipFill>
          <a:blip r:embed="rId7">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6400179" y="187559"/>
            <a:ext cx="35242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ZoneTexte 22"/>
          <p:cNvSpPr txBox="1"/>
          <p:nvPr/>
        </p:nvSpPr>
        <p:spPr>
          <a:xfrm>
            <a:off x="2570510" y="984116"/>
            <a:ext cx="5248421" cy="984885"/>
          </a:xfrm>
          <a:prstGeom prst="rect">
            <a:avLst/>
          </a:prstGeom>
          <a:noFill/>
        </p:spPr>
        <p:txBody>
          <a:bodyPr wrap="square" rtlCol="0">
            <a:spAutoFit/>
          </a:bodyPr>
          <a:lstStyle/>
          <a:p>
            <a:r>
              <a:rPr lang="fr-FR" sz="1400" dirty="0" smtClean="0">
                <a:latin typeface="Chalkduster"/>
                <a:cs typeface="Chalkduster"/>
              </a:rPr>
              <a:t>Cours pratique cat. B </a:t>
            </a:r>
            <a:r>
              <a:rPr lang="fr-FR" sz="1000" dirty="0" smtClean="0">
                <a:latin typeface="Chalkduster"/>
                <a:cs typeface="Chalkduster"/>
              </a:rPr>
              <a:t>(voiture manuelle ou automatique)</a:t>
            </a:r>
          </a:p>
          <a:p>
            <a:r>
              <a:rPr lang="fr-FR" sz="1400" dirty="0" smtClean="0">
                <a:latin typeface="Chalkduster"/>
                <a:cs typeface="Chalkduster"/>
              </a:rPr>
              <a:t>Pédagogie personnalisée   B.F.</a:t>
            </a:r>
          </a:p>
          <a:p>
            <a:r>
              <a:rPr lang="fr-FR" sz="1400" dirty="0" smtClean="0">
                <a:latin typeface="Chalkduster"/>
                <a:cs typeface="Chalkduster"/>
              </a:rPr>
              <a:t>Vous allez acquérir les niveaux de taxonomie demandés pour l’examen pratique  C3 / A2 / P4</a:t>
            </a:r>
          </a:p>
        </p:txBody>
      </p:sp>
      <p:pic>
        <p:nvPicPr>
          <p:cNvPr id="24" name="Picture 3"/>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0" b="100000" l="0" r="100000">
                        <a14:foregroundMark x1="6070" y1="44558" x2="6070" y2="44558"/>
                        <a14:foregroundMark x1="4792" y1="55442" x2="4792" y2="55442"/>
                        <a14:foregroundMark x1="10863" y1="65646" x2="10863" y2="65646"/>
                        <a14:foregroundMark x1="27157" y1="85714" x2="27157" y2="85714"/>
                        <a14:foregroundMark x1="31949" y1="8844" x2="31949" y2="8844"/>
                        <a14:foregroundMark x1="48562" y1="5782" x2="48562" y2="5782"/>
                        <a14:foregroundMark x1="91374" y1="59184" x2="91374" y2="59184"/>
                        <a14:foregroundMark x1="85942" y1="69388" x2="85942" y2="69388"/>
                        <a14:foregroundMark x1="83387" y1="25850" x2="83387" y2="25850"/>
                        <a14:foregroundMark x1="79872" y1="35714" x2="79872" y2="35714"/>
                        <a14:foregroundMark x1="55272" y1="90476" x2="55272" y2="90476"/>
                      </a14:backgroundRemoval>
                    </a14:imgEffect>
                  </a14:imgLayer>
                </a14:imgProps>
              </a:ext>
              <a:ext uri="{28A0092B-C50C-407E-A947-70E740481C1C}">
                <a14:useLocalDpi xmlns:a14="http://schemas.microsoft.com/office/drawing/2010/main" val="0"/>
              </a:ext>
            </a:extLst>
          </a:blip>
          <a:srcRect/>
          <a:stretch>
            <a:fillRect/>
          </a:stretch>
        </p:blipFill>
        <p:spPr bwMode="auto">
          <a:xfrm rot="20639899">
            <a:off x="75394" y="4953404"/>
            <a:ext cx="1905796" cy="1056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ZoneTexte 24"/>
          <p:cNvSpPr txBox="1"/>
          <p:nvPr/>
        </p:nvSpPr>
        <p:spPr>
          <a:xfrm rot="20616354">
            <a:off x="689889" y="5348700"/>
            <a:ext cx="900403" cy="400110"/>
          </a:xfrm>
          <a:prstGeom prst="rect">
            <a:avLst/>
          </a:prstGeom>
          <a:noFill/>
        </p:spPr>
        <p:txBody>
          <a:bodyPr wrap="square" rtlCol="0">
            <a:spAutoFit/>
          </a:bodyPr>
          <a:lstStyle/>
          <a:p>
            <a:r>
              <a:rPr lang="fr-FR" sz="2000" b="1" dirty="0" smtClean="0">
                <a:solidFill>
                  <a:srgbClr val="0066FF"/>
                </a:solidFill>
                <a:latin typeface="Cooper Black" panose="0208090404030B020404" pitchFamily="18" charset="0"/>
                <a:ea typeface="Gungsuh" panose="02030600000101010101" pitchFamily="18" charset="-127"/>
              </a:rPr>
              <a:t>New</a:t>
            </a:r>
            <a:endParaRPr lang="fr-CH" sz="2000" b="1" dirty="0">
              <a:solidFill>
                <a:srgbClr val="0066FF"/>
              </a:solidFill>
              <a:latin typeface="Cooper Black" panose="0208090404030B020404" pitchFamily="18" charset="0"/>
              <a:ea typeface="Gungsuh" panose="02030600000101010101" pitchFamily="18" charset="-127"/>
            </a:endParaRPr>
          </a:p>
        </p:txBody>
      </p:sp>
      <p:sp>
        <p:nvSpPr>
          <p:cNvPr id="26" name="ZoneTexte 25"/>
          <p:cNvSpPr txBox="1"/>
          <p:nvPr/>
        </p:nvSpPr>
        <p:spPr>
          <a:xfrm rot="20550829">
            <a:off x="404395" y="5185757"/>
            <a:ext cx="1260140" cy="307777"/>
          </a:xfrm>
          <a:prstGeom prst="rect">
            <a:avLst/>
          </a:prstGeom>
          <a:noFill/>
        </p:spPr>
        <p:txBody>
          <a:bodyPr wrap="square" rtlCol="0">
            <a:spAutoFit/>
          </a:bodyPr>
          <a:lstStyle/>
          <a:p>
            <a:pPr algn="ctr"/>
            <a:r>
              <a:rPr lang="fr-FR" sz="1400" b="1" dirty="0" smtClean="0">
                <a:solidFill>
                  <a:srgbClr val="002060"/>
                </a:solidFill>
                <a:latin typeface="Times New Roman" panose="02020603050405020304" pitchFamily="18" charset="0"/>
                <a:cs typeface="Times New Roman" panose="02020603050405020304" pitchFamily="18" charset="0"/>
              </a:rPr>
              <a:t>Pratique</a:t>
            </a:r>
            <a:endParaRPr lang="fr-CH" sz="1400" b="1" dirty="0">
              <a:solidFill>
                <a:srgbClr val="002060"/>
              </a:solidFill>
              <a:latin typeface="Times New Roman" panose="02020603050405020304" pitchFamily="18" charset="0"/>
              <a:cs typeface="Times New Roman" panose="02020603050405020304" pitchFamily="18" charset="0"/>
            </a:endParaRPr>
          </a:p>
        </p:txBody>
      </p:sp>
      <p:sp>
        <p:nvSpPr>
          <p:cNvPr id="27" name="ZoneTexte 26"/>
          <p:cNvSpPr txBox="1"/>
          <p:nvPr/>
        </p:nvSpPr>
        <p:spPr>
          <a:xfrm rot="20041960">
            <a:off x="3858112" y="38363"/>
            <a:ext cx="900403" cy="400110"/>
          </a:xfrm>
          <a:prstGeom prst="rect">
            <a:avLst/>
          </a:prstGeom>
          <a:noFill/>
        </p:spPr>
        <p:txBody>
          <a:bodyPr wrap="square" rtlCol="0">
            <a:spAutoFit/>
          </a:bodyPr>
          <a:lstStyle/>
          <a:p>
            <a:r>
              <a:rPr lang="fr-FR" sz="2000" b="1" dirty="0" smtClean="0">
                <a:solidFill>
                  <a:srgbClr val="0066FF"/>
                </a:solidFill>
                <a:latin typeface="Cooper Black" panose="0208090404030B020404" pitchFamily="18" charset="0"/>
                <a:ea typeface="Gungsuh" panose="02030600000101010101" pitchFamily="18" charset="-127"/>
              </a:rPr>
              <a:t>New</a:t>
            </a:r>
            <a:endParaRPr lang="fr-CH" sz="2000" b="1" dirty="0">
              <a:solidFill>
                <a:srgbClr val="0066FF"/>
              </a:solidFill>
              <a:latin typeface="Cooper Black" panose="0208090404030B020404" pitchFamily="18" charset="0"/>
              <a:ea typeface="Gungsuh" panose="02030600000101010101" pitchFamily="18" charset="-127"/>
            </a:endParaRPr>
          </a:p>
        </p:txBody>
      </p:sp>
    </p:spTree>
    <p:extLst>
      <p:ext uri="{BB962C8B-B14F-4D97-AF65-F5344CB8AC3E}">
        <p14:creationId xmlns:p14="http://schemas.microsoft.com/office/powerpoint/2010/main" val="2989178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noChangeArrowheads="1"/>
          </p:cNvPicPr>
          <p:nvPr/>
        </p:nvPicPr>
        <p:blipFill>
          <a:blip r:embed="rId2">
            <a:clrChange>
              <a:clrFrom>
                <a:srgbClr val="AFE2FA"/>
              </a:clrFrom>
              <a:clrTo>
                <a:srgbClr val="AFE2FA">
                  <a:alpha val="0"/>
                </a:srgbClr>
              </a:clrTo>
            </a:clrChange>
            <a:extLst>
              <a:ext uri="{BEBA8EAE-BF5A-486C-A8C5-ECC9F3942E4B}">
                <a14:imgProps xmlns:a14="http://schemas.microsoft.com/office/drawing/2010/main">
                  <a14:imgLayer r:embed="rId3">
                    <a14:imgEffect>
                      <a14:artisticLineDrawing/>
                    </a14:imgEffect>
                    <a14:imgEffect>
                      <a14:colorTemperature colorTemp="5125"/>
                    </a14:imgEffect>
                    <a14:imgEffect>
                      <a14:saturation sat="60000"/>
                    </a14:imgEffect>
                  </a14:imgLayer>
                </a14:imgProps>
              </a:ex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50965" y="221142"/>
            <a:ext cx="8418676" cy="607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Date des cours de premiers secours </a:t>
            </a:r>
            <a:endParaRPr lang="fr-FR" dirty="0"/>
          </a:p>
        </p:txBody>
      </p:sp>
      <p:sp>
        <p:nvSpPr>
          <p:cNvPr id="5" name="Rectangle 4"/>
          <p:cNvSpPr/>
          <p:nvPr/>
        </p:nvSpPr>
        <p:spPr>
          <a:xfrm>
            <a:off x="3962178" y="22815"/>
            <a:ext cx="1171162" cy="4334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3 </a:t>
            </a:r>
            <a:endParaRPr lang="fr-FR" dirty="0"/>
          </a:p>
        </p:txBody>
      </p:sp>
      <p:pic>
        <p:nvPicPr>
          <p:cNvPr id="3" name="Image 2"/>
          <p:cNvPicPr>
            <a:picLocks noChangeAspect="1"/>
          </p:cNvPicPr>
          <p:nvPr/>
        </p:nvPicPr>
        <p:blipFill>
          <a:blip r:embed="rId4"/>
          <a:stretch>
            <a:fillRect/>
          </a:stretch>
        </p:blipFill>
        <p:spPr>
          <a:xfrm>
            <a:off x="2398149" y="1216375"/>
            <a:ext cx="4347700" cy="5309580"/>
          </a:xfrm>
          <a:prstGeom prst="rect">
            <a:avLst/>
          </a:prstGeom>
        </p:spPr>
      </p:pic>
      <p:sp>
        <p:nvSpPr>
          <p:cNvPr id="10" name="Rectangle 9"/>
          <p:cNvSpPr/>
          <p:nvPr/>
        </p:nvSpPr>
        <p:spPr>
          <a:xfrm>
            <a:off x="128014" y="4225115"/>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smtClean="0"/>
              <a:t>En cliquant </a:t>
            </a:r>
            <a:r>
              <a:rPr lang="fr-FR" sz="800" dirty="0"/>
              <a:t> </a:t>
            </a:r>
            <a:r>
              <a:rPr lang="fr-FR" sz="800" dirty="0" smtClean="0"/>
              <a:t>sur s’inscrire</a:t>
            </a:r>
          </a:p>
          <a:p>
            <a:pPr algn="ctr"/>
            <a:endParaRPr lang="fr-FR" sz="800" dirty="0"/>
          </a:p>
        </p:txBody>
      </p:sp>
      <p:sp>
        <p:nvSpPr>
          <p:cNvPr id="11" name="Flèche vers le bas 10"/>
          <p:cNvSpPr/>
          <p:nvPr/>
        </p:nvSpPr>
        <p:spPr>
          <a:xfrm>
            <a:off x="741950" y="4086988"/>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95550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noChangeArrowheads="1"/>
          </p:cNvPicPr>
          <p:nvPr/>
        </p:nvPicPr>
        <p:blipFill>
          <a:blip r:embed="rId2">
            <a:clrChange>
              <a:clrFrom>
                <a:srgbClr val="AFE2FA"/>
              </a:clrFrom>
              <a:clrTo>
                <a:srgbClr val="AFE2FA">
                  <a:alpha val="0"/>
                </a:srgbClr>
              </a:clrTo>
            </a:clrChange>
            <a:extLst>
              <a:ext uri="{BEBA8EAE-BF5A-486C-A8C5-ECC9F3942E4B}">
                <a14:imgProps xmlns:a14="http://schemas.microsoft.com/office/drawing/2010/main">
                  <a14:imgLayer r:embed="rId3">
                    <a14:imgEffect>
                      <a14:artisticLineDrawing/>
                    </a14:imgEffect>
                    <a14:imgEffect>
                      <a14:colorTemperature colorTemp="5125"/>
                    </a14:imgEffect>
                    <a14:imgEffect>
                      <a14:saturation sat="60000"/>
                    </a14:imgEffect>
                  </a14:imgLayer>
                </a14:imgProps>
              </a:ex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36889" y="455940"/>
            <a:ext cx="8532752" cy="607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inscription </a:t>
            </a:r>
            <a:r>
              <a:rPr lang="fr-FR" dirty="0"/>
              <a:t>p</a:t>
            </a:r>
            <a:r>
              <a:rPr lang="fr-FR" dirty="0" smtClean="0"/>
              <a:t>remier secours </a:t>
            </a:r>
            <a:endParaRPr lang="fr-FR" dirty="0"/>
          </a:p>
        </p:txBody>
      </p:sp>
      <p:pic>
        <p:nvPicPr>
          <p:cNvPr id="7" name="Image 6"/>
          <p:cNvPicPr>
            <a:picLocks noChangeAspect="1"/>
          </p:cNvPicPr>
          <p:nvPr/>
        </p:nvPicPr>
        <p:blipFill>
          <a:blip r:embed="rId4"/>
          <a:stretch>
            <a:fillRect/>
          </a:stretch>
        </p:blipFill>
        <p:spPr>
          <a:xfrm>
            <a:off x="1930814" y="1288658"/>
            <a:ext cx="4944901" cy="5093591"/>
          </a:xfrm>
          <a:prstGeom prst="rect">
            <a:avLst/>
          </a:prstGeom>
        </p:spPr>
      </p:pic>
    </p:spTree>
    <p:extLst>
      <p:ext uri="{BB962C8B-B14F-4D97-AF65-F5344CB8AC3E}">
        <p14:creationId xmlns:p14="http://schemas.microsoft.com/office/powerpoint/2010/main" val="3162454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8"/>
          <p:cNvPicPr>
            <a:picLocks noChangeAspect="1" noChangeArrowheads="1"/>
          </p:cNvPicPr>
          <p:nvPr/>
        </p:nvPicPr>
        <p:blipFill>
          <a:blip r:embed="rId2">
            <a:clrChange>
              <a:clrFrom>
                <a:srgbClr val="AFE2FA"/>
              </a:clrFrom>
              <a:clrTo>
                <a:srgbClr val="AFE2FA">
                  <a:alpha val="0"/>
                </a:srgbClr>
              </a:clrTo>
            </a:clrChange>
            <a:extLst>
              <a:ext uri="{BEBA8EAE-BF5A-486C-A8C5-ECC9F3942E4B}">
                <a14:imgProps xmlns:a14="http://schemas.microsoft.com/office/drawing/2010/main">
                  <a14:imgLayer r:embed="rId3">
                    <a14:imgEffect>
                      <a14:artisticLineDrawing/>
                    </a14:imgEffect>
                    <a14:imgEffect>
                      <a14:colorTemperature colorTemp="5125"/>
                    </a14:imgEffect>
                    <a14:imgEffect>
                      <a14:saturation sat="60000"/>
                    </a14:imgEffect>
                  </a14:imgLayer>
                </a14:imgProps>
              </a:ex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04183" y="344967"/>
            <a:ext cx="8532752" cy="303913"/>
          </a:xfrm>
          <a:prstGeom prst="rect">
            <a:avLst/>
          </a:prstGeom>
          <a:no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solidFill>
                  <a:srgbClr val="FF0000"/>
                </a:solidFill>
                <a:latin typeface="Cooper Black" panose="0208090404030B020404" pitchFamily="18" charset="0"/>
              </a:rPr>
              <a:t>D</a:t>
            </a:r>
            <a:r>
              <a:rPr lang="fr-FR" dirty="0" smtClean="0">
                <a:solidFill>
                  <a:srgbClr val="FF0000"/>
                </a:solidFill>
                <a:latin typeface="Cooper Black" panose="0208090404030B020404" pitchFamily="18" charset="0"/>
              </a:rPr>
              <a:t>ates des cours de sensibilisation </a:t>
            </a:r>
            <a:endParaRPr lang="fr-FR" dirty="0">
              <a:solidFill>
                <a:srgbClr val="FF0000"/>
              </a:solidFill>
              <a:latin typeface="Cooper Black" panose="0208090404030B020404" pitchFamily="18" charset="0"/>
            </a:endParaRPr>
          </a:p>
        </p:txBody>
      </p:sp>
      <p:sp>
        <p:nvSpPr>
          <p:cNvPr id="4" name="Rectangle 3"/>
          <p:cNvSpPr/>
          <p:nvPr/>
        </p:nvSpPr>
        <p:spPr>
          <a:xfrm>
            <a:off x="250965" y="1178808"/>
            <a:ext cx="8350234" cy="5171544"/>
          </a:xfrm>
          <a:prstGeom prst="rect">
            <a:avLst/>
          </a:prstGeom>
          <a:no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dirty="0" smtClean="0"/>
          </a:p>
          <a:p>
            <a:pPr algn="ctr"/>
            <a:endParaRPr lang="fr-FR" dirty="0"/>
          </a:p>
        </p:txBody>
      </p:sp>
      <p:sp>
        <p:nvSpPr>
          <p:cNvPr id="5" name="Rectangle 4"/>
          <p:cNvSpPr/>
          <p:nvPr/>
        </p:nvSpPr>
        <p:spPr>
          <a:xfrm>
            <a:off x="3884978" y="-193934"/>
            <a:ext cx="1171162" cy="43349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smtClean="0"/>
              <a:t>3 </a:t>
            </a:r>
            <a:endParaRPr lang="fr-FR" dirty="0"/>
          </a:p>
        </p:txBody>
      </p:sp>
      <p:pic>
        <p:nvPicPr>
          <p:cNvPr id="6" name="Image 5"/>
          <p:cNvPicPr>
            <a:picLocks noChangeAspect="1"/>
          </p:cNvPicPr>
          <p:nvPr/>
        </p:nvPicPr>
        <p:blipFill>
          <a:blip r:embed="rId4"/>
          <a:stretch>
            <a:fillRect/>
          </a:stretch>
        </p:blipFill>
        <p:spPr>
          <a:xfrm>
            <a:off x="2368986" y="1521042"/>
            <a:ext cx="4203146" cy="5222658"/>
          </a:xfrm>
          <a:prstGeom prst="rect">
            <a:avLst/>
          </a:prstGeom>
        </p:spPr>
      </p:pic>
      <p:sp>
        <p:nvSpPr>
          <p:cNvPr id="7" name="Rectangle 6"/>
          <p:cNvSpPr/>
          <p:nvPr/>
        </p:nvSpPr>
        <p:spPr>
          <a:xfrm>
            <a:off x="2608262" y="1133270"/>
            <a:ext cx="3635639" cy="283810"/>
          </a:xfrm>
          <a:prstGeom prst="rect">
            <a:avLst/>
          </a:prstGeom>
          <a:no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fr-FR" sz="1200" dirty="0" smtClean="0">
                <a:solidFill>
                  <a:schemeClr val="tx1"/>
                </a:solidFill>
              </a:rPr>
              <a:t>Mettre le nom du moniteur qui ouvre le cours à chaque cours</a:t>
            </a:r>
            <a:endParaRPr lang="fr-FR" sz="1200" dirty="0">
              <a:solidFill>
                <a:schemeClr val="tx1"/>
              </a:solidFill>
            </a:endParaRPr>
          </a:p>
        </p:txBody>
      </p:sp>
      <p:sp>
        <p:nvSpPr>
          <p:cNvPr id="23" name="Rectangle 22"/>
          <p:cNvSpPr/>
          <p:nvPr/>
        </p:nvSpPr>
        <p:spPr>
          <a:xfrm>
            <a:off x="1916778" y="3078900"/>
            <a:ext cx="1471923" cy="219318"/>
          </a:xfrm>
          <a:prstGeom prst="rect">
            <a:avLst/>
          </a:prstGeom>
          <a:solidFill>
            <a:schemeClr val="bg1">
              <a:lumMod val="75000"/>
            </a:schemeClr>
          </a:solidFill>
          <a:ln>
            <a:solidFill>
              <a:srgbClr val="FF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smtClean="0"/>
              <a:t>En cliquant dessus arrivez sur  la carte s’inscrire</a:t>
            </a:r>
            <a:endParaRPr lang="fr-FR" sz="800" dirty="0"/>
          </a:p>
        </p:txBody>
      </p:sp>
      <p:sp>
        <p:nvSpPr>
          <p:cNvPr id="24" name="Flèche vers le bas 23"/>
          <p:cNvSpPr/>
          <p:nvPr/>
        </p:nvSpPr>
        <p:spPr>
          <a:xfrm>
            <a:off x="2530714" y="2940773"/>
            <a:ext cx="250964" cy="138128"/>
          </a:xfrm>
          <a:prstGeom prst="downArrow">
            <a:avLst/>
          </a:prstGeom>
          <a:solidFill>
            <a:schemeClr val="bg1">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9" name="Connecteur droit avec flèche 8"/>
          <p:cNvCxnSpPr/>
          <p:nvPr/>
        </p:nvCxnSpPr>
        <p:spPr>
          <a:xfrm flipH="1">
            <a:off x="3171825" y="1325842"/>
            <a:ext cx="904876" cy="161493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6355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p:cNvPicPr>
            <a:picLocks noChangeAspect="1" noChangeArrowheads="1"/>
          </p:cNvPicPr>
          <p:nvPr/>
        </p:nvPicPr>
        <p:blipFill>
          <a:blip r:embed="rId2">
            <a:clrChange>
              <a:clrFrom>
                <a:srgbClr val="AFE2FA"/>
              </a:clrFrom>
              <a:clrTo>
                <a:srgbClr val="AFE2FA">
                  <a:alpha val="0"/>
                </a:srgbClr>
              </a:clrTo>
            </a:clrChange>
            <a:extLst>
              <a:ext uri="{BEBA8EAE-BF5A-486C-A8C5-ECC9F3942E4B}">
                <a14:imgProps xmlns:a14="http://schemas.microsoft.com/office/drawing/2010/main">
                  <a14:imgLayer r:embed="rId3">
                    <a14:imgEffect>
                      <a14:artisticLineDrawing/>
                    </a14:imgEffect>
                    <a14:imgEffect>
                      <a14:colorTemperature colorTemp="5125"/>
                    </a14:imgEffect>
                    <a14:imgEffect>
                      <a14:saturation sat="60000"/>
                    </a14:imgEffect>
                  </a14:imgLayer>
                </a14:imgProps>
              </a:ex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36889" y="221142"/>
            <a:ext cx="8532752" cy="607826"/>
          </a:xfrm>
          <a:prstGeom prst="rect">
            <a:avLst/>
          </a:prstGeom>
          <a:no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smtClean="0">
                <a:solidFill>
                  <a:srgbClr val="FF0000"/>
                </a:solidFill>
                <a:latin typeface="Cooper Black" panose="0208090404030B020404" pitchFamily="18" charset="0"/>
              </a:rPr>
              <a:t>Inscription sensibilisation </a:t>
            </a:r>
            <a:endParaRPr lang="fr-FR" dirty="0">
              <a:solidFill>
                <a:srgbClr val="FF0000"/>
              </a:solidFill>
              <a:latin typeface="Cooper Black" panose="0208090404030B020404" pitchFamily="18" charset="0"/>
            </a:endParaRPr>
          </a:p>
        </p:txBody>
      </p:sp>
      <p:sp>
        <p:nvSpPr>
          <p:cNvPr id="4" name="Rectangle 3"/>
          <p:cNvSpPr/>
          <p:nvPr/>
        </p:nvSpPr>
        <p:spPr>
          <a:xfrm>
            <a:off x="250965" y="1178808"/>
            <a:ext cx="8350234" cy="517154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dirty="0" smtClean="0"/>
          </a:p>
          <a:p>
            <a:pPr algn="ctr"/>
            <a:endParaRPr lang="fr-FR" dirty="0"/>
          </a:p>
        </p:txBody>
      </p:sp>
      <p:sp>
        <p:nvSpPr>
          <p:cNvPr id="5" name="Rectangle 4"/>
          <p:cNvSpPr/>
          <p:nvPr/>
        </p:nvSpPr>
        <p:spPr>
          <a:xfrm>
            <a:off x="3986418" y="-193934"/>
            <a:ext cx="1171162" cy="43349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4</a:t>
            </a:r>
            <a:r>
              <a:rPr lang="fr-FR" dirty="0" smtClean="0"/>
              <a:t> </a:t>
            </a:r>
            <a:endParaRPr lang="fr-FR" dirty="0"/>
          </a:p>
        </p:txBody>
      </p:sp>
      <p:pic>
        <p:nvPicPr>
          <p:cNvPr id="3" name="Image 2"/>
          <p:cNvPicPr>
            <a:picLocks noChangeAspect="1"/>
          </p:cNvPicPr>
          <p:nvPr/>
        </p:nvPicPr>
        <p:blipFill>
          <a:blip r:embed="rId4"/>
          <a:stretch>
            <a:fillRect/>
          </a:stretch>
        </p:blipFill>
        <p:spPr>
          <a:xfrm>
            <a:off x="2487374" y="1589489"/>
            <a:ext cx="4077098" cy="4388207"/>
          </a:xfrm>
          <a:prstGeom prst="rect">
            <a:avLst/>
          </a:prstGeom>
        </p:spPr>
      </p:pic>
    </p:spTree>
    <p:extLst>
      <p:ext uri="{BB962C8B-B14F-4D97-AF65-F5344CB8AC3E}">
        <p14:creationId xmlns:p14="http://schemas.microsoft.com/office/powerpoint/2010/main" val="1576700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8"/>
          <p:cNvPicPr>
            <a:picLocks noChangeAspect="1" noChangeArrowheads="1"/>
          </p:cNvPicPr>
          <p:nvPr/>
        </p:nvPicPr>
        <p:blipFill>
          <a:blip r:embed="rId2">
            <a:clrChange>
              <a:clrFrom>
                <a:srgbClr val="AFE2FA"/>
              </a:clrFrom>
              <a:clrTo>
                <a:srgbClr val="AFE2FA">
                  <a:alpha val="0"/>
                </a:srgbClr>
              </a:clrTo>
            </a:clrChange>
            <a:extLst>
              <a:ext uri="{BEBA8EAE-BF5A-486C-A8C5-ECC9F3942E4B}">
                <a14:imgProps xmlns:a14="http://schemas.microsoft.com/office/drawing/2010/main">
                  <a14:imgLayer r:embed="rId3">
                    <a14:imgEffect>
                      <a14:artisticLineDrawing/>
                    </a14:imgEffect>
                    <a14:imgEffect>
                      <a14:colorTemperature colorTemp="5125"/>
                    </a14:imgEffect>
                    <a14:imgEffect>
                      <a14:saturation sat="60000"/>
                    </a14:imgEffect>
                  </a14:imgLayer>
                </a14:imgProps>
              </a:ex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987768" y="5964325"/>
            <a:ext cx="6073694" cy="34895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lstStyle/>
          <a:p>
            <a:r>
              <a:rPr lang="fr-FR" sz="1100" dirty="0" smtClean="0">
                <a:solidFill>
                  <a:schemeClr val="tx1"/>
                </a:solidFill>
                <a:latin typeface="Times New Roman" panose="02020603050405020304" pitchFamily="18" charset="0"/>
                <a:cs typeface="Times New Roman" panose="02020603050405020304" pitchFamily="18" charset="0"/>
              </a:rPr>
              <a:t>Nouveau centre de formation, nouvelle formation pour l’obtention de votre permis de conduire</a:t>
            </a:r>
            <a:r>
              <a:rPr lang="fr-FR" sz="1100" dirty="0" smtClean="0">
                <a:solidFill>
                  <a:schemeClr val="tx1"/>
                </a:solidFill>
                <a:latin typeface="Times New Roman" panose="02020603050405020304" pitchFamily="18" charset="0"/>
                <a:cs typeface="Times New Roman" panose="02020603050405020304" pitchFamily="18" charset="0"/>
              </a:rPr>
              <a:t>.</a:t>
            </a:r>
            <a:endParaRPr lang="fr-FR" sz="1100" dirty="0" smtClean="0">
              <a:solidFill>
                <a:schemeClr val="tx1"/>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3034894" y="-450351"/>
            <a:ext cx="3074209" cy="4334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Page d’accueil 1</a:t>
            </a:r>
            <a:r>
              <a:rPr lang="fr-FR" baseline="30000" dirty="0"/>
              <a:t>ere</a:t>
            </a:r>
            <a:r>
              <a:rPr lang="fr-FR" dirty="0"/>
              <a:t> partie</a:t>
            </a:r>
          </a:p>
        </p:txBody>
      </p:sp>
      <p:sp>
        <p:nvSpPr>
          <p:cNvPr id="27" name="ZoneTexte 26"/>
          <p:cNvSpPr txBox="1"/>
          <p:nvPr/>
        </p:nvSpPr>
        <p:spPr>
          <a:xfrm>
            <a:off x="90533" y="75507"/>
            <a:ext cx="8970929" cy="461665"/>
          </a:xfrm>
          <a:prstGeom prst="rect">
            <a:avLst/>
          </a:prstGeom>
          <a:noFill/>
        </p:spPr>
        <p:txBody>
          <a:bodyPr wrap="square" rtlCol="0">
            <a:spAutoFit/>
          </a:bodyPr>
          <a:lstStyle/>
          <a:p>
            <a:r>
              <a:rPr lang="fr-FR" sz="2400" dirty="0" smtClean="0">
                <a:latin typeface="Cooper Black" panose="0208090404030B020404" pitchFamily="18" charset="0"/>
              </a:rPr>
              <a:t>Auto-école</a:t>
            </a:r>
            <a:r>
              <a:rPr lang="fr-FR" sz="800" dirty="0" smtClean="0">
                <a:latin typeface="Cooper Black" panose="0208090404030B020404" pitchFamily="18" charset="0"/>
              </a:rPr>
              <a:t>   </a:t>
            </a:r>
            <a:r>
              <a:rPr lang="fr-FR" sz="2400" dirty="0" smtClean="0">
                <a:latin typeface="Cooper Black" panose="0208090404030B020404" pitchFamily="18" charset="0"/>
              </a:rPr>
              <a:t>Drive - L6  </a:t>
            </a:r>
            <a:r>
              <a:rPr lang="fr-FR" sz="1400" dirty="0" smtClean="0">
                <a:latin typeface="Cooper Black" panose="0208090404030B020404" pitchFamily="18" charset="0"/>
              </a:rPr>
              <a:t>Vous êtes sur le site de formation que vous cherchiez !</a:t>
            </a:r>
          </a:p>
        </p:txBody>
      </p:sp>
      <p:sp>
        <p:nvSpPr>
          <p:cNvPr id="15" name="ZoneTexte 14"/>
          <p:cNvSpPr txBox="1"/>
          <p:nvPr/>
        </p:nvSpPr>
        <p:spPr>
          <a:xfrm>
            <a:off x="-2182" y="1698314"/>
            <a:ext cx="1502643" cy="276999"/>
          </a:xfrm>
          <a:prstGeom prst="rect">
            <a:avLst/>
          </a:prstGeom>
          <a:solidFill>
            <a:schemeClr val="bg1">
              <a:lumMod val="75000"/>
            </a:schemeClr>
          </a:solidFill>
          <a:ln>
            <a:solidFill>
              <a:schemeClr val="tx1"/>
            </a:solidFill>
          </a:ln>
        </p:spPr>
        <p:txBody>
          <a:bodyPr wrap="square" rtlCol="0">
            <a:spAutoFit/>
          </a:bodyPr>
          <a:lstStyle/>
          <a:p>
            <a:pPr algn="ctr"/>
            <a:r>
              <a:rPr lang="fr-FR" sz="1200" dirty="0" smtClean="0">
                <a:solidFill>
                  <a:schemeClr val="tx1">
                    <a:lumMod val="85000"/>
                    <a:lumOff val="15000"/>
                  </a:schemeClr>
                </a:solidFill>
                <a:latin typeface="Times New Roman" panose="02020603050405020304" pitchFamily="18" charset="0"/>
                <a:cs typeface="Times New Roman" panose="02020603050405020304" pitchFamily="18" charset="0"/>
              </a:rPr>
              <a:t>Qui sommes-nous ?</a:t>
            </a:r>
            <a:endParaRPr lang="fr-CH" sz="1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7" name="ZoneTexte 46"/>
          <p:cNvSpPr txBox="1"/>
          <p:nvPr/>
        </p:nvSpPr>
        <p:spPr>
          <a:xfrm>
            <a:off x="1497299" y="1699308"/>
            <a:ext cx="1514053" cy="276999"/>
          </a:xfrm>
          <a:prstGeom prst="rect">
            <a:avLst/>
          </a:prstGeom>
          <a:solidFill>
            <a:schemeClr val="bg1">
              <a:lumMod val="75000"/>
            </a:schemeClr>
          </a:solidFill>
          <a:ln>
            <a:solidFill>
              <a:schemeClr val="tx1"/>
            </a:solidFill>
          </a:ln>
        </p:spPr>
        <p:txBody>
          <a:bodyPr wrap="square" rtlCol="0">
            <a:spAutoFit/>
          </a:bodyPr>
          <a:lstStyle/>
          <a:p>
            <a:pPr algn="ctr"/>
            <a:r>
              <a:rPr lang="fr-FR" sz="1200" dirty="0" smtClean="0">
                <a:solidFill>
                  <a:schemeClr val="tx1">
                    <a:lumMod val="85000"/>
                    <a:lumOff val="15000"/>
                  </a:schemeClr>
                </a:solidFill>
                <a:latin typeface="Times New Roman" panose="02020603050405020304" pitchFamily="18" charset="0"/>
                <a:cs typeface="Times New Roman" panose="02020603050405020304" pitchFamily="18" charset="0"/>
              </a:rPr>
              <a:t>Où pratiquons-nous ?</a:t>
            </a:r>
            <a:endParaRPr lang="fr-CH" sz="1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4" name="ZoneTexte 23"/>
          <p:cNvSpPr txBox="1"/>
          <p:nvPr/>
        </p:nvSpPr>
        <p:spPr>
          <a:xfrm>
            <a:off x="3005797" y="1699308"/>
            <a:ext cx="2121338" cy="276999"/>
          </a:xfrm>
          <a:prstGeom prst="rect">
            <a:avLst/>
          </a:prstGeom>
          <a:solidFill>
            <a:schemeClr val="bg1">
              <a:lumMod val="75000"/>
            </a:schemeClr>
          </a:solidFill>
          <a:ln>
            <a:solidFill>
              <a:schemeClr val="tx1"/>
            </a:solidFill>
          </a:ln>
        </p:spPr>
        <p:txBody>
          <a:bodyPr wrap="square" rtlCol="0">
            <a:spAutoFit/>
          </a:bodyPr>
          <a:lstStyle/>
          <a:p>
            <a:pPr algn="ctr"/>
            <a:r>
              <a:rPr lang="fr-FR" sz="1200" dirty="0" smtClean="0">
                <a:solidFill>
                  <a:schemeClr val="tx1">
                    <a:lumMod val="85000"/>
                    <a:lumOff val="15000"/>
                  </a:schemeClr>
                </a:solidFill>
                <a:latin typeface="Times New Roman" panose="02020603050405020304" pitchFamily="18" charset="0"/>
                <a:cs typeface="Times New Roman" panose="02020603050405020304" pitchFamily="18" charset="0"/>
              </a:rPr>
              <a:t>Nos cours à votre disposition</a:t>
            </a:r>
            <a:endParaRPr lang="fr-CH" sz="1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55" name="ZoneTexte 54"/>
          <p:cNvSpPr txBox="1"/>
          <p:nvPr/>
        </p:nvSpPr>
        <p:spPr>
          <a:xfrm>
            <a:off x="5127135" y="1698313"/>
            <a:ext cx="1258732" cy="276999"/>
          </a:xfrm>
          <a:prstGeom prst="rect">
            <a:avLst/>
          </a:prstGeom>
          <a:solidFill>
            <a:schemeClr val="bg1">
              <a:lumMod val="75000"/>
            </a:schemeClr>
          </a:solidFill>
          <a:ln>
            <a:solidFill>
              <a:schemeClr val="tx1"/>
            </a:solidFill>
          </a:ln>
        </p:spPr>
        <p:txBody>
          <a:bodyPr wrap="square" rtlCol="0">
            <a:spAutoFit/>
          </a:bodyPr>
          <a:lstStyle/>
          <a:p>
            <a:pPr algn="ctr"/>
            <a:r>
              <a:rPr lang="fr-FR" sz="1200" dirty="0" smtClean="0">
                <a:solidFill>
                  <a:schemeClr val="tx1">
                    <a:lumMod val="85000"/>
                    <a:lumOff val="15000"/>
                  </a:schemeClr>
                </a:solidFill>
                <a:latin typeface="Times New Roman" panose="02020603050405020304" pitchFamily="18" charset="0"/>
                <a:cs typeface="Times New Roman" panose="02020603050405020304" pitchFamily="18" charset="0"/>
              </a:rPr>
              <a:t>Nous contacter</a:t>
            </a:r>
            <a:endParaRPr lang="fr-CH" sz="1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57" name="ZoneTexte 56"/>
          <p:cNvSpPr txBox="1"/>
          <p:nvPr/>
        </p:nvSpPr>
        <p:spPr>
          <a:xfrm>
            <a:off x="6385867" y="1703399"/>
            <a:ext cx="1695949" cy="276999"/>
          </a:xfrm>
          <a:prstGeom prst="rect">
            <a:avLst/>
          </a:prstGeom>
          <a:solidFill>
            <a:schemeClr val="bg1">
              <a:lumMod val="75000"/>
            </a:schemeClr>
          </a:solidFill>
          <a:ln>
            <a:solidFill>
              <a:schemeClr val="tx1"/>
            </a:solidFill>
          </a:ln>
        </p:spPr>
        <p:txBody>
          <a:bodyPr wrap="square" rtlCol="0">
            <a:spAutoFit/>
          </a:bodyPr>
          <a:lstStyle/>
          <a:p>
            <a:pPr algn="ctr"/>
            <a:r>
              <a:rPr lang="fr-FR" sz="1200" dirty="0" smtClean="0">
                <a:solidFill>
                  <a:schemeClr val="tx1">
                    <a:lumMod val="85000"/>
                    <a:lumOff val="15000"/>
                  </a:schemeClr>
                </a:solidFill>
                <a:latin typeface="Times New Roman" panose="02020603050405020304" pitchFamily="18" charset="0"/>
                <a:cs typeface="Times New Roman" panose="02020603050405020304" pitchFamily="18" charset="0"/>
              </a:rPr>
              <a:t>Inscription en ligne</a:t>
            </a:r>
            <a:endParaRPr lang="fr-CH" sz="1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54" name="ZoneTexte 53"/>
          <p:cNvSpPr txBox="1"/>
          <p:nvPr/>
        </p:nvSpPr>
        <p:spPr>
          <a:xfrm rot="20632061">
            <a:off x="184279" y="5101658"/>
            <a:ext cx="2632364" cy="923330"/>
          </a:xfrm>
          <a:prstGeom prst="rect">
            <a:avLst/>
          </a:prstGeom>
          <a:noFill/>
        </p:spPr>
        <p:txBody>
          <a:bodyPr wrap="square" rtlCol="0">
            <a:spAutoFit/>
          </a:bodyPr>
          <a:lstStyle/>
          <a:p>
            <a:pPr algn="ctr"/>
            <a:r>
              <a:rPr lang="fr-FR" dirty="0">
                <a:solidFill>
                  <a:srgbClr val="0070C0"/>
                </a:solidFill>
                <a:latin typeface="Cooper Black" panose="0208090404030B020404" pitchFamily="18" charset="0"/>
              </a:rPr>
              <a:t>Nouvelle méthode d’apprentissage à la conduite</a:t>
            </a:r>
          </a:p>
        </p:txBody>
      </p:sp>
      <p:grpSp>
        <p:nvGrpSpPr>
          <p:cNvPr id="5" name="Groupe 4"/>
          <p:cNvGrpSpPr/>
          <p:nvPr/>
        </p:nvGrpSpPr>
        <p:grpSpPr>
          <a:xfrm>
            <a:off x="2177031" y="678184"/>
            <a:ext cx="4717486" cy="830998"/>
            <a:chOff x="419374" y="695234"/>
            <a:chExt cx="4717486" cy="830998"/>
          </a:xfrm>
        </p:grpSpPr>
        <p:sp>
          <p:nvSpPr>
            <p:cNvPr id="28" name="ZoneTexte 27"/>
            <p:cNvSpPr txBox="1"/>
            <p:nvPr/>
          </p:nvSpPr>
          <p:spPr>
            <a:xfrm>
              <a:off x="491822" y="695235"/>
              <a:ext cx="4645038" cy="830997"/>
            </a:xfrm>
            <a:prstGeom prst="rect">
              <a:avLst/>
            </a:prstGeom>
            <a:noFill/>
          </p:spPr>
          <p:txBody>
            <a:bodyPr wrap="square" rtlCol="0">
              <a:spAutoFit/>
            </a:bodyPr>
            <a:lstStyle/>
            <a:p>
              <a:pPr algn="ctr"/>
              <a:r>
                <a:rPr lang="fr-FR" sz="2400" dirty="0" smtClean="0">
                  <a:solidFill>
                    <a:srgbClr val="FF0000"/>
                  </a:solidFill>
                  <a:latin typeface="Cooper Black" panose="0208090404030B020404" pitchFamily="18" charset="0"/>
                  <a:cs typeface="Times New Roman" panose="02020603050405020304" pitchFamily="18" charset="0"/>
                </a:rPr>
                <a:t>Ton permis : un défi ! </a:t>
              </a:r>
            </a:p>
            <a:p>
              <a:pPr algn="ctr"/>
              <a:r>
                <a:rPr lang="fr-FR" sz="2400" dirty="0" smtClean="0">
                  <a:solidFill>
                    <a:srgbClr val="FF0000"/>
                  </a:solidFill>
                  <a:latin typeface="Cooper Black" panose="0208090404030B020404" pitchFamily="18" charset="0"/>
                  <a:cs typeface="Times New Roman" panose="02020603050405020304" pitchFamily="18" charset="0"/>
                </a:rPr>
                <a:t>Notre défi : ton permis !</a:t>
              </a:r>
              <a:endParaRPr lang="fr-CH" sz="2400" dirty="0">
                <a:solidFill>
                  <a:srgbClr val="FF0000"/>
                </a:solidFill>
                <a:latin typeface="Cooper Black" panose="0208090404030B020404" pitchFamily="18" charset="0"/>
                <a:cs typeface="Times New Roman" panose="02020603050405020304" pitchFamily="18" charset="0"/>
              </a:endParaRPr>
            </a:p>
          </p:txBody>
        </p:sp>
        <p:sp>
          <p:nvSpPr>
            <p:cNvPr id="58" name="ZoneTexte 57"/>
            <p:cNvSpPr txBox="1"/>
            <p:nvPr/>
          </p:nvSpPr>
          <p:spPr>
            <a:xfrm rot="20554252">
              <a:off x="419374" y="695234"/>
              <a:ext cx="849745" cy="646331"/>
            </a:xfrm>
            <a:prstGeom prst="rect">
              <a:avLst/>
            </a:prstGeom>
            <a:noFill/>
          </p:spPr>
          <p:txBody>
            <a:bodyPr wrap="square" rtlCol="0">
              <a:spAutoFit/>
            </a:bodyPr>
            <a:lstStyle/>
            <a:p>
              <a:pPr algn="ctr"/>
              <a:r>
                <a:rPr lang="fr-FR" dirty="0" smtClean="0">
                  <a:solidFill>
                    <a:srgbClr val="0070C0"/>
                  </a:solidFill>
                  <a:latin typeface="AR CENA" panose="02000000000000000000" pitchFamily="2" charset="0"/>
                </a:rPr>
                <a:t>Ma </a:t>
              </a:r>
              <a:r>
                <a:rPr lang="fr-FR" dirty="0" smtClean="0">
                  <a:solidFill>
                    <a:srgbClr val="0070C0"/>
                  </a:solidFill>
                  <a:latin typeface="AR CENA" panose="02000000000000000000" pitchFamily="2" charset="0"/>
                </a:rPr>
                <a:t>devise</a:t>
              </a:r>
              <a:endParaRPr lang="fr-CH" dirty="0">
                <a:solidFill>
                  <a:srgbClr val="0070C0"/>
                </a:solidFill>
                <a:latin typeface="AR CENA" panose="02000000000000000000" pitchFamily="2" charset="0"/>
              </a:endParaRPr>
            </a:p>
          </p:txBody>
        </p:sp>
      </p:grpSp>
      <p:sp>
        <p:nvSpPr>
          <p:cNvPr id="22" name="ZoneTexte 21"/>
          <p:cNvSpPr txBox="1"/>
          <p:nvPr/>
        </p:nvSpPr>
        <p:spPr>
          <a:xfrm>
            <a:off x="8081817" y="1703399"/>
            <a:ext cx="1065245" cy="276999"/>
          </a:xfrm>
          <a:prstGeom prst="rect">
            <a:avLst/>
          </a:prstGeom>
          <a:solidFill>
            <a:schemeClr val="bg1">
              <a:lumMod val="75000"/>
            </a:schemeClr>
          </a:solidFill>
          <a:ln>
            <a:solidFill>
              <a:schemeClr val="tx1"/>
            </a:solidFill>
          </a:ln>
        </p:spPr>
        <p:txBody>
          <a:bodyPr wrap="square" rtlCol="0">
            <a:spAutoFit/>
          </a:bodyPr>
          <a:lstStyle/>
          <a:p>
            <a:pPr algn="ctr"/>
            <a:r>
              <a:rPr lang="fr-FR" sz="1200" dirty="0" smtClean="0">
                <a:solidFill>
                  <a:schemeClr val="tx1">
                    <a:lumMod val="85000"/>
                    <a:lumOff val="15000"/>
                  </a:schemeClr>
                </a:solidFill>
                <a:latin typeface="Times New Roman" panose="02020603050405020304" pitchFamily="18" charset="0"/>
                <a:cs typeface="Times New Roman" panose="02020603050405020304" pitchFamily="18" charset="0"/>
              </a:rPr>
              <a:t>Tarifs</a:t>
            </a:r>
            <a:endParaRPr lang="fr-CH" sz="1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1" name="Rectangle 40"/>
          <p:cNvSpPr/>
          <p:nvPr/>
        </p:nvSpPr>
        <p:spPr>
          <a:xfrm>
            <a:off x="21309" y="2104246"/>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smtClean="0"/>
              <a:t>En cliquant dessus, arrivez sur  la page qui sommes-nous ?</a:t>
            </a:r>
            <a:endParaRPr lang="fr-FR" sz="800" dirty="0"/>
          </a:p>
        </p:txBody>
      </p:sp>
      <p:sp>
        <p:nvSpPr>
          <p:cNvPr id="42" name="Flèche vers le bas 41"/>
          <p:cNvSpPr/>
          <p:nvPr/>
        </p:nvSpPr>
        <p:spPr>
          <a:xfrm>
            <a:off x="644770" y="1966119"/>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 name="ZoneTexte 2"/>
          <p:cNvSpPr txBox="1"/>
          <p:nvPr/>
        </p:nvSpPr>
        <p:spPr>
          <a:xfrm>
            <a:off x="3033425" y="2976886"/>
            <a:ext cx="5982380" cy="1200329"/>
          </a:xfrm>
          <a:prstGeom prst="rect">
            <a:avLst/>
          </a:prstGeom>
          <a:noFill/>
        </p:spPr>
        <p:txBody>
          <a:bodyPr wrap="square" rtlCol="0">
            <a:spAutoFit/>
          </a:bodyPr>
          <a:lstStyle/>
          <a:p>
            <a:r>
              <a:rPr lang="fr-FR" b="1" dirty="0">
                <a:solidFill>
                  <a:srgbClr val="FF0000"/>
                </a:solidFill>
                <a:latin typeface="Times New Roman" panose="02020603050405020304" pitchFamily="18" charset="0"/>
                <a:cs typeface="Times New Roman" panose="02020603050405020304" pitchFamily="18" charset="0"/>
              </a:rPr>
              <a:t>Bienvenue</a:t>
            </a:r>
            <a:r>
              <a:rPr lang="fr-FR" dirty="0">
                <a:latin typeface="Times New Roman" panose="02020603050405020304" pitchFamily="18" charset="0"/>
                <a:cs typeface="Times New Roman" panose="02020603050405020304" pitchFamily="18" charset="0"/>
              </a:rPr>
              <a:t> sur le site d’auto-école </a:t>
            </a:r>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Orbe / Plaine de l’Orbe / Yverdon-les-Bains et environ /Nord vaudois</a:t>
            </a:r>
            <a:endParaRPr lang="fr-FR" dirty="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L6 auto-école </a:t>
            </a:r>
            <a:r>
              <a:rPr lang="fr-FR" dirty="0">
                <a:latin typeface="Times New Roman" panose="02020603050405020304" pitchFamily="18" charset="0"/>
                <a:cs typeface="Times New Roman" panose="02020603050405020304" pitchFamily="18" charset="0"/>
              </a:rPr>
              <a:t>est là pour vous et </a:t>
            </a:r>
            <a:r>
              <a:rPr lang="fr-FR" dirty="0" smtClean="0">
                <a:latin typeface="Times New Roman" panose="02020603050405020304" pitchFamily="18" charset="0"/>
                <a:cs typeface="Times New Roman" panose="02020603050405020304" pitchFamily="18" charset="0"/>
              </a:rPr>
              <a:t>vos </a:t>
            </a:r>
            <a:r>
              <a:rPr lang="fr-FR" dirty="0">
                <a:latin typeface="Times New Roman" panose="02020603050405020304" pitchFamily="18" charset="0"/>
                <a:cs typeface="Times New Roman" panose="02020603050405020304" pitchFamily="18" charset="0"/>
              </a:rPr>
              <a:t>demandes </a:t>
            </a:r>
          </a:p>
        </p:txBody>
      </p:sp>
      <p:grpSp>
        <p:nvGrpSpPr>
          <p:cNvPr id="43" name="Groupe 42"/>
          <p:cNvGrpSpPr/>
          <p:nvPr/>
        </p:nvGrpSpPr>
        <p:grpSpPr>
          <a:xfrm>
            <a:off x="4965945" y="4462736"/>
            <a:ext cx="1419014" cy="1222648"/>
            <a:chOff x="7493503" y="47799"/>
            <a:chExt cx="1419014" cy="1222648"/>
          </a:xfrm>
        </p:grpSpPr>
        <p:pic>
          <p:nvPicPr>
            <p:cNvPr id="44" name="Picture 2"/>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100000">
                          <a14:foregroundMark x1="44125" y1="55152" x2="44125" y2="55152"/>
                          <a14:foregroundMark x1="62924" y1="23636" x2="62924" y2="23636"/>
                          <a14:foregroundMark x1="26632" y1="23636" x2="26632" y2="23636"/>
                          <a14:foregroundMark x1="35770" y1="24545" x2="35770" y2="24545"/>
                          <a14:foregroundMark x1="30026" y1="24545" x2="30026" y2="24545"/>
                          <a14:foregroundMark x1="25065" y1="52424" x2="25065" y2="52424"/>
                          <a14:foregroundMark x1="24282" y1="40000" x2="24282" y2="40000"/>
                          <a14:foregroundMark x1="38120" y1="57879" x2="38120" y2="57879"/>
                          <a14:foregroundMark x1="33943" y1="44545" x2="33943" y2="44545"/>
                          <a14:foregroundMark x1="34987" y1="52121" x2="34987" y2="52121"/>
                          <a14:foregroundMark x1="49608" y1="54242" x2="49608" y2="54242"/>
                          <a14:foregroundMark x1="23238" y1="66667" x2="23238" y2="66667"/>
                          <a14:foregroundMark x1="61358" y1="71212" x2="61358" y2="71212"/>
                          <a14:foregroundMark x1="32376" y1="69394" x2="32376" y2="69394"/>
                          <a14:foregroundMark x1="37337" y1="37879" x2="37337" y2="37879"/>
                          <a14:backgroundMark x1="43081" y1="9394" x2="43081" y2="9394"/>
                          <a14:backgroundMark x1="92689" y1="17879" x2="92689" y2="17879"/>
                          <a14:backgroundMark x1="92689" y1="87879" x2="92689" y2="87879"/>
                          <a14:backgroundMark x1="18538" y1="87879" x2="18538" y2="87879"/>
                          <a14:backgroundMark x1="6789" y1="62727" x2="6789" y2="62727"/>
                        </a14:backgroundRemoval>
                      </a14:imgEffect>
                    </a14:imgLayer>
                  </a14:imgProps>
                </a:ext>
                <a:ext uri="{28A0092B-C50C-407E-A947-70E740481C1C}">
                  <a14:useLocalDpi xmlns:a14="http://schemas.microsoft.com/office/drawing/2010/main" val="0"/>
                </a:ext>
              </a:extLst>
            </a:blip>
            <a:srcRect/>
            <a:stretch>
              <a:fillRect/>
            </a:stretch>
          </p:blipFill>
          <p:spPr bwMode="auto">
            <a:xfrm>
              <a:off x="7493503" y="47799"/>
              <a:ext cx="1419014" cy="122264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6"/>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4969" b="97516" l="1523" r="97462"/>
                      </a14:imgEffect>
                    </a14:imgLayer>
                  </a14:imgProps>
                </a:ext>
                <a:ext uri="{28A0092B-C50C-407E-A947-70E740481C1C}">
                  <a14:useLocalDpi xmlns:a14="http://schemas.microsoft.com/office/drawing/2010/main" val="0"/>
                </a:ext>
              </a:extLst>
            </a:blip>
            <a:srcRect/>
            <a:stretch>
              <a:fillRect/>
            </a:stretch>
          </p:blipFill>
          <p:spPr bwMode="auto">
            <a:xfrm rot="760090">
              <a:off x="8404250" y="136778"/>
              <a:ext cx="453861" cy="370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6" name="ZoneTexte 45"/>
          <p:cNvSpPr txBox="1"/>
          <p:nvPr/>
        </p:nvSpPr>
        <p:spPr>
          <a:xfrm>
            <a:off x="4808433" y="5585277"/>
            <a:ext cx="1734037" cy="369332"/>
          </a:xfrm>
          <a:prstGeom prst="rect">
            <a:avLst/>
          </a:prstGeom>
          <a:noFill/>
        </p:spPr>
        <p:txBody>
          <a:bodyPr wrap="square" rtlCol="0">
            <a:spAutoFit/>
          </a:bodyPr>
          <a:lstStyle/>
          <a:p>
            <a:pPr algn="ctr"/>
            <a:r>
              <a:rPr lang="fr-FR" b="1" dirty="0" smtClean="0">
                <a:solidFill>
                  <a:srgbClr val="FF0000"/>
                </a:solidFill>
                <a:latin typeface="Times New Roman" panose="02020603050405020304" pitchFamily="18" charset="0"/>
                <a:cs typeface="Times New Roman" panose="02020603050405020304" pitchFamily="18" charset="0"/>
              </a:rPr>
              <a:t>079 / 488 64 53</a:t>
            </a:r>
            <a:endParaRPr lang="fr-CH" b="1" dirty="0">
              <a:solidFill>
                <a:srgbClr val="FF0000"/>
              </a:solidFill>
              <a:latin typeface="Times New Roman" panose="02020603050405020304" pitchFamily="18" charset="0"/>
              <a:cs typeface="Times New Roman" panose="02020603050405020304" pitchFamily="18" charset="0"/>
            </a:endParaRPr>
          </a:p>
        </p:txBody>
      </p:sp>
      <p:grpSp>
        <p:nvGrpSpPr>
          <p:cNvPr id="10" name="Groupe 9"/>
          <p:cNvGrpSpPr/>
          <p:nvPr/>
        </p:nvGrpSpPr>
        <p:grpSpPr>
          <a:xfrm>
            <a:off x="432972" y="2724624"/>
            <a:ext cx="1949371" cy="1325128"/>
            <a:chOff x="453895" y="2720666"/>
            <a:chExt cx="1949371" cy="1325128"/>
          </a:xfrm>
        </p:grpSpPr>
        <p:grpSp>
          <p:nvGrpSpPr>
            <p:cNvPr id="7" name="Groupe 6"/>
            <p:cNvGrpSpPr/>
            <p:nvPr/>
          </p:nvGrpSpPr>
          <p:grpSpPr>
            <a:xfrm>
              <a:off x="453895" y="2720666"/>
              <a:ext cx="1949371" cy="1325128"/>
              <a:chOff x="453895" y="2720666"/>
              <a:chExt cx="1949371" cy="1325128"/>
            </a:xfrm>
          </p:grpSpPr>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0644729">
                <a:off x="453895" y="2812207"/>
                <a:ext cx="1949371" cy="1233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rot="18317700">
                <a:off x="1153804" y="3138004"/>
                <a:ext cx="1204007" cy="369332"/>
              </a:xfrm>
              <a:prstGeom prst="rect">
                <a:avLst/>
              </a:prstGeom>
              <a:noFill/>
            </p:spPr>
            <p:txBody>
              <a:bodyPr wrap="square" rtlCol="0">
                <a:spAutoFit/>
              </a:bodyPr>
              <a:lstStyle/>
              <a:p>
                <a:r>
                  <a:rPr lang="fr-FR" b="1" dirty="0" smtClean="0">
                    <a:solidFill>
                      <a:srgbClr val="C00000"/>
                    </a:solidFill>
                    <a:latin typeface="Times New Roman" panose="02020603050405020304" pitchFamily="18" charset="0"/>
                    <a:cs typeface="Times New Roman" panose="02020603050405020304" pitchFamily="18" charset="0"/>
                  </a:rPr>
                  <a:t>Spécimen</a:t>
                </a:r>
                <a:endParaRPr lang="fr-CH" b="1" dirty="0">
                  <a:solidFill>
                    <a:srgbClr val="C00000"/>
                  </a:solidFill>
                  <a:latin typeface="Times New Roman" panose="02020603050405020304" pitchFamily="18" charset="0"/>
                  <a:cs typeface="Times New Roman" panose="02020603050405020304" pitchFamily="18" charset="0"/>
                </a:endParaRPr>
              </a:p>
            </p:txBody>
          </p:sp>
        </p:grpSp>
        <p:pic>
          <p:nvPicPr>
            <p:cNvPr id="50" name="Picture 6"/>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4969" b="97516" l="1523" r="97462"/>
                      </a14:imgEffect>
                    </a14:imgLayer>
                  </a14:imgProps>
                </a:ext>
                <a:ext uri="{28A0092B-C50C-407E-A947-70E740481C1C}">
                  <a14:useLocalDpi xmlns:a14="http://schemas.microsoft.com/office/drawing/2010/main" val="0"/>
                </a:ext>
              </a:extLst>
            </a:blip>
            <a:srcRect/>
            <a:stretch>
              <a:fillRect/>
            </a:stretch>
          </p:blipFill>
          <p:spPr bwMode="auto">
            <a:xfrm rot="20632093">
              <a:off x="503574" y="3341288"/>
              <a:ext cx="575891" cy="470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217121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8"/>
          <p:cNvPicPr>
            <a:picLocks noChangeAspect="1" noChangeArrowheads="1"/>
          </p:cNvPicPr>
          <p:nvPr/>
        </p:nvPicPr>
        <p:blipFill>
          <a:blip r:embed="rId2">
            <a:clrChange>
              <a:clrFrom>
                <a:srgbClr val="AFE2FA"/>
              </a:clrFrom>
              <a:clrTo>
                <a:srgbClr val="AFE2FA">
                  <a:alpha val="0"/>
                </a:srgbClr>
              </a:clrTo>
            </a:clrChange>
            <a:extLst>
              <a:ext uri="{BEBA8EAE-BF5A-486C-A8C5-ECC9F3942E4B}">
                <a14:imgProps xmlns:a14="http://schemas.microsoft.com/office/drawing/2010/main">
                  <a14:imgLayer r:embed="rId3">
                    <a14:imgEffect>
                      <a14:artisticLineDrawing/>
                    </a14:imgEffect>
                    <a14:imgEffect>
                      <a14:colorTemperature colorTemp="5125"/>
                    </a14:imgEffect>
                    <a14:imgEffect>
                      <a14:saturation sat="60000"/>
                    </a14:imgEffect>
                  </a14:imgLayer>
                </a14:imgProps>
              </a:ex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038480" y="1197981"/>
            <a:ext cx="6087043" cy="183232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lstStyle/>
          <a:p>
            <a:r>
              <a:rPr lang="fr-FR" b="1" dirty="0" smtClean="0">
                <a:solidFill>
                  <a:srgbClr val="FF0000"/>
                </a:solidFill>
                <a:latin typeface="Times New Roman" panose="02020603050405020304" pitchFamily="18" charset="0"/>
                <a:cs typeface="Times New Roman" panose="02020603050405020304" pitchFamily="18" charset="0"/>
              </a:rPr>
              <a:t>Venez </a:t>
            </a:r>
            <a:r>
              <a:rPr lang="fr-FR" b="1" dirty="0" smtClean="0">
                <a:solidFill>
                  <a:srgbClr val="FF0000"/>
                </a:solidFill>
                <a:latin typeface="Times New Roman" panose="02020603050405020304" pitchFamily="18" charset="0"/>
                <a:cs typeface="Times New Roman" panose="02020603050405020304" pitchFamily="18" charset="0"/>
              </a:rPr>
              <a:t>tester</a:t>
            </a:r>
            <a:r>
              <a:rPr lang="fr-FR" dirty="0" smtClean="0">
                <a:solidFill>
                  <a:schemeClr val="tx1"/>
                </a:solidFill>
                <a:latin typeface="Times New Roman" panose="02020603050405020304" pitchFamily="18" charset="0"/>
                <a:cs typeface="Times New Roman" panose="02020603050405020304" pitchFamily="18" charset="0"/>
              </a:rPr>
              <a:t> </a:t>
            </a:r>
            <a:r>
              <a:rPr lang="fr-FR" dirty="0" smtClean="0">
                <a:solidFill>
                  <a:schemeClr val="tx1"/>
                </a:solidFill>
                <a:latin typeface="Times New Roman" panose="02020603050405020304" pitchFamily="18" charset="0"/>
                <a:cs typeface="Times New Roman" panose="02020603050405020304" pitchFamily="18" charset="0"/>
              </a:rPr>
              <a:t>L6 </a:t>
            </a:r>
            <a:endParaRPr lang="fr-FR" sz="1200" dirty="0" smtClean="0">
              <a:solidFill>
                <a:schemeClr val="tx1"/>
              </a:solidFill>
              <a:latin typeface="Times New Roman" panose="02020603050405020304" pitchFamily="18" charset="0"/>
              <a:cs typeface="Times New Roman" panose="02020603050405020304" pitchFamily="18" charset="0"/>
            </a:endParaRPr>
          </a:p>
          <a:p>
            <a:pPr algn="just"/>
            <a:r>
              <a:rPr lang="fr-FR" sz="1200" dirty="0" smtClean="0">
                <a:solidFill>
                  <a:schemeClr val="tx1"/>
                </a:solidFill>
                <a:latin typeface="Times New Roman" panose="02020603050405020304" pitchFamily="18" charset="0"/>
                <a:cs typeface="Times New Roman" panose="02020603050405020304" pitchFamily="18" charset="0"/>
              </a:rPr>
              <a:t>Nouvelle formation veut aussi dire que, pour nous, la priorité est « vous et votre réussite » ! </a:t>
            </a:r>
          </a:p>
          <a:p>
            <a:pPr algn="just"/>
            <a:r>
              <a:rPr lang="fr-FR" sz="1200" dirty="0">
                <a:solidFill>
                  <a:schemeClr val="tx1"/>
                </a:solidFill>
                <a:latin typeface="Times New Roman" panose="02020603050405020304" pitchFamily="18" charset="0"/>
                <a:cs typeface="Times New Roman" panose="02020603050405020304" pitchFamily="18" charset="0"/>
              </a:rPr>
              <a:t>V</a:t>
            </a:r>
            <a:r>
              <a:rPr lang="fr-FR" sz="1200" dirty="0" smtClean="0">
                <a:solidFill>
                  <a:schemeClr val="tx1"/>
                </a:solidFill>
                <a:latin typeface="Times New Roman" panose="02020603050405020304" pitchFamily="18" charset="0"/>
                <a:cs typeface="Times New Roman" panose="02020603050405020304" pitchFamily="18" charset="0"/>
              </a:rPr>
              <a:t>otre formation à la conduite va être basée sur vous et uniquement vous ! Nous sommes en effet tous différents, uniques, et c’est par cela que la formation que nous avons suivie, et réussie, </a:t>
            </a:r>
            <a:r>
              <a:rPr lang="fr-FR" sz="1200" dirty="0">
                <a:solidFill>
                  <a:schemeClr val="tx1"/>
                </a:solidFill>
                <a:latin typeface="Times New Roman" panose="02020603050405020304" pitchFamily="18" charset="0"/>
                <a:cs typeface="Times New Roman" panose="02020603050405020304" pitchFamily="18" charset="0"/>
              </a:rPr>
              <a:t>a</a:t>
            </a:r>
            <a:r>
              <a:rPr lang="fr-FR" sz="1200" dirty="0" smtClean="0">
                <a:solidFill>
                  <a:schemeClr val="tx1"/>
                </a:solidFill>
                <a:latin typeface="Times New Roman" panose="02020603050405020304" pitchFamily="18" charset="0"/>
                <a:cs typeface="Times New Roman" panose="02020603050405020304" pitchFamily="18" charset="0"/>
              </a:rPr>
              <a:t> changé. </a:t>
            </a:r>
            <a:r>
              <a:rPr lang="fr-FR" sz="1200" dirty="0">
                <a:solidFill>
                  <a:schemeClr val="tx1"/>
                </a:solidFill>
                <a:latin typeface="Times New Roman" panose="02020603050405020304" pitchFamily="18" charset="0"/>
                <a:cs typeface="Times New Roman" panose="02020603050405020304" pitchFamily="18" charset="0"/>
              </a:rPr>
              <a:t>P</a:t>
            </a:r>
            <a:r>
              <a:rPr lang="fr-FR" sz="1200" dirty="0" smtClean="0">
                <a:solidFill>
                  <a:schemeClr val="tx1"/>
                </a:solidFill>
                <a:latin typeface="Times New Roman" panose="02020603050405020304" pitchFamily="18" charset="0"/>
                <a:cs typeface="Times New Roman" panose="02020603050405020304" pitchFamily="18" charset="0"/>
              </a:rPr>
              <a:t>our vous transmettre nos connaissances, nous avons besoin de vous !</a:t>
            </a:r>
          </a:p>
          <a:p>
            <a:pPr algn="just"/>
            <a:r>
              <a:rPr lang="fr-FR" sz="1200" dirty="0" smtClean="0">
                <a:solidFill>
                  <a:schemeClr val="tx1"/>
                </a:solidFill>
                <a:latin typeface="Times New Roman" panose="02020603050405020304" pitchFamily="18" charset="0"/>
                <a:cs typeface="Times New Roman" panose="02020603050405020304" pitchFamily="18" charset="0"/>
              </a:rPr>
              <a:t>Cette nouvelle formation est basée sur votre personnalité, votre compréhension, vos réactions, </a:t>
            </a:r>
            <a:r>
              <a:rPr lang="fr-FR" sz="1200" dirty="0">
                <a:solidFill>
                  <a:schemeClr val="tx1"/>
                </a:solidFill>
                <a:latin typeface="Times New Roman" panose="02020603050405020304" pitchFamily="18" charset="0"/>
                <a:cs typeface="Times New Roman" panose="02020603050405020304" pitchFamily="18" charset="0"/>
              </a:rPr>
              <a:t>votre </a:t>
            </a:r>
            <a:r>
              <a:rPr lang="fr-FR" sz="1200" dirty="0" smtClean="0">
                <a:solidFill>
                  <a:schemeClr val="tx1"/>
                </a:solidFill>
                <a:latin typeface="Times New Roman" panose="02020603050405020304" pitchFamily="18" charset="0"/>
                <a:cs typeface="Times New Roman" panose="02020603050405020304" pitchFamily="18" charset="0"/>
              </a:rPr>
              <a:t>regard, </a:t>
            </a:r>
            <a:r>
              <a:rPr lang="fr-FR" sz="1200" dirty="0">
                <a:solidFill>
                  <a:schemeClr val="tx1"/>
                </a:solidFill>
                <a:latin typeface="Times New Roman" panose="02020603050405020304" pitchFamily="18" charset="0"/>
                <a:cs typeface="Times New Roman" panose="02020603050405020304" pitchFamily="18" charset="0"/>
              </a:rPr>
              <a:t>vos </a:t>
            </a:r>
            <a:r>
              <a:rPr lang="fr-FR" sz="1200" dirty="0" smtClean="0">
                <a:solidFill>
                  <a:schemeClr val="tx1"/>
                </a:solidFill>
                <a:latin typeface="Times New Roman" panose="02020603050405020304" pitchFamily="18" charset="0"/>
                <a:cs typeface="Times New Roman" panose="02020603050405020304" pitchFamily="18" charset="0"/>
              </a:rPr>
              <a:t>attentes. </a:t>
            </a:r>
          </a:p>
          <a:p>
            <a:pPr algn="just"/>
            <a:r>
              <a:rPr lang="fr-FR" sz="1200" dirty="0" smtClean="0">
                <a:solidFill>
                  <a:schemeClr val="tx1"/>
                </a:solidFill>
                <a:latin typeface="Times New Roman" panose="02020603050405020304" pitchFamily="18" charset="0"/>
                <a:cs typeface="Times New Roman" panose="02020603050405020304" pitchFamily="18" charset="0"/>
              </a:rPr>
              <a:t>Vous transmettre nos connaissances, vous soutenir, vous mènera au but que vous souhaitez, soit la réussite de votre permis avec, en prime, du plaisir pour vous comme pour nous.</a:t>
            </a:r>
          </a:p>
        </p:txBody>
      </p:sp>
      <p:sp>
        <p:nvSpPr>
          <p:cNvPr id="4" name="Rectangle 3"/>
          <p:cNvSpPr/>
          <p:nvPr/>
        </p:nvSpPr>
        <p:spPr>
          <a:xfrm>
            <a:off x="3038480" y="3882495"/>
            <a:ext cx="6073694" cy="103185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lstStyle/>
          <a:p>
            <a:r>
              <a:rPr lang="fr-FR" b="1" dirty="0" smtClean="0">
                <a:solidFill>
                  <a:srgbClr val="FF0000"/>
                </a:solidFill>
                <a:latin typeface="Times New Roman" panose="02020603050405020304" pitchFamily="18" charset="0"/>
                <a:cs typeface="Times New Roman" panose="02020603050405020304" pitchFamily="18" charset="0"/>
              </a:rPr>
              <a:t>Parlez de votre réussite </a:t>
            </a:r>
            <a:r>
              <a:rPr lang="fr-FR" dirty="0" smtClean="0">
                <a:solidFill>
                  <a:schemeClr val="tx1"/>
                </a:solidFill>
                <a:latin typeface="Times New Roman" panose="02020603050405020304" pitchFamily="18" charset="0"/>
                <a:cs typeface="Times New Roman" panose="02020603050405020304" pitchFamily="18" charset="0"/>
              </a:rPr>
              <a:t>et de votre formation </a:t>
            </a:r>
            <a:r>
              <a:rPr lang="fr-FR" dirty="0" smtClean="0">
                <a:solidFill>
                  <a:schemeClr val="tx1"/>
                </a:solidFill>
                <a:latin typeface="Times New Roman" panose="02020603050405020304" pitchFamily="18" charset="0"/>
                <a:cs typeface="Times New Roman" panose="02020603050405020304" pitchFamily="18" charset="0"/>
              </a:rPr>
              <a:t>sur Facebook</a:t>
            </a:r>
            <a:r>
              <a:rPr lang="fr-FR" dirty="0" smtClean="0">
                <a:solidFill>
                  <a:schemeClr val="tx1"/>
                </a:solidFill>
                <a:latin typeface="Times New Roman" panose="02020603050405020304" pitchFamily="18" charset="0"/>
                <a:cs typeface="Times New Roman" panose="02020603050405020304" pitchFamily="18" charset="0"/>
              </a:rPr>
              <a:t> </a:t>
            </a:r>
            <a:r>
              <a:rPr lang="fr-FR" dirty="0" smtClean="0">
                <a:solidFill>
                  <a:schemeClr val="tx1"/>
                </a:solidFill>
                <a:latin typeface="Times New Roman" panose="02020603050405020304" pitchFamily="18" charset="0"/>
                <a:cs typeface="Times New Roman" panose="02020603050405020304" pitchFamily="18" charset="0"/>
              </a:rPr>
              <a:t>L6   </a:t>
            </a:r>
            <a:endParaRPr lang="fr-FR" sz="1200" dirty="0" smtClean="0">
              <a:solidFill>
                <a:schemeClr val="tx1"/>
              </a:solidFill>
              <a:latin typeface="Times New Roman" panose="02020603050405020304" pitchFamily="18" charset="0"/>
              <a:cs typeface="Times New Roman" panose="02020603050405020304" pitchFamily="18" charset="0"/>
            </a:endParaRPr>
          </a:p>
          <a:p>
            <a:r>
              <a:rPr lang="fr-FR" sz="1200" dirty="0" smtClean="0">
                <a:solidFill>
                  <a:schemeClr val="tx1"/>
                </a:solidFill>
                <a:latin typeface="Times New Roman" panose="02020603050405020304" pitchFamily="18" charset="0"/>
                <a:cs typeface="Times New Roman" panose="02020603050405020304" pitchFamily="18" charset="0"/>
              </a:rPr>
              <a:t>Si votre formation vous à plu, parlez-en autour de vous. </a:t>
            </a:r>
          </a:p>
          <a:p>
            <a:r>
              <a:rPr lang="fr-FR" sz="1200" dirty="0">
                <a:solidFill>
                  <a:schemeClr val="tx1"/>
                </a:solidFill>
                <a:latin typeface="Times New Roman" panose="02020603050405020304" pitchFamily="18" charset="0"/>
                <a:cs typeface="Times New Roman" panose="02020603050405020304" pitchFamily="18" charset="0"/>
              </a:rPr>
              <a:t>S</a:t>
            </a:r>
            <a:r>
              <a:rPr lang="fr-FR" sz="1200" dirty="0" smtClean="0">
                <a:solidFill>
                  <a:schemeClr val="tx1"/>
                </a:solidFill>
                <a:latin typeface="Times New Roman" panose="02020603050405020304" pitchFamily="18" charset="0"/>
                <a:cs typeface="Times New Roman" panose="02020603050405020304" pitchFamily="18" charset="0"/>
              </a:rPr>
              <a:t>i elle ne vous a pas réussi, parlez-en aussi autour de vous, mais pour cela : testez-nous !   </a:t>
            </a:r>
          </a:p>
          <a:p>
            <a:pPr algn="ctr"/>
            <a:endParaRPr lang="fr-FR" sz="1000" dirty="0" smtClean="0">
              <a:solidFill>
                <a:schemeClr val="tx1"/>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0" y="5522534"/>
            <a:ext cx="9144000" cy="553998"/>
          </a:xfrm>
          <a:prstGeom prst="rect">
            <a:avLst/>
          </a:prstGeom>
          <a:noFill/>
        </p:spPr>
        <p:txBody>
          <a:bodyPr wrap="square" rtlCol="0">
            <a:spAutoFit/>
          </a:bodyPr>
          <a:lstStyle/>
          <a:p>
            <a:pPr algn="ctr"/>
            <a:r>
              <a:rPr lang="fr-FR" b="1" dirty="0" smtClean="0">
                <a:solidFill>
                  <a:srgbClr val="FF0000"/>
                </a:solidFill>
                <a:latin typeface="Times New Roman" panose="02020603050405020304" pitchFamily="18" charset="0"/>
                <a:cs typeface="Times New Roman" panose="02020603050405020304" pitchFamily="18" charset="0"/>
              </a:rPr>
              <a:t>Pour toutes informations ou aide, n’hésitez pas </a:t>
            </a:r>
            <a:r>
              <a:rPr lang="fr-FR" b="1" dirty="0" smtClean="0">
                <a:solidFill>
                  <a:srgbClr val="FF0000"/>
                </a:solidFill>
                <a:latin typeface="Times New Roman" panose="02020603050405020304" pitchFamily="18" charset="0"/>
                <a:cs typeface="Times New Roman" panose="02020603050405020304" pitchFamily="18" charset="0"/>
              </a:rPr>
              <a:t>contacter L6</a:t>
            </a:r>
            <a:r>
              <a:rPr lang="fr-FR" b="1" dirty="0" smtClean="0">
                <a:solidFill>
                  <a:srgbClr val="FF0000"/>
                </a:solidFill>
                <a:latin typeface="Times New Roman" panose="02020603050405020304" pitchFamily="18" charset="0"/>
                <a:cs typeface="Times New Roman" panose="02020603050405020304" pitchFamily="18" charset="0"/>
              </a:rPr>
              <a:t> !</a:t>
            </a:r>
          </a:p>
          <a:p>
            <a:pPr algn="ctr"/>
            <a:r>
              <a:rPr lang="fr-FR" sz="1200" b="1" dirty="0" smtClean="0">
                <a:latin typeface="Times New Roman" panose="02020603050405020304" pitchFamily="18" charset="0"/>
                <a:cs typeface="Times New Roman" panose="02020603050405020304" pitchFamily="18" charset="0"/>
              </a:rPr>
              <a:t>à </a:t>
            </a:r>
            <a:r>
              <a:rPr lang="fr-FR" sz="1200" b="1" dirty="0" smtClean="0">
                <a:latin typeface="Times New Roman" panose="02020603050405020304" pitchFamily="18" charset="0"/>
                <a:cs typeface="Times New Roman" panose="02020603050405020304" pitchFamily="18" charset="0"/>
              </a:rPr>
              <a:t>votre entière disposition</a:t>
            </a:r>
          </a:p>
        </p:txBody>
      </p:sp>
      <p:pic>
        <p:nvPicPr>
          <p:cNvPr id="8" name="Picture 2"/>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929" b="98214" l="10000" r="100000"/>
                    </a14:imgEffect>
                  </a14:imgLayer>
                </a14:imgProps>
              </a:ext>
              <a:ext uri="{28A0092B-C50C-407E-A947-70E740481C1C}">
                <a14:useLocalDpi xmlns:a14="http://schemas.microsoft.com/office/drawing/2010/main" val="0"/>
              </a:ext>
            </a:extLst>
          </a:blip>
          <a:srcRect/>
          <a:stretch>
            <a:fillRect/>
          </a:stretch>
        </p:blipFill>
        <p:spPr bwMode="auto">
          <a:xfrm>
            <a:off x="4935072" y="4941441"/>
            <a:ext cx="274774" cy="321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ZoneTexte 8"/>
          <p:cNvSpPr txBox="1"/>
          <p:nvPr/>
        </p:nvSpPr>
        <p:spPr>
          <a:xfrm>
            <a:off x="5152797" y="4926557"/>
            <a:ext cx="1902716" cy="369332"/>
          </a:xfrm>
          <a:prstGeom prst="rect">
            <a:avLst/>
          </a:prstGeom>
          <a:noFill/>
        </p:spPr>
        <p:txBody>
          <a:bodyPr wrap="square" rtlCol="0">
            <a:spAutoFit/>
          </a:bodyPr>
          <a:lstStyle/>
          <a:p>
            <a:r>
              <a:rPr lang="fr-FR" dirty="0" smtClean="0"/>
              <a:t>L6 auto-école</a:t>
            </a:r>
            <a:endParaRPr lang="fr-CH"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575" y="2874969"/>
            <a:ext cx="2311375" cy="1273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4"/>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100000" l="0" r="100000">
                        <a14:foregroundMark x1="81818" y1="80132" x2="81818" y2="80132"/>
                        <a14:foregroundMark x1="73485" y1="81457" x2="73485" y2="81457"/>
                        <a14:foregroundMark x1="22727" y1="89404" x2="22727" y2="89404"/>
                        <a14:backgroundMark x1="85606" y1="47682" x2="85606" y2="47682"/>
                        <a14:backgroundMark x1="85606" y1="33113" x2="85606" y2="33113"/>
                        <a14:backgroundMark x1="12879" y1="55629" x2="12879" y2="55629"/>
                        <a14:backgroundMark x1="15909" y1="65563" x2="15909" y2="65563"/>
                        <a14:backgroundMark x1="7576" y1="70199" x2="7576" y2="70199"/>
                        <a14:backgroundMark x1="23485" y1="65563" x2="23485" y2="65563"/>
                        <a14:backgroundMark x1="25000" y1="60265" x2="25000" y2="60265"/>
                        <a14:backgroundMark x1="9091" y1="76821" x2="9091" y2="76821"/>
                        <a14:backgroundMark x1="89394" y1="53642" x2="89394" y2="53642"/>
                        <a14:backgroundMark x1="2273" y1="82781" x2="2273" y2="82781"/>
                        <a14:backgroundMark x1="4545" y1="84768" x2="4545" y2="84768"/>
                        <a14:backgroundMark x1="16667" y1="76821" x2="16667" y2="76821"/>
                        <a14:backgroundMark x1="85606" y1="56954" x2="85606" y2="56954"/>
                      </a14:backgroundRemoval>
                    </a14:imgEffect>
                  </a14:imgLayer>
                </a14:imgProps>
              </a:ext>
              <a:ext uri="{28A0092B-C50C-407E-A947-70E740481C1C}">
                <a14:useLocalDpi xmlns:a14="http://schemas.microsoft.com/office/drawing/2010/main" val="0"/>
              </a:ext>
            </a:extLst>
          </a:blip>
          <a:srcRect/>
          <a:stretch>
            <a:fillRect/>
          </a:stretch>
        </p:blipFill>
        <p:spPr bwMode="auto">
          <a:xfrm>
            <a:off x="218876" y="1618788"/>
            <a:ext cx="1096756" cy="122541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6"/>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4969" b="97516" l="1523" r="97462"/>
                    </a14:imgEffect>
                  </a14:imgLayer>
                </a14:imgProps>
              </a:ext>
              <a:ext uri="{28A0092B-C50C-407E-A947-70E740481C1C}">
                <a14:useLocalDpi xmlns:a14="http://schemas.microsoft.com/office/drawing/2010/main" val="0"/>
              </a:ext>
            </a:extLst>
          </a:blip>
          <a:srcRect/>
          <a:stretch>
            <a:fillRect/>
          </a:stretch>
        </p:blipFill>
        <p:spPr bwMode="auto">
          <a:xfrm rot="841120">
            <a:off x="1031092" y="2399478"/>
            <a:ext cx="575891" cy="470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ZoneTexte 16"/>
          <p:cNvSpPr txBox="1"/>
          <p:nvPr/>
        </p:nvSpPr>
        <p:spPr>
          <a:xfrm>
            <a:off x="1327736" y="153275"/>
            <a:ext cx="6325015" cy="646331"/>
          </a:xfrm>
          <a:prstGeom prst="rect">
            <a:avLst/>
          </a:prstGeom>
          <a:noFill/>
        </p:spPr>
        <p:txBody>
          <a:bodyPr wrap="square" rtlCol="0">
            <a:spAutoFit/>
          </a:bodyPr>
          <a:lstStyle/>
          <a:p>
            <a:pPr algn="ctr"/>
            <a:r>
              <a:rPr lang="fr-FR" dirty="0" smtClean="0">
                <a:latin typeface="Cooper Black" panose="0208090404030B020404" pitchFamily="18" charset="0"/>
              </a:rPr>
              <a:t>L6</a:t>
            </a:r>
            <a:r>
              <a:rPr lang="fr-FR" dirty="0" smtClean="0">
                <a:latin typeface="Cooper Black" panose="0208090404030B020404" pitchFamily="18" charset="0"/>
              </a:rPr>
              <a:t> </a:t>
            </a:r>
            <a:r>
              <a:rPr lang="fr-FR" dirty="0" smtClean="0">
                <a:latin typeface="Cooper Black" panose="0208090404030B020404" pitchFamily="18" charset="0"/>
              </a:rPr>
              <a:t>à votre entière </a:t>
            </a:r>
            <a:r>
              <a:rPr lang="fr-FR" dirty="0" smtClean="0">
                <a:latin typeface="Cooper Black" panose="0208090404030B020404" pitchFamily="18" charset="0"/>
              </a:rPr>
              <a:t>disposition </a:t>
            </a:r>
            <a:r>
              <a:rPr lang="fr-FR" dirty="0" smtClean="0">
                <a:latin typeface="Cooper Black" panose="0208090404030B020404" pitchFamily="18" charset="0"/>
              </a:rPr>
              <a:t>pour</a:t>
            </a:r>
          </a:p>
          <a:p>
            <a:pPr algn="ctr"/>
            <a:r>
              <a:rPr lang="fr-FR" dirty="0" smtClean="0">
                <a:latin typeface="Cooper Black" panose="0208090404030B020404" pitchFamily="18" charset="0"/>
              </a:rPr>
              <a:t> la </a:t>
            </a:r>
            <a:r>
              <a:rPr lang="fr-FR" dirty="0" smtClean="0">
                <a:solidFill>
                  <a:srgbClr val="FF0000"/>
                </a:solidFill>
                <a:latin typeface="Cooper Black" panose="0208090404030B020404" pitchFamily="18" charset="0"/>
              </a:rPr>
              <a:t>REUSSITE</a:t>
            </a:r>
            <a:r>
              <a:rPr lang="fr-FR" dirty="0" smtClean="0">
                <a:latin typeface="Cooper Black" panose="0208090404030B020404" pitchFamily="18" charset="0"/>
              </a:rPr>
              <a:t> de votre </a:t>
            </a:r>
            <a:r>
              <a:rPr lang="fr-FR" dirty="0" smtClean="0">
                <a:solidFill>
                  <a:srgbClr val="FF0000"/>
                </a:solidFill>
                <a:latin typeface="Cooper Black" panose="0208090404030B020404" pitchFamily="18" charset="0"/>
              </a:rPr>
              <a:t>PERMIS </a:t>
            </a:r>
          </a:p>
        </p:txBody>
      </p:sp>
      <p:sp>
        <p:nvSpPr>
          <p:cNvPr id="18" name="Rectangle 17"/>
          <p:cNvSpPr/>
          <p:nvPr/>
        </p:nvSpPr>
        <p:spPr>
          <a:xfrm>
            <a:off x="3038480" y="-450350"/>
            <a:ext cx="2960143" cy="4334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 </a:t>
            </a:r>
            <a:r>
              <a:rPr lang="fr-FR" dirty="0"/>
              <a:t>P</a:t>
            </a:r>
            <a:r>
              <a:rPr lang="fr-FR" dirty="0" smtClean="0"/>
              <a:t>age d’accueil 2</a:t>
            </a:r>
            <a:r>
              <a:rPr lang="fr-FR" baseline="30000" dirty="0" smtClean="0"/>
              <a:t>eme</a:t>
            </a:r>
            <a:r>
              <a:rPr lang="fr-FR" dirty="0" smtClean="0"/>
              <a:t> partie</a:t>
            </a:r>
            <a:endParaRPr lang="fr-FR" dirty="0"/>
          </a:p>
        </p:txBody>
      </p:sp>
      <p:sp>
        <p:nvSpPr>
          <p:cNvPr id="29" name="Rectangle 28"/>
          <p:cNvSpPr/>
          <p:nvPr/>
        </p:nvSpPr>
        <p:spPr>
          <a:xfrm>
            <a:off x="3034894" y="-450351"/>
            <a:ext cx="3074209" cy="4334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Page d’accueil 2</a:t>
            </a:r>
            <a:r>
              <a:rPr lang="fr-FR" baseline="30000" dirty="0" smtClean="0"/>
              <a:t>eme</a:t>
            </a:r>
            <a:r>
              <a:rPr lang="fr-FR" dirty="0" smtClean="0"/>
              <a:t> </a:t>
            </a:r>
            <a:r>
              <a:rPr lang="fr-FR" dirty="0"/>
              <a:t>partie</a:t>
            </a:r>
          </a:p>
        </p:txBody>
      </p:sp>
    </p:spTree>
    <p:extLst>
      <p:ext uri="{BB962C8B-B14F-4D97-AF65-F5344CB8AC3E}">
        <p14:creationId xmlns:p14="http://schemas.microsoft.com/office/powerpoint/2010/main" val="400706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8"/>
          <p:cNvPicPr>
            <a:picLocks noChangeAspect="1" noChangeArrowheads="1"/>
          </p:cNvPicPr>
          <p:nvPr/>
        </p:nvPicPr>
        <p:blipFill>
          <a:blip r:embed="rId2">
            <a:clrChange>
              <a:clrFrom>
                <a:srgbClr val="AFE2FA"/>
              </a:clrFrom>
              <a:clrTo>
                <a:srgbClr val="AFE2FA">
                  <a:alpha val="0"/>
                </a:srgbClr>
              </a:clrTo>
            </a:clrChange>
            <a:extLst>
              <a:ext uri="{BEBA8EAE-BF5A-486C-A8C5-ECC9F3942E4B}">
                <a14:imgProps xmlns:a14="http://schemas.microsoft.com/office/drawing/2010/main">
                  <a14:imgLayer r:embed="rId3">
                    <a14:imgEffect>
                      <a14:artisticLineDrawing/>
                    </a14:imgEffect>
                    <a14:imgEffect>
                      <a14:colorTemperature colorTemp="5125"/>
                    </a14:imgEffect>
                    <a14:imgEffect>
                      <a14:saturation sat="60000"/>
                    </a14:imgEffect>
                  </a14:imgLayer>
                </a14:imgProps>
              </a:ex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ZoneTexte 16"/>
          <p:cNvSpPr txBox="1"/>
          <p:nvPr/>
        </p:nvSpPr>
        <p:spPr>
          <a:xfrm>
            <a:off x="289743" y="4063637"/>
            <a:ext cx="2144200" cy="738664"/>
          </a:xfrm>
          <a:prstGeom prst="rect">
            <a:avLst/>
          </a:prstGeom>
          <a:noFill/>
        </p:spPr>
        <p:txBody>
          <a:bodyPr wrap="square" rtlCol="0">
            <a:spAutoFit/>
          </a:bodyPr>
          <a:lstStyle/>
          <a:p>
            <a:pPr algn="ctr"/>
            <a:r>
              <a:rPr lang="fr-FR" sz="1400" dirty="0" smtClean="0">
                <a:latin typeface="Cooper Black" panose="0208090404030B020404" pitchFamily="18" charset="0"/>
              </a:rPr>
              <a:t>Brevet Fédéral  </a:t>
            </a:r>
          </a:p>
          <a:p>
            <a:pPr algn="ctr"/>
            <a:r>
              <a:rPr lang="fr-FR" sz="1400" dirty="0" smtClean="0">
                <a:latin typeface="Cooper Black" panose="0208090404030B020404" pitchFamily="18" charset="0"/>
              </a:rPr>
              <a:t>Moniteur de conduite</a:t>
            </a:r>
          </a:p>
          <a:p>
            <a:pPr algn="ctr"/>
            <a:r>
              <a:rPr lang="fr-FR" sz="1400" dirty="0" smtClean="0">
                <a:latin typeface="Cooper Black" panose="0208090404030B020404" pitchFamily="18" charset="0"/>
              </a:rPr>
              <a:t>Cat: B </a:t>
            </a:r>
            <a:endParaRPr lang="fr-CH" sz="1400" dirty="0">
              <a:latin typeface="Cooper Black" panose="0208090404030B020404" pitchFamily="18" charset="0"/>
            </a:endParaRPr>
          </a:p>
        </p:txBody>
      </p:sp>
      <p:sp>
        <p:nvSpPr>
          <p:cNvPr id="18" name="ZoneTexte 17"/>
          <p:cNvSpPr txBox="1"/>
          <p:nvPr/>
        </p:nvSpPr>
        <p:spPr>
          <a:xfrm>
            <a:off x="347484" y="2992779"/>
            <a:ext cx="2086459" cy="646331"/>
          </a:xfrm>
          <a:prstGeom prst="rect">
            <a:avLst/>
          </a:prstGeom>
          <a:noFill/>
        </p:spPr>
        <p:txBody>
          <a:bodyPr wrap="square" rtlCol="0">
            <a:spAutoFit/>
          </a:bodyPr>
          <a:lstStyle/>
          <a:p>
            <a:pPr algn="ctr"/>
            <a:r>
              <a:rPr lang="fr-FR" dirty="0" smtClean="0">
                <a:latin typeface="Cooper Black" panose="0208090404030B020404" pitchFamily="18" charset="0"/>
              </a:rPr>
              <a:t>Yvan </a:t>
            </a:r>
          </a:p>
          <a:p>
            <a:pPr algn="ctr"/>
            <a:r>
              <a:rPr lang="fr-FR" dirty="0" smtClean="0">
                <a:latin typeface="Cooper Black" panose="0208090404030B020404" pitchFamily="18" charset="0"/>
              </a:rPr>
              <a:t>Besançon  </a:t>
            </a:r>
            <a:endParaRPr lang="fr-CH" dirty="0">
              <a:latin typeface="Cooper Black" panose="0208090404030B020404" pitchFamily="18" charset="0"/>
            </a:endParaRPr>
          </a:p>
        </p:txBody>
      </p:sp>
      <p:pic>
        <p:nvPicPr>
          <p:cNvPr id="19" name="Picture 4"/>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foregroundMark x1="81818" y1="80132" x2="81818" y2="80132"/>
                        <a14:foregroundMark x1="73485" y1="81457" x2="73485" y2="81457"/>
                        <a14:foregroundMark x1="22727" y1="89404" x2="22727" y2="89404"/>
                        <a14:backgroundMark x1="85606" y1="47682" x2="85606" y2="47682"/>
                        <a14:backgroundMark x1="85606" y1="33113" x2="85606" y2="33113"/>
                        <a14:backgroundMark x1="12879" y1="55629" x2="12879" y2="55629"/>
                        <a14:backgroundMark x1="15909" y1="65563" x2="15909" y2="65563"/>
                        <a14:backgroundMark x1="7576" y1="70199" x2="7576" y2="70199"/>
                        <a14:backgroundMark x1="23485" y1="65563" x2="23485" y2="65563"/>
                        <a14:backgroundMark x1="25000" y1="60265" x2="25000" y2="60265"/>
                        <a14:backgroundMark x1="9091" y1="76821" x2="9091" y2="76821"/>
                        <a14:backgroundMark x1="89394" y1="53642" x2="89394" y2="53642"/>
                        <a14:backgroundMark x1="2273" y1="82781" x2="2273" y2="82781"/>
                        <a14:backgroundMark x1="4545" y1="84768" x2="4545" y2="84768"/>
                        <a14:backgroundMark x1="16667" y1="76821" x2="16667" y2="76821"/>
                        <a14:backgroundMark x1="85606" y1="56954" x2="85606" y2="56954"/>
                      </a14:backgroundRemoval>
                    </a14:imgEffect>
                  </a14:imgLayer>
                </a14:imgProps>
              </a:ext>
              <a:ext uri="{28A0092B-C50C-407E-A947-70E740481C1C}">
                <a14:useLocalDpi xmlns:a14="http://schemas.microsoft.com/office/drawing/2010/main" val="0"/>
              </a:ext>
            </a:extLst>
          </a:blip>
          <a:srcRect/>
          <a:stretch>
            <a:fillRect/>
          </a:stretch>
        </p:blipFill>
        <p:spPr bwMode="auto">
          <a:xfrm>
            <a:off x="723071" y="1682770"/>
            <a:ext cx="1096756" cy="122541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ZoneTexte 19"/>
          <p:cNvSpPr txBox="1"/>
          <p:nvPr/>
        </p:nvSpPr>
        <p:spPr>
          <a:xfrm>
            <a:off x="516089" y="3563905"/>
            <a:ext cx="1734037" cy="369332"/>
          </a:xfrm>
          <a:prstGeom prst="rect">
            <a:avLst/>
          </a:prstGeom>
          <a:noFill/>
        </p:spPr>
        <p:txBody>
          <a:bodyPr wrap="square" rtlCol="0">
            <a:spAutoFit/>
          </a:bodyPr>
          <a:lstStyle/>
          <a:p>
            <a:pPr algn="ctr"/>
            <a:r>
              <a:rPr lang="fr-FR" b="1" dirty="0" smtClean="0">
                <a:latin typeface="Times New Roman" panose="02020603050405020304" pitchFamily="18" charset="0"/>
                <a:cs typeface="Times New Roman" panose="02020603050405020304" pitchFamily="18" charset="0"/>
              </a:rPr>
              <a:t>079 / 488 64 53</a:t>
            </a:r>
            <a:endParaRPr lang="fr-CH" b="1" dirty="0">
              <a:latin typeface="Times New Roman" panose="02020603050405020304" pitchFamily="18" charset="0"/>
              <a:cs typeface="Times New Roman" panose="02020603050405020304" pitchFamily="18" charset="0"/>
            </a:endParaRPr>
          </a:p>
        </p:txBody>
      </p:sp>
      <p:pic>
        <p:nvPicPr>
          <p:cNvPr id="21" name="Picture 6"/>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0" b="100000" l="5405" r="100000">
                        <a14:foregroundMark x1="51351" y1="41026" x2="51351" y2="41026"/>
                      </a14:backgroundRemoval>
                    </a14:imgEffect>
                  </a14:imgLayer>
                </a14:imgProps>
              </a:ext>
              <a:ext uri="{28A0092B-C50C-407E-A947-70E740481C1C}">
                <a14:useLocalDpi xmlns:a14="http://schemas.microsoft.com/office/drawing/2010/main" val="0"/>
              </a:ext>
            </a:extLst>
          </a:blip>
          <a:srcRect/>
          <a:stretch>
            <a:fillRect/>
          </a:stretch>
        </p:blipFill>
        <p:spPr bwMode="auto">
          <a:xfrm>
            <a:off x="347484" y="4017457"/>
            <a:ext cx="279469" cy="29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7"/>
          <p:cNvPicPr>
            <a:picLocks noChangeAspect="1" noChangeArrowheads="1"/>
          </p:cNvPicPr>
          <p:nvPr/>
        </p:nvPicPr>
        <p:blipFill>
          <a:blip r:embed="rId8">
            <a:extLst>
              <a:ext uri="{BEBA8EAE-BF5A-486C-A8C5-ECC9F3942E4B}">
                <a14:imgProps xmlns:a14="http://schemas.microsoft.com/office/drawing/2010/main">
                  <a14:imgLayer r:embed="rId7">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2081521" y="4044935"/>
            <a:ext cx="279469" cy="29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6"/>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4969" b="97516" l="1523" r="97462"/>
                    </a14:imgEffect>
                  </a14:imgLayer>
                </a14:imgProps>
              </a:ext>
              <a:ext uri="{28A0092B-C50C-407E-A947-70E740481C1C}">
                <a14:useLocalDpi xmlns:a14="http://schemas.microsoft.com/office/drawing/2010/main" val="0"/>
              </a:ext>
            </a:extLst>
          </a:blip>
          <a:srcRect/>
          <a:stretch>
            <a:fillRect/>
          </a:stretch>
        </p:blipFill>
        <p:spPr bwMode="auto">
          <a:xfrm rot="841120">
            <a:off x="1535287" y="2463460"/>
            <a:ext cx="575891" cy="470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ZoneTexte 24"/>
          <p:cNvSpPr txBox="1"/>
          <p:nvPr/>
        </p:nvSpPr>
        <p:spPr>
          <a:xfrm>
            <a:off x="3588228" y="139568"/>
            <a:ext cx="1711909" cy="276999"/>
          </a:xfrm>
          <a:prstGeom prst="rect">
            <a:avLst/>
          </a:prstGeom>
          <a:solidFill>
            <a:schemeClr val="bg1">
              <a:lumMod val="75000"/>
            </a:schemeClr>
          </a:solidFill>
          <a:ln>
            <a:solidFill>
              <a:schemeClr val="tx1"/>
            </a:solidFill>
          </a:ln>
        </p:spPr>
        <p:txBody>
          <a:bodyPr wrap="square" rtlCol="0">
            <a:spAutoFit/>
          </a:bodyPr>
          <a:lstStyle/>
          <a:p>
            <a:pPr algn="ctr"/>
            <a:r>
              <a:rPr lang="fr-FR" sz="1200" dirty="0" smtClean="0">
                <a:solidFill>
                  <a:schemeClr val="tx1">
                    <a:lumMod val="85000"/>
                    <a:lumOff val="15000"/>
                  </a:schemeClr>
                </a:solidFill>
                <a:latin typeface="Times New Roman" panose="02020603050405020304" pitchFamily="18" charset="0"/>
                <a:cs typeface="Times New Roman" panose="02020603050405020304" pitchFamily="18" charset="0"/>
              </a:rPr>
              <a:t>Qui sommes-nous ?</a:t>
            </a:r>
            <a:endParaRPr lang="fr-CH" sz="1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6" name="ZoneTexte 25"/>
          <p:cNvSpPr txBox="1"/>
          <p:nvPr/>
        </p:nvSpPr>
        <p:spPr>
          <a:xfrm>
            <a:off x="3140682" y="770587"/>
            <a:ext cx="4577459" cy="1938992"/>
          </a:xfrm>
          <a:prstGeom prst="rect">
            <a:avLst/>
          </a:prstGeom>
          <a:noFill/>
        </p:spPr>
        <p:txBody>
          <a:bodyPr wrap="square" rtlCol="0">
            <a:spAutoFit/>
          </a:bodyPr>
          <a:lstStyle/>
          <a:p>
            <a:pPr algn="just"/>
            <a:r>
              <a:rPr lang="fr-FR" sz="1000" dirty="0">
                <a:latin typeface="Times New Roman" panose="02020603050405020304" pitchFamily="18" charset="0"/>
                <a:cs typeface="Times New Roman" panose="02020603050405020304" pitchFamily="18" charset="0"/>
              </a:rPr>
              <a:t>P</a:t>
            </a:r>
            <a:r>
              <a:rPr lang="fr-FR" sz="1000" dirty="0" smtClean="0">
                <a:latin typeface="Times New Roman" panose="02020603050405020304" pitchFamily="18" charset="0"/>
                <a:cs typeface="Times New Roman" panose="02020603050405020304" pitchFamily="18" charset="0"/>
              </a:rPr>
              <a:t>assionné </a:t>
            </a:r>
            <a:r>
              <a:rPr lang="fr-FR" sz="1000" dirty="0" smtClean="0">
                <a:latin typeface="Times New Roman" panose="02020603050405020304" pitchFamily="18" charset="0"/>
                <a:cs typeface="Times New Roman" panose="02020603050405020304" pitchFamily="18" charset="0"/>
              </a:rPr>
              <a:t>de la formation à la conduite et du comportement sécuritaire en circulation routière. </a:t>
            </a:r>
          </a:p>
          <a:p>
            <a:pPr algn="just"/>
            <a:r>
              <a:rPr lang="fr-FR" sz="1000" dirty="0" smtClean="0">
                <a:latin typeface="Times New Roman" panose="02020603050405020304" pitchFamily="18" charset="0"/>
                <a:cs typeface="Times New Roman" panose="02020603050405020304" pitchFamily="18" charset="0"/>
              </a:rPr>
              <a:t>J’ai</a:t>
            </a:r>
            <a:r>
              <a:rPr lang="fr-FR" sz="1000" dirty="0" smtClean="0">
                <a:latin typeface="Times New Roman" panose="02020603050405020304" pitchFamily="18" charset="0"/>
                <a:cs typeface="Times New Roman" panose="02020603050405020304" pitchFamily="18" charset="0"/>
              </a:rPr>
              <a:t> </a:t>
            </a:r>
            <a:r>
              <a:rPr lang="fr-FR" sz="1000" dirty="0">
                <a:latin typeface="Times New Roman" panose="02020603050405020304" pitchFamily="18" charset="0"/>
                <a:cs typeface="Times New Roman" panose="02020603050405020304" pitchFamily="18" charset="0"/>
              </a:rPr>
              <a:t>suivi la nouvelle formation qui </a:t>
            </a:r>
            <a:r>
              <a:rPr lang="fr-FR" sz="1000" dirty="0" smtClean="0">
                <a:latin typeface="Times New Roman" panose="02020603050405020304" pitchFamily="18" charset="0"/>
                <a:cs typeface="Times New Roman" panose="02020603050405020304" pitchFamily="18" charset="0"/>
              </a:rPr>
              <a:t>ma</a:t>
            </a:r>
            <a:r>
              <a:rPr lang="fr-FR" sz="1000" dirty="0" smtClean="0">
                <a:latin typeface="Times New Roman" panose="02020603050405020304" pitchFamily="18" charset="0"/>
                <a:cs typeface="Times New Roman" panose="02020603050405020304" pitchFamily="18" charset="0"/>
              </a:rPr>
              <a:t> </a:t>
            </a:r>
            <a:r>
              <a:rPr lang="fr-FR" sz="1000" dirty="0">
                <a:latin typeface="Times New Roman" panose="02020603050405020304" pitchFamily="18" charset="0"/>
                <a:cs typeface="Times New Roman" panose="02020603050405020304" pitchFamily="18" charset="0"/>
              </a:rPr>
              <a:t>permis </a:t>
            </a:r>
            <a:r>
              <a:rPr lang="fr-FR" sz="1000" dirty="0" smtClean="0">
                <a:latin typeface="Times New Roman" panose="02020603050405020304" pitchFamily="18" charset="0"/>
                <a:cs typeface="Times New Roman" panose="02020603050405020304" pitchFamily="18" charset="0"/>
              </a:rPr>
              <a:t>d’obtenir </a:t>
            </a:r>
            <a:r>
              <a:rPr lang="fr-FR" sz="1000" dirty="0">
                <a:latin typeface="Times New Roman" panose="02020603050405020304" pitchFamily="18" charset="0"/>
                <a:cs typeface="Times New Roman" panose="02020603050405020304" pitchFamily="18" charset="0"/>
              </a:rPr>
              <a:t>le Brevet </a:t>
            </a:r>
            <a:r>
              <a:rPr lang="fr-FR" sz="1000" dirty="0" smtClean="0">
                <a:latin typeface="Times New Roman" panose="02020603050405020304" pitchFamily="18" charset="0"/>
                <a:cs typeface="Times New Roman" panose="02020603050405020304" pitchFamily="18" charset="0"/>
              </a:rPr>
              <a:t>fédéral de moniteur de conduite en 2014.</a:t>
            </a:r>
          </a:p>
          <a:p>
            <a:pPr algn="just"/>
            <a:endParaRPr lang="fr-FR" sz="1000" dirty="0" smtClean="0">
              <a:latin typeface="Times New Roman" panose="02020603050405020304" pitchFamily="18" charset="0"/>
              <a:cs typeface="Times New Roman" panose="02020603050405020304" pitchFamily="18" charset="0"/>
            </a:endParaRPr>
          </a:p>
          <a:p>
            <a:pPr algn="just"/>
            <a:r>
              <a:rPr lang="fr-FR" sz="1000" dirty="0">
                <a:latin typeface="Times New Roman" panose="02020603050405020304" pitchFamily="18" charset="0"/>
                <a:cs typeface="Times New Roman" panose="02020603050405020304" pitchFamily="18" charset="0"/>
              </a:rPr>
              <a:t>C</a:t>
            </a:r>
            <a:r>
              <a:rPr lang="fr-FR" sz="1000" dirty="0" smtClean="0">
                <a:latin typeface="Times New Roman" panose="02020603050405020304" pitchFamily="18" charset="0"/>
                <a:cs typeface="Times New Roman" panose="02020603050405020304" pitchFamily="18" charset="0"/>
              </a:rPr>
              <a:t>ette </a:t>
            </a:r>
            <a:r>
              <a:rPr lang="fr-FR" sz="1000" dirty="0">
                <a:latin typeface="Times New Roman" panose="02020603050405020304" pitchFamily="18" charset="0"/>
                <a:cs typeface="Times New Roman" panose="02020603050405020304" pitchFamily="18" charset="0"/>
              </a:rPr>
              <a:t>formation </a:t>
            </a:r>
            <a:r>
              <a:rPr lang="fr-FR" sz="1000" dirty="0" smtClean="0">
                <a:latin typeface="Times New Roman" panose="02020603050405020304" pitchFamily="18" charset="0"/>
                <a:cs typeface="Times New Roman" panose="02020603050405020304" pitchFamily="18" charset="0"/>
              </a:rPr>
              <a:t>est </a:t>
            </a:r>
            <a:r>
              <a:rPr lang="fr-FR" sz="1000" dirty="0">
                <a:latin typeface="Times New Roman" panose="02020603050405020304" pitchFamily="18" charset="0"/>
                <a:cs typeface="Times New Roman" panose="02020603050405020304" pitchFamily="18" charset="0"/>
              </a:rPr>
              <a:t>basée sur </a:t>
            </a:r>
            <a:r>
              <a:rPr lang="fr-FR" sz="1000" dirty="0" smtClean="0">
                <a:latin typeface="Times New Roman" panose="02020603050405020304" pitchFamily="18" charset="0"/>
                <a:cs typeface="Times New Roman" panose="02020603050405020304" pitchFamily="18" charset="0"/>
              </a:rPr>
              <a:t>une durée d’un </a:t>
            </a:r>
            <a:r>
              <a:rPr lang="fr-FR" sz="1000" dirty="0">
                <a:latin typeface="Times New Roman" panose="02020603050405020304" pitchFamily="18" charset="0"/>
                <a:cs typeface="Times New Roman" panose="02020603050405020304" pitchFamily="18" charset="0"/>
              </a:rPr>
              <a:t>peu moins de 3 ans et nous permet de vous transmettre les dernières exigences demandées pour l’obtention de votre </a:t>
            </a:r>
            <a:r>
              <a:rPr lang="fr-FR" sz="1000" dirty="0" smtClean="0">
                <a:latin typeface="Times New Roman" panose="02020603050405020304" pitchFamily="18" charset="0"/>
                <a:cs typeface="Times New Roman" panose="02020603050405020304" pitchFamily="18" charset="0"/>
              </a:rPr>
              <a:t>permis. </a:t>
            </a:r>
          </a:p>
          <a:p>
            <a:pPr algn="just"/>
            <a:endParaRPr lang="fr-FR" sz="1000" dirty="0" smtClean="0">
              <a:latin typeface="Times New Roman" panose="02020603050405020304" pitchFamily="18" charset="0"/>
              <a:cs typeface="Times New Roman" panose="02020603050405020304" pitchFamily="18" charset="0"/>
            </a:endParaRPr>
          </a:p>
          <a:p>
            <a:pPr algn="just"/>
            <a:r>
              <a:rPr lang="fr-FR" sz="1000" dirty="0" smtClean="0">
                <a:latin typeface="Times New Roman" panose="02020603050405020304" pitchFamily="18" charset="0"/>
                <a:cs typeface="Times New Roman" panose="02020603050405020304" pitchFamily="18" charset="0"/>
              </a:rPr>
              <a:t>Exigences demandées lors des examens théoriques et pratiques ainsi que le comportement sécuritaire qui vous sera demandé après l’obtention de votre permis.</a:t>
            </a:r>
            <a:endParaRPr lang="fr-FR" sz="1000" dirty="0">
              <a:latin typeface="Times New Roman" panose="02020603050405020304" pitchFamily="18" charset="0"/>
              <a:cs typeface="Times New Roman" panose="02020603050405020304" pitchFamily="18" charset="0"/>
            </a:endParaRPr>
          </a:p>
          <a:p>
            <a:pPr algn="just"/>
            <a:endParaRPr lang="fr-FR" sz="1000" dirty="0" smtClean="0">
              <a:latin typeface="Times New Roman" panose="02020603050405020304" pitchFamily="18" charset="0"/>
              <a:cs typeface="Times New Roman" panose="02020603050405020304" pitchFamily="18" charset="0"/>
            </a:endParaRPr>
          </a:p>
          <a:p>
            <a:pPr algn="just"/>
            <a:r>
              <a:rPr lang="fr-FR" sz="1000" b="1" dirty="0" smtClean="0">
                <a:solidFill>
                  <a:srgbClr val="FF0000"/>
                </a:solidFill>
                <a:latin typeface="Times New Roman" panose="02020603050405020304" pitchFamily="18" charset="0"/>
                <a:cs typeface="Times New Roman" panose="02020603050405020304" pitchFamily="18" charset="0"/>
              </a:rPr>
              <a:t>Quelles sont nos connaissances et les exigences : </a:t>
            </a:r>
            <a:endParaRPr lang="fr-FR" sz="1000" b="1" dirty="0">
              <a:solidFill>
                <a:srgbClr val="FF0000"/>
              </a:solidFill>
              <a:latin typeface="Times New Roman" panose="02020603050405020304" pitchFamily="18" charset="0"/>
              <a:cs typeface="Times New Roman" panose="02020603050405020304" pitchFamily="18" charset="0"/>
            </a:endParaRPr>
          </a:p>
        </p:txBody>
      </p:sp>
      <p:pic>
        <p:nvPicPr>
          <p:cNvPr id="27"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40684" y="3051478"/>
            <a:ext cx="4577459" cy="26890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ZoneTexte 28"/>
          <p:cNvSpPr txBox="1"/>
          <p:nvPr/>
        </p:nvSpPr>
        <p:spPr>
          <a:xfrm>
            <a:off x="823524" y="5954251"/>
            <a:ext cx="7478455" cy="646331"/>
          </a:xfrm>
          <a:prstGeom prst="rect">
            <a:avLst/>
          </a:prstGeom>
          <a:noFill/>
        </p:spPr>
        <p:txBody>
          <a:bodyPr wrap="square" rtlCol="0">
            <a:spAutoFit/>
          </a:bodyPr>
          <a:lstStyle/>
          <a:p>
            <a:pPr algn="ctr"/>
            <a:r>
              <a:rPr lang="fr-FR" dirty="0" smtClean="0">
                <a:solidFill>
                  <a:srgbClr val="FF0000"/>
                </a:solidFill>
                <a:latin typeface="Cooper Black" panose="0208090404030B020404" pitchFamily="18" charset="0"/>
              </a:rPr>
              <a:t>Pour toutes informations sur les exigences pour l’obtention du permis, </a:t>
            </a:r>
            <a:r>
              <a:rPr lang="fr-FR" dirty="0" smtClean="0">
                <a:solidFill>
                  <a:srgbClr val="FF0000"/>
                </a:solidFill>
                <a:latin typeface="Cooper Black" panose="0208090404030B020404" pitchFamily="18" charset="0"/>
              </a:rPr>
              <a:t>appelez-moi, je me ferai </a:t>
            </a:r>
            <a:r>
              <a:rPr lang="fr-FR" dirty="0" smtClean="0">
                <a:solidFill>
                  <a:srgbClr val="FF0000"/>
                </a:solidFill>
                <a:latin typeface="Cooper Black" panose="0208090404030B020404" pitchFamily="18" charset="0"/>
              </a:rPr>
              <a:t>un plaisir de vous </a:t>
            </a:r>
            <a:r>
              <a:rPr lang="fr-FR" dirty="0" smtClean="0">
                <a:solidFill>
                  <a:srgbClr val="FF0000"/>
                </a:solidFill>
                <a:latin typeface="Cooper Black" panose="0208090404030B020404" pitchFamily="18" charset="0"/>
              </a:rPr>
              <a:t>informer</a:t>
            </a:r>
            <a:endParaRPr lang="fr-CH" dirty="0">
              <a:solidFill>
                <a:srgbClr val="FF0000"/>
              </a:solidFill>
              <a:latin typeface="Cooper Black" panose="0208090404030B020404" pitchFamily="18" charset="0"/>
            </a:endParaRPr>
          </a:p>
        </p:txBody>
      </p:sp>
      <p:grpSp>
        <p:nvGrpSpPr>
          <p:cNvPr id="2" name="Groupe 1"/>
          <p:cNvGrpSpPr/>
          <p:nvPr/>
        </p:nvGrpSpPr>
        <p:grpSpPr>
          <a:xfrm>
            <a:off x="190882" y="3969"/>
            <a:ext cx="1779486" cy="1533236"/>
            <a:chOff x="272708" y="-35864"/>
            <a:chExt cx="1779486" cy="1533236"/>
          </a:xfrm>
        </p:grpSpPr>
        <p:pic>
          <p:nvPicPr>
            <p:cNvPr id="24" name="Picture 2"/>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0" b="100000" l="0" r="100000">
                          <a14:foregroundMark x1="44125" y1="55152" x2="44125" y2="55152"/>
                          <a14:foregroundMark x1="62924" y1="23636" x2="62924" y2="23636"/>
                          <a14:foregroundMark x1="26632" y1="23636" x2="26632" y2="23636"/>
                          <a14:foregroundMark x1="35770" y1="24545" x2="35770" y2="24545"/>
                          <a14:foregroundMark x1="30026" y1="24545" x2="30026" y2="24545"/>
                          <a14:foregroundMark x1="25065" y1="52424" x2="25065" y2="52424"/>
                          <a14:foregroundMark x1="24282" y1="40000" x2="24282" y2="40000"/>
                          <a14:foregroundMark x1="38120" y1="57879" x2="38120" y2="57879"/>
                          <a14:foregroundMark x1="33943" y1="44545" x2="33943" y2="44545"/>
                          <a14:foregroundMark x1="34987" y1="52121" x2="34987" y2="52121"/>
                          <a14:foregroundMark x1="49608" y1="54242" x2="49608" y2="54242"/>
                          <a14:foregroundMark x1="23238" y1="66667" x2="23238" y2="66667"/>
                          <a14:foregroundMark x1="61358" y1="71212" x2="61358" y2="71212"/>
                          <a14:foregroundMark x1="32376" y1="69394" x2="32376" y2="69394"/>
                          <a14:foregroundMark x1="37337" y1="37879" x2="37337" y2="37879"/>
                          <a14:backgroundMark x1="43081" y1="9394" x2="43081" y2="9394"/>
                          <a14:backgroundMark x1="92689" y1="17879" x2="92689" y2="17879"/>
                          <a14:backgroundMark x1="92689" y1="87879" x2="92689" y2="87879"/>
                          <a14:backgroundMark x1="18538" y1="87879" x2="18538" y2="87879"/>
                          <a14:backgroundMark x1="6789" y1="62727" x2="6789" y2="62727"/>
                        </a14:backgroundRemoval>
                      </a14:imgEffect>
                    </a14:imgLayer>
                  </a14:imgProps>
                </a:ext>
                <a:ext uri="{28A0092B-C50C-407E-A947-70E740481C1C}">
                  <a14:useLocalDpi xmlns:a14="http://schemas.microsoft.com/office/drawing/2010/main" val="0"/>
                </a:ext>
              </a:extLst>
            </a:blip>
            <a:srcRect/>
            <a:stretch>
              <a:fillRect/>
            </a:stretch>
          </p:blipFill>
          <p:spPr bwMode="auto">
            <a:xfrm>
              <a:off x="272708" y="-35864"/>
              <a:ext cx="1779486" cy="15332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6"/>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4969" b="97516" l="1523" r="97462"/>
                      </a14:imgEffect>
                    </a14:imgLayer>
                  </a14:imgProps>
                </a:ext>
                <a:ext uri="{28A0092B-C50C-407E-A947-70E740481C1C}">
                  <a14:useLocalDpi xmlns:a14="http://schemas.microsoft.com/office/drawing/2010/main" val="0"/>
                </a:ext>
              </a:extLst>
            </a:blip>
            <a:srcRect/>
            <a:stretch>
              <a:fillRect/>
            </a:stretch>
          </p:blipFill>
          <p:spPr bwMode="auto">
            <a:xfrm rot="841120">
              <a:off x="1406831" y="187483"/>
              <a:ext cx="444344" cy="363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1" name="Rectangle 30"/>
          <p:cNvSpPr/>
          <p:nvPr/>
        </p:nvSpPr>
        <p:spPr>
          <a:xfrm>
            <a:off x="4574879" y="551269"/>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smtClean="0"/>
              <a:t>N’apparaît pas </a:t>
            </a:r>
            <a:endParaRPr lang="fr-FR" sz="800" dirty="0"/>
          </a:p>
        </p:txBody>
      </p:sp>
      <p:sp>
        <p:nvSpPr>
          <p:cNvPr id="32" name="Flèche vers le bas 31"/>
          <p:cNvSpPr/>
          <p:nvPr/>
        </p:nvSpPr>
        <p:spPr>
          <a:xfrm>
            <a:off x="5188815" y="413142"/>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45253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a:clrChange>
              <a:clrFrom>
                <a:srgbClr val="AFE2FA"/>
              </a:clrFrom>
              <a:clrTo>
                <a:srgbClr val="AFE2FA">
                  <a:alpha val="0"/>
                </a:srgbClr>
              </a:clrTo>
            </a:clrChange>
            <a:extLst>
              <a:ext uri="{BEBA8EAE-BF5A-486C-A8C5-ECC9F3942E4B}">
                <a14:imgProps xmlns:a14="http://schemas.microsoft.com/office/drawing/2010/main">
                  <a14:imgLayer r:embed="rId3">
                    <a14:imgEffect>
                      <a14:artisticLineDrawing/>
                    </a14:imgEffect>
                    <a14:imgEffect>
                      <a14:colorTemperature colorTemp="5125"/>
                    </a14:imgEffect>
                    <a14:imgEffect>
                      <a14:saturation sat="60000"/>
                    </a14:imgEffect>
                  </a14:imgLayer>
                </a14:imgProps>
              </a:ex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244548" y="187732"/>
            <a:ext cx="4540103" cy="461665"/>
          </a:xfrm>
          <a:prstGeom prst="rect">
            <a:avLst/>
          </a:prstGeom>
          <a:noFill/>
        </p:spPr>
        <p:txBody>
          <a:bodyPr wrap="square" rtlCol="0">
            <a:spAutoFit/>
          </a:bodyPr>
          <a:lstStyle/>
          <a:p>
            <a:r>
              <a:rPr lang="fr-FR" sz="2400" dirty="0" smtClean="0">
                <a:latin typeface="Cooper Black" panose="0208090404030B020404" pitchFamily="18" charset="0"/>
              </a:rPr>
              <a:t>Plan de la salle de théorie </a:t>
            </a:r>
            <a:endParaRPr lang="fr-CH" sz="2400" dirty="0">
              <a:latin typeface="Cooper Black" panose="0208090404030B020404" pitchFamily="18" charset="0"/>
            </a:endParaRP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7272" y="705957"/>
            <a:ext cx="3990473" cy="518979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6021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8"/>
          <p:cNvPicPr>
            <a:picLocks noChangeAspect="1" noChangeArrowheads="1"/>
          </p:cNvPicPr>
          <p:nvPr/>
        </p:nvPicPr>
        <p:blipFill>
          <a:blip r:embed="rId3">
            <a:clrChange>
              <a:clrFrom>
                <a:srgbClr val="AFE2FA"/>
              </a:clrFrom>
              <a:clrTo>
                <a:srgbClr val="AFE2FA">
                  <a:alpha val="0"/>
                </a:srgbClr>
              </a:clrTo>
            </a:clrChange>
            <a:extLst>
              <a:ext uri="{BEBA8EAE-BF5A-486C-A8C5-ECC9F3942E4B}">
                <a14:imgProps xmlns:a14="http://schemas.microsoft.com/office/drawing/2010/main">
                  <a14:imgLayer r:embed="rId4">
                    <a14:imgEffect>
                      <a14:artisticLineDrawing/>
                    </a14:imgEffect>
                    <a14:imgEffect>
                      <a14:colorTemperature colorTemp="5125"/>
                    </a14:imgEffect>
                    <a14:imgEffect>
                      <a14:saturation sat="60000"/>
                    </a14:imgEffect>
                  </a14:imgLayer>
                </a14:imgProps>
              </a:ex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151" y="956641"/>
            <a:ext cx="1490994" cy="1510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205" y="985051"/>
            <a:ext cx="1490994" cy="1510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ZoneTexte 20"/>
          <p:cNvSpPr txBox="1"/>
          <p:nvPr/>
        </p:nvSpPr>
        <p:spPr>
          <a:xfrm>
            <a:off x="303290" y="2069503"/>
            <a:ext cx="1452758" cy="338554"/>
          </a:xfrm>
          <a:prstGeom prst="rect">
            <a:avLst/>
          </a:prstGeom>
          <a:noFill/>
        </p:spPr>
        <p:txBody>
          <a:bodyPr wrap="square" rtlCol="0">
            <a:spAutoFit/>
          </a:bodyPr>
          <a:lstStyle/>
          <a:p>
            <a:pPr algn="ctr"/>
            <a:r>
              <a:rPr lang="fr-FR" sz="1600" dirty="0" smtClean="0">
                <a:solidFill>
                  <a:schemeClr val="tx2">
                    <a:lumMod val="20000"/>
                    <a:lumOff val="80000"/>
                  </a:schemeClr>
                </a:solidFill>
                <a:latin typeface="Cooper Black" panose="0208090404030B020404" pitchFamily="18" charset="0"/>
              </a:rPr>
              <a:t>Samaritain</a:t>
            </a:r>
            <a:endParaRPr lang="fr-CH" sz="1600" dirty="0">
              <a:solidFill>
                <a:schemeClr val="tx2">
                  <a:lumMod val="20000"/>
                  <a:lumOff val="80000"/>
                </a:schemeClr>
              </a:solidFill>
              <a:latin typeface="Cooper Black" panose="0208090404030B020404" pitchFamily="18" charset="0"/>
            </a:endParaRPr>
          </a:p>
        </p:txBody>
      </p:sp>
      <p:sp>
        <p:nvSpPr>
          <p:cNvPr id="28" name="ZoneTexte 27"/>
          <p:cNvSpPr txBox="1"/>
          <p:nvPr/>
        </p:nvSpPr>
        <p:spPr>
          <a:xfrm>
            <a:off x="2063206" y="2073127"/>
            <a:ext cx="1471230" cy="369332"/>
          </a:xfrm>
          <a:prstGeom prst="rect">
            <a:avLst/>
          </a:prstGeom>
          <a:noFill/>
        </p:spPr>
        <p:txBody>
          <a:bodyPr wrap="square" rtlCol="0">
            <a:spAutoFit/>
          </a:bodyPr>
          <a:lstStyle/>
          <a:p>
            <a:pPr algn="ctr"/>
            <a:r>
              <a:rPr lang="fr-FR" dirty="0" smtClean="0">
                <a:solidFill>
                  <a:schemeClr val="tx2">
                    <a:lumMod val="20000"/>
                    <a:lumOff val="80000"/>
                  </a:schemeClr>
                </a:solidFill>
                <a:latin typeface="Cooper Black" panose="0208090404030B020404" pitchFamily="18" charset="0"/>
              </a:rPr>
              <a:t>Théorie</a:t>
            </a:r>
            <a:endParaRPr lang="fr-CH" dirty="0">
              <a:solidFill>
                <a:schemeClr val="tx2">
                  <a:lumMod val="20000"/>
                  <a:lumOff val="80000"/>
                </a:schemeClr>
              </a:solidFill>
              <a:latin typeface="Cooper Black" panose="0208090404030B020404" pitchFamily="18" charset="0"/>
            </a:endParaRPr>
          </a:p>
        </p:txBody>
      </p:sp>
      <p:pic>
        <p:nvPicPr>
          <p:cNvPr id="3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9916" y="985051"/>
            <a:ext cx="1490994" cy="1510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3615" y="985051"/>
            <a:ext cx="1490994" cy="1510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9425" y="985051"/>
            <a:ext cx="1490994" cy="1510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ZoneTexte 28"/>
          <p:cNvSpPr txBox="1"/>
          <p:nvPr/>
        </p:nvSpPr>
        <p:spPr>
          <a:xfrm>
            <a:off x="3938153" y="2140447"/>
            <a:ext cx="1414521" cy="276999"/>
          </a:xfrm>
          <a:prstGeom prst="rect">
            <a:avLst/>
          </a:prstGeom>
          <a:noFill/>
        </p:spPr>
        <p:txBody>
          <a:bodyPr wrap="square" rtlCol="0">
            <a:spAutoFit/>
          </a:bodyPr>
          <a:lstStyle/>
          <a:p>
            <a:pPr algn="ctr"/>
            <a:r>
              <a:rPr lang="fr-FR" sz="1200" dirty="0" smtClean="0">
                <a:solidFill>
                  <a:schemeClr val="tx2">
                    <a:lumMod val="20000"/>
                    <a:lumOff val="80000"/>
                  </a:schemeClr>
                </a:solidFill>
                <a:latin typeface="Cooper Black" panose="0208090404030B020404" pitchFamily="18" charset="0"/>
              </a:rPr>
              <a:t>Sensibilisation</a:t>
            </a:r>
            <a:endParaRPr lang="fr-CH" sz="1200" dirty="0">
              <a:solidFill>
                <a:schemeClr val="tx2">
                  <a:lumMod val="20000"/>
                  <a:lumOff val="80000"/>
                </a:schemeClr>
              </a:solidFill>
              <a:latin typeface="Cooper Black" panose="0208090404030B020404" pitchFamily="18" charset="0"/>
            </a:endParaRPr>
          </a:p>
        </p:txBody>
      </p:sp>
      <p:sp>
        <p:nvSpPr>
          <p:cNvPr id="30" name="ZoneTexte 29"/>
          <p:cNvSpPr txBox="1"/>
          <p:nvPr/>
        </p:nvSpPr>
        <p:spPr>
          <a:xfrm>
            <a:off x="5681852" y="2094293"/>
            <a:ext cx="1414521" cy="369332"/>
          </a:xfrm>
          <a:prstGeom prst="rect">
            <a:avLst/>
          </a:prstGeom>
          <a:noFill/>
        </p:spPr>
        <p:txBody>
          <a:bodyPr wrap="square" rtlCol="0">
            <a:spAutoFit/>
          </a:bodyPr>
          <a:lstStyle/>
          <a:p>
            <a:pPr algn="ctr"/>
            <a:r>
              <a:rPr lang="fr-FR" dirty="0" smtClean="0">
                <a:solidFill>
                  <a:schemeClr val="tx2">
                    <a:lumMod val="20000"/>
                    <a:lumOff val="80000"/>
                  </a:schemeClr>
                </a:solidFill>
                <a:latin typeface="Cooper Black" panose="0208090404030B020404" pitchFamily="18" charset="0"/>
              </a:rPr>
              <a:t>Pratique</a:t>
            </a:r>
            <a:endParaRPr lang="fr-CH" dirty="0">
              <a:solidFill>
                <a:schemeClr val="tx2">
                  <a:lumMod val="20000"/>
                  <a:lumOff val="80000"/>
                </a:schemeClr>
              </a:solidFill>
              <a:latin typeface="Cooper Black" panose="0208090404030B020404" pitchFamily="18" charset="0"/>
            </a:endParaRPr>
          </a:p>
        </p:txBody>
      </p:sp>
      <p:sp>
        <p:nvSpPr>
          <p:cNvPr id="31" name="ZoneTexte 30"/>
          <p:cNvSpPr txBox="1"/>
          <p:nvPr/>
        </p:nvSpPr>
        <p:spPr>
          <a:xfrm>
            <a:off x="7439425" y="2094280"/>
            <a:ext cx="1490993" cy="369332"/>
          </a:xfrm>
          <a:prstGeom prst="rect">
            <a:avLst/>
          </a:prstGeom>
          <a:noFill/>
        </p:spPr>
        <p:txBody>
          <a:bodyPr wrap="square" rtlCol="0">
            <a:spAutoFit/>
          </a:bodyPr>
          <a:lstStyle/>
          <a:p>
            <a:pPr algn="ctr"/>
            <a:r>
              <a:rPr lang="fr-FR" dirty="0" smtClean="0">
                <a:solidFill>
                  <a:schemeClr val="tx2">
                    <a:lumMod val="20000"/>
                    <a:lumOff val="80000"/>
                  </a:schemeClr>
                </a:solidFill>
                <a:latin typeface="Cooper Black" panose="0208090404030B020404" pitchFamily="18" charset="0"/>
              </a:rPr>
              <a:t>Bonus</a:t>
            </a:r>
            <a:endParaRPr lang="fr-CH" dirty="0">
              <a:solidFill>
                <a:schemeClr val="tx2">
                  <a:lumMod val="20000"/>
                  <a:lumOff val="80000"/>
                </a:schemeClr>
              </a:solidFill>
              <a:latin typeface="Cooper Black" panose="0208090404030B020404" pitchFamily="18" charset="0"/>
            </a:endParaRPr>
          </a:p>
        </p:txBody>
      </p:sp>
      <p:sp>
        <p:nvSpPr>
          <p:cNvPr id="27" name="ZoneTexte 26"/>
          <p:cNvSpPr txBox="1"/>
          <p:nvPr/>
        </p:nvSpPr>
        <p:spPr>
          <a:xfrm rot="19893875">
            <a:off x="299807" y="1289033"/>
            <a:ext cx="1481896" cy="338554"/>
          </a:xfrm>
          <a:prstGeom prst="rect">
            <a:avLst/>
          </a:prstGeom>
          <a:noFill/>
        </p:spPr>
        <p:txBody>
          <a:bodyPr wrap="square" rtlCol="0">
            <a:spAutoFit/>
          </a:bodyPr>
          <a:lstStyle/>
          <a:p>
            <a:r>
              <a:rPr lang="fr-FR" sz="1600" dirty="0" smtClean="0">
                <a:solidFill>
                  <a:srgbClr val="FF0000"/>
                </a:solidFill>
                <a:latin typeface="Cooper Black" panose="0208090404030B020404" pitchFamily="18" charset="0"/>
              </a:rPr>
              <a:t>Obligatoire</a:t>
            </a:r>
            <a:endParaRPr lang="fr-CH" sz="1600" dirty="0">
              <a:solidFill>
                <a:srgbClr val="FF0000"/>
              </a:solidFill>
              <a:latin typeface="Cooper Black" panose="0208090404030B020404" pitchFamily="18" charset="0"/>
            </a:endParaRPr>
          </a:p>
        </p:txBody>
      </p:sp>
      <p:sp>
        <p:nvSpPr>
          <p:cNvPr id="41" name="ZoneTexte 40"/>
          <p:cNvSpPr txBox="1"/>
          <p:nvPr/>
        </p:nvSpPr>
        <p:spPr>
          <a:xfrm rot="19893875">
            <a:off x="3952202" y="1279246"/>
            <a:ext cx="1440781" cy="338554"/>
          </a:xfrm>
          <a:prstGeom prst="rect">
            <a:avLst/>
          </a:prstGeom>
          <a:noFill/>
        </p:spPr>
        <p:txBody>
          <a:bodyPr wrap="square" rtlCol="0">
            <a:spAutoFit/>
          </a:bodyPr>
          <a:lstStyle/>
          <a:p>
            <a:r>
              <a:rPr lang="fr-FR" sz="1600" dirty="0" smtClean="0">
                <a:solidFill>
                  <a:srgbClr val="FF0000"/>
                </a:solidFill>
                <a:latin typeface="Cooper Black" panose="0208090404030B020404" pitchFamily="18" charset="0"/>
              </a:rPr>
              <a:t>Obligatoire</a:t>
            </a:r>
            <a:endParaRPr lang="fr-CH" sz="1600" dirty="0">
              <a:solidFill>
                <a:srgbClr val="FF0000"/>
              </a:solidFill>
              <a:latin typeface="Cooper Black" panose="0208090404030B020404" pitchFamily="18" charset="0"/>
            </a:endParaRPr>
          </a:p>
        </p:txBody>
      </p:sp>
      <p:sp>
        <p:nvSpPr>
          <p:cNvPr id="42" name="ZoneTexte 41"/>
          <p:cNvSpPr txBox="1"/>
          <p:nvPr/>
        </p:nvSpPr>
        <p:spPr>
          <a:xfrm rot="19893875">
            <a:off x="5728625" y="1245384"/>
            <a:ext cx="1307416" cy="369332"/>
          </a:xfrm>
          <a:prstGeom prst="rect">
            <a:avLst/>
          </a:prstGeom>
          <a:noFill/>
        </p:spPr>
        <p:txBody>
          <a:bodyPr wrap="square" rtlCol="0">
            <a:spAutoFit/>
          </a:bodyPr>
          <a:lstStyle/>
          <a:p>
            <a:pPr algn="ctr"/>
            <a:r>
              <a:rPr lang="fr-FR" dirty="0" smtClean="0">
                <a:solidFill>
                  <a:srgbClr val="FF0000"/>
                </a:solidFill>
                <a:latin typeface="Cooper Black" panose="0208090404030B020404" pitchFamily="18" charset="0"/>
              </a:rPr>
              <a:t>Conseillé</a:t>
            </a:r>
            <a:endParaRPr lang="fr-CH" dirty="0">
              <a:solidFill>
                <a:srgbClr val="FF0000"/>
              </a:solidFill>
              <a:latin typeface="Cooper Black" panose="0208090404030B020404" pitchFamily="18" charset="0"/>
            </a:endParaRPr>
          </a:p>
        </p:txBody>
      </p:sp>
      <p:sp>
        <p:nvSpPr>
          <p:cNvPr id="43" name="ZoneTexte 42"/>
          <p:cNvSpPr txBox="1"/>
          <p:nvPr/>
        </p:nvSpPr>
        <p:spPr>
          <a:xfrm rot="19893875">
            <a:off x="2128979" y="1300358"/>
            <a:ext cx="1307416" cy="369332"/>
          </a:xfrm>
          <a:prstGeom prst="rect">
            <a:avLst/>
          </a:prstGeom>
          <a:noFill/>
        </p:spPr>
        <p:txBody>
          <a:bodyPr wrap="square" rtlCol="0">
            <a:spAutoFit/>
          </a:bodyPr>
          <a:lstStyle/>
          <a:p>
            <a:pPr algn="ctr"/>
            <a:r>
              <a:rPr lang="fr-FR" dirty="0" smtClean="0">
                <a:solidFill>
                  <a:srgbClr val="FF0000"/>
                </a:solidFill>
                <a:latin typeface="Cooper Black" panose="0208090404030B020404" pitchFamily="18" charset="0"/>
              </a:rPr>
              <a:t>Conseillé</a:t>
            </a:r>
            <a:endParaRPr lang="fr-CH" dirty="0">
              <a:solidFill>
                <a:srgbClr val="FF0000"/>
              </a:solidFill>
              <a:latin typeface="Cooper Black" panose="0208090404030B020404" pitchFamily="18" charset="0"/>
            </a:endParaRPr>
          </a:p>
        </p:txBody>
      </p:sp>
      <p:sp>
        <p:nvSpPr>
          <p:cNvPr id="4" name="ZoneTexte 3"/>
          <p:cNvSpPr txBox="1"/>
          <p:nvPr/>
        </p:nvSpPr>
        <p:spPr>
          <a:xfrm>
            <a:off x="4642" y="337733"/>
            <a:ext cx="9139358" cy="369332"/>
          </a:xfrm>
          <a:prstGeom prst="rect">
            <a:avLst/>
          </a:prstGeom>
          <a:noFill/>
        </p:spPr>
        <p:txBody>
          <a:bodyPr wrap="square" rtlCol="0">
            <a:spAutoFit/>
          </a:bodyPr>
          <a:lstStyle/>
          <a:p>
            <a:pPr algn="ctr"/>
            <a:r>
              <a:rPr lang="fr-FR" dirty="0" smtClean="0"/>
              <a:t>Nous nous ferons une </a:t>
            </a:r>
            <a:r>
              <a:rPr lang="fr-FR" dirty="0"/>
              <a:t>j</a:t>
            </a:r>
            <a:r>
              <a:rPr lang="fr-FR" dirty="0" smtClean="0"/>
              <a:t>oie de vous accueillir dans les cours suivants :</a:t>
            </a:r>
            <a:endParaRPr lang="fr-CH" dirty="0"/>
          </a:p>
        </p:txBody>
      </p:sp>
      <p:sp>
        <p:nvSpPr>
          <p:cNvPr id="46" name="Rectangle 45"/>
          <p:cNvSpPr/>
          <p:nvPr/>
        </p:nvSpPr>
        <p:spPr>
          <a:xfrm>
            <a:off x="249151" y="2612209"/>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smtClean="0"/>
              <a:t>En cliquant dessus, arrivez sur la  page samaritain</a:t>
            </a:r>
            <a:endParaRPr lang="fr-FR" sz="800" dirty="0"/>
          </a:p>
        </p:txBody>
      </p:sp>
      <p:sp>
        <p:nvSpPr>
          <p:cNvPr id="48" name="Flèche vers le bas 47"/>
          <p:cNvSpPr/>
          <p:nvPr/>
        </p:nvSpPr>
        <p:spPr>
          <a:xfrm>
            <a:off x="863087" y="2474082"/>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 name="ZoneTexte 25"/>
          <p:cNvSpPr txBox="1"/>
          <p:nvPr/>
        </p:nvSpPr>
        <p:spPr>
          <a:xfrm rot="19893875">
            <a:off x="7531213" y="1321111"/>
            <a:ext cx="1307416" cy="369332"/>
          </a:xfrm>
          <a:prstGeom prst="rect">
            <a:avLst/>
          </a:prstGeom>
          <a:noFill/>
        </p:spPr>
        <p:txBody>
          <a:bodyPr wrap="square" rtlCol="0">
            <a:spAutoFit/>
          </a:bodyPr>
          <a:lstStyle/>
          <a:p>
            <a:pPr algn="ctr"/>
            <a:r>
              <a:rPr lang="fr-FR" dirty="0" smtClean="0">
                <a:solidFill>
                  <a:srgbClr val="FF0000"/>
                </a:solidFill>
                <a:latin typeface="Cooper Black" panose="0208090404030B020404" pitchFamily="18" charset="0"/>
              </a:rPr>
              <a:t>Cadeaux</a:t>
            </a:r>
            <a:endParaRPr lang="fr-CH" dirty="0">
              <a:solidFill>
                <a:srgbClr val="FF0000"/>
              </a:solidFill>
              <a:latin typeface="Cooper Black" panose="0208090404030B020404" pitchFamily="18" charset="0"/>
            </a:endParaRPr>
          </a:p>
        </p:txBody>
      </p:sp>
      <p:sp>
        <p:nvSpPr>
          <p:cNvPr id="22" name="Rectangle 21"/>
          <p:cNvSpPr/>
          <p:nvPr/>
        </p:nvSpPr>
        <p:spPr>
          <a:xfrm>
            <a:off x="2062513" y="2628133"/>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a:t>En cliquant dessus, </a:t>
            </a:r>
            <a:r>
              <a:rPr lang="fr-FR" sz="800" dirty="0" smtClean="0"/>
              <a:t>arrivez </a:t>
            </a:r>
            <a:r>
              <a:rPr lang="fr-FR" sz="800" dirty="0"/>
              <a:t>sur la  page théorie</a:t>
            </a:r>
          </a:p>
        </p:txBody>
      </p:sp>
      <p:sp>
        <p:nvSpPr>
          <p:cNvPr id="23" name="Flèche vers le bas 22"/>
          <p:cNvSpPr/>
          <p:nvPr/>
        </p:nvSpPr>
        <p:spPr>
          <a:xfrm>
            <a:off x="2676449" y="2490006"/>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4" name="Rectangle 23"/>
          <p:cNvSpPr/>
          <p:nvPr/>
        </p:nvSpPr>
        <p:spPr>
          <a:xfrm>
            <a:off x="3912109" y="2617500"/>
            <a:ext cx="1440565" cy="367239"/>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a:t>En cliquant dessus</a:t>
            </a:r>
            <a:r>
              <a:rPr lang="fr-FR" sz="800" dirty="0" smtClean="0"/>
              <a:t>, </a:t>
            </a:r>
            <a:r>
              <a:rPr lang="fr-FR" sz="800" dirty="0"/>
              <a:t>arrivez sur la  page sensibilisation</a:t>
            </a:r>
          </a:p>
        </p:txBody>
      </p:sp>
      <p:sp>
        <p:nvSpPr>
          <p:cNvPr id="25" name="Flèche vers le bas 24"/>
          <p:cNvSpPr/>
          <p:nvPr/>
        </p:nvSpPr>
        <p:spPr>
          <a:xfrm>
            <a:off x="4526045" y="2479374"/>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Rectangle 32"/>
          <p:cNvSpPr/>
          <p:nvPr/>
        </p:nvSpPr>
        <p:spPr>
          <a:xfrm>
            <a:off x="5678474" y="2617502"/>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a:t>En cliquant dessus</a:t>
            </a:r>
            <a:r>
              <a:rPr lang="fr-FR" sz="800" dirty="0" smtClean="0"/>
              <a:t>, </a:t>
            </a:r>
            <a:r>
              <a:rPr lang="fr-FR" sz="800" dirty="0"/>
              <a:t>arrivez sur la  page pratique</a:t>
            </a:r>
          </a:p>
        </p:txBody>
      </p:sp>
      <p:sp>
        <p:nvSpPr>
          <p:cNvPr id="34" name="Flèche vers le bas 33"/>
          <p:cNvSpPr/>
          <p:nvPr/>
        </p:nvSpPr>
        <p:spPr>
          <a:xfrm>
            <a:off x="6292410" y="2479375"/>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 name="Rectangle 38"/>
          <p:cNvSpPr/>
          <p:nvPr/>
        </p:nvSpPr>
        <p:spPr>
          <a:xfrm>
            <a:off x="7455213" y="2628134"/>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a:t>En cliquant dessus, </a:t>
            </a:r>
            <a:r>
              <a:rPr lang="fr-FR" sz="800" dirty="0" smtClean="0"/>
              <a:t>arrivez </a:t>
            </a:r>
            <a:r>
              <a:rPr lang="fr-FR" sz="800" dirty="0"/>
              <a:t>sur la  page bonus</a:t>
            </a:r>
          </a:p>
        </p:txBody>
      </p:sp>
      <p:sp>
        <p:nvSpPr>
          <p:cNvPr id="40" name="Flèche vers le bas 39"/>
          <p:cNvSpPr/>
          <p:nvPr/>
        </p:nvSpPr>
        <p:spPr>
          <a:xfrm>
            <a:off x="8069149" y="2490007"/>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77649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2">
            <a:clrChange>
              <a:clrFrom>
                <a:srgbClr val="AFE2FA"/>
              </a:clrFrom>
              <a:clrTo>
                <a:srgbClr val="AFE2FA">
                  <a:alpha val="0"/>
                </a:srgbClr>
              </a:clrTo>
            </a:clrChange>
            <a:extLst>
              <a:ext uri="{BEBA8EAE-BF5A-486C-A8C5-ECC9F3942E4B}">
                <a14:imgProps xmlns:a14="http://schemas.microsoft.com/office/drawing/2010/main">
                  <a14:imgLayer r:embed="rId3">
                    <a14:imgEffect>
                      <a14:artisticLineDrawing/>
                    </a14:imgEffect>
                    <a14:imgEffect>
                      <a14:colorTemperature colorTemp="5125"/>
                    </a14:imgEffect>
                    <a14:imgEffect>
                      <a14:saturation sat="60000"/>
                    </a14:imgEffect>
                  </a14:imgLayer>
                </a14:imgProps>
              </a:ex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ZoneTexte 6"/>
          <p:cNvSpPr txBox="1"/>
          <p:nvPr/>
        </p:nvSpPr>
        <p:spPr>
          <a:xfrm>
            <a:off x="-1" y="266946"/>
            <a:ext cx="9143999" cy="1384995"/>
          </a:xfrm>
          <a:prstGeom prst="rect">
            <a:avLst/>
          </a:prstGeom>
          <a:noFill/>
        </p:spPr>
        <p:txBody>
          <a:bodyPr wrap="square" rtlCol="0">
            <a:spAutoFit/>
          </a:bodyPr>
          <a:lstStyle/>
          <a:p>
            <a:pPr algn="ctr"/>
            <a:r>
              <a:rPr lang="fr-FR" sz="2400" b="1" dirty="0" smtClean="0">
                <a:solidFill>
                  <a:srgbClr val="FF0000"/>
                </a:solidFill>
                <a:latin typeface="Times New Roman" panose="02020603050405020304" pitchFamily="18" charset="0"/>
                <a:cs typeface="Times New Roman" panose="02020603050405020304" pitchFamily="18" charset="0"/>
              </a:rPr>
              <a:t>Toute formation a un coût ! </a:t>
            </a:r>
            <a:r>
              <a:rPr lang="fr-FR" sz="2400" b="1" dirty="0">
                <a:solidFill>
                  <a:srgbClr val="FF0000"/>
                </a:solidFill>
                <a:latin typeface="Times New Roman" panose="02020603050405020304" pitchFamily="18" charset="0"/>
                <a:cs typeface="Times New Roman" panose="02020603050405020304" pitchFamily="18" charset="0"/>
              </a:rPr>
              <a:t>V</a:t>
            </a:r>
            <a:r>
              <a:rPr lang="fr-FR" sz="2400" b="1" dirty="0" smtClean="0">
                <a:solidFill>
                  <a:srgbClr val="FF0000"/>
                </a:solidFill>
                <a:latin typeface="Times New Roman" panose="02020603050405020304" pitchFamily="18" charset="0"/>
                <a:cs typeface="Times New Roman" panose="02020603050405020304" pitchFamily="18" charset="0"/>
              </a:rPr>
              <a:t>oici les coûts de nos formations</a:t>
            </a:r>
          </a:p>
          <a:p>
            <a:pPr algn="ctr"/>
            <a:endParaRPr lang="fr-FR" sz="1200" b="1" dirty="0" smtClean="0">
              <a:solidFill>
                <a:srgbClr val="FF0000"/>
              </a:solidFill>
              <a:latin typeface="Times New Roman" panose="02020603050405020304" pitchFamily="18" charset="0"/>
              <a:cs typeface="Times New Roman" panose="02020603050405020304" pitchFamily="18" charset="0"/>
            </a:endParaRPr>
          </a:p>
          <a:p>
            <a:pPr algn="ctr"/>
            <a:r>
              <a:rPr lang="fr-FR" sz="1600" dirty="0" smtClean="0">
                <a:latin typeface="Times New Roman" panose="02020603050405020304" pitchFamily="18" charset="0"/>
                <a:cs typeface="Times New Roman" panose="02020603050405020304" pitchFamily="18" charset="0"/>
              </a:rPr>
              <a:t>Grâce à nos formations, vous </a:t>
            </a:r>
            <a:r>
              <a:rPr lang="fr-FR" sz="1600" dirty="0">
                <a:latin typeface="Times New Roman" panose="02020603050405020304" pitchFamily="18" charset="0"/>
                <a:cs typeface="Times New Roman" panose="02020603050405020304" pitchFamily="18" charset="0"/>
              </a:rPr>
              <a:t>allez acquérir les niveaux de taxonomie </a:t>
            </a:r>
            <a:r>
              <a:rPr lang="fr-FR" sz="1600" dirty="0" smtClean="0">
                <a:latin typeface="Times New Roman" panose="02020603050405020304" pitchFamily="18" charset="0"/>
                <a:cs typeface="Times New Roman" panose="02020603050405020304" pitchFamily="18" charset="0"/>
              </a:rPr>
              <a:t>demandés pour les différents examens obligatoires pour l’obtention de votre Permis.   </a:t>
            </a:r>
          </a:p>
          <a:p>
            <a:pPr algn="ctr"/>
            <a:r>
              <a:rPr lang="fr-FR" sz="1600" dirty="0" smtClean="0">
                <a:latin typeface="Times New Roman" panose="02020603050405020304" pitchFamily="18" charset="0"/>
                <a:cs typeface="Times New Roman" panose="02020603050405020304" pitchFamily="18" charset="0"/>
              </a:rPr>
              <a:t>Niveaux de taxonomie demandés C3 </a:t>
            </a:r>
            <a:r>
              <a:rPr lang="fr-FR" sz="1600" dirty="0">
                <a:latin typeface="Times New Roman" panose="02020603050405020304" pitchFamily="18" charset="0"/>
                <a:cs typeface="Times New Roman" panose="02020603050405020304" pitchFamily="18" charset="0"/>
              </a:rPr>
              <a:t>/ A2 / </a:t>
            </a:r>
            <a:r>
              <a:rPr lang="fr-FR" sz="1600" dirty="0" smtClean="0">
                <a:latin typeface="Times New Roman" panose="02020603050405020304" pitchFamily="18" charset="0"/>
                <a:cs typeface="Times New Roman" panose="02020603050405020304" pitchFamily="18" charset="0"/>
              </a:rPr>
              <a:t>P4</a:t>
            </a:r>
            <a:r>
              <a:rPr lang="fr-FR" sz="1600" b="1" dirty="0" smtClean="0">
                <a:solidFill>
                  <a:srgbClr val="FF0000"/>
                </a:solidFill>
                <a:latin typeface="Times New Roman" panose="02020603050405020304" pitchFamily="18" charset="0"/>
                <a:cs typeface="Times New Roman" panose="02020603050405020304" pitchFamily="18" charset="0"/>
              </a:rPr>
              <a:t>   </a:t>
            </a:r>
            <a:endParaRPr lang="fr-CH" sz="1600" b="1" dirty="0">
              <a:solidFill>
                <a:srgbClr val="FF0000"/>
              </a:solidFill>
              <a:latin typeface="Times New Roman" panose="02020603050405020304" pitchFamily="18" charset="0"/>
              <a:cs typeface="Times New Roman" panose="02020603050405020304" pitchFamily="18" charset="0"/>
            </a:endParaRPr>
          </a:p>
        </p:txBody>
      </p:sp>
      <p:grpSp>
        <p:nvGrpSpPr>
          <p:cNvPr id="28" name="Groupe 27"/>
          <p:cNvGrpSpPr/>
          <p:nvPr/>
        </p:nvGrpSpPr>
        <p:grpSpPr>
          <a:xfrm>
            <a:off x="84426" y="2057485"/>
            <a:ext cx="1139601" cy="1231354"/>
            <a:chOff x="249151" y="829045"/>
            <a:chExt cx="1506897" cy="1534865"/>
          </a:xfrm>
        </p:grpSpPr>
        <p:pic>
          <p:nvPicPr>
            <p:cNvPr id="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151" y="829045"/>
              <a:ext cx="1490994" cy="1510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ZoneTexte 13"/>
            <p:cNvSpPr txBox="1"/>
            <p:nvPr/>
          </p:nvSpPr>
          <p:spPr>
            <a:xfrm>
              <a:off x="303290" y="1941907"/>
              <a:ext cx="1452758" cy="422003"/>
            </a:xfrm>
            <a:prstGeom prst="rect">
              <a:avLst/>
            </a:prstGeom>
            <a:noFill/>
          </p:spPr>
          <p:txBody>
            <a:bodyPr wrap="square" rtlCol="0">
              <a:spAutoFit/>
            </a:bodyPr>
            <a:lstStyle/>
            <a:p>
              <a:pPr algn="ctr"/>
              <a:r>
                <a:rPr lang="fr-FR" sz="1600" dirty="0" err="1" smtClean="0">
                  <a:solidFill>
                    <a:schemeClr val="tx2">
                      <a:lumMod val="20000"/>
                      <a:lumOff val="80000"/>
                    </a:schemeClr>
                  </a:solidFill>
                  <a:latin typeface="Cooper Black" panose="0208090404030B020404" pitchFamily="18" charset="0"/>
                </a:rPr>
                <a:t>Samari</a:t>
              </a:r>
              <a:r>
                <a:rPr lang="fr-FR" sz="1600" dirty="0" smtClean="0">
                  <a:solidFill>
                    <a:schemeClr val="tx2">
                      <a:lumMod val="20000"/>
                      <a:lumOff val="80000"/>
                    </a:schemeClr>
                  </a:solidFill>
                  <a:latin typeface="Cooper Black" panose="0208090404030B020404" pitchFamily="18" charset="0"/>
                </a:rPr>
                <a:t>.</a:t>
              </a:r>
              <a:endParaRPr lang="fr-CH" sz="1600" dirty="0">
                <a:solidFill>
                  <a:schemeClr val="tx2">
                    <a:lumMod val="20000"/>
                    <a:lumOff val="80000"/>
                  </a:schemeClr>
                </a:solidFill>
                <a:latin typeface="Cooper Black" panose="0208090404030B020404" pitchFamily="18" charset="0"/>
              </a:endParaRPr>
            </a:p>
          </p:txBody>
        </p:sp>
      </p:grpSp>
      <p:grpSp>
        <p:nvGrpSpPr>
          <p:cNvPr id="27" name="Groupe 26"/>
          <p:cNvGrpSpPr/>
          <p:nvPr/>
        </p:nvGrpSpPr>
        <p:grpSpPr>
          <a:xfrm>
            <a:off x="72399" y="4040621"/>
            <a:ext cx="1139601" cy="1211362"/>
            <a:chOff x="2063205" y="857455"/>
            <a:chExt cx="1490994" cy="1510874"/>
          </a:xfrm>
        </p:grpSpPr>
        <p:pic>
          <p:nvPicPr>
            <p:cNvPr id="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205" y="857455"/>
              <a:ext cx="1490994" cy="1510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ZoneTexte 14"/>
            <p:cNvSpPr txBox="1"/>
            <p:nvPr/>
          </p:nvSpPr>
          <p:spPr>
            <a:xfrm>
              <a:off x="2063206" y="1945531"/>
              <a:ext cx="1471230" cy="369332"/>
            </a:xfrm>
            <a:prstGeom prst="rect">
              <a:avLst/>
            </a:prstGeom>
            <a:noFill/>
          </p:spPr>
          <p:txBody>
            <a:bodyPr wrap="square" rtlCol="0">
              <a:spAutoFit/>
            </a:bodyPr>
            <a:lstStyle/>
            <a:p>
              <a:pPr algn="ctr"/>
              <a:r>
                <a:rPr lang="fr-FR" dirty="0" smtClean="0">
                  <a:solidFill>
                    <a:schemeClr val="tx2">
                      <a:lumMod val="20000"/>
                      <a:lumOff val="80000"/>
                    </a:schemeClr>
                  </a:solidFill>
                  <a:latin typeface="Cooper Black" panose="0208090404030B020404" pitchFamily="18" charset="0"/>
                </a:rPr>
                <a:t>Théorie</a:t>
              </a:r>
              <a:endParaRPr lang="fr-CH" dirty="0">
                <a:solidFill>
                  <a:schemeClr val="tx2">
                    <a:lumMod val="20000"/>
                    <a:lumOff val="80000"/>
                  </a:schemeClr>
                </a:solidFill>
                <a:latin typeface="Cooper Black" panose="0208090404030B020404" pitchFamily="18" charset="0"/>
              </a:endParaRPr>
            </a:p>
          </p:txBody>
        </p:sp>
      </p:grpSp>
      <p:sp>
        <p:nvSpPr>
          <p:cNvPr id="29" name="ZoneTexte 28"/>
          <p:cNvSpPr txBox="1"/>
          <p:nvPr/>
        </p:nvSpPr>
        <p:spPr>
          <a:xfrm>
            <a:off x="1392864" y="2074863"/>
            <a:ext cx="4784651" cy="369332"/>
          </a:xfrm>
          <a:prstGeom prst="rect">
            <a:avLst/>
          </a:prstGeom>
          <a:noFill/>
        </p:spPr>
        <p:txBody>
          <a:bodyPr wrap="square" rtlCol="0">
            <a:spAutoFit/>
          </a:bodyPr>
          <a:lstStyle/>
          <a:p>
            <a:r>
              <a:rPr lang="fr-CH" dirty="0"/>
              <a:t>Cours de premiers </a:t>
            </a:r>
            <a:r>
              <a:rPr lang="fr-CH" dirty="0" smtClean="0"/>
              <a:t>secours (samaritain)</a:t>
            </a:r>
          </a:p>
        </p:txBody>
      </p:sp>
      <p:sp>
        <p:nvSpPr>
          <p:cNvPr id="30" name="ZoneTexte 29"/>
          <p:cNvSpPr txBox="1"/>
          <p:nvPr/>
        </p:nvSpPr>
        <p:spPr>
          <a:xfrm>
            <a:off x="1392864" y="4032694"/>
            <a:ext cx="4784651" cy="369332"/>
          </a:xfrm>
          <a:prstGeom prst="rect">
            <a:avLst/>
          </a:prstGeom>
          <a:noFill/>
        </p:spPr>
        <p:txBody>
          <a:bodyPr wrap="square" rtlCol="0">
            <a:spAutoFit/>
          </a:bodyPr>
          <a:lstStyle/>
          <a:p>
            <a:r>
              <a:rPr lang="fr-CH" dirty="0"/>
              <a:t>Cours de théorie sur </a:t>
            </a:r>
            <a:r>
              <a:rPr lang="fr-CH" dirty="0" smtClean="0"/>
              <a:t>ordinateur</a:t>
            </a:r>
            <a:endParaRPr lang="fr-CH" dirty="0"/>
          </a:p>
        </p:txBody>
      </p:sp>
      <p:sp>
        <p:nvSpPr>
          <p:cNvPr id="31" name="ZoneTexte 30"/>
          <p:cNvSpPr txBox="1"/>
          <p:nvPr/>
        </p:nvSpPr>
        <p:spPr>
          <a:xfrm>
            <a:off x="1392864" y="4402026"/>
            <a:ext cx="4784651" cy="369332"/>
          </a:xfrm>
          <a:prstGeom prst="rect">
            <a:avLst/>
          </a:prstGeom>
          <a:noFill/>
        </p:spPr>
        <p:txBody>
          <a:bodyPr wrap="square" rtlCol="0">
            <a:spAutoFit/>
          </a:bodyPr>
          <a:lstStyle/>
          <a:p>
            <a:r>
              <a:rPr lang="fr-CH" dirty="0"/>
              <a:t>Cours de théorie commentée par un moniteur</a:t>
            </a:r>
          </a:p>
        </p:txBody>
      </p:sp>
      <p:sp>
        <p:nvSpPr>
          <p:cNvPr id="32" name="ZoneTexte 31"/>
          <p:cNvSpPr txBox="1"/>
          <p:nvPr/>
        </p:nvSpPr>
        <p:spPr>
          <a:xfrm>
            <a:off x="1392864" y="4771358"/>
            <a:ext cx="5454502" cy="369332"/>
          </a:xfrm>
          <a:prstGeom prst="rect">
            <a:avLst/>
          </a:prstGeom>
          <a:noFill/>
        </p:spPr>
        <p:txBody>
          <a:bodyPr wrap="square" rtlCol="0">
            <a:spAutoFit/>
          </a:bodyPr>
          <a:lstStyle/>
          <a:p>
            <a:r>
              <a:rPr lang="fr-CH" dirty="0"/>
              <a:t>Cours </a:t>
            </a:r>
            <a:r>
              <a:rPr lang="fr-CH" dirty="0" smtClean="0"/>
              <a:t>privé de </a:t>
            </a:r>
            <a:r>
              <a:rPr lang="fr-CH" dirty="0"/>
              <a:t>théorie commentée par un moniteur</a:t>
            </a:r>
          </a:p>
        </p:txBody>
      </p:sp>
      <p:sp>
        <p:nvSpPr>
          <p:cNvPr id="33" name="ZoneTexte 32"/>
          <p:cNvSpPr txBox="1"/>
          <p:nvPr/>
        </p:nvSpPr>
        <p:spPr>
          <a:xfrm>
            <a:off x="1392864" y="5136450"/>
            <a:ext cx="6060558" cy="646331"/>
          </a:xfrm>
          <a:prstGeom prst="rect">
            <a:avLst/>
          </a:prstGeom>
          <a:noFill/>
        </p:spPr>
        <p:txBody>
          <a:bodyPr wrap="square" rtlCol="0">
            <a:spAutoFit/>
          </a:bodyPr>
          <a:lstStyle/>
          <a:p>
            <a:r>
              <a:rPr lang="fr-CH" dirty="0"/>
              <a:t>Forfait de théorie </a:t>
            </a:r>
            <a:r>
              <a:rPr lang="fr-CH" dirty="0" smtClean="0"/>
              <a:t>10h inclus sur ordinateur + cours </a:t>
            </a:r>
            <a:r>
              <a:rPr lang="fr-CH" dirty="0"/>
              <a:t>de théorie commentée par un moniteur</a:t>
            </a:r>
          </a:p>
        </p:txBody>
      </p:sp>
      <p:sp>
        <p:nvSpPr>
          <p:cNvPr id="34" name="ZoneTexte 33"/>
          <p:cNvSpPr txBox="1"/>
          <p:nvPr/>
        </p:nvSpPr>
        <p:spPr>
          <a:xfrm>
            <a:off x="7634194" y="2053597"/>
            <a:ext cx="595424" cy="369332"/>
          </a:xfrm>
          <a:prstGeom prst="rect">
            <a:avLst/>
          </a:prstGeom>
          <a:noFill/>
        </p:spPr>
        <p:txBody>
          <a:bodyPr wrap="square" rtlCol="0">
            <a:spAutoFit/>
          </a:bodyPr>
          <a:lstStyle/>
          <a:p>
            <a:pPr algn="r"/>
            <a:r>
              <a:rPr lang="fr-FR" dirty="0" smtClean="0"/>
              <a:t>10h</a:t>
            </a:r>
            <a:endParaRPr lang="fr-CH" dirty="0"/>
          </a:p>
        </p:txBody>
      </p:sp>
      <p:sp>
        <p:nvSpPr>
          <p:cNvPr id="35" name="ZoneTexte 34"/>
          <p:cNvSpPr txBox="1"/>
          <p:nvPr/>
        </p:nvSpPr>
        <p:spPr>
          <a:xfrm>
            <a:off x="8318210" y="2053597"/>
            <a:ext cx="730102" cy="369332"/>
          </a:xfrm>
          <a:prstGeom prst="rect">
            <a:avLst/>
          </a:prstGeom>
          <a:noFill/>
        </p:spPr>
        <p:txBody>
          <a:bodyPr wrap="square" rtlCol="0">
            <a:spAutoFit/>
          </a:bodyPr>
          <a:lstStyle/>
          <a:p>
            <a:pPr algn="r"/>
            <a:r>
              <a:rPr lang="fr-FR" dirty="0" smtClean="0"/>
              <a:t>150.-</a:t>
            </a:r>
            <a:endParaRPr lang="fr-CH" dirty="0"/>
          </a:p>
        </p:txBody>
      </p:sp>
      <p:sp>
        <p:nvSpPr>
          <p:cNvPr id="36" name="ZoneTexte 35"/>
          <p:cNvSpPr txBox="1"/>
          <p:nvPr/>
        </p:nvSpPr>
        <p:spPr>
          <a:xfrm>
            <a:off x="7634194" y="4032694"/>
            <a:ext cx="595424" cy="369332"/>
          </a:xfrm>
          <a:prstGeom prst="rect">
            <a:avLst/>
          </a:prstGeom>
          <a:noFill/>
        </p:spPr>
        <p:txBody>
          <a:bodyPr wrap="square" rtlCol="0">
            <a:spAutoFit/>
          </a:bodyPr>
          <a:lstStyle/>
          <a:p>
            <a:pPr algn="r"/>
            <a:r>
              <a:rPr lang="fr-FR" dirty="0" smtClean="0"/>
              <a:t>1h</a:t>
            </a:r>
            <a:endParaRPr lang="fr-CH" dirty="0"/>
          </a:p>
        </p:txBody>
      </p:sp>
      <p:sp>
        <p:nvSpPr>
          <p:cNvPr id="37" name="ZoneTexte 36"/>
          <p:cNvSpPr txBox="1"/>
          <p:nvPr/>
        </p:nvSpPr>
        <p:spPr>
          <a:xfrm>
            <a:off x="8318210" y="4032694"/>
            <a:ext cx="730102" cy="369332"/>
          </a:xfrm>
          <a:prstGeom prst="rect">
            <a:avLst/>
          </a:prstGeom>
          <a:noFill/>
        </p:spPr>
        <p:txBody>
          <a:bodyPr wrap="square" rtlCol="0">
            <a:spAutoFit/>
          </a:bodyPr>
          <a:lstStyle/>
          <a:p>
            <a:pPr algn="r"/>
            <a:r>
              <a:rPr lang="fr-FR" dirty="0"/>
              <a:t>2</a:t>
            </a:r>
            <a:r>
              <a:rPr lang="fr-FR" dirty="0" smtClean="0"/>
              <a:t>0.-</a:t>
            </a:r>
            <a:endParaRPr lang="fr-CH" dirty="0"/>
          </a:p>
        </p:txBody>
      </p:sp>
      <p:sp>
        <p:nvSpPr>
          <p:cNvPr id="38" name="ZoneTexte 37"/>
          <p:cNvSpPr txBox="1"/>
          <p:nvPr/>
        </p:nvSpPr>
        <p:spPr>
          <a:xfrm>
            <a:off x="7634194" y="4402026"/>
            <a:ext cx="595424" cy="369332"/>
          </a:xfrm>
          <a:prstGeom prst="rect">
            <a:avLst/>
          </a:prstGeom>
          <a:noFill/>
        </p:spPr>
        <p:txBody>
          <a:bodyPr wrap="square" rtlCol="0">
            <a:spAutoFit/>
          </a:bodyPr>
          <a:lstStyle/>
          <a:p>
            <a:pPr algn="r"/>
            <a:r>
              <a:rPr lang="fr-FR" dirty="0" smtClean="0"/>
              <a:t>1h</a:t>
            </a:r>
            <a:endParaRPr lang="fr-CH" dirty="0"/>
          </a:p>
        </p:txBody>
      </p:sp>
      <p:sp>
        <p:nvSpPr>
          <p:cNvPr id="39" name="ZoneTexte 38"/>
          <p:cNvSpPr txBox="1"/>
          <p:nvPr/>
        </p:nvSpPr>
        <p:spPr>
          <a:xfrm>
            <a:off x="8318210" y="4402026"/>
            <a:ext cx="730102" cy="369332"/>
          </a:xfrm>
          <a:prstGeom prst="rect">
            <a:avLst/>
          </a:prstGeom>
          <a:noFill/>
        </p:spPr>
        <p:txBody>
          <a:bodyPr wrap="square" rtlCol="0">
            <a:spAutoFit/>
          </a:bodyPr>
          <a:lstStyle/>
          <a:p>
            <a:pPr algn="r"/>
            <a:r>
              <a:rPr lang="fr-FR" dirty="0"/>
              <a:t>3</a:t>
            </a:r>
            <a:r>
              <a:rPr lang="fr-FR" dirty="0" smtClean="0"/>
              <a:t>0.-</a:t>
            </a:r>
            <a:endParaRPr lang="fr-CH" dirty="0"/>
          </a:p>
        </p:txBody>
      </p:sp>
      <p:sp>
        <p:nvSpPr>
          <p:cNvPr id="40" name="ZoneTexte 39"/>
          <p:cNvSpPr txBox="1"/>
          <p:nvPr/>
        </p:nvSpPr>
        <p:spPr>
          <a:xfrm>
            <a:off x="7634194" y="4771358"/>
            <a:ext cx="595424" cy="369332"/>
          </a:xfrm>
          <a:prstGeom prst="rect">
            <a:avLst/>
          </a:prstGeom>
          <a:noFill/>
        </p:spPr>
        <p:txBody>
          <a:bodyPr wrap="square" rtlCol="0">
            <a:spAutoFit/>
          </a:bodyPr>
          <a:lstStyle/>
          <a:p>
            <a:pPr algn="r"/>
            <a:r>
              <a:rPr lang="fr-FR" dirty="0" smtClean="0"/>
              <a:t>1h</a:t>
            </a:r>
            <a:endParaRPr lang="fr-CH" dirty="0"/>
          </a:p>
        </p:txBody>
      </p:sp>
      <p:sp>
        <p:nvSpPr>
          <p:cNvPr id="41" name="ZoneTexte 40"/>
          <p:cNvSpPr txBox="1"/>
          <p:nvPr/>
        </p:nvSpPr>
        <p:spPr>
          <a:xfrm>
            <a:off x="8318210" y="4771358"/>
            <a:ext cx="730102" cy="369332"/>
          </a:xfrm>
          <a:prstGeom prst="rect">
            <a:avLst/>
          </a:prstGeom>
          <a:noFill/>
        </p:spPr>
        <p:txBody>
          <a:bodyPr wrap="square" rtlCol="0">
            <a:spAutoFit/>
          </a:bodyPr>
          <a:lstStyle/>
          <a:p>
            <a:pPr algn="r"/>
            <a:r>
              <a:rPr lang="fr-FR" dirty="0" smtClean="0"/>
              <a:t>40.-</a:t>
            </a:r>
            <a:endParaRPr lang="fr-CH" dirty="0"/>
          </a:p>
        </p:txBody>
      </p:sp>
      <p:sp>
        <p:nvSpPr>
          <p:cNvPr id="42" name="ZoneTexte 41"/>
          <p:cNvSpPr txBox="1"/>
          <p:nvPr/>
        </p:nvSpPr>
        <p:spPr>
          <a:xfrm>
            <a:off x="7634194" y="5136450"/>
            <a:ext cx="595424" cy="369332"/>
          </a:xfrm>
          <a:prstGeom prst="rect">
            <a:avLst/>
          </a:prstGeom>
          <a:noFill/>
        </p:spPr>
        <p:txBody>
          <a:bodyPr wrap="square" rtlCol="0">
            <a:spAutoFit/>
          </a:bodyPr>
          <a:lstStyle/>
          <a:p>
            <a:pPr algn="r"/>
            <a:r>
              <a:rPr lang="fr-FR" dirty="0" smtClean="0"/>
              <a:t>10h</a:t>
            </a:r>
            <a:endParaRPr lang="fr-CH" dirty="0"/>
          </a:p>
        </p:txBody>
      </p:sp>
      <p:sp>
        <p:nvSpPr>
          <p:cNvPr id="43" name="ZoneTexte 42"/>
          <p:cNvSpPr txBox="1"/>
          <p:nvPr/>
        </p:nvSpPr>
        <p:spPr>
          <a:xfrm>
            <a:off x="8318210" y="5136450"/>
            <a:ext cx="730102" cy="369332"/>
          </a:xfrm>
          <a:prstGeom prst="rect">
            <a:avLst/>
          </a:prstGeom>
          <a:noFill/>
        </p:spPr>
        <p:txBody>
          <a:bodyPr wrap="square" rtlCol="0">
            <a:spAutoFit/>
          </a:bodyPr>
          <a:lstStyle/>
          <a:p>
            <a:pPr algn="r"/>
            <a:r>
              <a:rPr lang="fr-FR" dirty="0" smtClean="0"/>
              <a:t>150.-</a:t>
            </a:r>
            <a:endParaRPr lang="fr-CH" dirty="0"/>
          </a:p>
        </p:txBody>
      </p:sp>
      <p:sp>
        <p:nvSpPr>
          <p:cNvPr id="46" name="ZoneTexte 45"/>
          <p:cNvSpPr txBox="1"/>
          <p:nvPr/>
        </p:nvSpPr>
        <p:spPr>
          <a:xfrm>
            <a:off x="1392863" y="5798106"/>
            <a:ext cx="4784651" cy="369332"/>
          </a:xfrm>
          <a:prstGeom prst="rect">
            <a:avLst/>
          </a:prstGeom>
          <a:noFill/>
        </p:spPr>
        <p:txBody>
          <a:bodyPr wrap="square" rtlCol="0">
            <a:spAutoFit/>
          </a:bodyPr>
          <a:lstStyle/>
          <a:p>
            <a:r>
              <a:rPr lang="fr-CH" dirty="0" smtClean="0"/>
              <a:t>Validité de l’examen théorique : 2 ans</a:t>
            </a:r>
          </a:p>
        </p:txBody>
      </p:sp>
      <p:sp>
        <p:nvSpPr>
          <p:cNvPr id="47" name="ZoneTexte 46"/>
          <p:cNvSpPr txBox="1"/>
          <p:nvPr/>
        </p:nvSpPr>
        <p:spPr>
          <a:xfrm>
            <a:off x="1392864" y="2594422"/>
            <a:ext cx="4204984" cy="369332"/>
          </a:xfrm>
          <a:prstGeom prst="rect">
            <a:avLst/>
          </a:prstGeom>
          <a:noFill/>
        </p:spPr>
        <p:txBody>
          <a:bodyPr wrap="square" rtlCol="0">
            <a:spAutoFit/>
          </a:bodyPr>
          <a:lstStyle/>
          <a:p>
            <a:r>
              <a:rPr lang="fr-CH" dirty="0"/>
              <a:t>Validité du cours </a:t>
            </a:r>
            <a:r>
              <a:rPr lang="fr-CH" dirty="0" smtClean="0"/>
              <a:t>de samaritain : 6 </a:t>
            </a:r>
            <a:r>
              <a:rPr lang="fr-CH" dirty="0"/>
              <a:t>ans</a:t>
            </a:r>
          </a:p>
        </p:txBody>
      </p:sp>
      <p:sp>
        <p:nvSpPr>
          <p:cNvPr id="48" name="Rectangle 47"/>
          <p:cNvSpPr/>
          <p:nvPr/>
        </p:nvSpPr>
        <p:spPr>
          <a:xfrm>
            <a:off x="3034894" y="-450351"/>
            <a:ext cx="3074209" cy="4334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Page </a:t>
            </a:r>
            <a:r>
              <a:rPr lang="fr-FR" dirty="0" smtClean="0"/>
              <a:t>tarif </a:t>
            </a:r>
            <a:r>
              <a:rPr lang="fr-FR" dirty="0"/>
              <a:t>1</a:t>
            </a:r>
            <a:r>
              <a:rPr lang="fr-FR" baseline="30000" dirty="0"/>
              <a:t>ere</a:t>
            </a:r>
            <a:r>
              <a:rPr lang="fr-FR" dirty="0"/>
              <a:t> partie</a:t>
            </a:r>
          </a:p>
        </p:txBody>
      </p:sp>
    </p:spTree>
    <p:extLst>
      <p:ext uri="{BB962C8B-B14F-4D97-AF65-F5344CB8AC3E}">
        <p14:creationId xmlns:p14="http://schemas.microsoft.com/office/powerpoint/2010/main" val="390489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8"/>
          <p:cNvPicPr>
            <a:picLocks noChangeAspect="1" noChangeArrowheads="1"/>
          </p:cNvPicPr>
          <p:nvPr/>
        </p:nvPicPr>
        <p:blipFill>
          <a:blip r:embed="rId2">
            <a:clrChange>
              <a:clrFrom>
                <a:srgbClr val="AFE2FA"/>
              </a:clrFrom>
              <a:clrTo>
                <a:srgbClr val="AFE2FA">
                  <a:alpha val="0"/>
                </a:srgbClr>
              </a:clrTo>
            </a:clrChange>
            <a:extLst>
              <a:ext uri="{BEBA8EAE-BF5A-486C-A8C5-ECC9F3942E4B}">
                <a14:imgProps xmlns:a14="http://schemas.microsoft.com/office/drawing/2010/main">
                  <a14:imgLayer r:embed="rId3">
                    <a14:imgEffect>
                      <a14:artisticLineDrawing/>
                    </a14:imgEffect>
                    <a14:imgEffect>
                      <a14:colorTemperature colorTemp="5125"/>
                    </a14:imgEffect>
                    <a14:imgEffect>
                      <a14:saturation sat="60000"/>
                    </a14:imgEffect>
                  </a14:imgLayer>
                </a14:imgProps>
              </a:ex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e 2"/>
          <p:cNvGrpSpPr/>
          <p:nvPr/>
        </p:nvGrpSpPr>
        <p:grpSpPr>
          <a:xfrm>
            <a:off x="177019" y="2542513"/>
            <a:ext cx="1146018" cy="1258681"/>
            <a:chOff x="5643615" y="857455"/>
            <a:chExt cx="1490994" cy="1569893"/>
          </a:xfrm>
        </p:grpSpPr>
        <p:pic>
          <p:nvPicPr>
            <p:cNvPr id="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3615" y="857455"/>
              <a:ext cx="1490994" cy="1510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5681852" y="1966698"/>
              <a:ext cx="1414521" cy="460650"/>
            </a:xfrm>
            <a:prstGeom prst="rect">
              <a:avLst/>
            </a:prstGeom>
            <a:noFill/>
          </p:spPr>
          <p:txBody>
            <a:bodyPr wrap="square" rtlCol="0">
              <a:spAutoFit/>
            </a:bodyPr>
            <a:lstStyle/>
            <a:p>
              <a:pPr algn="ctr"/>
              <a:r>
                <a:rPr lang="fr-FR" dirty="0" err="1" smtClean="0">
                  <a:solidFill>
                    <a:schemeClr val="tx2">
                      <a:lumMod val="20000"/>
                      <a:lumOff val="80000"/>
                    </a:schemeClr>
                  </a:solidFill>
                  <a:latin typeface="Cooper Black" panose="0208090404030B020404" pitchFamily="18" charset="0"/>
                </a:rPr>
                <a:t>Prati</a:t>
              </a:r>
              <a:r>
                <a:rPr lang="fr-FR" dirty="0" smtClean="0">
                  <a:solidFill>
                    <a:schemeClr val="tx2">
                      <a:lumMod val="20000"/>
                      <a:lumOff val="80000"/>
                    </a:schemeClr>
                  </a:solidFill>
                  <a:latin typeface="Cooper Black" panose="0208090404030B020404" pitchFamily="18" charset="0"/>
                </a:rPr>
                <a:t>.</a:t>
              </a:r>
              <a:endParaRPr lang="fr-CH" dirty="0">
                <a:solidFill>
                  <a:schemeClr val="tx2">
                    <a:lumMod val="20000"/>
                    <a:lumOff val="80000"/>
                  </a:schemeClr>
                </a:solidFill>
                <a:latin typeface="Cooper Black" panose="0208090404030B020404" pitchFamily="18" charset="0"/>
              </a:endParaRPr>
            </a:p>
          </p:txBody>
        </p:sp>
      </p:grpSp>
      <p:grpSp>
        <p:nvGrpSpPr>
          <p:cNvPr id="10" name="Groupe 9"/>
          <p:cNvGrpSpPr/>
          <p:nvPr/>
        </p:nvGrpSpPr>
        <p:grpSpPr>
          <a:xfrm>
            <a:off x="177019" y="146424"/>
            <a:ext cx="1139600" cy="1211362"/>
            <a:chOff x="3899916" y="857455"/>
            <a:chExt cx="1490994" cy="1510874"/>
          </a:xfrm>
        </p:grpSpPr>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9916" y="857455"/>
              <a:ext cx="1490994" cy="1510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ZoneTexte 11"/>
            <p:cNvSpPr txBox="1"/>
            <p:nvPr/>
          </p:nvSpPr>
          <p:spPr>
            <a:xfrm>
              <a:off x="3938152" y="2012851"/>
              <a:ext cx="1414521" cy="345488"/>
            </a:xfrm>
            <a:prstGeom prst="rect">
              <a:avLst/>
            </a:prstGeom>
            <a:noFill/>
          </p:spPr>
          <p:txBody>
            <a:bodyPr wrap="square" rtlCol="0">
              <a:spAutoFit/>
            </a:bodyPr>
            <a:lstStyle/>
            <a:p>
              <a:pPr algn="ctr"/>
              <a:r>
                <a:rPr lang="fr-FR" sz="1200" dirty="0" err="1" smtClean="0">
                  <a:solidFill>
                    <a:schemeClr val="tx2">
                      <a:lumMod val="20000"/>
                      <a:lumOff val="80000"/>
                    </a:schemeClr>
                  </a:solidFill>
                  <a:latin typeface="Cooper Black" panose="0208090404030B020404" pitchFamily="18" charset="0"/>
                </a:rPr>
                <a:t>Sensibi</a:t>
              </a:r>
              <a:r>
                <a:rPr lang="fr-FR" sz="1200" dirty="0" smtClean="0">
                  <a:solidFill>
                    <a:schemeClr val="tx2">
                      <a:lumMod val="20000"/>
                      <a:lumOff val="80000"/>
                    </a:schemeClr>
                  </a:solidFill>
                  <a:latin typeface="Cooper Black" panose="0208090404030B020404" pitchFamily="18" charset="0"/>
                </a:rPr>
                <a:t>.</a:t>
              </a:r>
              <a:endParaRPr lang="fr-CH" sz="1200" dirty="0">
                <a:solidFill>
                  <a:schemeClr val="tx2">
                    <a:lumMod val="20000"/>
                    <a:lumOff val="80000"/>
                  </a:schemeClr>
                </a:solidFill>
                <a:latin typeface="Cooper Black" panose="0208090404030B020404" pitchFamily="18" charset="0"/>
              </a:endParaRPr>
            </a:p>
          </p:txBody>
        </p:sp>
      </p:grpSp>
      <p:sp>
        <p:nvSpPr>
          <p:cNvPr id="14" name="ZoneTexte 13"/>
          <p:cNvSpPr txBox="1"/>
          <p:nvPr/>
        </p:nvSpPr>
        <p:spPr>
          <a:xfrm>
            <a:off x="1286524" y="106315"/>
            <a:ext cx="6092463" cy="307777"/>
          </a:xfrm>
          <a:prstGeom prst="rect">
            <a:avLst/>
          </a:prstGeom>
          <a:noFill/>
        </p:spPr>
        <p:txBody>
          <a:bodyPr wrap="square" rtlCol="0">
            <a:spAutoFit/>
          </a:bodyPr>
          <a:lstStyle/>
          <a:p>
            <a:r>
              <a:rPr lang="fr-CH" sz="1400" dirty="0">
                <a:latin typeface="Times New Roman" panose="02020603050405020304" pitchFamily="18" charset="0"/>
                <a:cs typeface="Times New Roman" panose="02020603050405020304" pitchFamily="18" charset="0"/>
              </a:rPr>
              <a:t>Cours de </a:t>
            </a:r>
            <a:r>
              <a:rPr lang="fr-CH" sz="1400" dirty="0" smtClean="0">
                <a:latin typeface="Times New Roman" panose="02020603050405020304" pitchFamily="18" charset="0"/>
                <a:cs typeface="Times New Roman" panose="02020603050405020304" pitchFamily="18" charset="0"/>
              </a:rPr>
              <a:t>sensibilisation obligatoire </a:t>
            </a:r>
            <a:r>
              <a:rPr lang="fr-FR" sz="1400" b="1" dirty="0" smtClean="0">
                <a:solidFill>
                  <a:srgbClr val="FF0000"/>
                </a:solidFill>
                <a:latin typeface="Times New Roman" panose="02020603050405020304" pitchFamily="18" charset="0"/>
                <a:cs typeface="Times New Roman" panose="02020603050405020304" pitchFamily="18" charset="0"/>
              </a:rPr>
              <a:t>4 </a:t>
            </a:r>
            <a:r>
              <a:rPr lang="fr-FR" sz="1400" b="1" dirty="0">
                <a:solidFill>
                  <a:srgbClr val="FF0000"/>
                </a:solidFill>
                <a:latin typeface="Times New Roman" panose="02020603050405020304" pitchFamily="18" charset="0"/>
                <a:cs typeface="Times New Roman" panose="02020603050405020304" pitchFamily="18" charset="0"/>
              </a:rPr>
              <a:t>x</a:t>
            </a:r>
            <a:r>
              <a:rPr lang="fr-FR" sz="1400" b="1" dirty="0" smtClean="0">
                <a:solidFill>
                  <a:srgbClr val="FF0000"/>
                </a:solidFill>
                <a:latin typeface="Times New Roman" panose="02020603050405020304" pitchFamily="18" charset="0"/>
                <a:cs typeface="Times New Roman" panose="02020603050405020304" pitchFamily="18" charset="0"/>
              </a:rPr>
              <a:t> 2h </a:t>
            </a:r>
            <a:r>
              <a:rPr lang="fr-FR" sz="1400" dirty="0" smtClean="0">
                <a:latin typeface="Times New Roman" panose="02020603050405020304" pitchFamily="18" charset="0"/>
                <a:cs typeface="Times New Roman" panose="02020603050405020304" pitchFamily="18" charset="0"/>
              </a:rPr>
              <a:t>en semaine</a:t>
            </a:r>
            <a:endParaRPr lang="fr-CH" sz="1400" dirty="0">
              <a:latin typeface="Times New Roman" panose="02020603050405020304" pitchFamily="18" charset="0"/>
              <a:cs typeface="Times New Roman" panose="02020603050405020304" pitchFamily="18" charset="0"/>
            </a:endParaRPr>
          </a:p>
        </p:txBody>
      </p:sp>
      <p:sp>
        <p:nvSpPr>
          <p:cNvPr id="15" name="ZoneTexte 14"/>
          <p:cNvSpPr txBox="1"/>
          <p:nvPr/>
        </p:nvSpPr>
        <p:spPr>
          <a:xfrm>
            <a:off x="7176966" y="85049"/>
            <a:ext cx="925046"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8</a:t>
            </a:r>
            <a:r>
              <a:rPr lang="fr-FR" sz="1400" dirty="0" smtClean="0">
                <a:latin typeface="Times New Roman" panose="02020603050405020304" pitchFamily="18" charset="0"/>
                <a:cs typeface="Times New Roman" panose="02020603050405020304" pitchFamily="18" charset="0"/>
              </a:rPr>
              <a:t>h</a:t>
            </a:r>
            <a:endParaRPr lang="fr-CH" sz="1400" dirty="0">
              <a:latin typeface="Times New Roman" panose="02020603050405020304" pitchFamily="18" charset="0"/>
              <a:cs typeface="Times New Roman" panose="02020603050405020304" pitchFamily="18" charset="0"/>
            </a:endParaRPr>
          </a:p>
        </p:txBody>
      </p:sp>
      <p:sp>
        <p:nvSpPr>
          <p:cNvPr id="16" name="ZoneTexte 15"/>
          <p:cNvSpPr txBox="1"/>
          <p:nvPr/>
        </p:nvSpPr>
        <p:spPr>
          <a:xfrm>
            <a:off x="8413897" y="85049"/>
            <a:ext cx="730102"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200.-</a:t>
            </a:r>
            <a:endParaRPr lang="fr-CH" sz="1400" dirty="0">
              <a:latin typeface="Times New Roman" panose="02020603050405020304" pitchFamily="18" charset="0"/>
              <a:cs typeface="Times New Roman" panose="02020603050405020304" pitchFamily="18" charset="0"/>
            </a:endParaRPr>
          </a:p>
        </p:txBody>
      </p:sp>
      <p:sp>
        <p:nvSpPr>
          <p:cNvPr id="18" name="ZoneTexte 17"/>
          <p:cNvSpPr txBox="1"/>
          <p:nvPr/>
        </p:nvSpPr>
        <p:spPr>
          <a:xfrm>
            <a:off x="1286525" y="689989"/>
            <a:ext cx="5337550" cy="307777"/>
          </a:xfrm>
          <a:prstGeom prst="rect">
            <a:avLst/>
          </a:prstGeom>
          <a:noFill/>
        </p:spPr>
        <p:txBody>
          <a:bodyPr wrap="square" rtlCol="0">
            <a:spAutoFit/>
          </a:bodyPr>
          <a:lstStyle/>
          <a:p>
            <a:r>
              <a:rPr lang="fr-CH" sz="1400" dirty="0">
                <a:latin typeface="Times New Roman" panose="02020603050405020304" pitchFamily="18" charset="0"/>
                <a:cs typeface="Times New Roman" panose="02020603050405020304" pitchFamily="18" charset="0"/>
              </a:rPr>
              <a:t>Validité du cours </a:t>
            </a:r>
            <a:r>
              <a:rPr lang="fr-CH" sz="1400" dirty="0" smtClean="0">
                <a:latin typeface="Times New Roman" panose="02020603050405020304" pitchFamily="18" charset="0"/>
                <a:cs typeface="Times New Roman" panose="02020603050405020304" pitchFamily="18" charset="0"/>
              </a:rPr>
              <a:t>de sensibilisation : 2 ans</a:t>
            </a:r>
            <a:endParaRPr lang="fr-CH" sz="1400" dirty="0">
              <a:latin typeface="Times New Roman" panose="02020603050405020304" pitchFamily="18" charset="0"/>
              <a:cs typeface="Times New Roman" panose="02020603050405020304" pitchFamily="18" charset="0"/>
            </a:endParaRPr>
          </a:p>
        </p:txBody>
      </p:sp>
      <p:sp>
        <p:nvSpPr>
          <p:cNvPr id="19" name="ZoneTexte 18"/>
          <p:cNvSpPr txBox="1"/>
          <p:nvPr/>
        </p:nvSpPr>
        <p:spPr>
          <a:xfrm>
            <a:off x="1286526" y="426987"/>
            <a:ext cx="6092463" cy="307777"/>
          </a:xfrm>
          <a:prstGeom prst="rect">
            <a:avLst/>
          </a:prstGeom>
          <a:noFill/>
        </p:spPr>
        <p:txBody>
          <a:bodyPr wrap="square" rtlCol="0">
            <a:spAutoFit/>
          </a:bodyPr>
          <a:lstStyle/>
          <a:p>
            <a:r>
              <a:rPr lang="fr-CH" sz="1400" dirty="0">
                <a:latin typeface="Times New Roman" panose="02020603050405020304" pitchFamily="18" charset="0"/>
                <a:cs typeface="Times New Roman" panose="02020603050405020304" pitchFamily="18" charset="0"/>
              </a:rPr>
              <a:t>Cours de </a:t>
            </a:r>
            <a:r>
              <a:rPr lang="fr-CH" sz="1400" dirty="0" smtClean="0">
                <a:latin typeface="Times New Roman" panose="02020603050405020304" pitchFamily="18" charset="0"/>
                <a:cs typeface="Times New Roman" panose="02020603050405020304" pitchFamily="18" charset="0"/>
              </a:rPr>
              <a:t>sensibilisation obligatoire </a:t>
            </a:r>
            <a:r>
              <a:rPr lang="fr-FR" sz="1400" b="1" dirty="0" smtClean="0">
                <a:solidFill>
                  <a:srgbClr val="FF0000"/>
                </a:solidFill>
                <a:latin typeface="Times New Roman" panose="02020603050405020304" pitchFamily="18" charset="0"/>
                <a:cs typeface="Times New Roman" panose="02020603050405020304" pitchFamily="18" charset="0"/>
              </a:rPr>
              <a:t>4 </a:t>
            </a:r>
            <a:r>
              <a:rPr lang="fr-FR" sz="1400" b="1" dirty="0">
                <a:solidFill>
                  <a:srgbClr val="FF0000"/>
                </a:solidFill>
                <a:latin typeface="Times New Roman" panose="02020603050405020304" pitchFamily="18" charset="0"/>
                <a:cs typeface="Times New Roman" panose="02020603050405020304" pitchFamily="18" charset="0"/>
              </a:rPr>
              <a:t>x</a:t>
            </a:r>
            <a:r>
              <a:rPr lang="fr-FR" sz="1400" b="1" dirty="0" smtClean="0">
                <a:solidFill>
                  <a:srgbClr val="FF0000"/>
                </a:solidFill>
                <a:latin typeface="Times New Roman" panose="02020603050405020304" pitchFamily="18" charset="0"/>
                <a:cs typeface="Times New Roman" panose="02020603050405020304" pitchFamily="18" charset="0"/>
              </a:rPr>
              <a:t> 2h </a:t>
            </a:r>
            <a:r>
              <a:rPr lang="fr-FR" sz="1400" dirty="0" smtClean="0">
                <a:latin typeface="Times New Roman" panose="02020603050405020304" pitchFamily="18" charset="0"/>
                <a:cs typeface="Times New Roman" panose="02020603050405020304" pitchFamily="18" charset="0"/>
              </a:rPr>
              <a:t>en 1 samedi</a:t>
            </a:r>
            <a:endParaRPr lang="fr-CH" sz="1400" dirty="0">
              <a:latin typeface="Times New Roman" panose="02020603050405020304" pitchFamily="18" charset="0"/>
              <a:cs typeface="Times New Roman" panose="02020603050405020304" pitchFamily="18" charset="0"/>
            </a:endParaRPr>
          </a:p>
        </p:txBody>
      </p:sp>
      <p:sp>
        <p:nvSpPr>
          <p:cNvPr id="23" name="ZoneTexte 22"/>
          <p:cNvSpPr txBox="1"/>
          <p:nvPr/>
        </p:nvSpPr>
        <p:spPr>
          <a:xfrm>
            <a:off x="7176967" y="422115"/>
            <a:ext cx="925046"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8</a:t>
            </a:r>
            <a:r>
              <a:rPr lang="fr-FR" sz="1400" dirty="0" smtClean="0">
                <a:latin typeface="Times New Roman" panose="02020603050405020304" pitchFamily="18" charset="0"/>
                <a:cs typeface="Times New Roman" panose="02020603050405020304" pitchFamily="18" charset="0"/>
              </a:rPr>
              <a:t>h</a:t>
            </a:r>
            <a:endParaRPr lang="fr-CH" sz="1400" dirty="0">
              <a:latin typeface="Times New Roman" panose="02020603050405020304" pitchFamily="18" charset="0"/>
              <a:cs typeface="Times New Roman" panose="02020603050405020304" pitchFamily="18" charset="0"/>
            </a:endParaRPr>
          </a:p>
        </p:txBody>
      </p:sp>
      <p:sp>
        <p:nvSpPr>
          <p:cNvPr id="24" name="ZoneTexte 23"/>
          <p:cNvSpPr txBox="1"/>
          <p:nvPr/>
        </p:nvSpPr>
        <p:spPr>
          <a:xfrm>
            <a:off x="8413898" y="422115"/>
            <a:ext cx="730102"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180.-</a:t>
            </a:r>
            <a:endParaRPr lang="fr-CH" sz="1400" dirty="0">
              <a:latin typeface="Times New Roman" panose="02020603050405020304" pitchFamily="18" charset="0"/>
              <a:cs typeface="Times New Roman" panose="02020603050405020304" pitchFamily="18" charset="0"/>
            </a:endParaRPr>
          </a:p>
        </p:txBody>
      </p:sp>
      <p:sp>
        <p:nvSpPr>
          <p:cNvPr id="25" name="ZoneTexte 24"/>
          <p:cNvSpPr txBox="1"/>
          <p:nvPr/>
        </p:nvSpPr>
        <p:spPr>
          <a:xfrm>
            <a:off x="1293736" y="2805515"/>
            <a:ext cx="4695811" cy="307777"/>
          </a:xfrm>
          <a:prstGeom prst="rect">
            <a:avLst/>
          </a:prstGeom>
          <a:noFill/>
        </p:spPr>
        <p:txBody>
          <a:bodyPr wrap="square" rtlCol="0">
            <a:spAutoFit/>
          </a:bodyPr>
          <a:lstStyle/>
          <a:p>
            <a:r>
              <a:rPr lang="fr-CH" sz="1400" dirty="0" smtClean="0">
                <a:latin typeface="Times New Roman" panose="02020603050405020304" pitchFamily="18" charset="0"/>
                <a:cs typeface="Times New Roman" panose="02020603050405020304" pitchFamily="18" charset="0"/>
              </a:rPr>
              <a:t>Leçon pratique </a:t>
            </a:r>
            <a:r>
              <a:rPr lang="fr-CH" sz="1400" b="1" dirty="0" smtClean="0">
                <a:solidFill>
                  <a:srgbClr val="FF0000"/>
                </a:solidFill>
                <a:latin typeface="Times New Roman" panose="02020603050405020304" pitchFamily="18" charset="0"/>
                <a:cs typeface="Times New Roman" panose="02020603050405020304" pitchFamily="18" charset="0"/>
              </a:rPr>
              <a:t>60 min </a:t>
            </a:r>
            <a:r>
              <a:rPr lang="fr-CH" sz="1400" dirty="0" smtClean="0">
                <a:latin typeface="Times New Roman" panose="02020603050405020304" pitchFamily="18" charset="0"/>
                <a:cs typeface="Times New Roman" panose="02020603050405020304" pitchFamily="18" charset="0"/>
              </a:rPr>
              <a:t>voiture manuelle  </a:t>
            </a:r>
            <a:endParaRPr lang="fr-CH" sz="1400" dirty="0">
              <a:latin typeface="Times New Roman" panose="02020603050405020304" pitchFamily="18" charset="0"/>
              <a:cs typeface="Times New Roman" panose="02020603050405020304" pitchFamily="18" charset="0"/>
            </a:endParaRPr>
          </a:p>
        </p:txBody>
      </p:sp>
      <p:sp>
        <p:nvSpPr>
          <p:cNvPr id="26" name="ZoneTexte 25"/>
          <p:cNvSpPr txBox="1"/>
          <p:nvPr/>
        </p:nvSpPr>
        <p:spPr>
          <a:xfrm>
            <a:off x="1295272" y="4253771"/>
            <a:ext cx="4784651" cy="307777"/>
          </a:xfrm>
          <a:prstGeom prst="rect">
            <a:avLst/>
          </a:prstGeom>
          <a:noFill/>
        </p:spPr>
        <p:txBody>
          <a:bodyPr wrap="square" rtlCol="0">
            <a:spAutoFit/>
          </a:bodyPr>
          <a:lstStyle/>
          <a:p>
            <a:r>
              <a:rPr lang="fr-FR" sz="1400" dirty="0" smtClean="0">
                <a:latin typeface="Times New Roman" panose="02020603050405020304" pitchFamily="18" charset="0"/>
                <a:cs typeface="Times New Roman" panose="02020603050405020304" pitchFamily="18" charset="0"/>
              </a:rPr>
              <a:t>Forfait pratique </a:t>
            </a:r>
            <a:r>
              <a:rPr lang="fr-FR" sz="1400" b="1" dirty="0" smtClean="0">
                <a:solidFill>
                  <a:srgbClr val="FF0000"/>
                </a:solidFill>
                <a:latin typeface="Times New Roman" panose="02020603050405020304" pitchFamily="18" charset="0"/>
                <a:cs typeface="Times New Roman" panose="02020603050405020304" pitchFamily="18" charset="0"/>
              </a:rPr>
              <a:t>11 x 60 min </a:t>
            </a:r>
            <a:r>
              <a:rPr lang="fr-FR" sz="1400" dirty="0" smtClean="0">
                <a:latin typeface="Times New Roman" panose="02020603050405020304" pitchFamily="18" charset="0"/>
                <a:cs typeface="Times New Roman" panose="02020603050405020304" pitchFamily="18" charset="0"/>
              </a:rPr>
              <a:t>voiture manuelle</a:t>
            </a:r>
            <a:endParaRPr lang="fr-CH" sz="1400" dirty="0">
              <a:latin typeface="Times New Roman" panose="02020603050405020304" pitchFamily="18" charset="0"/>
              <a:cs typeface="Times New Roman" panose="02020603050405020304" pitchFamily="18" charset="0"/>
            </a:endParaRPr>
          </a:p>
        </p:txBody>
      </p:sp>
      <p:sp>
        <p:nvSpPr>
          <p:cNvPr id="29" name="ZoneTexte 28"/>
          <p:cNvSpPr txBox="1"/>
          <p:nvPr/>
        </p:nvSpPr>
        <p:spPr>
          <a:xfrm>
            <a:off x="7485015" y="2816148"/>
            <a:ext cx="595424"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1h</a:t>
            </a:r>
            <a:endParaRPr lang="fr-CH" sz="1400" dirty="0">
              <a:latin typeface="Times New Roman" panose="02020603050405020304" pitchFamily="18" charset="0"/>
              <a:cs typeface="Times New Roman" panose="02020603050405020304" pitchFamily="18" charset="0"/>
            </a:endParaRPr>
          </a:p>
        </p:txBody>
      </p:sp>
      <p:sp>
        <p:nvSpPr>
          <p:cNvPr id="30" name="ZoneTexte 29"/>
          <p:cNvSpPr txBox="1"/>
          <p:nvPr/>
        </p:nvSpPr>
        <p:spPr>
          <a:xfrm>
            <a:off x="8427967" y="2816148"/>
            <a:ext cx="730102"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90.-</a:t>
            </a:r>
            <a:endParaRPr lang="fr-CH" sz="1400" dirty="0">
              <a:latin typeface="Times New Roman" panose="02020603050405020304" pitchFamily="18" charset="0"/>
              <a:cs typeface="Times New Roman" panose="02020603050405020304" pitchFamily="18" charset="0"/>
            </a:endParaRPr>
          </a:p>
        </p:txBody>
      </p:sp>
      <p:sp>
        <p:nvSpPr>
          <p:cNvPr id="31" name="ZoneTexte 30"/>
          <p:cNvSpPr txBox="1"/>
          <p:nvPr/>
        </p:nvSpPr>
        <p:spPr>
          <a:xfrm>
            <a:off x="7540183" y="4278988"/>
            <a:ext cx="595424"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11h</a:t>
            </a:r>
            <a:endParaRPr lang="fr-CH" sz="1400" dirty="0">
              <a:latin typeface="Times New Roman" panose="02020603050405020304" pitchFamily="18" charset="0"/>
              <a:cs typeface="Times New Roman" panose="02020603050405020304" pitchFamily="18" charset="0"/>
            </a:endParaRPr>
          </a:p>
        </p:txBody>
      </p:sp>
      <p:sp>
        <p:nvSpPr>
          <p:cNvPr id="32" name="ZoneTexte 31"/>
          <p:cNvSpPr txBox="1"/>
          <p:nvPr/>
        </p:nvSpPr>
        <p:spPr>
          <a:xfrm>
            <a:off x="8408588" y="4275498"/>
            <a:ext cx="730102"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9</a:t>
            </a:r>
            <a:r>
              <a:rPr lang="fr-FR" sz="1400" dirty="0" smtClean="0">
                <a:latin typeface="Times New Roman" panose="02020603050405020304" pitchFamily="18" charset="0"/>
                <a:cs typeface="Times New Roman" panose="02020603050405020304" pitchFamily="18" charset="0"/>
              </a:rPr>
              <a:t>00.-</a:t>
            </a:r>
            <a:endParaRPr lang="fr-CH" sz="1400" dirty="0">
              <a:latin typeface="Times New Roman" panose="02020603050405020304" pitchFamily="18" charset="0"/>
              <a:cs typeface="Times New Roman" panose="02020603050405020304" pitchFamily="18" charset="0"/>
            </a:endParaRPr>
          </a:p>
        </p:txBody>
      </p:sp>
      <p:sp>
        <p:nvSpPr>
          <p:cNvPr id="39" name="ZoneTexte 38"/>
          <p:cNvSpPr txBox="1"/>
          <p:nvPr/>
        </p:nvSpPr>
        <p:spPr>
          <a:xfrm>
            <a:off x="1286526" y="3535666"/>
            <a:ext cx="4703020" cy="307777"/>
          </a:xfrm>
          <a:prstGeom prst="rect">
            <a:avLst/>
          </a:prstGeom>
          <a:noFill/>
        </p:spPr>
        <p:txBody>
          <a:bodyPr wrap="square" rtlCol="0">
            <a:spAutoFit/>
          </a:bodyPr>
          <a:lstStyle/>
          <a:p>
            <a:r>
              <a:rPr lang="fr-CH" sz="1400" dirty="0" smtClean="0">
                <a:latin typeface="Times New Roman" panose="02020603050405020304" pitchFamily="18" charset="0"/>
                <a:cs typeface="Times New Roman" panose="02020603050405020304" pitchFamily="18" charset="0"/>
              </a:rPr>
              <a:t>Leçon pratique </a:t>
            </a:r>
            <a:r>
              <a:rPr lang="fr-CH" sz="1400" b="1" dirty="0" smtClean="0">
                <a:solidFill>
                  <a:srgbClr val="FF0000"/>
                </a:solidFill>
                <a:latin typeface="Times New Roman" panose="02020603050405020304" pitchFamily="18" charset="0"/>
                <a:cs typeface="Times New Roman" panose="02020603050405020304" pitchFamily="18" charset="0"/>
              </a:rPr>
              <a:t>75 min </a:t>
            </a:r>
            <a:r>
              <a:rPr lang="fr-CH" sz="1400" dirty="0">
                <a:latin typeface="Times New Roman" panose="02020603050405020304" pitchFamily="18" charset="0"/>
                <a:cs typeface="Times New Roman" panose="02020603050405020304" pitchFamily="18" charset="0"/>
              </a:rPr>
              <a:t>voiture manuelle </a:t>
            </a:r>
          </a:p>
        </p:txBody>
      </p:sp>
      <p:sp>
        <p:nvSpPr>
          <p:cNvPr id="40" name="ZoneTexte 39"/>
          <p:cNvSpPr txBox="1"/>
          <p:nvPr/>
        </p:nvSpPr>
        <p:spPr>
          <a:xfrm>
            <a:off x="7500969" y="3534904"/>
            <a:ext cx="779702"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1h15</a:t>
            </a:r>
            <a:endParaRPr lang="fr-CH" sz="1400" dirty="0">
              <a:latin typeface="Times New Roman" panose="02020603050405020304" pitchFamily="18" charset="0"/>
              <a:cs typeface="Times New Roman" panose="02020603050405020304" pitchFamily="18" charset="0"/>
            </a:endParaRPr>
          </a:p>
        </p:txBody>
      </p:sp>
      <p:sp>
        <p:nvSpPr>
          <p:cNvPr id="41" name="ZoneTexte 40"/>
          <p:cNvSpPr txBox="1"/>
          <p:nvPr/>
        </p:nvSpPr>
        <p:spPr>
          <a:xfrm>
            <a:off x="8427967" y="3534905"/>
            <a:ext cx="730102"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100.-</a:t>
            </a:r>
            <a:endParaRPr lang="fr-CH" sz="1400" dirty="0">
              <a:latin typeface="Times New Roman" panose="02020603050405020304" pitchFamily="18" charset="0"/>
              <a:cs typeface="Times New Roman" panose="02020603050405020304" pitchFamily="18" charset="0"/>
            </a:endParaRPr>
          </a:p>
        </p:txBody>
      </p:sp>
      <p:sp>
        <p:nvSpPr>
          <p:cNvPr id="42" name="ZoneTexte 41"/>
          <p:cNvSpPr txBox="1"/>
          <p:nvPr/>
        </p:nvSpPr>
        <p:spPr>
          <a:xfrm>
            <a:off x="1300585" y="2446816"/>
            <a:ext cx="3349063" cy="307777"/>
          </a:xfrm>
          <a:prstGeom prst="rect">
            <a:avLst/>
          </a:prstGeom>
          <a:noFill/>
        </p:spPr>
        <p:txBody>
          <a:bodyPr wrap="square" rtlCol="0">
            <a:spAutoFit/>
          </a:bodyPr>
          <a:lstStyle/>
          <a:p>
            <a:r>
              <a:rPr lang="fr-CH" sz="1400" dirty="0">
                <a:latin typeface="Times New Roman" panose="02020603050405020304" pitchFamily="18" charset="0"/>
                <a:cs typeface="Times New Roman" panose="02020603050405020304" pitchFamily="18" charset="0"/>
              </a:rPr>
              <a:t>Inscription &amp; assurance voiture</a:t>
            </a:r>
          </a:p>
        </p:txBody>
      </p:sp>
      <p:sp>
        <p:nvSpPr>
          <p:cNvPr id="43" name="ZoneTexte 42"/>
          <p:cNvSpPr txBox="1"/>
          <p:nvPr/>
        </p:nvSpPr>
        <p:spPr>
          <a:xfrm>
            <a:off x="8417323" y="2446816"/>
            <a:ext cx="730102"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7</a:t>
            </a:r>
            <a:r>
              <a:rPr lang="fr-FR" sz="1400" dirty="0" smtClean="0">
                <a:latin typeface="Times New Roman" panose="02020603050405020304" pitchFamily="18" charset="0"/>
                <a:cs typeface="Times New Roman" panose="02020603050405020304" pitchFamily="18" charset="0"/>
              </a:rPr>
              <a:t>0.-</a:t>
            </a:r>
            <a:endParaRPr lang="fr-CH" sz="1400" dirty="0">
              <a:latin typeface="Times New Roman" panose="02020603050405020304" pitchFamily="18" charset="0"/>
              <a:cs typeface="Times New Roman" panose="02020603050405020304" pitchFamily="18" charset="0"/>
            </a:endParaRPr>
          </a:p>
        </p:txBody>
      </p:sp>
      <p:sp>
        <p:nvSpPr>
          <p:cNvPr id="44" name="ZoneTexte 43"/>
          <p:cNvSpPr txBox="1"/>
          <p:nvPr/>
        </p:nvSpPr>
        <p:spPr>
          <a:xfrm>
            <a:off x="1293735" y="3064630"/>
            <a:ext cx="4695811" cy="307777"/>
          </a:xfrm>
          <a:prstGeom prst="rect">
            <a:avLst/>
          </a:prstGeom>
          <a:noFill/>
        </p:spPr>
        <p:txBody>
          <a:bodyPr wrap="square" rtlCol="0">
            <a:spAutoFit/>
          </a:bodyPr>
          <a:lstStyle/>
          <a:p>
            <a:r>
              <a:rPr lang="fr-CH" sz="1400" dirty="0" smtClean="0">
                <a:latin typeface="Times New Roman" panose="02020603050405020304" pitchFamily="18" charset="0"/>
                <a:cs typeface="Times New Roman" panose="02020603050405020304" pitchFamily="18" charset="0"/>
              </a:rPr>
              <a:t>Leçon pratique </a:t>
            </a:r>
            <a:r>
              <a:rPr lang="fr-CH" sz="1400" b="1" dirty="0" smtClean="0">
                <a:solidFill>
                  <a:srgbClr val="FF0000"/>
                </a:solidFill>
                <a:latin typeface="Times New Roman" panose="02020603050405020304" pitchFamily="18" charset="0"/>
                <a:cs typeface="Times New Roman" panose="02020603050405020304" pitchFamily="18" charset="0"/>
              </a:rPr>
              <a:t>60 min </a:t>
            </a:r>
            <a:r>
              <a:rPr lang="fr-CH" sz="1400" dirty="0" smtClean="0">
                <a:latin typeface="Times New Roman" panose="02020603050405020304" pitchFamily="18" charset="0"/>
                <a:cs typeface="Times New Roman" panose="02020603050405020304" pitchFamily="18" charset="0"/>
              </a:rPr>
              <a:t>voiture automatique  </a:t>
            </a:r>
            <a:endParaRPr lang="fr-CH" sz="1400" dirty="0">
              <a:latin typeface="Times New Roman" panose="02020603050405020304" pitchFamily="18" charset="0"/>
              <a:cs typeface="Times New Roman" panose="02020603050405020304" pitchFamily="18" charset="0"/>
            </a:endParaRPr>
          </a:p>
        </p:txBody>
      </p:sp>
      <p:sp>
        <p:nvSpPr>
          <p:cNvPr id="45" name="ZoneTexte 44"/>
          <p:cNvSpPr txBox="1"/>
          <p:nvPr/>
        </p:nvSpPr>
        <p:spPr>
          <a:xfrm>
            <a:off x="7499402" y="3081270"/>
            <a:ext cx="595424"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1h</a:t>
            </a:r>
            <a:endParaRPr lang="fr-CH" sz="1400" dirty="0">
              <a:latin typeface="Times New Roman" panose="02020603050405020304" pitchFamily="18" charset="0"/>
              <a:cs typeface="Times New Roman" panose="02020603050405020304" pitchFamily="18" charset="0"/>
            </a:endParaRPr>
          </a:p>
        </p:txBody>
      </p:sp>
      <p:sp>
        <p:nvSpPr>
          <p:cNvPr id="46" name="ZoneTexte 45"/>
          <p:cNvSpPr txBox="1"/>
          <p:nvPr/>
        </p:nvSpPr>
        <p:spPr>
          <a:xfrm>
            <a:off x="8417322" y="3080509"/>
            <a:ext cx="730102"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95.-</a:t>
            </a:r>
            <a:endParaRPr lang="fr-CH" sz="1400" dirty="0">
              <a:latin typeface="Times New Roman" panose="02020603050405020304" pitchFamily="18" charset="0"/>
              <a:cs typeface="Times New Roman" panose="02020603050405020304" pitchFamily="18" charset="0"/>
            </a:endParaRPr>
          </a:p>
        </p:txBody>
      </p:sp>
      <p:sp>
        <p:nvSpPr>
          <p:cNvPr id="47" name="ZoneTexte 46"/>
          <p:cNvSpPr txBox="1"/>
          <p:nvPr/>
        </p:nvSpPr>
        <p:spPr>
          <a:xfrm>
            <a:off x="1286526" y="3797907"/>
            <a:ext cx="4695811" cy="307777"/>
          </a:xfrm>
          <a:prstGeom prst="rect">
            <a:avLst/>
          </a:prstGeom>
          <a:noFill/>
        </p:spPr>
        <p:txBody>
          <a:bodyPr wrap="square" rtlCol="0">
            <a:spAutoFit/>
          </a:bodyPr>
          <a:lstStyle/>
          <a:p>
            <a:r>
              <a:rPr lang="fr-CH" sz="1400" dirty="0" smtClean="0">
                <a:latin typeface="Times New Roman" panose="02020603050405020304" pitchFamily="18" charset="0"/>
                <a:cs typeface="Times New Roman" panose="02020603050405020304" pitchFamily="18" charset="0"/>
              </a:rPr>
              <a:t>Leçon pratique </a:t>
            </a:r>
            <a:r>
              <a:rPr lang="fr-CH" sz="1400" b="1" dirty="0" smtClean="0">
                <a:solidFill>
                  <a:srgbClr val="FF0000"/>
                </a:solidFill>
                <a:latin typeface="Times New Roman" panose="02020603050405020304" pitchFamily="18" charset="0"/>
                <a:cs typeface="Times New Roman" panose="02020603050405020304" pitchFamily="18" charset="0"/>
              </a:rPr>
              <a:t>75 min </a:t>
            </a:r>
            <a:r>
              <a:rPr lang="fr-CH" sz="1400" dirty="0" smtClean="0">
                <a:latin typeface="Times New Roman" panose="02020603050405020304" pitchFamily="18" charset="0"/>
                <a:cs typeface="Times New Roman" panose="02020603050405020304" pitchFamily="18" charset="0"/>
              </a:rPr>
              <a:t>voiture automatique  </a:t>
            </a:r>
            <a:endParaRPr lang="fr-CH" sz="1400" dirty="0">
              <a:latin typeface="Times New Roman" panose="02020603050405020304" pitchFamily="18" charset="0"/>
              <a:cs typeface="Times New Roman" panose="02020603050405020304" pitchFamily="18" charset="0"/>
            </a:endParaRPr>
          </a:p>
        </p:txBody>
      </p:sp>
      <p:sp>
        <p:nvSpPr>
          <p:cNvPr id="48" name="ZoneTexte 47"/>
          <p:cNvSpPr txBox="1"/>
          <p:nvPr/>
        </p:nvSpPr>
        <p:spPr>
          <a:xfrm>
            <a:off x="7492193" y="3798668"/>
            <a:ext cx="595424"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1h</a:t>
            </a:r>
            <a:endParaRPr lang="fr-CH" sz="1400" dirty="0">
              <a:latin typeface="Times New Roman" panose="02020603050405020304" pitchFamily="18" charset="0"/>
              <a:cs typeface="Times New Roman" panose="02020603050405020304" pitchFamily="18" charset="0"/>
            </a:endParaRPr>
          </a:p>
        </p:txBody>
      </p:sp>
      <p:sp>
        <p:nvSpPr>
          <p:cNvPr id="49" name="ZoneTexte 48"/>
          <p:cNvSpPr txBox="1"/>
          <p:nvPr/>
        </p:nvSpPr>
        <p:spPr>
          <a:xfrm>
            <a:off x="8427967" y="3798668"/>
            <a:ext cx="730102"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105.-</a:t>
            </a:r>
            <a:endParaRPr lang="fr-CH" sz="1400" dirty="0">
              <a:latin typeface="Times New Roman" panose="02020603050405020304" pitchFamily="18" charset="0"/>
              <a:cs typeface="Times New Roman" panose="02020603050405020304" pitchFamily="18" charset="0"/>
            </a:endParaRPr>
          </a:p>
        </p:txBody>
      </p:sp>
      <p:sp>
        <p:nvSpPr>
          <p:cNvPr id="50" name="ZoneTexte 49"/>
          <p:cNvSpPr txBox="1"/>
          <p:nvPr/>
        </p:nvSpPr>
        <p:spPr>
          <a:xfrm>
            <a:off x="1291847" y="4516773"/>
            <a:ext cx="4784651" cy="307777"/>
          </a:xfrm>
          <a:prstGeom prst="rect">
            <a:avLst/>
          </a:prstGeom>
          <a:noFill/>
        </p:spPr>
        <p:txBody>
          <a:bodyPr wrap="square" rtlCol="0">
            <a:spAutoFit/>
          </a:bodyPr>
          <a:lstStyle/>
          <a:p>
            <a:r>
              <a:rPr lang="fr-FR" sz="1400" dirty="0" smtClean="0">
                <a:latin typeface="Times New Roman" panose="02020603050405020304" pitchFamily="18" charset="0"/>
                <a:cs typeface="Times New Roman" panose="02020603050405020304" pitchFamily="18" charset="0"/>
              </a:rPr>
              <a:t>Forfait pratique </a:t>
            </a:r>
            <a:r>
              <a:rPr lang="fr-FR" sz="1400" b="1" dirty="0" smtClean="0">
                <a:solidFill>
                  <a:srgbClr val="FF0000"/>
                </a:solidFill>
                <a:latin typeface="Times New Roman" panose="02020603050405020304" pitchFamily="18" charset="0"/>
                <a:cs typeface="Times New Roman" panose="02020603050405020304" pitchFamily="18" charset="0"/>
              </a:rPr>
              <a:t>11 x 60 min </a:t>
            </a:r>
            <a:r>
              <a:rPr lang="fr-FR" sz="1400" dirty="0" smtClean="0">
                <a:latin typeface="Times New Roman" panose="02020603050405020304" pitchFamily="18" charset="0"/>
                <a:cs typeface="Times New Roman" panose="02020603050405020304" pitchFamily="18" charset="0"/>
              </a:rPr>
              <a:t>voiture automatique</a:t>
            </a:r>
            <a:endParaRPr lang="fr-CH" sz="1400" dirty="0">
              <a:latin typeface="Times New Roman" panose="02020603050405020304" pitchFamily="18" charset="0"/>
              <a:cs typeface="Times New Roman" panose="02020603050405020304" pitchFamily="18" charset="0"/>
            </a:endParaRPr>
          </a:p>
        </p:txBody>
      </p:sp>
      <p:sp>
        <p:nvSpPr>
          <p:cNvPr id="51" name="ZoneTexte 50"/>
          <p:cNvSpPr txBox="1"/>
          <p:nvPr/>
        </p:nvSpPr>
        <p:spPr>
          <a:xfrm>
            <a:off x="7536758" y="4541990"/>
            <a:ext cx="595424"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11h</a:t>
            </a:r>
            <a:endParaRPr lang="fr-CH" sz="1400" dirty="0">
              <a:latin typeface="Times New Roman" panose="02020603050405020304" pitchFamily="18" charset="0"/>
              <a:cs typeface="Times New Roman" panose="02020603050405020304" pitchFamily="18" charset="0"/>
            </a:endParaRPr>
          </a:p>
        </p:txBody>
      </p:sp>
      <p:sp>
        <p:nvSpPr>
          <p:cNvPr id="52" name="ZoneTexte 51"/>
          <p:cNvSpPr txBox="1"/>
          <p:nvPr/>
        </p:nvSpPr>
        <p:spPr>
          <a:xfrm>
            <a:off x="8307709" y="4538500"/>
            <a:ext cx="827556"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950.-</a:t>
            </a:r>
            <a:endParaRPr lang="fr-CH" sz="1400" dirty="0">
              <a:latin typeface="Times New Roman" panose="02020603050405020304" pitchFamily="18" charset="0"/>
              <a:cs typeface="Times New Roman" panose="02020603050405020304" pitchFamily="18" charset="0"/>
            </a:endParaRPr>
          </a:p>
        </p:txBody>
      </p:sp>
      <p:sp>
        <p:nvSpPr>
          <p:cNvPr id="53" name="ZoneTexte 52"/>
          <p:cNvSpPr txBox="1"/>
          <p:nvPr/>
        </p:nvSpPr>
        <p:spPr>
          <a:xfrm>
            <a:off x="1304007" y="1059321"/>
            <a:ext cx="6074980" cy="307777"/>
          </a:xfrm>
          <a:prstGeom prst="rect">
            <a:avLst/>
          </a:prstGeom>
          <a:noFill/>
        </p:spPr>
        <p:txBody>
          <a:bodyPr wrap="square" rtlCol="0">
            <a:spAutoFit/>
          </a:bodyPr>
          <a:lstStyle/>
          <a:p>
            <a:r>
              <a:rPr lang="fr-FR" sz="1400" dirty="0" smtClean="0">
                <a:latin typeface="Times New Roman" panose="02020603050405020304" pitchFamily="18" charset="0"/>
                <a:cs typeface="Times New Roman" panose="02020603050405020304" pitchFamily="18" charset="0"/>
              </a:rPr>
              <a:t>Forfait sensibilisation + pratique </a:t>
            </a:r>
            <a:r>
              <a:rPr lang="fr-FR" sz="1400" b="1" dirty="0" smtClean="0">
                <a:solidFill>
                  <a:srgbClr val="FF0000"/>
                </a:solidFill>
                <a:latin typeface="Times New Roman" panose="02020603050405020304" pitchFamily="18" charset="0"/>
                <a:cs typeface="Times New Roman" panose="02020603050405020304" pitchFamily="18" charset="0"/>
              </a:rPr>
              <a:t>10 x 60 min </a:t>
            </a:r>
            <a:r>
              <a:rPr lang="fr-FR" sz="1400" dirty="0" smtClean="0">
                <a:latin typeface="Times New Roman" panose="02020603050405020304" pitchFamily="18" charset="0"/>
                <a:cs typeface="Times New Roman" panose="02020603050405020304" pitchFamily="18" charset="0"/>
              </a:rPr>
              <a:t>voiture </a:t>
            </a:r>
            <a:r>
              <a:rPr lang="fr-FR" sz="1400" b="1" dirty="0" smtClean="0">
                <a:solidFill>
                  <a:srgbClr val="FF0000"/>
                </a:solidFill>
                <a:latin typeface="Times New Roman" panose="02020603050405020304" pitchFamily="18" charset="0"/>
                <a:cs typeface="Times New Roman" panose="02020603050405020304" pitchFamily="18" charset="0"/>
              </a:rPr>
              <a:t>manuelle</a:t>
            </a:r>
            <a:endParaRPr lang="fr-CH" sz="1400" b="1" dirty="0">
              <a:solidFill>
                <a:srgbClr val="FF0000"/>
              </a:solidFill>
              <a:latin typeface="Times New Roman" panose="02020603050405020304" pitchFamily="18" charset="0"/>
              <a:cs typeface="Times New Roman" panose="02020603050405020304" pitchFamily="18" charset="0"/>
            </a:endParaRPr>
          </a:p>
        </p:txBody>
      </p:sp>
      <p:sp>
        <p:nvSpPr>
          <p:cNvPr id="54" name="ZoneTexte 53"/>
          <p:cNvSpPr txBox="1"/>
          <p:nvPr/>
        </p:nvSpPr>
        <p:spPr>
          <a:xfrm>
            <a:off x="4649649" y="1295098"/>
            <a:ext cx="3494694"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4 x 2h Sensi.  +  10h pratique</a:t>
            </a:r>
            <a:endParaRPr lang="fr-CH" sz="1400" dirty="0">
              <a:latin typeface="Times New Roman" panose="02020603050405020304" pitchFamily="18" charset="0"/>
              <a:cs typeface="Times New Roman" panose="02020603050405020304" pitchFamily="18" charset="0"/>
            </a:endParaRPr>
          </a:p>
        </p:txBody>
      </p:sp>
      <p:sp>
        <p:nvSpPr>
          <p:cNvPr id="55" name="ZoneTexte 54"/>
          <p:cNvSpPr txBox="1"/>
          <p:nvPr/>
        </p:nvSpPr>
        <p:spPr>
          <a:xfrm>
            <a:off x="8325194" y="1291608"/>
            <a:ext cx="822231"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1’000.-</a:t>
            </a:r>
            <a:endParaRPr lang="fr-CH" sz="1400" dirty="0">
              <a:latin typeface="Times New Roman" panose="02020603050405020304" pitchFamily="18" charset="0"/>
              <a:cs typeface="Times New Roman" panose="02020603050405020304" pitchFamily="18" charset="0"/>
            </a:endParaRPr>
          </a:p>
        </p:txBody>
      </p:sp>
      <p:sp>
        <p:nvSpPr>
          <p:cNvPr id="56" name="ZoneTexte 55"/>
          <p:cNvSpPr txBox="1"/>
          <p:nvPr/>
        </p:nvSpPr>
        <p:spPr>
          <a:xfrm>
            <a:off x="1289949" y="1524350"/>
            <a:ext cx="6354654" cy="307777"/>
          </a:xfrm>
          <a:prstGeom prst="rect">
            <a:avLst/>
          </a:prstGeom>
          <a:noFill/>
        </p:spPr>
        <p:txBody>
          <a:bodyPr wrap="square" rtlCol="0">
            <a:spAutoFit/>
          </a:bodyPr>
          <a:lstStyle/>
          <a:p>
            <a:r>
              <a:rPr lang="fr-FR" sz="1400" dirty="0" smtClean="0">
                <a:latin typeface="Times New Roman" panose="02020603050405020304" pitchFamily="18" charset="0"/>
                <a:cs typeface="Times New Roman" panose="02020603050405020304" pitchFamily="18" charset="0"/>
              </a:rPr>
              <a:t>Forfait sensibilisation + pratique </a:t>
            </a:r>
            <a:r>
              <a:rPr lang="fr-FR" sz="1400" b="1" dirty="0" smtClean="0">
                <a:solidFill>
                  <a:srgbClr val="FF0000"/>
                </a:solidFill>
                <a:latin typeface="Times New Roman" panose="02020603050405020304" pitchFamily="18" charset="0"/>
                <a:cs typeface="Times New Roman" panose="02020603050405020304" pitchFamily="18" charset="0"/>
              </a:rPr>
              <a:t>10 x 60 min </a:t>
            </a:r>
            <a:r>
              <a:rPr lang="fr-FR" sz="1400" dirty="0" smtClean="0">
                <a:latin typeface="Times New Roman" panose="02020603050405020304" pitchFamily="18" charset="0"/>
                <a:cs typeface="Times New Roman" panose="02020603050405020304" pitchFamily="18" charset="0"/>
              </a:rPr>
              <a:t>voiture </a:t>
            </a:r>
            <a:r>
              <a:rPr lang="fr-FR" sz="1400" b="1" dirty="0" smtClean="0">
                <a:solidFill>
                  <a:srgbClr val="FF0000"/>
                </a:solidFill>
                <a:latin typeface="Times New Roman" panose="02020603050405020304" pitchFamily="18" charset="0"/>
                <a:cs typeface="Times New Roman" panose="02020603050405020304" pitchFamily="18" charset="0"/>
              </a:rPr>
              <a:t>automatique</a:t>
            </a:r>
            <a:endParaRPr lang="fr-CH" sz="1400" b="1" dirty="0">
              <a:solidFill>
                <a:srgbClr val="FF0000"/>
              </a:solidFill>
              <a:latin typeface="Times New Roman" panose="02020603050405020304" pitchFamily="18" charset="0"/>
              <a:cs typeface="Times New Roman" panose="02020603050405020304" pitchFamily="18" charset="0"/>
            </a:endParaRPr>
          </a:p>
        </p:txBody>
      </p:sp>
      <p:sp>
        <p:nvSpPr>
          <p:cNvPr id="59" name="ZoneTexte 58"/>
          <p:cNvSpPr txBox="1"/>
          <p:nvPr/>
        </p:nvSpPr>
        <p:spPr>
          <a:xfrm>
            <a:off x="4632164" y="1810800"/>
            <a:ext cx="3494694"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4 x 2h Sensi.  +  10h pratique</a:t>
            </a:r>
            <a:endParaRPr lang="fr-CH" sz="1400" dirty="0">
              <a:latin typeface="Times New Roman" panose="02020603050405020304" pitchFamily="18" charset="0"/>
              <a:cs typeface="Times New Roman" panose="02020603050405020304" pitchFamily="18" charset="0"/>
            </a:endParaRPr>
          </a:p>
        </p:txBody>
      </p:sp>
      <p:sp>
        <p:nvSpPr>
          <p:cNvPr id="60" name="ZoneTexte 59"/>
          <p:cNvSpPr txBox="1"/>
          <p:nvPr/>
        </p:nvSpPr>
        <p:spPr>
          <a:xfrm>
            <a:off x="8307709" y="1807310"/>
            <a:ext cx="822231"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1’100.-</a:t>
            </a:r>
            <a:endParaRPr lang="fr-CH" sz="1400" dirty="0">
              <a:latin typeface="Times New Roman" panose="02020603050405020304" pitchFamily="18" charset="0"/>
              <a:cs typeface="Times New Roman" panose="02020603050405020304" pitchFamily="18" charset="0"/>
            </a:endParaRPr>
          </a:p>
        </p:txBody>
      </p:sp>
      <p:sp>
        <p:nvSpPr>
          <p:cNvPr id="61" name="ZoneTexte 60"/>
          <p:cNvSpPr txBox="1"/>
          <p:nvPr/>
        </p:nvSpPr>
        <p:spPr>
          <a:xfrm>
            <a:off x="1283103" y="5043607"/>
            <a:ext cx="4784651" cy="307777"/>
          </a:xfrm>
          <a:prstGeom prst="rect">
            <a:avLst/>
          </a:prstGeom>
          <a:noFill/>
        </p:spPr>
        <p:txBody>
          <a:bodyPr wrap="square" rtlCol="0">
            <a:spAutoFit/>
          </a:bodyPr>
          <a:lstStyle/>
          <a:p>
            <a:r>
              <a:rPr lang="fr-FR" sz="1400" dirty="0" smtClean="0">
                <a:latin typeface="Times New Roman" panose="02020603050405020304" pitchFamily="18" charset="0"/>
                <a:cs typeface="Times New Roman" panose="02020603050405020304" pitchFamily="18" charset="0"/>
              </a:rPr>
              <a:t>Forfait pratique </a:t>
            </a:r>
            <a:r>
              <a:rPr lang="fr-FR" sz="1400" b="1" dirty="0" smtClean="0">
                <a:solidFill>
                  <a:srgbClr val="FF0000"/>
                </a:solidFill>
                <a:latin typeface="Times New Roman" panose="02020603050405020304" pitchFamily="18" charset="0"/>
                <a:cs typeface="Times New Roman" panose="02020603050405020304" pitchFamily="18" charset="0"/>
              </a:rPr>
              <a:t>11 x 75 min </a:t>
            </a:r>
            <a:r>
              <a:rPr lang="fr-FR" sz="1400" dirty="0" smtClean="0">
                <a:latin typeface="Times New Roman" panose="02020603050405020304" pitchFamily="18" charset="0"/>
                <a:cs typeface="Times New Roman" panose="02020603050405020304" pitchFamily="18" charset="0"/>
              </a:rPr>
              <a:t>voiture manuelle</a:t>
            </a:r>
            <a:endParaRPr lang="fr-CH" sz="1400" dirty="0">
              <a:latin typeface="Times New Roman" panose="02020603050405020304" pitchFamily="18" charset="0"/>
              <a:cs typeface="Times New Roman" panose="02020603050405020304" pitchFamily="18" charset="0"/>
            </a:endParaRPr>
          </a:p>
        </p:txBody>
      </p:sp>
      <p:sp>
        <p:nvSpPr>
          <p:cNvPr id="62" name="ZoneTexte 61"/>
          <p:cNvSpPr txBox="1"/>
          <p:nvPr/>
        </p:nvSpPr>
        <p:spPr>
          <a:xfrm>
            <a:off x="7528014" y="5068824"/>
            <a:ext cx="595424"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11h</a:t>
            </a:r>
            <a:endParaRPr lang="fr-CH" sz="1400" dirty="0">
              <a:latin typeface="Times New Roman" panose="02020603050405020304" pitchFamily="18" charset="0"/>
              <a:cs typeface="Times New Roman" panose="02020603050405020304" pitchFamily="18" charset="0"/>
            </a:endParaRPr>
          </a:p>
        </p:txBody>
      </p:sp>
      <p:sp>
        <p:nvSpPr>
          <p:cNvPr id="63" name="ZoneTexte 62"/>
          <p:cNvSpPr txBox="1"/>
          <p:nvPr/>
        </p:nvSpPr>
        <p:spPr>
          <a:xfrm>
            <a:off x="8229600" y="5065334"/>
            <a:ext cx="896921"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1’000.-</a:t>
            </a:r>
            <a:endParaRPr lang="fr-CH" sz="1400" dirty="0">
              <a:latin typeface="Times New Roman" panose="02020603050405020304" pitchFamily="18" charset="0"/>
              <a:cs typeface="Times New Roman" panose="02020603050405020304" pitchFamily="18" charset="0"/>
            </a:endParaRPr>
          </a:p>
        </p:txBody>
      </p:sp>
      <p:sp>
        <p:nvSpPr>
          <p:cNvPr id="64" name="ZoneTexte 63"/>
          <p:cNvSpPr txBox="1"/>
          <p:nvPr/>
        </p:nvSpPr>
        <p:spPr>
          <a:xfrm>
            <a:off x="1279678" y="5370407"/>
            <a:ext cx="4784651" cy="307777"/>
          </a:xfrm>
          <a:prstGeom prst="rect">
            <a:avLst/>
          </a:prstGeom>
          <a:noFill/>
        </p:spPr>
        <p:txBody>
          <a:bodyPr wrap="square" rtlCol="0">
            <a:spAutoFit/>
          </a:bodyPr>
          <a:lstStyle/>
          <a:p>
            <a:r>
              <a:rPr lang="fr-FR" sz="1400" dirty="0" smtClean="0">
                <a:latin typeface="Times New Roman" panose="02020603050405020304" pitchFamily="18" charset="0"/>
                <a:cs typeface="Times New Roman" panose="02020603050405020304" pitchFamily="18" charset="0"/>
              </a:rPr>
              <a:t>Forfait pratique </a:t>
            </a:r>
            <a:r>
              <a:rPr lang="fr-FR" sz="1400" b="1" dirty="0" smtClean="0">
                <a:solidFill>
                  <a:srgbClr val="FF0000"/>
                </a:solidFill>
                <a:latin typeface="Times New Roman" panose="02020603050405020304" pitchFamily="18" charset="0"/>
                <a:cs typeface="Times New Roman" panose="02020603050405020304" pitchFamily="18" charset="0"/>
              </a:rPr>
              <a:t>11 x 75 min </a:t>
            </a:r>
            <a:r>
              <a:rPr lang="fr-FR" sz="1400" dirty="0" smtClean="0">
                <a:latin typeface="Times New Roman" panose="02020603050405020304" pitchFamily="18" charset="0"/>
                <a:cs typeface="Times New Roman" panose="02020603050405020304" pitchFamily="18" charset="0"/>
              </a:rPr>
              <a:t>voiture automatique</a:t>
            </a:r>
            <a:endParaRPr lang="fr-CH" sz="1400" dirty="0">
              <a:latin typeface="Times New Roman" panose="02020603050405020304" pitchFamily="18" charset="0"/>
              <a:cs typeface="Times New Roman" panose="02020603050405020304" pitchFamily="18" charset="0"/>
            </a:endParaRPr>
          </a:p>
        </p:txBody>
      </p:sp>
      <p:sp>
        <p:nvSpPr>
          <p:cNvPr id="65" name="ZoneTexte 64"/>
          <p:cNvSpPr txBox="1"/>
          <p:nvPr/>
        </p:nvSpPr>
        <p:spPr>
          <a:xfrm>
            <a:off x="7524589" y="5395624"/>
            <a:ext cx="595424"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11h</a:t>
            </a:r>
            <a:endParaRPr lang="fr-CH" sz="1400" dirty="0">
              <a:latin typeface="Times New Roman" panose="02020603050405020304" pitchFamily="18" charset="0"/>
              <a:cs typeface="Times New Roman" panose="02020603050405020304" pitchFamily="18" charset="0"/>
            </a:endParaRPr>
          </a:p>
        </p:txBody>
      </p:sp>
      <p:sp>
        <p:nvSpPr>
          <p:cNvPr id="66" name="ZoneTexte 65"/>
          <p:cNvSpPr txBox="1"/>
          <p:nvPr/>
        </p:nvSpPr>
        <p:spPr>
          <a:xfrm>
            <a:off x="8229600" y="5392134"/>
            <a:ext cx="893496"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1’050.-</a:t>
            </a:r>
            <a:endParaRPr lang="fr-CH" sz="1400" dirty="0">
              <a:latin typeface="Times New Roman" panose="02020603050405020304" pitchFamily="18" charset="0"/>
              <a:cs typeface="Times New Roman" panose="02020603050405020304" pitchFamily="18" charset="0"/>
            </a:endParaRPr>
          </a:p>
        </p:txBody>
      </p:sp>
      <p:sp>
        <p:nvSpPr>
          <p:cNvPr id="69" name="ZoneTexte 68"/>
          <p:cNvSpPr txBox="1"/>
          <p:nvPr/>
        </p:nvSpPr>
        <p:spPr>
          <a:xfrm>
            <a:off x="1283102" y="5738383"/>
            <a:ext cx="6361501" cy="307777"/>
          </a:xfrm>
          <a:prstGeom prst="rect">
            <a:avLst/>
          </a:prstGeom>
          <a:noFill/>
        </p:spPr>
        <p:txBody>
          <a:bodyPr wrap="square" rtlCol="0">
            <a:spAutoFit/>
          </a:bodyPr>
          <a:lstStyle/>
          <a:p>
            <a:r>
              <a:rPr lang="fr-FR" sz="1400" dirty="0" smtClean="0">
                <a:latin typeface="Times New Roman" panose="02020603050405020304" pitchFamily="18" charset="0"/>
                <a:cs typeface="Times New Roman" panose="02020603050405020304" pitchFamily="18" charset="0"/>
              </a:rPr>
              <a:t>Examen pratique </a:t>
            </a:r>
            <a:r>
              <a:rPr lang="fr-FR" sz="1400" b="1" dirty="0">
                <a:solidFill>
                  <a:srgbClr val="FF0000"/>
                </a:solidFill>
                <a:latin typeface="Times New Roman" panose="02020603050405020304" pitchFamily="18" charset="0"/>
                <a:cs typeface="Times New Roman" panose="02020603050405020304" pitchFamily="18" charset="0"/>
              </a:rPr>
              <a:t>6</a:t>
            </a:r>
            <a:r>
              <a:rPr lang="fr-FR" sz="1400" b="1" dirty="0" smtClean="0">
                <a:solidFill>
                  <a:srgbClr val="FF0000"/>
                </a:solidFill>
                <a:latin typeface="Times New Roman" panose="02020603050405020304" pitchFamily="18" charset="0"/>
                <a:cs typeface="Times New Roman" panose="02020603050405020304" pitchFamily="18" charset="0"/>
              </a:rPr>
              <a:t>0min</a:t>
            </a:r>
            <a:r>
              <a:rPr lang="fr-FR" sz="1400" dirty="0" smtClean="0">
                <a:latin typeface="Times New Roman" panose="02020603050405020304" pitchFamily="18" charset="0"/>
                <a:cs typeface="Times New Roman" panose="02020603050405020304" pitchFamily="18" charset="0"/>
              </a:rPr>
              <a:t> préparation à l’examen + examen </a:t>
            </a:r>
            <a:r>
              <a:rPr lang="fr-FR" sz="1400" b="1" dirty="0" smtClean="0">
                <a:solidFill>
                  <a:srgbClr val="FF0000"/>
                </a:solidFill>
                <a:latin typeface="Times New Roman" panose="02020603050405020304" pitchFamily="18" charset="0"/>
                <a:cs typeface="Times New Roman" panose="02020603050405020304" pitchFamily="18" charset="0"/>
              </a:rPr>
              <a:t>1 h</a:t>
            </a:r>
            <a:r>
              <a:rPr lang="fr-FR" sz="1400" dirty="0" smtClean="0">
                <a:latin typeface="Times New Roman" panose="02020603050405020304" pitchFamily="18" charset="0"/>
                <a:cs typeface="Times New Roman" panose="02020603050405020304" pitchFamily="18" charset="0"/>
              </a:rPr>
              <a:t> voiture manuelle</a:t>
            </a:r>
            <a:endParaRPr lang="fr-CH" sz="1400" dirty="0">
              <a:latin typeface="Times New Roman" panose="02020603050405020304" pitchFamily="18" charset="0"/>
              <a:cs typeface="Times New Roman" panose="02020603050405020304" pitchFamily="18" charset="0"/>
            </a:endParaRPr>
          </a:p>
        </p:txBody>
      </p:sp>
      <p:sp>
        <p:nvSpPr>
          <p:cNvPr id="70" name="ZoneTexte 69"/>
          <p:cNvSpPr txBox="1"/>
          <p:nvPr/>
        </p:nvSpPr>
        <p:spPr>
          <a:xfrm>
            <a:off x="7528013" y="5763600"/>
            <a:ext cx="595424"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2h</a:t>
            </a:r>
            <a:endParaRPr lang="fr-CH" sz="1400" dirty="0">
              <a:latin typeface="Times New Roman" panose="02020603050405020304" pitchFamily="18" charset="0"/>
              <a:cs typeface="Times New Roman" panose="02020603050405020304" pitchFamily="18" charset="0"/>
            </a:endParaRPr>
          </a:p>
        </p:txBody>
      </p:sp>
      <p:sp>
        <p:nvSpPr>
          <p:cNvPr id="71" name="ZoneTexte 70"/>
          <p:cNvSpPr txBox="1"/>
          <p:nvPr/>
        </p:nvSpPr>
        <p:spPr>
          <a:xfrm>
            <a:off x="8233024" y="5760110"/>
            <a:ext cx="893496"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180.-</a:t>
            </a:r>
            <a:endParaRPr lang="fr-CH" sz="1400" dirty="0">
              <a:latin typeface="Times New Roman" panose="02020603050405020304" pitchFamily="18" charset="0"/>
              <a:cs typeface="Times New Roman" panose="02020603050405020304" pitchFamily="18" charset="0"/>
            </a:endParaRPr>
          </a:p>
        </p:txBody>
      </p:sp>
      <p:sp>
        <p:nvSpPr>
          <p:cNvPr id="72" name="ZoneTexte 71"/>
          <p:cNvSpPr txBox="1"/>
          <p:nvPr/>
        </p:nvSpPr>
        <p:spPr>
          <a:xfrm>
            <a:off x="1286526" y="5980664"/>
            <a:ext cx="6361501" cy="307777"/>
          </a:xfrm>
          <a:prstGeom prst="rect">
            <a:avLst/>
          </a:prstGeom>
          <a:noFill/>
        </p:spPr>
        <p:txBody>
          <a:bodyPr wrap="square" rtlCol="0">
            <a:spAutoFit/>
          </a:bodyPr>
          <a:lstStyle/>
          <a:p>
            <a:r>
              <a:rPr lang="fr-FR" sz="1400" dirty="0" smtClean="0">
                <a:latin typeface="Times New Roman" panose="02020603050405020304" pitchFamily="18" charset="0"/>
                <a:cs typeface="Times New Roman" panose="02020603050405020304" pitchFamily="18" charset="0"/>
              </a:rPr>
              <a:t>Examen pratique </a:t>
            </a:r>
            <a:r>
              <a:rPr lang="fr-FR" sz="1400" b="1" dirty="0">
                <a:solidFill>
                  <a:srgbClr val="FF0000"/>
                </a:solidFill>
                <a:latin typeface="Times New Roman" panose="02020603050405020304" pitchFamily="18" charset="0"/>
                <a:cs typeface="Times New Roman" panose="02020603050405020304" pitchFamily="18" charset="0"/>
              </a:rPr>
              <a:t>6</a:t>
            </a:r>
            <a:r>
              <a:rPr lang="fr-FR" sz="1400" b="1" dirty="0" smtClean="0">
                <a:solidFill>
                  <a:srgbClr val="FF0000"/>
                </a:solidFill>
                <a:latin typeface="Times New Roman" panose="02020603050405020304" pitchFamily="18" charset="0"/>
                <a:cs typeface="Times New Roman" panose="02020603050405020304" pitchFamily="18" charset="0"/>
              </a:rPr>
              <a:t>0min</a:t>
            </a:r>
            <a:r>
              <a:rPr lang="fr-FR" sz="1400" dirty="0" smtClean="0">
                <a:latin typeface="Times New Roman" panose="02020603050405020304" pitchFamily="18" charset="0"/>
                <a:cs typeface="Times New Roman" panose="02020603050405020304" pitchFamily="18" charset="0"/>
              </a:rPr>
              <a:t> préparation à l’examen + examen </a:t>
            </a:r>
            <a:r>
              <a:rPr lang="fr-FR" sz="1400" b="1" dirty="0" smtClean="0">
                <a:solidFill>
                  <a:srgbClr val="FF0000"/>
                </a:solidFill>
                <a:latin typeface="Times New Roman" panose="02020603050405020304" pitchFamily="18" charset="0"/>
                <a:cs typeface="Times New Roman" panose="02020603050405020304" pitchFamily="18" charset="0"/>
              </a:rPr>
              <a:t>1 h</a:t>
            </a:r>
            <a:r>
              <a:rPr lang="fr-FR" sz="1400" dirty="0" smtClean="0">
                <a:latin typeface="Times New Roman" panose="02020603050405020304" pitchFamily="18" charset="0"/>
                <a:cs typeface="Times New Roman" panose="02020603050405020304" pitchFamily="18" charset="0"/>
              </a:rPr>
              <a:t> voiture automatique</a:t>
            </a:r>
            <a:endParaRPr lang="fr-CH" sz="1400" dirty="0">
              <a:latin typeface="Times New Roman" panose="02020603050405020304" pitchFamily="18" charset="0"/>
              <a:cs typeface="Times New Roman" panose="02020603050405020304" pitchFamily="18" charset="0"/>
            </a:endParaRPr>
          </a:p>
        </p:txBody>
      </p:sp>
      <p:sp>
        <p:nvSpPr>
          <p:cNvPr id="73" name="ZoneTexte 72"/>
          <p:cNvSpPr txBox="1"/>
          <p:nvPr/>
        </p:nvSpPr>
        <p:spPr>
          <a:xfrm>
            <a:off x="7531437" y="6005881"/>
            <a:ext cx="595424"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2h</a:t>
            </a:r>
            <a:endParaRPr lang="fr-CH" sz="1400" dirty="0">
              <a:latin typeface="Times New Roman" panose="02020603050405020304" pitchFamily="18" charset="0"/>
              <a:cs typeface="Times New Roman" panose="02020603050405020304" pitchFamily="18" charset="0"/>
            </a:endParaRPr>
          </a:p>
        </p:txBody>
      </p:sp>
      <p:sp>
        <p:nvSpPr>
          <p:cNvPr id="74" name="ZoneTexte 73"/>
          <p:cNvSpPr txBox="1"/>
          <p:nvPr/>
        </p:nvSpPr>
        <p:spPr>
          <a:xfrm>
            <a:off x="8236448" y="6002391"/>
            <a:ext cx="893496" cy="307777"/>
          </a:xfrm>
          <a:prstGeom prst="rect">
            <a:avLst/>
          </a:prstGeom>
          <a:noFill/>
        </p:spPr>
        <p:txBody>
          <a:bodyPr wrap="square" rtlCol="0">
            <a:spAutoFit/>
          </a:bodyPr>
          <a:lstStyle/>
          <a:p>
            <a:pPr algn="r"/>
            <a:r>
              <a:rPr lang="fr-FR" sz="1400" dirty="0" smtClean="0">
                <a:latin typeface="Times New Roman" panose="02020603050405020304" pitchFamily="18" charset="0"/>
                <a:cs typeface="Times New Roman" panose="02020603050405020304" pitchFamily="18" charset="0"/>
              </a:rPr>
              <a:t>190.-</a:t>
            </a:r>
            <a:endParaRPr lang="fr-CH" sz="1400" dirty="0">
              <a:latin typeface="Times New Roman" panose="02020603050405020304" pitchFamily="18" charset="0"/>
              <a:cs typeface="Times New Roman" panose="02020603050405020304" pitchFamily="18" charset="0"/>
            </a:endParaRPr>
          </a:p>
        </p:txBody>
      </p:sp>
      <p:sp>
        <p:nvSpPr>
          <p:cNvPr id="75" name="Rectangle 74"/>
          <p:cNvSpPr/>
          <p:nvPr/>
        </p:nvSpPr>
        <p:spPr>
          <a:xfrm>
            <a:off x="3034894" y="-450351"/>
            <a:ext cx="3074209" cy="4334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Page </a:t>
            </a:r>
            <a:r>
              <a:rPr lang="fr-FR" dirty="0" smtClean="0"/>
              <a:t>tarif 2</a:t>
            </a:r>
            <a:r>
              <a:rPr lang="fr-FR" baseline="30000" dirty="0" smtClean="0"/>
              <a:t>eme</a:t>
            </a:r>
            <a:r>
              <a:rPr lang="fr-FR" dirty="0" smtClean="0"/>
              <a:t> </a:t>
            </a:r>
            <a:r>
              <a:rPr lang="fr-FR" dirty="0"/>
              <a:t>partie</a:t>
            </a:r>
          </a:p>
        </p:txBody>
      </p:sp>
      <p:sp>
        <p:nvSpPr>
          <p:cNvPr id="76" name="ZoneTexte 75"/>
          <p:cNvSpPr txBox="1"/>
          <p:nvPr/>
        </p:nvSpPr>
        <p:spPr>
          <a:xfrm>
            <a:off x="433792" y="6478789"/>
            <a:ext cx="6401277" cy="369332"/>
          </a:xfrm>
          <a:prstGeom prst="rect">
            <a:avLst/>
          </a:prstGeom>
          <a:noFill/>
        </p:spPr>
        <p:txBody>
          <a:bodyPr wrap="square" rtlCol="0">
            <a:spAutoFit/>
          </a:bodyPr>
          <a:lstStyle/>
          <a:p>
            <a:pPr algn="ctr"/>
            <a:r>
              <a:rPr lang="fr-FR" dirty="0" smtClean="0">
                <a:solidFill>
                  <a:srgbClr val="FF0000"/>
                </a:solidFill>
                <a:latin typeface="Cooper Black" panose="0208090404030B020404" pitchFamily="18" charset="0"/>
              </a:rPr>
              <a:t>Pour toutes informations, appelez-nous !</a:t>
            </a:r>
            <a:endParaRPr lang="fr-CH" dirty="0">
              <a:solidFill>
                <a:srgbClr val="FF0000"/>
              </a:solidFill>
              <a:latin typeface="Cooper Black" panose="0208090404030B020404" pitchFamily="18" charset="0"/>
            </a:endParaRPr>
          </a:p>
        </p:txBody>
      </p:sp>
    </p:spTree>
    <p:extLst>
      <p:ext uri="{BB962C8B-B14F-4D97-AF65-F5344CB8AC3E}">
        <p14:creationId xmlns:p14="http://schemas.microsoft.com/office/powerpoint/2010/main" val="289434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8"/>
          <p:cNvPicPr>
            <a:picLocks noChangeAspect="1" noChangeArrowheads="1"/>
          </p:cNvPicPr>
          <p:nvPr/>
        </p:nvPicPr>
        <p:blipFill>
          <a:blip r:embed="rId2">
            <a:clrChange>
              <a:clrFrom>
                <a:srgbClr val="AFE2FA"/>
              </a:clrFrom>
              <a:clrTo>
                <a:srgbClr val="AFE2FA">
                  <a:alpha val="0"/>
                </a:srgbClr>
              </a:clrTo>
            </a:clrChange>
            <a:extLst>
              <a:ext uri="{BEBA8EAE-BF5A-486C-A8C5-ECC9F3942E4B}">
                <a14:imgProps xmlns:a14="http://schemas.microsoft.com/office/drawing/2010/main">
                  <a14:imgLayer r:embed="rId3">
                    <a14:imgEffect>
                      <a14:artisticLineDrawing/>
                    </a14:imgEffect>
                    <a14:imgEffect>
                      <a14:colorTemperature colorTemp="5125"/>
                    </a14:imgEffect>
                    <a14:imgEffect>
                      <a14:saturation sat="60000"/>
                    </a14:imgEffect>
                  </a14:imgLayer>
                </a14:imgProps>
              </a:ex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864224" y="2649633"/>
            <a:ext cx="5177996" cy="67627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Cours de 10 heures basé sur 1 x 2 heures le vendredi </a:t>
            </a:r>
          </a:p>
          <a:p>
            <a:pPr algn="ctr"/>
            <a:r>
              <a:rPr lang="fr-FR" dirty="0">
                <a:solidFill>
                  <a:schemeClr val="tx1"/>
                </a:solidFill>
              </a:rPr>
              <a:t>e</a:t>
            </a:r>
            <a:r>
              <a:rPr lang="fr-FR" dirty="0" smtClean="0">
                <a:solidFill>
                  <a:schemeClr val="tx1"/>
                </a:solidFill>
              </a:rPr>
              <a:t>t 1 x 8 heures le samedi</a:t>
            </a:r>
          </a:p>
        </p:txBody>
      </p:sp>
      <p:sp>
        <p:nvSpPr>
          <p:cNvPr id="7" name="Rectangle 6"/>
          <p:cNvSpPr/>
          <p:nvPr/>
        </p:nvSpPr>
        <p:spPr>
          <a:xfrm>
            <a:off x="1909904" y="3802329"/>
            <a:ext cx="1513385" cy="10267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Image position latérale</a:t>
            </a:r>
            <a:endParaRPr lang="fr-FR" dirty="0">
              <a:solidFill>
                <a:schemeClr val="tx1"/>
              </a:solidFill>
            </a:endParaRPr>
          </a:p>
        </p:txBody>
      </p:sp>
      <p:sp>
        <p:nvSpPr>
          <p:cNvPr id="8" name="Rectangle 7"/>
          <p:cNvSpPr/>
          <p:nvPr/>
        </p:nvSpPr>
        <p:spPr>
          <a:xfrm>
            <a:off x="3653878" y="3802329"/>
            <a:ext cx="1513385" cy="10267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Bandage</a:t>
            </a:r>
            <a:endParaRPr lang="fr-FR" dirty="0">
              <a:solidFill>
                <a:schemeClr val="tx1"/>
              </a:solidFill>
            </a:endParaRPr>
          </a:p>
        </p:txBody>
      </p:sp>
      <p:sp>
        <p:nvSpPr>
          <p:cNvPr id="9" name="Rectangle 8"/>
          <p:cNvSpPr/>
          <p:nvPr/>
        </p:nvSpPr>
        <p:spPr>
          <a:xfrm>
            <a:off x="5369444" y="3802329"/>
            <a:ext cx="1513385" cy="10267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Marche à suivre lors d accidents  </a:t>
            </a:r>
            <a:endParaRPr lang="fr-FR" dirty="0">
              <a:solidFill>
                <a:schemeClr val="tx1"/>
              </a:solidFill>
            </a:endParaRPr>
          </a:p>
        </p:txBody>
      </p:sp>
      <p:sp>
        <p:nvSpPr>
          <p:cNvPr id="10" name="Rectangle 9"/>
          <p:cNvSpPr/>
          <p:nvPr/>
        </p:nvSpPr>
        <p:spPr>
          <a:xfrm>
            <a:off x="7057179" y="3802329"/>
            <a:ext cx="1513385" cy="10267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Image</a:t>
            </a:r>
            <a:endParaRPr lang="fr-FR" dirty="0">
              <a:solidFill>
                <a:schemeClr val="tx1"/>
              </a:solidFill>
            </a:endParaRPr>
          </a:p>
        </p:txBody>
      </p:sp>
      <p:sp>
        <p:nvSpPr>
          <p:cNvPr id="23" name="ZoneTexte 22"/>
          <p:cNvSpPr txBox="1"/>
          <p:nvPr/>
        </p:nvSpPr>
        <p:spPr>
          <a:xfrm>
            <a:off x="655673" y="5680592"/>
            <a:ext cx="6912768" cy="369332"/>
          </a:xfrm>
          <a:prstGeom prst="rect">
            <a:avLst/>
          </a:prstGeom>
          <a:noFill/>
        </p:spPr>
        <p:txBody>
          <a:bodyPr wrap="square" rtlCol="0">
            <a:spAutoFit/>
          </a:bodyPr>
          <a:lstStyle/>
          <a:p>
            <a:pPr algn="ctr"/>
            <a:r>
              <a:rPr lang="fr-FR" dirty="0" smtClean="0">
                <a:solidFill>
                  <a:srgbClr val="FF0000"/>
                </a:solidFill>
                <a:latin typeface="Cooper Black" panose="0208090404030B020404" pitchFamily="18" charset="0"/>
              </a:rPr>
              <a:t>Pour toutes informations, </a:t>
            </a:r>
            <a:r>
              <a:rPr lang="fr-FR" dirty="0" smtClean="0">
                <a:solidFill>
                  <a:srgbClr val="FF0000"/>
                </a:solidFill>
                <a:latin typeface="Cooper Black" panose="0208090404030B020404" pitchFamily="18" charset="0"/>
              </a:rPr>
              <a:t>appelez-moi 079 685 14 92 </a:t>
            </a:r>
            <a:r>
              <a:rPr lang="fr-FR" dirty="0" smtClean="0">
                <a:solidFill>
                  <a:srgbClr val="FF0000"/>
                </a:solidFill>
                <a:latin typeface="Cooper Black" panose="0208090404030B020404" pitchFamily="18" charset="0"/>
              </a:rPr>
              <a:t>!</a:t>
            </a:r>
            <a:endParaRPr lang="fr-CH" dirty="0">
              <a:solidFill>
                <a:srgbClr val="FF0000"/>
              </a:solidFill>
              <a:latin typeface="Cooper Black" panose="0208090404030B020404" pitchFamily="18" charset="0"/>
            </a:endParaRPr>
          </a:p>
        </p:txBody>
      </p:sp>
      <p:grpSp>
        <p:nvGrpSpPr>
          <p:cNvPr id="26" name="Grouper 25"/>
          <p:cNvGrpSpPr/>
          <p:nvPr/>
        </p:nvGrpSpPr>
        <p:grpSpPr>
          <a:xfrm>
            <a:off x="7109407" y="5236780"/>
            <a:ext cx="1905796" cy="1056026"/>
            <a:chOff x="7233008" y="5627305"/>
            <a:chExt cx="1905796" cy="1056026"/>
          </a:xfrm>
        </p:grpSpPr>
        <p:pic>
          <p:nvPicPr>
            <p:cNvPr id="24" name="Picture 3"/>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foregroundMark x1="6070" y1="44558" x2="6070" y2="44558"/>
                          <a14:foregroundMark x1="4792" y1="55442" x2="4792" y2="55442"/>
                          <a14:foregroundMark x1="10863" y1="65646" x2="10863" y2="65646"/>
                          <a14:foregroundMark x1="27157" y1="85714" x2="27157" y2="85714"/>
                          <a14:foregroundMark x1="31949" y1="8844" x2="31949" y2="8844"/>
                          <a14:foregroundMark x1="48562" y1="5782" x2="48562" y2="5782"/>
                          <a14:foregroundMark x1="91374" y1="59184" x2="91374" y2="59184"/>
                          <a14:foregroundMark x1="85942" y1="69388" x2="85942" y2="69388"/>
                          <a14:foregroundMark x1="83387" y1="25850" x2="83387" y2="25850"/>
                          <a14:foregroundMark x1="79872" y1="35714" x2="79872" y2="35714"/>
                          <a14:foregroundMark x1="55272" y1="90476" x2="55272" y2="90476"/>
                        </a14:backgroundRemoval>
                      </a14:imgEffect>
                    </a14:imgLayer>
                  </a14:imgProps>
                </a:ext>
                <a:ext uri="{28A0092B-C50C-407E-A947-70E740481C1C}">
                  <a14:useLocalDpi xmlns:a14="http://schemas.microsoft.com/office/drawing/2010/main" val="0"/>
                </a:ext>
              </a:extLst>
            </a:blip>
            <a:srcRect/>
            <a:stretch>
              <a:fillRect/>
            </a:stretch>
          </p:blipFill>
          <p:spPr bwMode="auto">
            <a:xfrm rot="20639899">
              <a:off x="7233008" y="5627305"/>
              <a:ext cx="1905796" cy="1056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ZoneTexte 24"/>
            <p:cNvSpPr txBox="1"/>
            <p:nvPr/>
          </p:nvSpPr>
          <p:spPr>
            <a:xfrm rot="20098306">
              <a:off x="7821573" y="5902703"/>
              <a:ext cx="878133" cy="369332"/>
            </a:xfrm>
            <a:prstGeom prst="rect">
              <a:avLst/>
            </a:prstGeom>
            <a:noFill/>
          </p:spPr>
          <p:txBody>
            <a:bodyPr wrap="square" rtlCol="0">
              <a:spAutoFit/>
            </a:bodyPr>
            <a:lstStyle/>
            <a:p>
              <a:r>
                <a:rPr lang="fr-FR" dirty="0" smtClean="0"/>
                <a:t>Bonus</a:t>
              </a:r>
              <a:endParaRPr lang="fr-FR" dirty="0"/>
            </a:p>
          </p:txBody>
        </p:sp>
      </p:grpSp>
      <p:pic>
        <p:nvPicPr>
          <p:cNvPr id="2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889" y="97628"/>
            <a:ext cx="1490994" cy="1510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ZoneTexte 27"/>
          <p:cNvSpPr txBox="1"/>
          <p:nvPr/>
        </p:nvSpPr>
        <p:spPr>
          <a:xfrm>
            <a:off x="191028" y="1210490"/>
            <a:ext cx="1452758" cy="338554"/>
          </a:xfrm>
          <a:prstGeom prst="rect">
            <a:avLst/>
          </a:prstGeom>
          <a:noFill/>
        </p:spPr>
        <p:txBody>
          <a:bodyPr wrap="square" rtlCol="0">
            <a:spAutoFit/>
          </a:bodyPr>
          <a:lstStyle/>
          <a:p>
            <a:pPr algn="ctr"/>
            <a:r>
              <a:rPr lang="fr-FR" sz="1600" dirty="0" smtClean="0">
                <a:solidFill>
                  <a:schemeClr val="tx2">
                    <a:lumMod val="20000"/>
                    <a:lumOff val="80000"/>
                  </a:schemeClr>
                </a:solidFill>
                <a:latin typeface="Cooper Black" panose="0208090404030B020404" pitchFamily="18" charset="0"/>
              </a:rPr>
              <a:t>Samaritain</a:t>
            </a:r>
            <a:endParaRPr lang="fr-CH" sz="1600" dirty="0">
              <a:solidFill>
                <a:schemeClr val="tx2">
                  <a:lumMod val="20000"/>
                  <a:lumOff val="80000"/>
                </a:schemeClr>
              </a:solidFill>
              <a:latin typeface="Cooper Black" panose="0208090404030B020404" pitchFamily="18" charset="0"/>
            </a:endParaRPr>
          </a:p>
        </p:txBody>
      </p:sp>
      <p:sp>
        <p:nvSpPr>
          <p:cNvPr id="32" name="Rectangle 31"/>
          <p:cNvSpPr/>
          <p:nvPr/>
        </p:nvSpPr>
        <p:spPr>
          <a:xfrm>
            <a:off x="136889" y="1882696"/>
            <a:ext cx="1478836" cy="429694"/>
          </a:xfrm>
          <a:prstGeom prst="rect">
            <a:avLst/>
          </a:prstGeom>
        </p:spPr>
        <p:style>
          <a:lnRef idx="0">
            <a:schemeClr val="accent1"/>
          </a:lnRef>
          <a:fillRef idx="3">
            <a:schemeClr val="accent1"/>
          </a:fillRef>
          <a:effectRef idx="3">
            <a:schemeClr val="accent1"/>
          </a:effectRef>
          <a:fontRef idx="minor">
            <a:schemeClr val="lt1"/>
          </a:fontRef>
        </p:style>
        <p:txBody>
          <a:bodyPr rtlCol="0" anchor="t"/>
          <a:lstStyle/>
          <a:p>
            <a:pPr algn="ctr"/>
            <a:r>
              <a:rPr lang="fr-FR" dirty="0" smtClean="0">
                <a:solidFill>
                  <a:schemeClr val="tx1"/>
                </a:solidFill>
                <a:latin typeface="Times New Roman" panose="02020603050405020304" pitchFamily="18" charset="0"/>
                <a:cs typeface="Times New Roman" panose="02020603050405020304" pitchFamily="18" charset="0"/>
              </a:rPr>
              <a:t>Inscription</a:t>
            </a:r>
            <a:endParaRPr lang="fr-FR" dirty="0">
              <a:solidFill>
                <a:schemeClr val="tx1"/>
              </a:solidFill>
              <a:latin typeface="Times New Roman" panose="02020603050405020304" pitchFamily="18" charset="0"/>
              <a:cs typeface="Times New Roman" panose="02020603050405020304" pitchFamily="18" charset="0"/>
            </a:endParaRPr>
          </a:p>
          <a:p>
            <a:pPr algn="ctr"/>
            <a:endParaRPr lang="fr-FR" dirty="0">
              <a:solidFill>
                <a:schemeClr val="tx1"/>
              </a:solidFill>
              <a:latin typeface="Times New Roman" panose="02020603050405020304" pitchFamily="18" charset="0"/>
              <a:cs typeface="Times New Roman" panose="02020603050405020304" pitchFamily="18" charset="0"/>
            </a:endParaRPr>
          </a:p>
        </p:txBody>
      </p:sp>
      <p:sp>
        <p:nvSpPr>
          <p:cNvPr id="33" name="Rectangle 32"/>
          <p:cNvSpPr/>
          <p:nvPr/>
        </p:nvSpPr>
        <p:spPr>
          <a:xfrm>
            <a:off x="136889" y="2748740"/>
            <a:ext cx="1478836" cy="44491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dirty="0" smtClean="0">
                <a:solidFill>
                  <a:schemeClr val="tx1"/>
                </a:solidFill>
              </a:rPr>
              <a:t>Tarifs</a:t>
            </a:r>
          </a:p>
        </p:txBody>
      </p:sp>
      <p:sp>
        <p:nvSpPr>
          <p:cNvPr id="34" name="Rectangle 33"/>
          <p:cNvSpPr/>
          <p:nvPr/>
        </p:nvSpPr>
        <p:spPr>
          <a:xfrm>
            <a:off x="136889" y="2471695"/>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smtClean="0"/>
              <a:t>En cliquant dessus, arrivez sur inscriptions </a:t>
            </a:r>
            <a:endParaRPr lang="fr-FR" sz="800" dirty="0"/>
          </a:p>
        </p:txBody>
      </p:sp>
      <p:sp>
        <p:nvSpPr>
          <p:cNvPr id="35" name="Rectangle 34"/>
          <p:cNvSpPr/>
          <p:nvPr/>
        </p:nvSpPr>
        <p:spPr>
          <a:xfrm>
            <a:off x="136889" y="3641428"/>
            <a:ext cx="1471923" cy="42969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dirty="0" smtClean="0">
                <a:solidFill>
                  <a:schemeClr val="tx1"/>
                </a:solidFill>
              </a:rPr>
              <a:t>Lieu</a:t>
            </a:r>
            <a:endParaRPr lang="fr-FR" sz="1200" dirty="0"/>
          </a:p>
        </p:txBody>
      </p:sp>
      <p:sp>
        <p:nvSpPr>
          <p:cNvPr id="36" name="Flèche vers le bas 35"/>
          <p:cNvSpPr/>
          <p:nvPr/>
        </p:nvSpPr>
        <p:spPr>
          <a:xfrm>
            <a:off x="750825" y="2333568"/>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7" name="Rectangle 36"/>
          <p:cNvSpPr/>
          <p:nvPr/>
        </p:nvSpPr>
        <p:spPr>
          <a:xfrm>
            <a:off x="128014" y="4225115"/>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smtClean="0"/>
              <a:t>En cliquant dessus, arrivez sur  la carte</a:t>
            </a:r>
            <a:endParaRPr lang="fr-FR" sz="800" dirty="0"/>
          </a:p>
        </p:txBody>
      </p:sp>
      <p:sp>
        <p:nvSpPr>
          <p:cNvPr id="38" name="Flèche vers le bas 37"/>
          <p:cNvSpPr/>
          <p:nvPr/>
        </p:nvSpPr>
        <p:spPr>
          <a:xfrm>
            <a:off x="741950" y="4086988"/>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 name="Rectangle 38"/>
          <p:cNvSpPr/>
          <p:nvPr/>
        </p:nvSpPr>
        <p:spPr>
          <a:xfrm>
            <a:off x="155721" y="3321160"/>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smtClean="0"/>
              <a:t>En cliquant dessus, arrivez sur la page des tarifs</a:t>
            </a:r>
            <a:endParaRPr lang="fr-FR" sz="800" dirty="0"/>
          </a:p>
        </p:txBody>
      </p:sp>
      <p:sp>
        <p:nvSpPr>
          <p:cNvPr id="40" name="Flèche vers le bas 39"/>
          <p:cNvSpPr/>
          <p:nvPr/>
        </p:nvSpPr>
        <p:spPr>
          <a:xfrm>
            <a:off x="769657" y="3183033"/>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2" name="ZoneTexte 41"/>
          <p:cNvSpPr txBox="1"/>
          <p:nvPr/>
        </p:nvSpPr>
        <p:spPr>
          <a:xfrm>
            <a:off x="1864224" y="718047"/>
            <a:ext cx="5177996" cy="1631216"/>
          </a:xfrm>
          <a:prstGeom prst="rect">
            <a:avLst/>
          </a:prstGeom>
          <a:noFill/>
        </p:spPr>
        <p:txBody>
          <a:bodyPr wrap="square" rtlCol="0">
            <a:spAutoFit/>
          </a:bodyPr>
          <a:lstStyle/>
          <a:p>
            <a:pPr algn="just"/>
            <a:r>
              <a:rPr lang="fr-CH" sz="1000" dirty="0" smtClean="0">
                <a:latin typeface="Times New Roman" panose="02020603050405020304" pitchFamily="18" charset="0"/>
                <a:cs typeface="Times New Roman" panose="02020603050405020304" pitchFamily="18" charset="0"/>
              </a:rPr>
              <a:t>Le cours </a:t>
            </a:r>
            <a:r>
              <a:rPr lang="fr-CH" sz="1000" dirty="0">
                <a:latin typeface="Times New Roman" panose="02020603050405020304" pitchFamily="18" charset="0"/>
                <a:cs typeface="Times New Roman" panose="02020603050405020304" pitchFamily="18" charset="0"/>
              </a:rPr>
              <a:t>de </a:t>
            </a:r>
            <a:r>
              <a:rPr lang="fr-CH" sz="1000" dirty="0" smtClean="0">
                <a:latin typeface="Times New Roman" panose="02020603050405020304" pitchFamily="18" charset="0"/>
                <a:cs typeface="Times New Roman" panose="02020603050405020304" pitchFamily="18" charset="0"/>
              </a:rPr>
              <a:t>samaritain </a:t>
            </a:r>
            <a:r>
              <a:rPr lang="fr-CH" sz="1000" dirty="0">
                <a:latin typeface="Times New Roman" panose="02020603050405020304" pitchFamily="18" charset="0"/>
                <a:cs typeface="Times New Roman" panose="02020603050405020304" pitchFamily="18" charset="0"/>
              </a:rPr>
              <a:t>ou «premiers secours</a:t>
            </a:r>
            <a:r>
              <a:rPr lang="fr-CH" sz="1000" dirty="0" smtClean="0">
                <a:latin typeface="Times New Roman" panose="02020603050405020304" pitchFamily="18" charset="0"/>
                <a:cs typeface="Times New Roman" panose="02020603050405020304" pitchFamily="18" charset="0"/>
              </a:rPr>
              <a:t>» est obligatoire pour la raison suivante : </a:t>
            </a:r>
            <a:r>
              <a:rPr lang="fr-CH" sz="1000" dirty="0" smtClean="0">
                <a:solidFill>
                  <a:srgbClr val="FF0000"/>
                </a:solidFill>
                <a:latin typeface="Times New Roman" panose="02020603050405020304" pitchFamily="18" charset="0"/>
                <a:cs typeface="Times New Roman" panose="02020603050405020304" pitchFamily="18" charset="0"/>
              </a:rPr>
              <a:t>la route reste un endroit dangereux</a:t>
            </a:r>
            <a:r>
              <a:rPr lang="fr-CH" sz="1000" dirty="0" smtClean="0">
                <a:latin typeface="Times New Roman" panose="02020603050405020304" pitchFamily="18" charset="0"/>
                <a:cs typeface="Times New Roman" panose="02020603050405020304" pitchFamily="18" charset="0"/>
              </a:rPr>
              <a:t> et il sera de votre devoir de porter secours à toutes personnes demandant de l’aide ou, simplement, peut-être qu’un jour vous ou une personne de votre entourage (membre de votre famille, ami, collègue, etc…) aura besoin d’aide. </a:t>
            </a:r>
          </a:p>
          <a:p>
            <a:pPr algn="just"/>
            <a:r>
              <a:rPr lang="fr-CH" sz="1000" dirty="0" smtClean="0">
                <a:latin typeface="Times New Roman" panose="02020603050405020304" pitchFamily="18" charset="0"/>
                <a:cs typeface="Times New Roman" panose="02020603050405020304" pitchFamily="18" charset="0"/>
              </a:rPr>
              <a:t>Lors de cette intervention, vous serez plus rassuré d’avoir des paroles, des gestes qui peuvent rassurer, voir sauver ou vous sauver la vie.</a:t>
            </a:r>
          </a:p>
          <a:p>
            <a:pPr algn="just"/>
            <a:r>
              <a:rPr lang="fr-CH" sz="1000" dirty="0" smtClean="0">
                <a:latin typeface="Times New Roman" panose="02020603050405020304" pitchFamily="18" charset="0"/>
                <a:cs typeface="Times New Roman" panose="02020603050405020304" pitchFamily="18" charset="0"/>
              </a:rPr>
              <a:t>Nos cours de samaritain sont donnés dans notre salle de théorie (voir le plan sous l’onglet «Où pratiquons-nous ?»). </a:t>
            </a:r>
          </a:p>
          <a:p>
            <a:pPr algn="just"/>
            <a:r>
              <a:rPr lang="fr-CH" sz="1000" dirty="0" smtClean="0">
                <a:latin typeface="Times New Roman" panose="02020603050405020304" pitchFamily="18" charset="0"/>
                <a:cs typeface="Times New Roman" panose="02020603050405020304" pitchFamily="18" charset="0"/>
              </a:rPr>
              <a:t>Ces cours sont donnés dans une ambiance sympathique et participative par </a:t>
            </a:r>
            <a:r>
              <a:rPr lang="fr-CH" sz="1000" dirty="0" smtClean="0">
                <a:latin typeface="Times New Roman" panose="02020603050405020304" pitchFamily="18" charset="0"/>
                <a:cs typeface="Times New Roman" panose="02020603050405020304" pitchFamily="18" charset="0"/>
              </a:rPr>
              <a:t>Mademoiselle Athéna Danzeisen </a:t>
            </a:r>
            <a:r>
              <a:rPr lang="fr-CH" sz="1000" dirty="0" smtClean="0">
                <a:latin typeface="Times New Roman" panose="02020603050405020304" pitchFamily="18" charset="0"/>
                <a:cs typeface="Times New Roman" panose="02020603050405020304" pitchFamily="18" charset="0"/>
              </a:rPr>
              <a:t>qui se fera un plaisir de vous transmettre ses connaissances. </a:t>
            </a:r>
            <a:endParaRPr lang="fr-CH" sz="1000" dirty="0">
              <a:latin typeface="Times New Roman" panose="02020603050405020304" pitchFamily="18" charset="0"/>
              <a:cs typeface="Times New Roman" panose="02020603050405020304" pitchFamily="18" charset="0"/>
            </a:endParaRPr>
          </a:p>
        </p:txBody>
      </p:sp>
      <p:sp>
        <p:nvSpPr>
          <p:cNvPr id="43" name="ZoneTexte 42"/>
          <p:cNvSpPr txBox="1"/>
          <p:nvPr/>
        </p:nvSpPr>
        <p:spPr>
          <a:xfrm>
            <a:off x="1864223" y="276848"/>
            <a:ext cx="5251168" cy="338554"/>
          </a:xfrm>
          <a:prstGeom prst="rect">
            <a:avLst/>
          </a:prstGeom>
          <a:noFill/>
        </p:spPr>
        <p:txBody>
          <a:bodyPr wrap="square" rtlCol="0">
            <a:spAutoFit/>
          </a:bodyPr>
          <a:lstStyle/>
          <a:p>
            <a:r>
              <a:rPr lang="fr-FR" sz="1600" dirty="0" smtClean="0">
                <a:solidFill>
                  <a:srgbClr val="FF0000"/>
                </a:solidFill>
                <a:latin typeface="Cooper Black" panose="0208090404030B020404" pitchFamily="18" charset="0"/>
              </a:rPr>
              <a:t>Cours obligatoire de samaritain valable 6 ans </a:t>
            </a:r>
            <a:endParaRPr lang="fr-CH" sz="1600" dirty="0">
              <a:solidFill>
                <a:srgbClr val="FF0000"/>
              </a:solidFill>
              <a:latin typeface="Cooper Black" panose="0208090404030B020404" pitchFamily="18" charset="0"/>
            </a:endParaRPr>
          </a:p>
        </p:txBody>
      </p:sp>
      <p:sp>
        <p:nvSpPr>
          <p:cNvPr id="44" name="Rectangle 43"/>
          <p:cNvSpPr/>
          <p:nvPr/>
        </p:nvSpPr>
        <p:spPr>
          <a:xfrm>
            <a:off x="7345360" y="6304554"/>
            <a:ext cx="1471923" cy="219318"/>
          </a:xfrm>
          <a:prstGeom prst="rect">
            <a:avLst/>
          </a:prstGeom>
          <a:solidFill>
            <a:schemeClr val="bg1">
              <a:lumMod val="75000"/>
            </a:schemeClr>
          </a:solidFill>
          <a:ln>
            <a:solidFill>
              <a:schemeClr val="bg1">
                <a:lumMod val="8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800" dirty="0" smtClean="0"/>
              <a:t>En cliquant dessus arrivez sur  la page bonus</a:t>
            </a:r>
            <a:endParaRPr lang="fr-FR" sz="800" dirty="0"/>
          </a:p>
        </p:txBody>
      </p:sp>
      <p:sp>
        <p:nvSpPr>
          <p:cNvPr id="45" name="Flèche vers le bas 44"/>
          <p:cNvSpPr/>
          <p:nvPr/>
        </p:nvSpPr>
        <p:spPr>
          <a:xfrm>
            <a:off x="7959296" y="6166427"/>
            <a:ext cx="250964" cy="138128"/>
          </a:xfrm>
          <a:prstGeom prst="downArrow">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62454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3065</TotalTime>
  <Words>1727</Words>
  <Application>Microsoft Office PowerPoint</Application>
  <PresentationFormat>Affichage à l'écran (4:3)</PresentationFormat>
  <Paragraphs>260</Paragraphs>
  <Slides>16</Slides>
  <Notes>1</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Greg Schuepbach</dc:creator>
  <cp:lastModifiedBy>Yvan</cp:lastModifiedBy>
  <cp:revision>159</cp:revision>
  <cp:lastPrinted>2014-08-02T14:21:29Z</cp:lastPrinted>
  <dcterms:created xsi:type="dcterms:W3CDTF">2014-07-17T07:14:43Z</dcterms:created>
  <dcterms:modified xsi:type="dcterms:W3CDTF">2014-11-09T14:22:48Z</dcterms:modified>
</cp:coreProperties>
</file>