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523" r:id="rId269"/>
    <p:sldId id="524" r:id="rId270"/>
    <p:sldId id="525" r:id="rId271"/>
    <p:sldId id="526" r:id="rId272"/>
    <p:sldId id="527" r:id="rId273"/>
    <p:sldId id="528" r:id="rId274"/>
    <p:sldId id="529" r:id="rId275"/>
    <p:sldId id="530" r:id="rId276"/>
    <p:sldId id="531" r:id="rId277"/>
    <p:sldId id="532" r:id="rId278"/>
    <p:sldId id="533" r:id="rId279"/>
    <p:sldId id="534" r:id="rId280"/>
    <p:sldId id="535" r:id="rId281"/>
    <p:sldId id="536" r:id="rId282"/>
    <p:sldId id="537" r:id="rId283"/>
    <p:sldId id="538" r:id="rId284"/>
    <p:sldId id="539" r:id="rId285"/>
    <p:sldId id="540" r:id="rId286"/>
    <p:sldId id="541" r:id="rId287"/>
    <p:sldId id="542" r:id="rId288"/>
    <p:sldId id="543" r:id="rId289"/>
    <p:sldId id="544" r:id="rId290"/>
    <p:sldId id="545" r:id="rId291"/>
    <p:sldId id="546" r:id="rId292"/>
    <p:sldId id="547" r:id="rId293"/>
    <p:sldId id="548" r:id="rId294"/>
    <p:sldId id="549" r:id="rId295"/>
    <p:sldId id="550" r:id="rId296"/>
    <p:sldId id="551" r:id="rId297"/>
    <p:sldId id="552" r:id="rId298"/>
    <p:sldId id="553" r:id="rId299"/>
    <p:sldId id="554" r:id="rId300"/>
    <p:sldId id="555" r:id="rId301"/>
    <p:sldId id="556" r:id="rId302"/>
    <p:sldId id="557" r:id="rId303"/>
    <p:sldId id="558" r:id="rId304"/>
    <p:sldId id="559" r:id="rId305"/>
    <p:sldId id="560" r:id="rId306"/>
    <p:sldId id="561" r:id="rId307"/>
    <p:sldId id="562" r:id="rId308"/>
    <p:sldId id="563" r:id="rId309"/>
    <p:sldId id="564" r:id="rId310"/>
    <p:sldId id="565" r:id="rId311"/>
    <p:sldId id="566" r:id="rId312"/>
    <p:sldId id="567" r:id="rId313"/>
    <p:sldId id="568" r:id="rId314"/>
    <p:sldId id="569" r:id="rId315"/>
    <p:sldId id="570" r:id="rId316"/>
    <p:sldId id="571" r:id="rId317"/>
    <p:sldId id="572" r:id="rId318"/>
    <p:sldId id="573" r:id="rId319"/>
    <p:sldId id="574" r:id="rId320"/>
    <p:sldId id="575" r:id="rId321"/>
    <p:sldId id="576" r:id="rId322"/>
    <p:sldId id="577" r:id="rId323"/>
    <p:sldId id="578" r:id="rId324"/>
    <p:sldId id="579" r:id="rId325"/>
    <p:sldId id="580" r:id="rId326"/>
    <p:sldId id="581" r:id="rId327"/>
    <p:sldId id="582" r:id="rId328"/>
    <p:sldId id="583" r:id="rId329"/>
    <p:sldId id="584" r:id="rId330"/>
    <p:sldId id="585" r:id="rId331"/>
    <p:sldId id="586" r:id="rId332"/>
    <p:sldId id="587" r:id="rId333"/>
    <p:sldId id="588" r:id="rId334"/>
    <p:sldId id="589" r:id="rId335"/>
    <p:sldId id="590" r:id="rId336"/>
    <p:sldId id="591" r:id="rId337"/>
    <p:sldId id="592" r:id="rId338"/>
    <p:sldId id="593" r:id="rId339"/>
    <p:sldId id="594" r:id="rId340"/>
    <p:sldId id="595" r:id="rId341"/>
    <p:sldId id="596" r:id="rId342"/>
    <p:sldId id="597" r:id="rId343"/>
    <p:sldId id="598" r:id="rId344"/>
    <p:sldId id="599" r:id="rId345"/>
    <p:sldId id="600" r:id="rId346"/>
    <p:sldId id="601" r:id="rId347"/>
    <p:sldId id="602" r:id="rId348"/>
    <p:sldId id="603" r:id="rId349"/>
    <p:sldId id="604" r:id="rId350"/>
    <p:sldId id="605" r:id="rId351"/>
    <p:sldId id="606" r:id="rId352"/>
    <p:sldId id="607" r:id="rId353"/>
    <p:sldId id="608" r:id="rId354"/>
    <p:sldId id="609" r:id="rId355"/>
    <p:sldId id="610" r:id="rId356"/>
    <p:sldId id="611" r:id="rId357"/>
    <p:sldId id="612" r:id="rId358"/>
    <p:sldId id="613" r:id="rId359"/>
    <p:sldId id="614" r:id="rId360"/>
    <p:sldId id="615" r:id="rId361"/>
    <p:sldId id="616" r:id="rId362"/>
    <p:sldId id="617" r:id="rId363"/>
    <p:sldId id="618" r:id="rId364"/>
    <p:sldId id="619" r:id="rId365"/>
    <p:sldId id="620" r:id="rId366"/>
    <p:sldId id="621" r:id="rId367"/>
    <p:sldId id="622" r:id="rId368"/>
    <p:sldId id="623" r:id="rId369"/>
    <p:sldId id="624" r:id="rId370"/>
    <p:sldId id="625" r:id="rId371"/>
    <p:sldId id="626" r:id="rId372"/>
    <p:sldId id="627" r:id="rId373"/>
    <p:sldId id="628" r:id="rId374"/>
    <p:sldId id="629" r:id="rId375"/>
    <p:sldId id="630" r:id="rId376"/>
    <p:sldId id="631" r:id="rId377"/>
    <p:sldId id="632" r:id="rId378"/>
    <p:sldId id="633" r:id="rId379"/>
    <p:sldId id="634" r:id="rId380"/>
    <p:sldId id="635" r:id="rId381"/>
    <p:sldId id="636" r:id="rId382"/>
    <p:sldId id="637" r:id="rId383"/>
    <p:sldId id="638" r:id="rId384"/>
    <p:sldId id="639" r:id="rId385"/>
    <p:sldId id="640" r:id="rId386"/>
    <p:sldId id="641" r:id="rId387"/>
    <p:sldId id="642" r:id="rId38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10"/>
    <p:restoredTop sz="94744"/>
  </p:normalViewPr>
  <p:slideViewPr>
    <p:cSldViewPr snapToGrid="0" snapToObjects="1">
      <p:cViewPr varScale="1">
        <p:scale>
          <a:sx n="91" d="100"/>
          <a:sy n="91" d="100"/>
        </p:scale>
        <p:origin x="5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presProps" Target="presProps.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theme" Target="theme/theme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393" Type="http://schemas.openxmlformats.org/officeDocument/2006/relationships/tableStyles" Target="tableStyles.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notesMaster" Target="notesMasters/notesMaster1.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viewProps" Target="viewProps.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a:spLocks noGrp="1"/>
          </p:cNvSpPr>
          <p:nvPr>
            <p:ph type="title"/>
          </p:nvPr>
        </p:nvSpPr>
        <p:spPr>
          <a:xfrm>
            <a:off x="1270000" y="1638300"/>
            <a:ext cx="10464800" cy="3302000"/>
          </a:xfrm>
          <a:prstGeom prst="rect">
            <a:avLst/>
          </a:prstGeom>
        </p:spPr>
        <p:txBody>
          <a:bodyPr anchor="b"/>
          <a:lstStyle>
            <a:lvl1pPr>
              <a:defRPr b="0"/>
            </a:lvl1pPr>
          </a:lstStyle>
          <a:p>
            <a:r>
              <a:t>Title Text</a:t>
            </a:r>
          </a:p>
        </p:txBody>
      </p:sp>
      <p:sp>
        <p:nvSpPr>
          <p:cNvPr id="12" name="Body Level One…"/>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atin typeface="+mn-lt"/>
                <a:ea typeface="+mn-ea"/>
                <a:cs typeface="+mn-cs"/>
                <a:sym typeface="Helvetica Light"/>
              </a:defRPr>
            </a:lvl1pPr>
          </a:lstStyle>
          <a:p>
            <a:r>
              <a:t>–Johnny Appleseed</a:t>
            </a:r>
          </a:p>
        </p:txBody>
      </p:sp>
      <p:sp>
        <p:nvSpPr>
          <p:cNvPr id="94" name="“Type a quote here.”"/>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r>
              <a:t>“Type a quote here.” </a:t>
            </a:r>
          </a:p>
        </p:txBody>
      </p:sp>
      <p:sp>
        <p:nvSpPr>
          <p:cNvPr id="9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Title Text"/>
          <p:cNvSpPr>
            <a:spLocks noGrp="1"/>
          </p:cNvSpPr>
          <p:nvPr>
            <p:ph type="title"/>
          </p:nvPr>
        </p:nvSpPr>
        <p:spPr>
          <a:xfrm>
            <a:off x="1270000" y="6718300"/>
            <a:ext cx="10464800" cy="1422400"/>
          </a:xfrm>
          <a:prstGeom prst="rect">
            <a:avLst/>
          </a:prstGeom>
        </p:spPr>
        <p:txBody>
          <a:bodyPr/>
          <a:lstStyle>
            <a:lvl1pPr>
              <a:defRPr b="0"/>
            </a:lvl1pPr>
          </a:lstStyle>
          <a:p>
            <a:r>
              <a:t>Title Text</a:t>
            </a:r>
          </a:p>
        </p:txBody>
      </p:sp>
      <p:sp>
        <p:nvSpPr>
          <p:cNvPr id="22" name="Body Level One…"/>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a:spLocks noGrp="1"/>
          </p:cNvSpPr>
          <p:nvPr>
            <p:ph type="title"/>
          </p:nvPr>
        </p:nvSpPr>
        <p:spPr>
          <a:xfrm>
            <a:off x="1270000" y="3314700"/>
            <a:ext cx="10464800" cy="2237334"/>
          </a:xfrm>
          <a:prstGeom prst="rect">
            <a:avLst/>
          </a:prstGeom>
        </p:spPr>
        <p:txBody>
          <a:bodyPr/>
          <a:lstStyle/>
          <a:p>
            <a:r>
              <a:t>Title Text</a:t>
            </a:r>
          </a:p>
        </p:txBody>
      </p:sp>
      <p:sp>
        <p:nvSpPr>
          <p:cNvPr id="3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Title Text"/>
          <p:cNvSpPr>
            <a:spLocks noGrp="1"/>
          </p:cNvSpPr>
          <p:nvPr>
            <p:ph type="title"/>
          </p:nvPr>
        </p:nvSpPr>
        <p:spPr>
          <a:xfrm>
            <a:off x="952500" y="635000"/>
            <a:ext cx="5334000" cy="3987800"/>
          </a:xfrm>
          <a:prstGeom prst="rect">
            <a:avLst/>
          </a:prstGeom>
        </p:spPr>
        <p:txBody>
          <a:bodyPr anchor="b"/>
          <a:lstStyle>
            <a:lvl1pPr>
              <a:defRPr sz="6000" b="0">
                <a:latin typeface="+mn-lt"/>
                <a:ea typeface="+mn-ea"/>
                <a:cs typeface="+mn-cs"/>
                <a:sym typeface="Helvetica Light"/>
              </a:defRPr>
            </a:lvl1pPr>
          </a:lstStyle>
          <a:p>
            <a:r>
              <a:t>Title Text</a:t>
            </a:r>
          </a:p>
        </p:txBody>
      </p:sp>
      <p:sp>
        <p:nvSpPr>
          <p:cNvPr id="40" name="Body Level One…"/>
          <p:cNvSpPr>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a:spLocks noGrp="1"/>
          </p:cNvSpPr>
          <p:nvPr>
            <p:ph type="title"/>
          </p:nvPr>
        </p:nvSpPr>
        <p:spPr>
          <a:prstGeom prst="rect">
            <a:avLst/>
          </a:prstGeom>
        </p:spPr>
        <p:txBody>
          <a:bodyPr/>
          <a:lstStyle/>
          <a:p>
            <a:r>
              <a:t>Title Text</a:t>
            </a:r>
          </a:p>
        </p:txBody>
      </p:sp>
      <p:sp>
        <p:nvSpPr>
          <p:cNvPr id="49"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a:spLocks noGrp="1"/>
          </p:cNvSpPr>
          <p:nvPr>
            <p:ph type="title"/>
          </p:nvPr>
        </p:nvSpPr>
        <p:spPr>
          <a:xfrm>
            <a:off x="952500" y="254000"/>
            <a:ext cx="11099800" cy="2159000"/>
          </a:xfrm>
          <a:prstGeom prst="rect">
            <a:avLst/>
          </a:prstGeom>
        </p:spPr>
        <p:txBody>
          <a:bodyPr/>
          <a:lstStyle>
            <a:lvl1pPr>
              <a:defRPr b="0"/>
            </a:lvl1pPr>
          </a:lstStyle>
          <a:p>
            <a:r>
              <a:t>Title Text</a:t>
            </a:r>
          </a:p>
        </p:txBody>
      </p:sp>
      <p:sp>
        <p:nvSpPr>
          <p:cNvPr id="57"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a:spLocks noGrp="1"/>
          </p:cNvSpPr>
          <p:nvPr>
            <p:ph type="title"/>
          </p:nvPr>
        </p:nvSpPr>
        <p:spPr>
          <a:xfrm>
            <a:off x="952500" y="254000"/>
            <a:ext cx="11099800" cy="2159000"/>
          </a:xfrm>
          <a:prstGeom prst="rect">
            <a:avLst/>
          </a:prstGeom>
        </p:spPr>
        <p:txBody>
          <a:bodyPr/>
          <a:lstStyle>
            <a:lvl1pPr>
              <a:defRPr b="0"/>
            </a:lvl1pPr>
          </a:lstStyle>
          <a:p>
            <a:r>
              <a:t>Title Text</a:t>
            </a:r>
          </a:p>
        </p:txBody>
      </p:sp>
      <p:sp>
        <p:nvSpPr>
          <p:cNvPr id="67" name="Body Level One…"/>
          <p:cNvSpPr>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952500" y="50800"/>
            <a:ext cx="11099800" cy="131469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Body Level One…"/>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1pPr>
      <a:lvl2pPr marL="0" marR="0" indent="2286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2pPr>
      <a:lvl3pPr marL="0" marR="0" indent="4572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3pPr>
      <a:lvl4pPr marL="0" marR="0" indent="6858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4pPr>
      <a:lvl5pPr marL="0" marR="0" indent="9144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5pPr>
      <a:lvl6pPr marL="0" marR="0" indent="11430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6pPr>
      <a:lvl7pPr marL="0" marR="0" indent="13716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7pPr>
      <a:lvl8pPr marL="0" marR="0" indent="16002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8pPr>
      <a:lvl9pPr marL="0" marR="0" indent="1828800" algn="ctr" defTabSz="584200" latinLnBrk="0">
        <a:lnSpc>
          <a:spcPct val="100000"/>
        </a:lnSpc>
        <a:spcBef>
          <a:spcPts val="0"/>
        </a:spcBef>
        <a:spcAft>
          <a:spcPts val="0"/>
        </a:spcAft>
        <a:buClrTx/>
        <a:buSzTx/>
        <a:buFontTx/>
        <a:buNone/>
        <a:tabLst/>
        <a:defRPr sz="8000" b="1" i="0" u="none" strike="noStrike" cap="none" spc="0" baseline="0">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hyperlink" Target="http://github.com/williamfiset/data-structures"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http://www.asciitable.com" TargetMode="Externa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hyperlink" Target="http://www.asciitable.com" TargetMode="External"/><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2" Type="http://schemas.openxmlformats.org/officeDocument/2006/relationships/hyperlink" Target="http://github.com/williamfiset/data-structures" TargetMode="External"/><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3.xml.rels><?xml version="1.0" encoding="UTF-8" standalone="yes"?>
<Relationships xmlns="http://schemas.openxmlformats.org/package/2006/relationships"><Relationship Id="rId2" Type="http://schemas.openxmlformats.org/officeDocument/2006/relationships/hyperlink" Target="http://github.com/williamfiset/data-structures" TargetMode="External"/><Relationship Id="rId1" Type="http://schemas.openxmlformats.org/officeDocument/2006/relationships/slideLayout" Target="../slideLayouts/slideLayout6.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8.xml.rels><?xml version="1.0" encoding="UTF-8" standalone="yes"?>
<Relationships xmlns="http://schemas.openxmlformats.org/package/2006/relationships"><Relationship Id="rId2" Type="http://schemas.openxmlformats.org/officeDocument/2006/relationships/hyperlink" Target="http://github.com/williamfiset/data-structures" TargetMode="External"/><Relationship Id="rId1" Type="http://schemas.openxmlformats.org/officeDocument/2006/relationships/slideLayout" Target="../slideLayouts/slideLayout6.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6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7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7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7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8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84.xml.rels><?xml version="1.0" encoding="UTF-8" standalone="yes"?>
<Relationships xmlns="http://schemas.openxmlformats.org/package/2006/relationships"><Relationship Id="rId2" Type="http://schemas.openxmlformats.org/officeDocument/2006/relationships/hyperlink" Target="http://github.com/williamfiset/data-structures" TargetMode="External"/><Relationship Id="rId1" Type="http://schemas.openxmlformats.org/officeDocument/2006/relationships/slideLayout" Target="../slideLayouts/slideLayout6.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6.xml.rels><?xml version="1.0" encoding="UTF-8" standalone="yes"?>
<Relationships xmlns="http://schemas.openxmlformats.org/package/2006/relationships"><Relationship Id="rId2" Type="http://schemas.openxmlformats.org/officeDocument/2006/relationships/hyperlink" Target="http://github.com/williamfiset/data-structures" TargetMode="External"/><Relationship Id="rId1" Type="http://schemas.openxmlformats.org/officeDocument/2006/relationships/slideLayout" Target="../slideLayouts/slideLayout3.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hyperlink" Target="http://github.com/williamfiset/data-structures" TargetMode="Externa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hyperlink" Target="http://github.com/williamfiset/data-structures"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Hash tables"/>
          <p:cNvSpPr>
            <a:spLocks noGrp="1"/>
          </p:cNvSpPr>
          <p:nvPr>
            <p:ph type="ctrTitle"/>
          </p:nvPr>
        </p:nvSpPr>
        <p:spPr>
          <a:xfrm>
            <a:off x="-1" y="1474051"/>
            <a:ext cx="13004801" cy="2991480"/>
          </a:xfrm>
          <a:prstGeom prst="rect">
            <a:avLst/>
          </a:prstGeom>
        </p:spPr>
        <p:txBody>
          <a:bodyPr/>
          <a:lstStyle>
            <a:lvl1pPr defTabSz="309625">
              <a:defRPr sz="15263" b="1"/>
            </a:lvl1pPr>
          </a:lstStyle>
          <a:p>
            <a:r>
              <a:t>Hash tables</a:t>
            </a:r>
          </a:p>
        </p:txBody>
      </p:sp>
      <p:sp>
        <p:nvSpPr>
          <p:cNvPr id="120" name="William Fiset"/>
          <p:cNvSpPr>
            <a:spLocks noGrp="1"/>
          </p:cNvSpPr>
          <p:nvPr>
            <p:ph type="subTitle" sz="quarter" idx="1"/>
          </p:nvPr>
        </p:nvSpPr>
        <p:spPr>
          <a:xfrm>
            <a:off x="3279345" y="6377435"/>
            <a:ext cx="6446110" cy="944762"/>
          </a:xfrm>
          <a:prstGeom prst="rect">
            <a:avLst/>
          </a:prstGeom>
        </p:spPr>
        <p:txBody>
          <a:bodyPr/>
          <a:lstStyle>
            <a:lvl1pPr>
              <a:defRPr sz="4500" b="1"/>
            </a:lvl1pPr>
          </a:lstStyle>
          <a:p>
            <a:r>
              <a:t>William Fiset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A hash function H(x) is a function that maps a key ‘x’ to a whole number in a fixed range."/>
          <p:cNvSpPr/>
          <p:nvPr/>
        </p:nvSpPr>
        <p:spPr>
          <a:xfrm>
            <a:off x="178978" y="2692400"/>
            <a:ext cx="12646844"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 </a:t>
            </a:r>
            <a:r>
              <a:rPr b="1">
                <a:solidFill>
                  <a:schemeClr val="accent6">
                    <a:hueOff val="-241736"/>
                    <a:satOff val="29413"/>
                    <a:lumOff val="20727"/>
                  </a:schemeClr>
                </a:solidFill>
              </a:rPr>
              <a:t>hash function</a:t>
            </a:r>
            <a:r>
              <a:t> </a:t>
            </a:r>
            <a:r>
              <a:rPr b="1">
                <a:solidFill>
                  <a:schemeClr val="accent5">
                    <a:hueOff val="101205"/>
                    <a:satOff val="-13598"/>
                    <a:lumOff val="23877"/>
                  </a:schemeClr>
                </a:solidFill>
              </a:rPr>
              <a:t>H</a:t>
            </a:r>
            <a:r>
              <a:t>(x) is a function that maps a key ‘x’ to a whole number in a fixed range.</a:t>
            </a:r>
          </a:p>
        </p:txBody>
      </p:sp>
      <p:sp>
        <p:nvSpPr>
          <p:cNvPr id="184" name="To be able to understand how a mapping is constructed between key-value pairs we first need to talk about hash functions."/>
          <p:cNvSpPr/>
          <p:nvPr/>
        </p:nvSpPr>
        <p:spPr>
          <a:xfrm>
            <a:off x="711422" y="457348"/>
            <a:ext cx="11581955" cy="175230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To be able to understand how a mapping is constructed between key-value pairs we first need to talk about hash functions.</a:t>
            </a: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88" name="Table"/>
          <p:cNvGraphicFramePr/>
          <p:nvPr/>
        </p:nvGraphicFramePr>
        <p:xfrm>
          <a:off x="763885" y="16103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389" name="Assume the probing sequence used is P(x) = 4x"/>
          <p:cNvSpPr/>
          <p:nvPr/>
        </p:nvSpPr>
        <p:spPr>
          <a:xfrm>
            <a:off x="114324" y="3976369"/>
            <a:ext cx="1277615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Assume the probing sequence used is </a:t>
            </a:r>
            <a:r>
              <a:rPr b="1">
                <a:solidFill>
                  <a:schemeClr val="accent6">
                    <a:hueOff val="-241736"/>
                    <a:satOff val="29413"/>
                    <a:lumOff val="20727"/>
                  </a:schemeClr>
                </a:solidFill>
              </a:rPr>
              <a:t>P</a:t>
            </a:r>
            <a:r>
              <a:t>(x) = 4x </a:t>
            </a:r>
          </a:p>
        </p:txBody>
      </p:sp>
      <p:sp>
        <p:nvSpPr>
          <p:cNvPr id="1390" name="Now suppose we want to insert (k,v) into the table and H(k) = 8"/>
          <p:cNvSpPr/>
          <p:nvPr/>
        </p:nvSpPr>
        <p:spPr>
          <a:xfrm>
            <a:off x="1549794" y="4699317"/>
            <a:ext cx="9905212"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Now suppose we want to insert (k,v) into the table and </a:t>
            </a:r>
            <a:r>
              <a:rPr b="1">
                <a:solidFill>
                  <a:schemeClr val="accent5">
                    <a:hueOff val="101205"/>
                    <a:satOff val="-13598"/>
                    <a:lumOff val="23877"/>
                  </a:schemeClr>
                </a:solidFill>
              </a:rPr>
              <a:t>H</a:t>
            </a:r>
            <a:r>
              <a:t>(k) = 8</a:t>
            </a:r>
          </a:p>
        </p:txBody>
      </p:sp>
      <p:sp>
        <p:nvSpPr>
          <p:cNvPr id="1391" name="Line"/>
          <p:cNvSpPr/>
          <p:nvPr/>
        </p:nvSpPr>
        <p:spPr>
          <a:xfrm flipV="1">
            <a:off x="8925559" y="3286555"/>
            <a:ext cx="1" cy="55603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392" name="Chaos with cycles"/>
          <p:cNvSpPr>
            <a:spLocks noGrp="1"/>
          </p:cNvSpPr>
          <p:nvPr>
            <p:ph type="title"/>
          </p:nvPr>
        </p:nvSpPr>
        <p:spPr>
          <a:xfrm>
            <a:off x="0" y="30480"/>
            <a:ext cx="13004801" cy="1188319"/>
          </a:xfrm>
          <a:prstGeom prst="rect">
            <a:avLst/>
          </a:prstGeom>
        </p:spPr>
        <p:txBody>
          <a:bodyPr/>
          <a:lstStyle>
            <a:lvl1pPr defTabSz="537463">
              <a:defRPr sz="7360" b="1"/>
            </a:lvl1pPr>
          </a:lstStyle>
          <a:p>
            <a:r>
              <a:t>Chaos with cycles</a:t>
            </a:r>
          </a:p>
        </p:txBody>
      </p:sp>
      <p:graphicFrame>
        <p:nvGraphicFramePr>
          <p:cNvPr id="1393"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394" name="index = H(k)        = 8 + 0  mod 12 = 8"/>
          <p:cNvSpPr/>
          <p:nvPr/>
        </p:nvSpPr>
        <p:spPr>
          <a:xfrm>
            <a:off x="617944" y="6094094"/>
            <a:ext cx="11124605"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index = </a:t>
            </a:r>
            <a:r>
              <a:rPr b="1">
                <a:solidFill>
                  <a:schemeClr val="accent5">
                    <a:hueOff val="101205"/>
                    <a:satOff val="-13598"/>
                    <a:lumOff val="23877"/>
                  </a:schemeClr>
                </a:solidFill>
              </a:rPr>
              <a:t>H</a:t>
            </a:r>
            <a:r>
              <a:t>(k)        = 8 + 0  mod 12 = 8</a:t>
            </a:r>
          </a:p>
          <a:p>
            <a:pPr algn="l"/>
            <a:endParaRPr/>
          </a:p>
          <a:p>
            <a:pPr algn="l"/>
            <a:endParaRPr/>
          </a:p>
          <a:p>
            <a:pPr algn="l"/>
            <a:endParaRPr/>
          </a:p>
          <a:p>
            <a:pPr algn="l"/>
            <a:endParaRPr/>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96" name="Table"/>
          <p:cNvGraphicFramePr/>
          <p:nvPr/>
        </p:nvGraphicFramePr>
        <p:xfrm>
          <a:off x="763885" y="16103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397" name="Assume the probing sequence used is P(x) = 4x"/>
          <p:cNvSpPr/>
          <p:nvPr/>
        </p:nvSpPr>
        <p:spPr>
          <a:xfrm>
            <a:off x="114324" y="3976369"/>
            <a:ext cx="1277615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Assume the probing sequence used is </a:t>
            </a:r>
            <a:r>
              <a:rPr b="1">
                <a:solidFill>
                  <a:schemeClr val="accent6">
                    <a:hueOff val="-241736"/>
                    <a:satOff val="29413"/>
                    <a:lumOff val="20727"/>
                  </a:schemeClr>
                </a:solidFill>
              </a:rPr>
              <a:t>P</a:t>
            </a:r>
            <a:r>
              <a:t>(x) = 4x </a:t>
            </a:r>
          </a:p>
        </p:txBody>
      </p:sp>
      <p:sp>
        <p:nvSpPr>
          <p:cNvPr id="1398" name="Now suppose we want to insert (k,v) into the table and H(k) = 8"/>
          <p:cNvSpPr/>
          <p:nvPr/>
        </p:nvSpPr>
        <p:spPr>
          <a:xfrm>
            <a:off x="1549794" y="4699317"/>
            <a:ext cx="9905212"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Now suppose we want to insert (k,v) into the table and </a:t>
            </a:r>
            <a:r>
              <a:rPr b="1">
                <a:solidFill>
                  <a:schemeClr val="accent5">
                    <a:hueOff val="101205"/>
                    <a:satOff val="-13598"/>
                    <a:lumOff val="23877"/>
                  </a:schemeClr>
                </a:solidFill>
              </a:rPr>
              <a:t>H</a:t>
            </a:r>
            <a:r>
              <a:t>(k) = 8</a:t>
            </a:r>
          </a:p>
        </p:txBody>
      </p:sp>
      <p:sp>
        <p:nvSpPr>
          <p:cNvPr id="1399" name="Line"/>
          <p:cNvSpPr/>
          <p:nvPr/>
        </p:nvSpPr>
        <p:spPr>
          <a:xfrm>
            <a:off x="1581229" y="1266472"/>
            <a:ext cx="7128392" cy="560860"/>
          </a:xfrm>
          <a:custGeom>
            <a:avLst/>
            <a:gdLst/>
            <a:ahLst/>
            <a:cxnLst>
              <a:cxn ang="0">
                <a:pos x="wd2" y="hd2"/>
              </a:cxn>
              <a:cxn ang="5400000">
                <a:pos x="wd2" y="hd2"/>
              </a:cxn>
              <a:cxn ang="10800000">
                <a:pos x="wd2" y="hd2"/>
              </a:cxn>
              <a:cxn ang="16200000">
                <a:pos x="wd2" y="hd2"/>
              </a:cxn>
            </a:cxnLst>
            <a:rect l="0" t="0" r="r" b="b"/>
            <a:pathLst>
              <a:path w="21600" h="21530" extrusionOk="0">
                <a:moveTo>
                  <a:pt x="21600" y="21323"/>
                </a:moveTo>
                <a:cubicBezTo>
                  <a:pt x="18166" y="7287"/>
                  <a:pt x="14537" y="69"/>
                  <a:pt x="10879" y="0"/>
                </a:cubicBezTo>
                <a:cubicBezTo>
                  <a:pt x="7166" y="-70"/>
                  <a:pt x="3482" y="7221"/>
                  <a:pt x="0" y="21530"/>
                </a:cubicBezTo>
              </a:path>
            </a:pathLst>
          </a:cu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0" name="Line"/>
          <p:cNvSpPr/>
          <p:nvPr/>
        </p:nvSpPr>
        <p:spPr>
          <a:xfrm flipH="1">
            <a:off x="1335269" y="1816644"/>
            <a:ext cx="273141" cy="12156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01" name="Chaos with cycles"/>
          <p:cNvSpPr>
            <a:spLocks noGrp="1"/>
          </p:cNvSpPr>
          <p:nvPr>
            <p:ph type="title"/>
          </p:nvPr>
        </p:nvSpPr>
        <p:spPr>
          <a:xfrm>
            <a:off x="0" y="30480"/>
            <a:ext cx="13004801" cy="1188319"/>
          </a:xfrm>
          <a:prstGeom prst="rect">
            <a:avLst/>
          </a:prstGeom>
        </p:spPr>
        <p:txBody>
          <a:bodyPr/>
          <a:lstStyle>
            <a:lvl1pPr defTabSz="537463">
              <a:defRPr sz="7360" b="1"/>
            </a:lvl1pPr>
          </a:lstStyle>
          <a:p>
            <a:r>
              <a:t>Chaos with cycles</a:t>
            </a:r>
          </a:p>
        </p:txBody>
      </p:sp>
      <p:graphicFrame>
        <p:nvGraphicFramePr>
          <p:cNvPr id="1402"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403" name="index = H(k)        = 8 + 0  mod 12 = 8…"/>
          <p:cNvSpPr/>
          <p:nvPr/>
        </p:nvSpPr>
        <p:spPr>
          <a:xfrm>
            <a:off x="617944" y="6094094"/>
            <a:ext cx="11124605"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index = </a:t>
            </a:r>
            <a:r>
              <a:rPr b="1">
                <a:solidFill>
                  <a:schemeClr val="accent5">
                    <a:hueOff val="101205"/>
                    <a:satOff val="-13598"/>
                    <a:lumOff val="23877"/>
                  </a:schemeClr>
                </a:solidFill>
              </a:rPr>
              <a:t>H</a:t>
            </a:r>
            <a:r>
              <a:t>(k)        = 8 + 0  mod 12 = 8</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(1) = 8 + 4  mod 12 = 0</a:t>
            </a:r>
          </a:p>
          <a:p>
            <a:pPr algn="l"/>
            <a:endParaRPr/>
          </a:p>
          <a:p>
            <a:pPr algn="l"/>
            <a:endParaRPr/>
          </a:p>
          <a:p>
            <a:pPr algn="l"/>
            <a:endParaRPr/>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05" name="Table"/>
          <p:cNvGraphicFramePr/>
          <p:nvPr/>
        </p:nvGraphicFramePr>
        <p:xfrm>
          <a:off x="763885" y="16103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406" name="Assume the probing sequence used is P(x) = 4x"/>
          <p:cNvSpPr/>
          <p:nvPr/>
        </p:nvSpPr>
        <p:spPr>
          <a:xfrm>
            <a:off x="114324" y="3976369"/>
            <a:ext cx="1277615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Assume the probing sequence used is </a:t>
            </a:r>
            <a:r>
              <a:rPr b="1">
                <a:solidFill>
                  <a:schemeClr val="accent6">
                    <a:hueOff val="-241736"/>
                    <a:satOff val="29413"/>
                    <a:lumOff val="20727"/>
                  </a:schemeClr>
                </a:solidFill>
              </a:rPr>
              <a:t>P</a:t>
            </a:r>
            <a:r>
              <a:t>(x) = 4x </a:t>
            </a:r>
          </a:p>
        </p:txBody>
      </p:sp>
      <p:sp>
        <p:nvSpPr>
          <p:cNvPr id="1407" name="Now suppose we want to insert (k,v) into the table and H(k) = 8"/>
          <p:cNvSpPr/>
          <p:nvPr/>
        </p:nvSpPr>
        <p:spPr>
          <a:xfrm>
            <a:off x="1549794" y="4699317"/>
            <a:ext cx="9905212"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Now suppose we want to insert (k,v) into the table and </a:t>
            </a:r>
            <a:r>
              <a:rPr b="1">
                <a:solidFill>
                  <a:schemeClr val="accent5">
                    <a:hueOff val="101205"/>
                    <a:satOff val="-13598"/>
                    <a:lumOff val="23877"/>
                  </a:schemeClr>
                </a:solidFill>
              </a:rPr>
              <a:t>H</a:t>
            </a:r>
            <a:r>
              <a:t>(k) = 8</a:t>
            </a:r>
          </a:p>
        </p:txBody>
      </p:sp>
      <p:sp>
        <p:nvSpPr>
          <p:cNvPr id="1408" name="Line"/>
          <p:cNvSpPr/>
          <p:nvPr/>
        </p:nvSpPr>
        <p:spPr>
          <a:xfrm>
            <a:off x="1581229" y="1266472"/>
            <a:ext cx="7128392" cy="560860"/>
          </a:xfrm>
          <a:custGeom>
            <a:avLst/>
            <a:gdLst/>
            <a:ahLst/>
            <a:cxnLst>
              <a:cxn ang="0">
                <a:pos x="wd2" y="hd2"/>
              </a:cxn>
              <a:cxn ang="5400000">
                <a:pos x="wd2" y="hd2"/>
              </a:cxn>
              <a:cxn ang="10800000">
                <a:pos x="wd2" y="hd2"/>
              </a:cxn>
              <a:cxn ang="16200000">
                <a:pos x="wd2" y="hd2"/>
              </a:cxn>
            </a:cxnLst>
            <a:rect l="0" t="0" r="r" b="b"/>
            <a:pathLst>
              <a:path w="21600" h="21530" extrusionOk="0">
                <a:moveTo>
                  <a:pt x="21600" y="21323"/>
                </a:moveTo>
                <a:cubicBezTo>
                  <a:pt x="18166" y="7287"/>
                  <a:pt x="14537" y="69"/>
                  <a:pt x="10879" y="0"/>
                </a:cubicBezTo>
                <a:cubicBezTo>
                  <a:pt x="7166" y="-70"/>
                  <a:pt x="3482" y="7221"/>
                  <a:pt x="0" y="21530"/>
                </a:cubicBezTo>
              </a:path>
            </a:pathLst>
          </a:cu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9" name="Line"/>
          <p:cNvSpPr/>
          <p:nvPr/>
        </p:nvSpPr>
        <p:spPr>
          <a:xfrm flipH="1">
            <a:off x="1335269" y="1816644"/>
            <a:ext cx="273141" cy="12156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15" name="Connection Line"/>
          <p:cNvSpPr/>
          <p:nvPr/>
        </p:nvSpPr>
        <p:spPr>
          <a:xfrm>
            <a:off x="1305374" y="3239393"/>
            <a:ext cx="3578345" cy="687190"/>
          </a:xfrm>
          <a:custGeom>
            <a:avLst/>
            <a:gdLst/>
            <a:ahLst/>
            <a:cxnLst>
              <a:cxn ang="0">
                <a:pos x="wd2" y="hd2"/>
              </a:cxn>
              <a:cxn ang="5400000">
                <a:pos x="wd2" y="hd2"/>
              </a:cxn>
              <a:cxn ang="10800000">
                <a:pos x="wd2" y="hd2"/>
              </a:cxn>
              <a:cxn ang="16200000">
                <a:pos x="wd2" y="hd2"/>
              </a:cxn>
            </a:cxnLst>
            <a:rect l="0" t="0" r="r" b="b"/>
            <a:pathLst>
              <a:path w="21600" h="16200" extrusionOk="0">
                <a:moveTo>
                  <a:pt x="21600" y="7"/>
                </a:moveTo>
                <a:cubicBezTo>
                  <a:pt x="13421" y="21600"/>
                  <a:pt x="6221" y="21598"/>
                  <a:pt x="0" y="0"/>
                </a:cubicBezTo>
              </a:path>
            </a:pathLst>
          </a:custGeom>
          <a:ln w="38100">
            <a:solidFill>
              <a:srgbClr val="FFFFFF"/>
            </a:solidFill>
            <a:miter lim="400000"/>
          </a:ln>
        </p:spPr>
        <p:txBody>
          <a:bodyPr/>
          <a:lstStyle/>
          <a:p>
            <a:endParaRPr/>
          </a:p>
        </p:txBody>
      </p:sp>
      <p:sp>
        <p:nvSpPr>
          <p:cNvPr id="1411" name="Line"/>
          <p:cNvSpPr/>
          <p:nvPr/>
        </p:nvSpPr>
        <p:spPr>
          <a:xfrm flipV="1">
            <a:off x="4707362" y="3187504"/>
            <a:ext cx="237324" cy="16282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12" name="Chaos with cycles"/>
          <p:cNvSpPr>
            <a:spLocks noGrp="1"/>
          </p:cNvSpPr>
          <p:nvPr>
            <p:ph type="title"/>
          </p:nvPr>
        </p:nvSpPr>
        <p:spPr>
          <a:xfrm>
            <a:off x="0" y="30480"/>
            <a:ext cx="13004801" cy="1188319"/>
          </a:xfrm>
          <a:prstGeom prst="rect">
            <a:avLst/>
          </a:prstGeom>
        </p:spPr>
        <p:txBody>
          <a:bodyPr/>
          <a:lstStyle>
            <a:lvl1pPr defTabSz="537463">
              <a:defRPr sz="7360" b="1"/>
            </a:lvl1pPr>
          </a:lstStyle>
          <a:p>
            <a:r>
              <a:t>Chaos with cycles</a:t>
            </a:r>
          </a:p>
        </p:txBody>
      </p:sp>
      <p:graphicFrame>
        <p:nvGraphicFramePr>
          <p:cNvPr id="1413"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414" name="index = H(k)        = 8 + 0  mod 12 = 8…"/>
          <p:cNvSpPr/>
          <p:nvPr/>
        </p:nvSpPr>
        <p:spPr>
          <a:xfrm>
            <a:off x="617944" y="6094094"/>
            <a:ext cx="11124605"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index = </a:t>
            </a:r>
            <a:r>
              <a:rPr b="1">
                <a:solidFill>
                  <a:schemeClr val="accent5">
                    <a:hueOff val="101205"/>
                    <a:satOff val="-13598"/>
                    <a:lumOff val="23877"/>
                  </a:schemeClr>
                </a:solidFill>
              </a:rPr>
              <a:t>H</a:t>
            </a:r>
            <a:r>
              <a:t>(k)        = 8 + 0  mod 12 = 8</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(1) = 8 + 4  mod 12 = 0</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(2) = 8 + 8  mod 12 = 4</a:t>
            </a:r>
          </a:p>
          <a:p>
            <a:pPr algn="l"/>
            <a:endParaRPr/>
          </a:p>
          <a:p>
            <a:pPr algn="l"/>
            <a:endParaRP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17" name="Table"/>
          <p:cNvGraphicFramePr/>
          <p:nvPr/>
        </p:nvGraphicFramePr>
        <p:xfrm>
          <a:off x="763885" y="16103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418" name="Assume the probing sequence used is P(x) = 4x"/>
          <p:cNvSpPr/>
          <p:nvPr/>
        </p:nvSpPr>
        <p:spPr>
          <a:xfrm>
            <a:off x="114324" y="3976369"/>
            <a:ext cx="1277615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Assume the probing sequence used is </a:t>
            </a:r>
            <a:r>
              <a:rPr b="1">
                <a:solidFill>
                  <a:schemeClr val="accent6">
                    <a:hueOff val="-241736"/>
                    <a:satOff val="29413"/>
                    <a:lumOff val="20727"/>
                  </a:schemeClr>
                </a:solidFill>
              </a:rPr>
              <a:t>P</a:t>
            </a:r>
            <a:r>
              <a:t>(x) = 4x </a:t>
            </a:r>
          </a:p>
        </p:txBody>
      </p:sp>
      <p:sp>
        <p:nvSpPr>
          <p:cNvPr id="1419" name="Now suppose we want to insert (k,v) into the table and H(k) = 8"/>
          <p:cNvSpPr/>
          <p:nvPr/>
        </p:nvSpPr>
        <p:spPr>
          <a:xfrm>
            <a:off x="1549794" y="4699317"/>
            <a:ext cx="9905212"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Now suppose we want to insert (k,v) into the table and </a:t>
            </a:r>
            <a:r>
              <a:rPr b="1">
                <a:solidFill>
                  <a:schemeClr val="accent5">
                    <a:hueOff val="101205"/>
                    <a:satOff val="-13598"/>
                    <a:lumOff val="23877"/>
                  </a:schemeClr>
                </a:solidFill>
              </a:rPr>
              <a:t>H</a:t>
            </a:r>
            <a:r>
              <a:t>(k) = 8</a:t>
            </a:r>
          </a:p>
        </p:txBody>
      </p:sp>
      <p:sp>
        <p:nvSpPr>
          <p:cNvPr id="1420" name="Line"/>
          <p:cNvSpPr/>
          <p:nvPr/>
        </p:nvSpPr>
        <p:spPr>
          <a:xfrm>
            <a:off x="1581229" y="1266472"/>
            <a:ext cx="7128392" cy="560860"/>
          </a:xfrm>
          <a:custGeom>
            <a:avLst/>
            <a:gdLst/>
            <a:ahLst/>
            <a:cxnLst>
              <a:cxn ang="0">
                <a:pos x="wd2" y="hd2"/>
              </a:cxn>
              <a:cxn ang="5400000">
                <a:pos x="wd2" y="hd2"/>
              </a:cxn>
              <a:cxn ang="10800000">
                <a:pos x="wd2" y="hd2"/>
              </a:cxn>
              <a:cxn ang="16200000">
                <a:pos x="wd2" y="hd2"/>
              </a:cxn>
            </a:cxnLst>
            <a:rect l="0" t="0" r="r" b="b"/>
            <a:pathLst>
              <a:path w="21600" h="21530" extrusionOk="0">
                <a:moveTo>
                  <a:pt x="21600" y="21323"/>
                </a:moveTo>
                <a:cubicBezTo>
                  <a:pt x="18166" y="7287"/>
                  <a:pt x="14537" y="69"/>
                  <a:pt x="10879" y="0"/>
                </a:cubicBezTo>
                <a:cubicBezTo>
                  <a:pt x="7166" y="-70"/>
                  <a:pt x="3482" y="7221"/>
                  <a:pt x="0" y="21530"/>
                </a:cubicBezTo>
              </a:path>
            </a:pathLst>
          </a:custGeom>
          <a:ln w="381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21" name="Line"/>
          <p:cNvSpPr/>
          <p:nvPr/>
        </p:nvSpPr>
        <p:spPr>
          <a:xfrm flipH="1">
            <a:off x="1335269" y="1816644"/>
            <a:ext cx="273141" cy="12156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29" name="Connection Line"/>
          <p:cNvSpPr/>
          <p:nvPr/>
        </p:nvSpPr>
        <p:spPr>
          <a:xfrm>
            <a:off x="1305374" y="3239393"/>
            <a:ext cx="3578345" cy="687190"/>
          </a:xfrm>
          <a:custGeom>
            <a:avLst/>
            <a:gdLst/>
            <a:ahLst/>
            <a:cxnLst>
              <a:cxn ang="0">
                <a:pos x="wd2" y="hd2"/>
              </a:cxn>
              <a:cxn ang="5400000">
                <a:pos x="wd2" y="hd2"/>
              </a:cxn>
              <a:cxn ang="10800000">
                <a:pos x="wd2" y="hd2"/>
              </a:cxn>
              <a:cxn ang="16200000">
                <a:pos x="wd2" y="hd2"/>
              </a:cxn>
            </a:cxnLst>
            <a:rect l="0" t="0" r="r" b="b"/>
            <a:pathLst>
              <a:path w="21600" h="16200" extrusionOk="0">
                <a:moveTo>
                  <a:pt x="21600" y="7"/>
                </a:moveTo>
                <a:cubicBezTo>
                  <a:pt x="13421" y="21600"/>
                  <a:pt x="6221" y="21598"/>
                  <a:pt x="0" y="0"/>
                </a:cubicBezTo>
              </a:path>
            </a:pathLst>
          </a:custGeom>
          <a:ln w="38100">
            <a:solidFill>
              <a:srgbClr val="FFFFFF"/>
            </a:solidFill>
            <a:miter lim="400000"/>
          </a:ln>
        </p:spPr>
        <p:txBody>
          <a:bodyPr/>
          <a:lstStyle/>
          <a:p>
            <a:endParaRPr/>
          </a:p>
        </p:txBody>
      </p:sp>
      <p:sp>
        <p:nvSpPr>
          <p:cNvPr id="1423" name="Line"/>
          <p:cNvSpPr/>
          <p:nvPr/>
        </p:nvSpPr>
        <p:spPr>
          <a:xfrm flipV="1">
            <a:off x="4707362" y="3187504"/>
            <a:ext cx="237324" cy="16282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30" name="Connection Line"/>
          <p:cNvSpPr/>
          <p:nvPr/>
        </p:nvSpPr>
        <p:spPr>
          <a:xfrm>
            <a:off x="5041785" y="3257585"/>
            <a:ext cx="3578345" cy="687190"/>
          </a:xfrm>
          <a:custGeom>
            <a:avLst/>
            <a:gdLst/>
            <a:ahLst/>
            <a:cxnLst>
              <a:cxn ang="0">
                <a:pos x="wd2" y="hd2"/>
              </a:cxn>
              <a:cxn ang="5400000">
                <a:pos x="wd2" y="hd2"/>
              </a:cxn>
              <a:cxn ang="10800000">
                <a:pos x="wd2" y="hd2"/>
              </a:cxn>
              <a:cxn ang="16200000">
                <a:pos x="wd2" y="hd2"/>
              </a:cxn>
            </a:cxnLst>
            <a:rect l="0" t="0" r="r" b="b"/>
            <a:pathLst>
              <a:path w="21600" h="16200" extrusionOk="0">
                <a:moveTo>
                  <a:pt x="21600" y="7"/>
                </a:moveTo>
                <a:cubicBezTo>
                  <a:pt x="13421" y="21600"/>
                  <a:pt x="6221" y="21598"/>
                  <a:pt x="0" y="0"/>
                </a:cubicBezTo>
              </a:path>
            </a:pathLst>
          </a:custGeom>
          <a:ln w="38100">
            <a:solidFill>
              <a:srgbClr val="FFFFFF"/>
            </a:solidFill>
            <a:miter lim="400000"/>
          </a:ln>
        </p:spPr>
        <p:txBody>
          <a:bodyPr/>
          <a:lstStyle/>
          <a:p>
            <a:endParaRPr/>
          </a:p>
        </p:txBody>
      </p:sp>
      <p:sp>
        <p:nvSpPr>
          <p:cNvPr id="1425" name="Line"/>
          <p:cNvSpPr/>
          <p:nvPr/>
        </p:nvSpPr>
        <p:spPr>
          <a:xfrm flipV="1">
            <a:off x="8443773" y="3205697"/>
            <a:ext cx="237325" cy="16282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26" name="Chaos with cycles"/>
          <p:cNvSpPr>
            <a:spLocks noGrp="1"/>
          </p:cNvSpPr>
          <p:nvPr>
            <p:ph type="title"/>
          </p:nvPr>
        </p:nvSpPr>
        <p:spPr>
          <a:xfrm>
            <a:off x="0" y="30480"/>
            <a:ext cx="13004801" cy="1188319"/>
          </a:xfrm>
          <a:prstGeom prst="rect">
            <a:avLst/>
          </a:prstGeom>
        </p:spPr>
        <p:txBody>
          <a:bodyPr/>
          <a:lstStyle>
            <a:lvl1pPr defTabSz="537463">
              <a:defRPr sz="7360" b="1"/>
            </a:lvl1pPr>
          </a:lstStyle>
          <a:p>
            <a:r>
              <a:t>Chaos with cycles</a:t>
            </a:r>
          </a:p>
        </p:txBody>
      </p:sp>
      <p:graphicFrame>
        <p:nvGraphicFramePr>
          <p:cNvPr id="1427"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428" name="index = H(k)        = 8 + 0  mod 12 = 8…"/>
          <p:cNvSpPr/>
          <p:nvPr/>
        </p:nvSpPr>
        <p:spPr>
          <a:xfrm>
            <a:off x="617944" y="6094094"/>
            <a:ext cx="11124605"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index = </a:t>
            </a:r>
            <a:r>
              <a:rPr b="1">
                <a:solidFill>
                  <a:schemeClr val="accent5">
                    <a:hueOff val="101205"/>
                    <a:satOff val="-13598"/>
                    <a:lumOff val="23877"/>
                  </a:schemeClr>
                </a:solidFill>
              </a:rPr>
              <a:t>H</a:t>
            </a:r>
            <a:r>
              <a:t>(k)        = 8 + 0  mod 12 = 8</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(1) = 8 + 4  mod 12 = 0</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(2) = 8 + 8  mod 12 = 4</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(3) = 8 + 12 mod 12 = 8</a:t>
            </a:r>
          </a:p>
          <a:p>
            <a:pPr algn="l"/>
            <a:endParaRPr/>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2" name="Table"/>
          <p:cNvGraphicFramePr/>
          <p:nvPr/>
        </p:nvGraphicFramePr>
        <p:xfrm>
          <a:off x="763885" y="16103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433" name="Assume the probing sequence used is P(x) = 4x"/>
          <p:cNvSpPr/>
          <p:nvPr/>
        </p:nvSpPr>
        <p:spPr>
          <a:xfrm>
            <a:off x="114324" y="3976369"/>
            <a:ext cx="1277615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Assume the probing sequence used is </a:t>
            </a:r>
            <a:r>
              <a:rPr b="1">
                <a:solidFill>
                  <a:schemeClr val="accent6">
                    <a:hueOff val="-241736"/>
                    <a:satOff val="29413"/>
                    <a:lumOff val="20727"/>
                  </a:schemeClr>
                </a:solidFill>
              </a:rPr>
              <a:t>P</a:t>
            </a:r>
            <a:r>
              <a:t>(x) = 4x </a:t>
            </a:r>
          </a:p>
        </p:txBody>
      </p:sp>
      <p:sp>
        <p:nvSpPr>
          <p:cNvPr id="1434" name="Now suppose we want to insert (k,v) into the table and H(k) = 8"/>
          <p:cNvSpPr/>
          <p:nvPr/>
        </p:nvSpPr>
        <p:spPr>
          <a:xfrm>
            <a:off x="1549794" y="4699317"/>
            <a:ext cx="9905212"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Now suppose we want to insert (k,v) into the table and </a:t>
            </a:r>
            <a:r>
              <a:rPr b="1">
                <a:solidFill>
                  <a:schemeClr val="accent5">
                    <a:hueOff val="101205"/>
                    <a:satOff val="-13598"/>
                    <a:lumOff val="23877"/>
                  </a:schemeClr>
                </a:solidFill>
              </a:rPr>
              <a:t>H</a:t>
            </a:r>
            <a:r>
              <a:t>(k) = 8</a:t>
            </a:r>
          </a:p>
        </p:txBody>
      </p:sp>
      <p:sp>
        <p:nvSpPr>
          <p:cNvPr id="1435" name="Line"/>
          <p:cNvSpPr/>
          <p:nvPr/>
        </p:nvSpPr>
        <p:spPr>
          <a:xfrm>
            <a:off x="1581229" y="1266472"/>
            <a:ext cx="7128392" cy="560860"/>
          </a:xfrm>
          <a:custGeom>
            <a:avLst/>
            <a:gdLst/>
            <a:ahLst/>
            <a:cxnLst>
              <a:cxn ang="0">
                <a:pos x="wd2" y="hd2"/>
              </a:cxn>
              <a:cxn ang="5400000">
                <a:pos x="wd2" y="hd2"/>
              </a:cxn>
              <a:cxn ang="10800000">
                <a:pos x="wd2" y="hd2"/>
              </a:cxn>
              <a:cxn ang="16200000">
                <a:pos x="wd2" y="hd2"/>
              </a:cxn>
            </a:cxnLst>
            <a:rect l="0" t="0" r="r" b="b"/>
            <a:pathLst>
              <a:path w="21600" h="21530" extrusionOk="0">
                <a:moveTo>
                  <a:pt x="21600" y="21323"/>
                </a:moveTo>
                <a:cubicBezTo>
                  <a:pt x="18166" y="7287"/>
                  <a:pt x="14537" y="69"/>
                  <a:pt x="10879" y="0"/>
                </a:cubicBezTo>
                <a:cubicBezTo>
                  <a:pt x="7166" y="-70"/>
                  <a:pt x="3482" y="7221"/>
                  <a:pt x="0" y="21530"/>
                </a:cubicBezTo>
              </a:path>
            </a:pathLst>
          </a:custGeom>
          <a:ln w="381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36" name="Line"/>
          <p:cNvSpPr/>
          <p:nvPr/>
        </p:nvSpPr>
        <p:spPr>
          <a:xfrm flipH="1">
            <a:off x="1335269" y="1816644"/>
            <a:ext cx="273141" cy="121568"/>
          </a:xfrm>
          <a:prstGeom prst="line">
            <a:avLst/>
          </a:prstGeom>
          <a:ln w="381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44" name="Connection Line"/>
          <p:cNvSpPr/>
          <p:nvPr/>
        </p:nvSpPr>
        <p:spPr>
          <a:xfrm>
            <a:off x="1305374" y="3239393"/>
            <a:ext cx="3578345" cy="687190"/>
          </a:xfrm>
          <a:custGeom>
            <a:avLst/>
            <a:gdLst/>
            <a:ahLst/>
            <a:cxnLst>
              <a:cxn ang="0">
                <a:pos x="wd2" y="hd2"/>
              </a:cxn>
              <a:cxn ang="5400000">
                <a:pos x="wd2" y="hd2"/>
              </a:cxn>
              <a:cxn ang="10800000">
                <a:pos x="wd2" y="hd2"/>
              </a:cxn>
              <a:cxn ang="16200000">
                <a:pos x="wd2" y="hd2"/>
              </a:cxn>
            </a:cxnLst>
            <a:rect l="0" t="0" r="r" b="b"/>
            <a:pathLst>
              <a:path w="21600" h="16200" extrusionOk="0">
                <a:moveTo>
                  <a:pt x="21600" y="7"/>
                </a:moveTo>
                <a:cubicBezTo>
                  <a:pt x="13421" y="21600"/>
                  <a:pt x="6221" y="21598"/>
                  <a:pt x="0" y="0"/>
                </a:cubicBezTo>
              </a:path>
            </a:pathLst>
          </a:custGeom>
          <a:ln w="38100">
            <a:solidFill>
              <a:srgbClr val="FFFFFF"/>
            </a:solidFill>
            <a:miter lim="400000"/>
          </a:ln>
        </p:spPr>
        <p:txBody>
          <a:bodyPr/>
          <a:lstStyle/>
          <a:p>
            <a:endParaRPr/>
          </a:p>
        </p:txBody>
      </p:sp>
      <p:sp>
        <p:nvSpPr>
          <p:cNvPr id="1438" name="Line"/>
          <p:cNvSpPr/>
          <p:nvPr/>
        </p:nvSpPr>
        <p:spPr>
          <a:xfrm flipV="1">
            <a:off x="4707362" y="3187504"/>
            <a:ext cx="237324" cy="16282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45" name="Connection Line"/>
          <p:cNvSpPr/>
          <p:nvPr/>
        </p:nvSpPr>
        <p:spPr>
          <a:xfrm>
            <a:off x="5041785" y="3257585"/>
            <a:ext cx="3578345" cy="687190"/>
          </a:xfrm>
          <a:custGeom>
            <a:avLst/>
            <a:gdLst/>
            <a:ahLst/>
            <a:cxnLst>
              <a:cxn ang="0">
                <a:pos x="wd2" y="hd2"/>
              </a:cxn>
              <a:cxn ang="5400000">
                <a:pos x="wd2" y="hd2"/>
              </a:cxn>
              <a:cxn ang="10800000">
                <a:pos x="wd2" y="hd2"/>
              </a:cxn>
              <a:cxn ang="16200000">
                <a:pos x="wd2" y="hd2"/>
              </a:cxn>
            </a:cxnLst>
            <a:rect l="0" t="0" r="r" b="b"/>
            <a:pathLst>
              <a:path w="21600" h="16200" extrusionOk="0">
                <a:moveTo>
                  <a:pt x="21600" y="7"/>
                </a:moveTo>
                <a:cubicBezTo>
                  <a:pt x="13421" y="21600"/>
                  <a:pt x="6221" y="21598"/>
                  <a:pt x="0" y="0"/>
                </a:cubicBezTo>
              </a:path>
            </a:pathLst>
          </a:custGeom>
          <a:ln w="38100">
            <a:solidFill>
              <a:srgbClr val="FFFFFF"/>
            </a:solidFill>
            <a:miter lim="400000"/>
          </a:ln>
        </p:spPr>
        <p:txBody>
          <a:bodyPr/>
          <a:lstStyle/>
          <a:p>
            <a:endParaRPr/>
          </a:p>
        </p:txBody>
      </p:sp>
      <p:sp>
        <p:nvSpPr>
          <p:cNvPr id="1440" name="Line"/>
          <p:cNvSpPr/>
          <p:nvPr/>
        </p:nvSpPr>
        <p:spPr>
          <a:xfrm flipV="1">
            <a:off x="8443773" y="3205697"/>
            <a:ext cx="237325" cy="16282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41" name="Chaos with cycles"/>
          <p:cNvSpPr>
            <a:spLocks noGrp="1"/>
          </p:cNvSpPr>
          <p:nvPr>
            <p:ph type="title"/>
          </p:nvPr>
        </p:nvSpPr>
        <p:spPr>
          <a:xfrm>
            <a:off x="0" y="30480"/>
            <a:ext cx="13004801" cy="1188319"/>
          </a:xfrm>
          <a:prstGeom prst="rect">
            <a:avLst/>
          </a:prstGeom>
        </p:spPr>
        <p:txBody>
          <a:bodyPr/>
          <a:lstStyle>
            <a:lvl1pPr defTabSz="537463">
              <a:defRPr sz="7360" b="1"/>
            </a:lvl1pPr>
          </a:lstStyle>
          <a:p>
            <a:r>
              <a:t>Chaos with cycles</a:t>
            </a:r>
          </a:p>
        </p:txBody>
      </p:sp>
      <p:graphicFrame>
        <p:nvGraphicFramePr>
          <p:cNvPr id="1442"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443" name="index = H(k)        = 8 + 0  mod 12 = 8…"/>
          <p:cNvSpPr/>
          <p:nvPr/>
        </p:nvSpPr>
        <p:spPr>
          <a:xfrm>
            <a:off x="617944" y="6094094"/>
            <a:ext cx="11124605"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index = </a:t>
            </a:r>
            <a:r>
              <a:rPr b="1">
                <a:solidFill>
                  <a:schemeClr val="accent5">
                    <a:hueOff val="101205"/>
                    <a:satOff val="-13598"/>
                    <a:lumOff val="23877"/>
                  </a:schemeClr>
                </a:solidFill>
              </a:rPr>
              <a:t>H</a:t>
            </a:r>
            <a:r>
              <a:t>(k)        = 8 + 0  mod 12 = 8</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(1) = 8 + 4  mod 12 = 0</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(2) = 8 + 8  mod 12 = 4</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(3) = 8 + 12 mod 12 = 8</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(4) = 8 + 16 mod 12 = 0</a:t>
            </a: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47" name="Table"/>
          <p:cNvGraphicFramePr/>
          <p:nvPr/>
        </p:nvGraphicFramePr>
        <p:xfrm>
          <a:off x="763885" y="16103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448" name="Assume the probing sequence used is P(x) = 4x"/>
          <p:cNvSpPr/>
          <p:nvPr/>
        </p:nvSpPr>
        <p:spPr>
          <a:xfrm>
            <a:off x="114324" y="3976369"/>
            <a:ext cx="1277615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Assume the probing sequence used is </a:t>
            </a:r>
            <a:r>
              <a:rPr b="1">
                <a:solidFill>
                  <a:schemeClr val="accent6">
                    <a:hueOff val="-241736"/>
                    <a:satOff val="29413"/>
                    <a:lumOff val="20727"/>
                  </a:schemeClr>
                </a:solidFill>
              </a:rPr>
              <a:t>P</a:t>
            </a:r>
            <a:r>
              <a:t>(x) = 4x </a:t>
            </a:r>
          </a:p>
        </p:txBody>
      </p:sp>
      <p:sp>
        <p:nvSpPr>
          <p:cNvPr id="1449" name="Now suppose we want to insert (k,v) into the table and H(k) = 8"/>
          <p:cNvSpPr/>
          <p:nvPr/>
        </p:nvSpPr>
        <p:spPr>
          <a:xfrm>
            <a:off x="1549794" y="4699317"/>
            <a:ext cx="9905212"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Now suppose we want to insert (k,v) into the table and </a:t>
            </a:r>
            <a:r>
              <a:rPr b="1">
                <a:solidFill>
                  <a:schemeClr val="accent5">
                    <a:hueOff val="101205"/>
                    <a:satOff val="-13598"/>
                    <a:lumOff val="23877"/>
                  </a:schemeClr>
                </a:solidFill>
              </a:rPr>
              <a:t>H</a:t>
            </a:r>
            <a:r>
              <a:t>(k) = 8</a:t>
            </a:r>
          </a:p>
        </p:txBody>
      </p:sp>
      <p:sp>
        <p:nvSpPr>
          <p:cNvPr id="1450" name="Line"/>
          <p:cNvSpPr/>
          <p:nvPr/>
        </p:nvSpPr>
        <p:spPr>
          <a:xfrm>
            <a:off x="1581229" y="1266472"/>
            <a:ext cx="7128392" cy="560860"/>
          </a:xfrm>
          <a:custGeom>
            <a:avLst/>
            <a:gdLst/>
            <a:ahLst/>
            <a:cxnLst>
              <a:cxn ang="0">
                <a:pos x="wd2" y="hd2"/>
              </a:cxn>
              <a:cxn ang="5400000">
                <a:pos x="wd2" y="hd2"/>
              </a:cxn>
              <a:cxn ang="10800000">
                <a:pos x="wd2" y="hd2"/>
              </a:cxn>
              <a:cxn ang="16200000">
                <a:pos x="wd2" y="hd2"/>
              </a:cxn>
            </a:cxnLst>
            <a:rect l="0" t="0" r="r" b="b"/>
            <a:pathLst>
              <a:path w="21600" h="21530" extrusionOk="0">
                <a:moveTo>
                  <a:pt x="21600" y="21323"/>
                </a:moveTo>
                <a:cubicBezTo>
                  <a:pt x="18166" y="7287"/>
                  <a:pt x="14537" y="69"/>
                  <a:pt x="10879" y="0"/>
                </a:cubicBezTo>
                <a:cubicBezTo>
                  <a:pt x="7166" y="-70"/>
                  <a:pt x="3482" y="7221"/>
                  <a:pt x="0" y="21530"/>
                </a:cubicBezTo>
              </a:path>
            </a:pathLst>
          </a:custGeom>
          <a:ln w="381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1" name="Line"/>
          <p:cNvSpPr/>
          <p:nvPr/>
        </p:nvSpPr>
        <p:spPr>
          <a:xfrm flipH="1">
            <a:off x="1335269" y="1816644"/>
            <a:ext cx="273141" cy="121568"/>
          </a:xfrm>
          <a:prstGeom prst="line">
            <a:avLst/>
          </a:prstGeom>
          <a:ln w="381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59" name="Connection Line"/>
          <p:cNvSpPr/>
          <p:nvPr/>
        </p:nvSpPr>
        <p:spPr>
          <a:xfrm>
            <a:off x="1305374" y="3239393"/>
            <a:ext cx="3578345" cy="687190"/>
          </a:xfrm>
          <a:custGeom>
            <a:avLst/>
            <a:gdLst/>
            <a:ahLst/>
            <a:cxnLst>
              <a:cxn ang="0">
                <a:pos x="wd2" y="hd2"/>
              </a:cxn>
              <a:cxn ang="5400000">
                <a:pos x="wd2" y="hd2"/>
              </a:cxn>
              <a:cxn ang="10800000">
                <a:pos x="wd2" y="hd2"/>
              </a:cxn>
              <a:cxn ang="16200000">
                <a:pos x="wd2" y="hd2"/>
              </a:cxn>
            </a:cxnLst>
            <a:rect l="0" t="0" r="r" b="b"/>
            <a:pathLst>
              <a:path w="21600" h="16200" extrusionOk="0">
                <a:moveTo>
                  <a:pt x="21600" y="7"/>
                </a:moveTo>
                <a:cubicBezTo>
                  <a:pt x="13421" y="21600"/>
                  <a:pt x="6221" y="21598"/>
                  <a:pt x="0" y="0"/>
                </a:cubicBezTo>
              </a:path>
            </a:pathLst>
          </a:custGeom>
          <a:ln w="38100">
            <a:solidFill>
              <a:schemeClr val="accent4">
                <a:hueOff val="102361"/>
                <a:satOff val="14118"/>
                <a:lumOff val="10675"/>
              </a:schemeClr>
            </a:solidFill>
            <a:miter lim="400000"/>
          </a:ln>
        </p:spPr>
        <p:txBody>
          <a:bodyPr/>
          <a:lstStyle/>
          <a:p>
            <a:endParaRPr/>
          </a:p>
        </p:txBody>
      </p:sp>
      <p:sp>
        <p:nvSpPr>
          <p:cNvPr id="1453" name="Line"/>
          <p:cNvSpPr/>
          <p:nvPr/>
        </p:nvSpPr>
        <p:spPr>
          <a:xfrm flipV="1">
            <a:off x="4707362" y="3187504"/>
            <a:ext cx="237324" cy="162828"/>
          </a:xfrm>
          <a:prstGeom prst="line">
            <a:avLst/>
          </a:prstGeom>
          <a:ln w="381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60" name="Connection Line"/>
          <p:cNvSpPr/>
          <p:nvPr/>
        </p:nvSpPr>
        <p:spPr>
          <a:xfrm>
            <a:off x="5041785" y="3257585"/>
            <a:ext cx="3578345" cy="687190"/>
          </a:xfrm>
          <a:custGeom>
            <a:avLst/>
            <a:gdLst/>
            <a:ahLst/>
            <a:cxnLst>
              <a:cxn ang="0">
                <a:pos x="wd2" y="hd2"/>
              </a:cxn>
              <a:cxn ang="5400000">
                <a:pos x="wd2" y="hd2"/>
              </a:cxn>
              <a:cxn ang="10800000">
                <a:pos x="wd2" y="hd2"/>
              </a:cxn>
              <a:cxn ang="16200000">
                <a:pos x="wd2" y="hd2"/>
              </a:cxn>
            </a:cxnLst>
            <a:rect l="0" t="0" r="r" b="b"/>
            <a:pathLst>
              <a:path w="21600" h="16200" extrusionOk="0">
                <a:moveTo>
                  <a:pt x="21600" y="7"/>
                </a:moveTo>
                <a:cubicBezTo>
                  <a:pt x="13421" y="21600"/>
                  <a:pt x="6221" y="21598"/>
                  <a:pt x="0" y="0"/>
                </a:cubicBezTo>
              </a:path>
            </a:pathLst>
          </a:custGeom>
          <a:ln w="38100">
            <a:solidFill>
              <a:srgbClr val="FFFFFF"/>
            </a:solidFill>
            <a:miter lim="400000"/>
          </a:ln>
        </p:spPr>
        <p:txBody>
          <a:bodyPr/>
          <a:lstStyle/>
          <a:p>
            <a:endParaRPr/>
          </a:p>
        </p:txBody>
      </p:sp>
      <p:sp>
        <p:nvSpPr>
          <p:cNvPr id="1455" name="Line"/>
          <p:cNvSpPr/>
          <p:nvPr/>
        </p:nvSpPr>
        <p:spPr>
          <a:xfrm flipV="1">
            <a:off x="8443773" y="3205697"/>
            <a:ext cx="237325" cy="162828"/>
          </a:xfrm>
          <a:prstGeom prst="line">
            <a:avLst/>
          </a:prstGeom>
          <a:ln w="381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56" name="Chaos with cycles"/>
          <p:cNvSpPr>
            <a:spLocks noGrp="1"/>
          </p:cNvSpPr>
          <p:nvPr>
            <p:ph type="title"/>
          </p:nvPr>
        </p:nvSpPr>
        <p:spPr>
          <a:xfrm>
            <a:off x="0" y="30480"/>
            <a:ext cx="13004801" cy="1188319"/>
          </a:xfrm>
          <a:prstGeom prst="rect">
            <a:avLst/>
          </a:prstGeom>
        </p:spPr>
        <p:txBody>
          <a:bodyPr/>
          <a:lstStyle>
            <a:lvl1pPr defTabSz="537463">
              <a:defRPr sz="7360" b="1"/>
            </a:lvl1pPr>
          </a:lstStyle>
          <a:p>
            <a:r>
              <a:t>Chaos with cycles</a:t>
            </a:r>
          </a:p>
        </p:txBody>
      </p:sp>
      <p:graphicFrame>
        <p:nvGraphicFramePr>
          <p:cNvPr id="1457"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458" name="index = H(k)        = 8 + 0  mod 12 = 8…"/>
          <p:cNvSpPr/>
          <p:nvPr/>
        </p:nvSpPr>
        <p:spPr>
          <a:xfrm>
            <a:off x="617944" y="6094094"/>
            <a:ext cx="11124605"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index = </a:t>
            </a:r>
            <a:r>
              <a:rPr b="1">
                <a:solidFill>
                  <a:schemeClr val="accent5">
                    <a:hueOff val="101205"/>
                    <a:satOff val="-13598"/>
                    <a:lumOff val="23877"/>
                  </a:schemeClr>
                </a:solidFill>
              </a:rPr>
              <a:t>H</a:t>
            </a:r>
            <a:r>
              <a:t>(k)        = 8 + 0  mod 12 = 8</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(1) = 8 + 4  mod 12 = 0</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(2) = 8 + 8  mod 12 = 4</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(3) = 8 + 12 mod 12 = 8</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(4) = 8 + 16 mod 12 = 0</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(5) = 8 + 20 mod 12 = 4</a:t>
            </a:r>
          </a:p>
          <a:p>
            <a:r>
              <a:t>…</a:t>
            </a: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62" name="Table"/>
          <p:cNvGraphicFramePr/>
          <p:nvPr/>
        </p:nvGraphicFramePr>
        <p:xfrm>
          <a:off x="763885" y="16103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463" name="Assume the probing sequence used is P(x) = 4x"/>
          <p:cNvSpPr/>
          <p:nvPr/>
        </p:nvSpPr>
        <p:spPr>
          <a:xfrm>
            <a:off x="114324" y="3976369"/>
            <a:ext cx="1277615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Assume the probing sequence used is </a:t>
            </a:r>
            <a:r>
              <a:rPr b="1">
                <a:solidFill>
                  <a:schemeClr val="accent6">
                    <a:hueOff val="-241736"/>
                    <a:satOff val="29413"/>
                    <a:lumOff val="20727"/>
                  </a:schemeClr>
                </a:solidFill>
              </a:rPr>
              <a:t>P</a:t>
            </a:r>
            <a:r>
              <a:t>(x) = 4x </a:t>
            </a:r>
          </a:p>
        </p:txBody>
      </p:sp>
      <p:sp>
        <p:nvSpPr>
          <p:cNvPr id="1464" name="Now suppose we want to insert (k,v) into the table and H(k) = 8"/>
          <p:cNvSpPr/>
          <p:nvPr/>
        </p:nvSpPr>
        <p:spPr>
          <a:xfrm>
            <a:off x="1549794" y="4699317"/>
            <a:ext cx="9905212"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Now suppose we want to insert (k,v) into the table and </a:t>
            </a:r>
            <a:r>
              <a:rPr b="1">
                <a:solidFill>
                  <a:schemeClr val="accent5">
                    <a:hueOff val="101205"/>
                    <a:satOff val="-13598"/>
                    <a:lumOff val="23877"/>
                  </a:schemeClr>
                </a:solidFill>
              </a:rPr>
              <a:t>H</a:t>
            </a:r>
            <a:r>
              <a:t>(k) = 8</a:t>
            </a:r>
          </a:p>
        </p:txBody>
      </p:sp>
      <p:sp>
        <p:nvSpPr>
          <p:cNvPr id="1465" name="index = H(k)        = 8 + 0  mod 12 = 8…"/>
          <p:cNvSpPr/>
          <p:nvPr/>
        </p:nvSpPr>
        <p:spPr>
          <a:xfrm>
            <a:off x="617944" y="6094094"/>
            <a:ext cx="11124605"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index = </a:t>
            </a:r>
            <a:r>
              <a:rPr b="1">
                <a:solidFill>
                  <a:schemeClr val="accent5">
                    <a:hueOff val="101205"/>
                    <a:satOff val="-13598"/>
                    <a:lumOff val="23877"/>
                  </a:schemeClr>
                </a:solidFill>
              </a:rPr>
              <a:t>H</a:t>
            </a:r>
            <a:r>
              <a:t>(k)        = 8 + 0  mod 12 = 8</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(1) = 8 + 4  mod 12 = 0</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(2) = 8 + 8  mod 12 = 4</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(3) = 8 + 12 mod 12 = 8</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(4) = 8 + 16 mod 12 = 0</a:t>
            </a:r>
          </a:p>
          <a:p>
            <a:pPr algn="l"/>
            <a:r>
              <a:t>index = </a:t>
            </a:r>
            <a:r>
              <a:rPr b="1">
                <a:solidFill>
                  <a:schemeClr val="accent5">
                    <a:hueOff val="101205"/>
                    <a:satOff val="-13598"/>
                    <a:lumOff val="23877"/>
                  </a:schemeClr>
                </a:solidFill>
              </a:rPr>
              <a:t>H</a:t>
            </a:r>
            <a:r>
              <a:t>(k) + </a:t>
            </a:r>
            <a:r>
              <a:rPr b="1">
                <a:solidFill>
                  <a:schemeClr val="accent6">
                    <a:hueOff val="-241736"/>
                    <a:satOff val="29413"/>
                    <a:lumOff val="20727"/>
                  </a:schemeClr>
                </a:solidFill>
              </a:rPr>
              <a:t>P</a:t>
            </a:r>
            <a:r>
              <a:t>(5) = 8 + 20 mod 12 = 4</a:t>
            </a:r>
          </a:p>
          <a:p>
            <a:r>
              <a:t>…</a:t>
            </a:r>
          </a:p>
        </p:txBody>
      </p:sp>
      <p:sp>
        <p:nvSpPr>
          <p:cNvPr id="1466" name="Line"/>
          <p:cNvSpPr/>
          <p:nvPr/>
        </p:nvSpPr>
        <p:spPr>
          <a:xfrm>
            <a:off x="1581229" y="1266472"/>
            <a:ext cx="7128392" cy="560860"/>
          </a:xfrm>
          <a:custGeom>
            <a:avLst/>
            <a:gdLst/>
            <a:ahLst/>
            <a:cxnLst>
              <a:cxn ang="0">
                <a:pos x="wd2" y="hd2"/>
              </a:cxn>
              <a:cxn ang="5400000">
                <a:pos x="wd2" y="hd2"/>
              </a:cxn>
              <a:cxn ang="10800000">
                <a:pos x="wd2" y="hd2"/>
              </a:cxn>
              <a:cxn ang="16200000">
                <a:pos x="wd2" y="hd2"/>
              </a:cxn>
            </a:cxnLst>
            <a:rect l="0" t="0" r="r" b="b"/>
            <a:pathLst>
              <a:path w="21600" h="21530" extrusionOk="0">
                <a:moveTo>
                  <a:pt x="21600" y="21323"/>
                </a:moveTo>
                <a:cubicBezTo>
                  <a:pt x="18166" y="7287"/>
                  <a:pt x="14537" y="69"/>
                  <a:pt x="10879" y="0"/>
                </a:cubicBezTo>
                <a:cubicBezTo>
                  <a:pt x="7166" y="-70"/>
                  <a:pt x="3482" y="7221"/>
                  <a:pt x="0" y="21530"/>
                </a:cubicBezTo>
              </a:path>
            </a:pathLst>
          </a:custGeom>
          <a:ln w="38100">
            <a:solidFill>
              <a:schemeClr val="accent4">
                <a:hueOff val="102361"/>
                <a:satOff val="14118"/>
                <a:lumOff val="10675"/>
              </a:schemeClr>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7" name="Line"/>
          <p:cNvSpPr/>
          <p:nvPr/>
        </p:nvSpPr>
        <p:spPr>
          <a:xfrm flipH="1">
            <a:off x="1335269" y="1816644"/>
            <a:ext cx="273141" cy="121568"/>
          </a:xfrm>
          <a:prstGeom prst="line">
            <a:avLst/>
          </a:prstGeom>
          <a:ln w="381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74" name="Connection Line"/>
          <p:cNvSpPr/>
          <p:nvPr/>
        </p:nvSpPr>
        <p:spPr>
          <a:xfrm>
            <a:off x="1305374" y="3239393"/>
            <a:ext cx="3578345" cy="687190"/>
          </a:xfrm>
          <a:custGeom>
            <a:avLst/>
            <a:gdLst/>
            <a:ahLst/>
            <a:cxnLst>
              <a:cxn ang="0">
                <a:pos x="wd2" y="hd2"/>
              </a:cxn>
              <a:cxn ang="5400000">
                <a:pos x="wd2" y="hd2"/>
              </a:cxn>
              <a:cxn ang="10800000">
                <a:pos x="wd2" y="hd2"/>
              </a:cxn>
              <a:cxn ang="16200000">
                <a:pos x="wd2" y="hd2"/>
              </a:cxn>
            </a:cxnLst>
            <a:rect l="0" t="0" r="r" b="b"/>
            <a:pathLst>
              <a:path w="21600" h="16200" extrusionOk="0">
                <a:moveTo>
                  <a:pt x="21600" y="7"/>
                </a:moveTo>
                <a:cubicBezTo>
                  <a:pt x="13421" y="21600"/>
                  <a:pt x="6221" y="21598"/>
                  <a:pt x="0" y="0"/>
                </a:cubicBezTo>
              </a:path>
            </a:pathLst>
          </a:custGeom>
          <a:ln w="38100">
            <a:solidFill>
              <a:schemeClr val="accent4">
                <a:hueOff val="102361"/>
                <a:satOff val="14118"/>
                <a:lumOff val="10675"/>
              </a:schemeClr>
            </a:solidFill>
            <a:miter lim="400000"/>
          </a:ln>
        </p:spPr>
        <p:txBody>
          <a:bodyPr/>
          <a:lstStyle/>
          <a:p>
            <a:endParaRPr/>
          </a:p>
        </p:txBody>
      </p:sp>
      <p:sp>
        <p:nvSpPr>
          <p:cNvPr id="1469" name="Line"/>
          <p:cNvSpPr/>
          <p:nvPr/>
        </p:nvSpPr>
        <p:spPr>
          <a:xfrm flipV="1">
            <a:off x="4707362" y="3187504"/>
            <a:ext cx="237324" cy="162828"/>
          </a:xfrm>
          <a:prstGeom prst="line">
            <a:avLst/>
          </a:prstGeom>
          <a:ln w="381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75" name="Connection Line"/>
          <p:cNvSpPr/>
          <p:nvPr/>
        </p:nvSpPr>
        <p:spPr>
          <a:xfrm>
            <a:off x="5041785" y="3257585"/>
            <a:ext cx="3578345" cy="687190"/>
          </a:xfrm>
          <a:custGeom>
            <a:avLst/>
            <a:gdLst/>
            <a:ahLst/>
            <a:cxnLst>
              <a:cxn ang="0">
                <a:pos x="wd2" y="hd2"/>
              </a:cxn>
              <a:cxn ang="5400000">
                <a:pos x="wd2" y="hd2"/>
              </a:cxn>
              <a:cxn ang="10800000">
                <a:pos x="wd2" y="hd2"/>
              </a:cxn>
              <a:cxn ang="16200000">
                <a:pos x="wd2" y="hd2"/>
              </a:cxn>
            </a:cxnLst>
            <a:rect l="0" t="0" r="r" b="b"/>
            <a:pathLst>
              <a:path w="21600" h="16200" extrusionOk="0">
                <a:moveTo>
                  <a:pt x="21600" y="7"/>
                </a:moveTo>
                <a:cubicBezTo>
                  <a:pt x="13421" y="21600"/>
                  <a:pt x="6221" y="21598"/>
                  <a:pt x="0" y="0"/>
                </a:cubicBezTo>
              </a:path>
            </a:pathLst>
          </a:custGeom>
          <a:ln w="38100">
            <a:solidFill>
              <a:schemeClr val="accent4">
                <a:hueOff val="102361"/>
                <a:satOff val="14118"/>
                <a:lumOff val="10675"/>
              </a:schemeClr>
            </a:solidFill>
            <a:miter lim="400000"/>
          </a:ln>
        </p:spPr>
        <p:txBody>
          <a:bodyPr/>
          <a:lstStyle/>
          <a:p>
            <a:endParaRPr/>
          </a:p>
        </p:txBody>
      </p:sp>
      <p:sp>
        <p:nvSpPr>
          <p:cNvPr id="1471" name="Line"/>
          <p:cNvSpPr/>
          <p:nvPr/>
        </p:nvSpPr>
        <p:spPr>
          <a:xfrm flipV="1">
            <a:off x="8443773" y="3205697"/>
            <a:ext cx="237325" cy="162828"/>
          </a:xfrm>
          <a:prstGeom prst="line">
            <a:avLst/>
          </a:prstGeom>
          <a:ln w="38100">
            <a:solidFill>
              <a:schemeClr val="accent4">
                <a:hueOff val="102361"/>
                <a:satOff val="14118"/>
                <a:lumOff val="10675"/>
              </a:schemeClr>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72" name="Chaos with cycles"/>
          <p:cNvSpPr>
            <a:spLocks noGrp="1"/>
          </p:cNvSpPr>
          <p:nvPr>
            <p:ph type="title"/>
          </p:nvPr>
        </p:nvSpPr>
        <p:spPr>
          <a:xfrm>
            <a:off x="0" y="30480"/>
            <a:ext cx="13004801" cy="1188319"/>
          </a:xfrm>
          <a:prstGeom prst="rect">
            <a:avLst/>
          </a:prstGeom>
        </p:spPr>
        <p:txBody>
          <a:bodyPr/>
          <a:lstStyle>
            <a:lvl1pPr defTabSz="537463">
              <a:defRPr sz="7360" b="1"/>
            </a:lvl1pPr>
          </a:lstStyle>
          <a:p>
            <a:r>
              <a:t>Chaos with cycles</a:t>
            </a:r>
          </a:p>
        </p:txBody>
      </p:sp>
      <p:graphicFrame>
        <p:nvGraphicFramePr>
          <p:cNvPr id="1473"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7" name="Chaos with cycles"/>
          <p:cNvSpPr>
            <a:spLocks noGrp="1"/>
          </p:cNvSpPr>
          <p:nvPr>
            <p:ph type="title"/>
          </p:nvPr>
        </p:nvSpPr>
        <p:spPr>
          <a:xfrm>
            <a:off x="0" y="30480"/>
            <a:ext cx="13004801" cy="1188319"/>
          </a:xfrm>
          <a:prstGeom prst="rect">
            <a:avLst/>
          </a:prstGeom>
        </p:spPr>
        <p:txBody>
          <a:bodyPr/>
          <a:lstStyle>
            <a:lvl1pPr defTabSz="537463">
              <a:defRPr sz="7360" b="1"/>
            </a:lvl1pPr>
          </a:lstStyle>
          <a:p>
            <a:r>
              <a:t>Chaos with cycles</a:t>
            </a:r>
          </a:p>
        </p:txBody>
      </p:sp>
      <p:sp>
        <p:nvSpPr>
          <p:cNvPr id="1478" name="Q: So that’s concerning… how do we handle probing functions which produce cycles shorter than the table size?"/>
          <p:cNvSpPr/>
          <p:nvPr/>
        </p:nvSpPr>
        <p:spPr>
          <a:xfrm>
            <a:off x="327732" y="2027354"/>
            <a:ext cx="12349337"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a:t>Q:</a:t>
            </a:r>
            <a:r>
              <a:t> So that’s concerning… how do we handle probing functions which produce cycles shorter than the table size?</a:t>
            </a:r>
          </a:p>
        </p:txBody>
      </p:sp>
      <p:sp>
        <p:nvSpPr>
          <p:cNvPr id="1479" name="A: In general the consensus is that we don’t handle this issue. Instead we avoid it altogether by restricting our domain of probing functions to those which produce a cycle of exactly length N*."/>
          <p:cNvSpPr/>
          <p:nvPr/>
        </p:nvSpPr>
        <p:spPr>
          <a:xfrm>
            <a:off x="489669" y="4286249"/>
            <a:ext cx="12025462"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a:t>A: </a:t>
            </a:r>
            <a:r>
              <a:t>In general the consensus is that we don’t handle this issue. Instead we avoid it altogether by restricting our domain of probing functions to those which produce a cycle of exactly length N</a:t>
            </a:r>
            <a:r>
              <a:rPr baseline="31999"/>
              <a:t>*</a:t>
            </a:r>
            <a:r>
              <a:t>.</a:t>
            </a:r>
          </a:p>
        </p:txBody>
      </p:sp>
      <p:sp>
        <p:nvSpPr>
          <p:cNvPr id="1480" name="* There are a few exceptions with special properties that can produce shorter cycles."/>
          <p:cNvSpPr/>
          <p:nvPr/>
        </p:nvSpPr>
        <p:spPr>
          <a:xfrm>
            <a:off x="1608062" y="8056880"/>
            <a:ext cx="9788675" cy="812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2400"/>
            </a:pPr>
            <a:r>
              <a:rPr baseline="31999"/>
              <a:t>* </a:t>
            </a:r>
            <a:r>
              <a:t>There are a few exceptions with special properties that can produce shorter cycles.</a:t>
            </a:r>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 name="Chaos with cycles"/>
          <p:cNvSpPr>
            <a:spLocks noGrp="1"/>
          </p:cNvSpPr>
          <p:nvPr>
            <p:ph type="title"/>
          </p:nvPr>
        </p:nvSpPr>
        <p:spPr>
          <a:xfrm>
            <a:off x="0" y="30480"/>
            <a:ext cx="13004801" cy="1188319"/>
          </a:xfrm>
          <a:prstGeom prst="rect">
            <a:avLst/>
          </a:prstGeom>
        </p:spPr>
        <p:txBody>
          <a:bodyPr/>
          <a:lstStyle>
            <a:lvl1pPr defTabSz="537463">
              <a:defRPr sz="7360" b="1"/>
            </a:lvl1pPr>
          </a:lstStyle>
          <a:p>
            <a:r>
              <a:t>Chaos with cycles</a:t>
            </a:r>
          </a:p>
        </p:txBody>
      </p:sp>
      <p:sp>
        <p:nvSpPr>
          <p:cNvPr id="1483" name="Techniques such as linear probing, quadratic probing and double hashing are all subject to the issue of causing cycles which is why the probing functions used with these methods are very specific. This is a large topic that will be the focus of the next few videos."/>
          <p:cNvSpPr/>
          <p:nvPr/>
        </p:nvSpPr>
        <p:spPr>
          <a:xfrm>
            <a:off x="156942" y="1960679"/>
            <a:ext cx="12690916" cy="3225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dirty="0"/>
              <a:t>Techniques such as </a:t>
            </a:r>
            <a:r>
              <a:rPr b="1" dirty="0">
                <a:solidFill>
                  <a:schemeClr val="accent2">
                    <a:satOff val="-13916"/>
                    <a:lumOff val="13989"/>
                  </a:schemeClr>
                </a:solidFill>
              </a:rPr>
              <a:t>linear probing</a:t>
            </a:r>
            <a:r>
              <a:rPr dirty="0"/>
              <a:t>, </a:t>
            </a:r>
            <a:r>
              <a:rPr b="1" dirty="0">
                <a:solidFill>
                  <a:schemeClr val="accent2">
                    <a:satOff val="-13916"/>
                    <a:lumOff val="13989"/>
                  </a:schemeClr>
                </a:solidFill>
              </a:rPr>
              <a:t>quadratic probing</a:t>
            </a:r>
            <a:r>
              <a:rPr dirty="0"/>
              <a:t> and </a:t>
            </a:r>
            <a:r>
              <a:rPr b="1" dirty="0">
                <a:solidFill>
                  <a:schemeClr val="accent2">
                    <a:satOff val="-13916"/>
                    <a:lumOff val="13989"/>
                  </a:schemeClr>
                </a:solidFill>
              </a:rPr>
              <a:t>double hashing</a:t>
            </a:r>
            <a:r>
              <a:rPr dirty="0"/>
              <a:t> are all subject to the issue of causing cycles which is why the </a:t>
            </a:r>
            <a:r>
              <a:rPr b="1" dirty="0">
                <a:solidFill>
                  <a:schemeClr val="accent4">
                    <a:hueOff val="102361"/>
                    <a:satOff val="14118"/>
                    <a:lumOff val="10675"/>
                  </a:schemeClr>
                </a:solidFill>
              </a:rPr>
              <a:t>probing functions used with these methods are very specific</a:t>
            </a:r>
            <a:r>
              <a:rPr dirty="0"/>
              <a:t>. This is a large topic that will be the focus of the next few videos.</a:t>
            </a:r>
          </a:p>
        </p:txBody>
      </p:sp>
      <p:sp>
        <p:nvSpPr>
          <p:cNvPr id="1484" name="Notice that open addressing is very sensitive to the hashing function and probing function used. This is not something you have to worry about (as much) if you are using separate chaining as a collision resolution method."/>
          <p:cNvSpPr/>
          <p:nvPr/>
        </p:nvSpPr>
        <p:spPr>
          <a:xfrm>
            <a:off x="114324" y="5830569"/>
            <a:ext cx="12776151"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Notice that open addressing is very sensitive to the hashing function and probing function used. This is not something you have to worry about (as much) if you are using </a:t>
            </a:r>
            <a:r>
              <a:rPr b="1">
                <a:solidFill>
                  <a:schemeClr val="accent2">
                    <a:satOff val="-13916"/>
                    <a:lumOff val="13989"/>
                  </a:schemeClr>
                </a:solidFill>
              </a:rPr>
              <a:t>separate chaining </a:t>
            </a:r>
            <a:r>
              <a:t>as a collision resolution method.</a:t>
            </a:r>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6" name="Next Video:…"/>
          <p:cNvSpPr>
            <a:spLocks noGrp="1"/>
          </p:cNvSpPr>
          <p:nvPr>
            <p:ph type="title"/>
          </p:nvPr>
        </p:nvSpPr>
        <p:spPr>
          <a:xfrm>
            <a:off x="0" y="-106710"/>
            <a:ext cx="13004800" cy="1832968"/>
          </a:xfrm>
          <a:prstGeom prst="rect">
            <a:avLst/>
          </a:prstGeom>
        </p:spPr>
        <p:txBody>
          <a:bodyPr/>
          <a:lstStyle/>
          <a:p>
            <a:pPr defTabSz="508254">
              <a:defRPr sz="5568" b="1"/>
            </a:pPr>
            <a:r>
              <a:t>Next Video: </a:t>
            </a:r>
          </a:p>
          <a:p>
            <a:pPr defTabSz="508254">
              <a:defRPr sz="5568" b="1"/>
            </a:pPr>
            <a:r>
              <a:t>Open addressing linear probing</a:t>
            </a:r>
          </a:p>
        </p:txBody>
      </p:sp>
      <p:sp>
        <p:nvSpPr>
          <p:cNvPr id="1487" name="Multiple hash table implementations and source code and tests can all be found at:"/>
          <p:cNvSpPr/>
          <p:nvPr/>
        </p:nvSpPr>
        <p:spPr>
          <a:xfrm>
            <a:off x="97352" y="7332944"/>
            <a:ext cx="12810096" cy="149790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defTabSz="286258">
              <a:defRPr sz="3920"/>
            </a:lvl1pPr>
          </a:lstStyle>
          <a:p>
            <a:r>
              <a:t>Multiple hash table implementations and source code and tests can all be found at:</a:t>
            </a:r>
          </a:p>
        </p:txBody>
      </p:sp>
      <p:sp>
        <p:nvSpPr>
          <p:cNvPr id="1488" name="github.com/williamfiset/data-structures"/>
          <p:cNvSpPr/>
          <p:nvPr/>
        </p:nvSpPr>
        <p:spPr>
          <a:xfrm>
            <a:off x="779530" y="8782701"/>
            <a:ext cx="11445740" cy="660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800" b="1" u="sng">
                <a:hlinkClick r:id="rId2"/>
              </a:defRPr>
            </a:lvl1pPr>
          </a:lstStyle>
          <a:p>
            <a:pPr>
              <a:defRPr u="none"/>
            </a:pPr>
            <a:r>
              <a:rPr u="sng">
                <a:hlinkClick r:id="rId2"/>
              </a:rPr>
              <a:t>github.com/williamfiset/data-structures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A hash function H(x) is a function that maps a key ‘x’ to a whole number in a fixed range."/>
          <p:cNvSpPr/>
          <p:nvPr/>
        </p:nvSpPr>
        <p:spPr>
          <a:xfrm>
            <a:off x="178978" y="2692400"/>
            <a:ext cx="12646844"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 </a:t>
            </a:r>
            <a:r>
              <a:rPr b="1">
                <a:solidFill>
                  <a:schemeClr val="accent6">
                    <a:hueOff val="-241736"/>
                    <a:satOff val="29413"/>
                    <a:lumOff val="20727"/>
                  </a:schemeClr>
                </a:solidFill>
              </a:rPr>
              <a:t>hash function</a:t>
            </a:r>
            <a:r>
              <a:t> </a:t>
            </a:r>
            <a:r>
              <a:rPr b="1">
                <a:solidFill>
                  <a:schemeClr val="accent5">
                    <a:hueOff val="101205"/>
                    <a:satOff val="-13598"/>
                    <a:lumOff val="23877"/>
                  </a:schemeClr>
                </a:solidFill>
              </a:rPr>
              <a:t>H</a:t>
            </a:r>
            <a:r>
              <a:t>(x) is a function that maps a key ‘x’ to a whole number in a fixed range.</a:t>
            </a:r>
          </a:p>
        </p:txBody>
      </p:sp>
      <p:sp>
        <p:nvSpPr>
          <p:cNvPr id="187" name="For example, H(x) = (x² - 6x + 9) mod 10 maps all integer keys to the range [0,9]"/>
          <p:cNvSpPr/>
          <p:nvPr/>
        </p:nvSpPr>
        <p:spPr>
          <a:xfrm>
            <a:off x="114324" y="4318148"/>
            <a:ext cx="12776151"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For example, </a:t>
            </a:r>
            <a:r>
              <a:rPr b="1">
                <a:solidFill>
                  <a:schemeClr val="accent5">
                    <a:hueOff val="101205"/>
                    <a:satOff val="-13598"/>
                    <a:lumOff val="23877"/>
                  </a:schemeClr>
                </a:solidFill>
              </a:rPr>
              <a:t>H</a:t>
            </a:r>
            <a:r>
              <a:t>(x) = (x² - 6x + 9) mod 10 maps all integer keys to the range [0,9]</a:t>
            </a:r>
          </a:p>
        </p:txBody>
      </p:sp>
      <p:sp>
        <p:nvSpPr>
          <p:cNvPr id="188" name="H(4)  =  (16 - 24 + 9) mod 10 = 1…"/>
          <p:cNvSpPr/>
          <p:nvPr/>
        </p:nvSpPr>
        <p:spPr>
          <a:xfrm>
            <a:off x="2454014" y="5764598"/>
            <a:ext cx="9473060"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rPr b="1">
                <a:solidFill>
                  <a:schemeClr val="accent5">
                    <a:hueOff val="101205"/>
                    <a:satOff val="-13598"/>
                    <a:lumOff val="23877"/>
                  </a:schemeClr>
                </a:solidFill>
              </a:rPr>
              <a:t>H</a:t>
            </a:r>
            <a:r>
              <a:t>(4)  =  (16 - 24 + 9) mod 10 = 1</a:t>
            </a:r>
          </a:p>
          <a:p>
            <a:pPr algn="l"/>
            <a:r>
              <a:rPr b="1">
                <a:solidFill>
                  <a:schemeClr val="accent5">
                    <a:hueOff val="101205"/>
                    <a:satOff val="-13598"/>
                    <a:lumOff val="23877"/>
                  </a:schemeClr>
                </a:solidFill>
              </a:rPr>
              <a:t>H</a:t>
            </a:r>
            <a:r>
              <a:t>(-7) =  (49 + 42 + 9) mod 10 = 0</a:t>
            </a:r>
          </a:p>
          <a:p>
            <a:pPr algn="l"/>
            <a:r>
              <a:rPr b="1">
                <a:solidFill>
                  <a:schemeClr val="accent5">
                    <a:hueOff val="101205"/>
                    <a:satOff val="-13598"/>
                    <a:lumOff val="23877"/>
                  </a:schemeClr>
                </a:solidFill>
              </a:rPr>
              <a:t>H</a:t>
            </a:r>
            <a:r>
              <a:t>(0)  =   (0 -  0 + 9) mod 10 = 9</a:t>
            </a:r>
          </a:p>
          <a:p>
            <a:pPr algn="l"/>
            <a:r>
              <a:rPr b="1">
                <a:solidFill>
                  <a:schemeClr val="accent5">
                    <a:hueOff val="101205"/>
                    <a:satOff val="-13598"/>
                    <a:lumOff val="23877"/>
                  </a:schemeClr>
                </a:solidFill>
              </a:rPr>
              <a:t>H</a:t>
            </a:r>
            <a:r>
              <a:t>(2)  =   (4 - 12 + 9) mod 10 = 1</a:t>
            </a:r>
          </a:p>
          <a:p>
            <a:pPr algn="l"/>
            <a:r>
              <a:rPr b="1">
                <a:solidFill>
                  <a:schemeClr val="accent5">
                    <a:hueOff val="101205"/>
                    <a:satOff val="-13598"/>
                    <a:lumOff val="23877"/>
                  </a:schemeClr>
                </a:solidFill>
              </a:rPr>
              <a:t>H</a:t>
            </a:r>
            <a:r>
              <a:t>(8)  =  (64 - 48 + 9) mod 10 = 5</a:t>
            </a:r>
          </a:p>
        </p:txBody>
      </p:sp>
      <p:sp>
        <p:nvSpPr>
          <p:cNvPr id="189" name="To be able to understand how a mapping is constructed between key-value pairs we first need to talk about hash functions."/>
          <p:cNvSpPr/>
          <p:nvPr/>
        </p:nvSpPr>
        <p:spPr>
          <a:xfrm>
            <a:off x="711422" y="457348"/>
            <a:ext cx="11581955" cy="175230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To be able to understand how a mapping is constructed between key-value pairs we first need to talk about hash functions.</a:t>
            </a: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0" name="Hash table…"/>
          <p:cNvSpPr>
            <a:spLocks noGrp="1"/>
          </p:cNvSpPr>
          <p:nvPr>
            <p:ph type="title"/>
          </p:nvPr>
        </p:nvSpPr>
        <p:spPr>
          <a:xfrm>
            <a:off x="-1" y="1016105"/>
            <a:ext cx="13004801" cy="4229025"/>
          </a:xfrm>
          <a:prstGeom prst="rect">
            <a:avLst/>
          </a:prstGeom>
        </p:spPr>
        <p:txBody>
          <a:bodyPr/>
          <a:lstStyle/>
          <a:p>
            <a:pPr defTabSz="484886">
              <a:defRPr sz="11952"/>
            </a:pPr>
            <a:r>
              <a:t>Hash table</a:t>
            </a:r>
          </a:p>
          <a:p>
            <a:pPr defTabSz="484886">
              <a:defRPr sz="11952"/>
            </a:pPr>
            <a:r>
              <a:t>Linear Probing</a:t>
            </a:r>
          </a:p>
        </p:txBody>
      </p:sp>
      <p:sp>
        <p:nvSpPr>
          <p:cNvPr id="1491" name="An in depth look at linear probing"/>
          <p:cNvSpPr/>
          <p:nvPr/>
        </p:nvSpPr>
        <p:spPr>
          <a:xfrm>
            <a:off x="1765870" y="5415749"/>
            <a:ext cx="947306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An in depth look at linear probing</a:t>
            </a:r>
          </a:p>
        </p:txBody>
      </p:sp>
      <p:sp>
        <p:nvSpPr>
          <p:cNvPr id="1492" name="William Fiset"/>
          <p:cNvSpPr/>
          <p:nvPr/>
        </p:nvSpPr>
        <p:spPr>
          <a:xfrm>
            <a:off x="4656075" y="719535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William Fiset</a:t>
            </a:r>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 name="Open addressing main idea"/>
          <p:cNvSpPr>
            <a:spLocks noGrp="1"/>
          </p:cNvSpPr>
          <p:nvPr>
            <p:ph type="title"/>
          </p:nvPr>
        </p:nvSpPr>
        <p:spPr>
          <a:xfrm>
            <a:off x="0" y="30480"/>
            <a:ext cx="13004801" cy="1188319"/>
          </a:xfrm>
          <a:prstGeom prst="rect">
            <a:avLst/>
          </a:prstGeom>
        </p:spPr>
        <p:txBody>
          <a:bodyPr/>
          <a:lstStyle>
            <a:lvl1pPr defTabSz="490727">
              <a:defRPr sz="6719" b="1"/>
            </a:lvl1pPr>
          </a:lstStyle>
          <a:p>
            <a:r>
              <a:t>Open addressing main idea</a:t>
            </a:r>
          </a:p>
        </p:txBody>
      </p:sp>
      <p:sp>
        <p:nvSpPr>
          <p:cNvPr id="1495" name="x := 1…"/>
          <p:cNvSpPr/>
          <p:nvPr/>
        </p:nvSpPr>
        <p:spPr>
          <a:xfrm>
            <a:off x="2058198" y="3003550"/>
            <a:ext cx="10216428" cy="4787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r>
              <a:t>x := 1</a:t>
            </a:r>
          </a:p>
          <a:p>
            <a:pPr algn="l"/>
            <a:r>
              <a:t>keyHash := </a:t>
            </a:r>
            <a:r>
              <a:rPr b="1">
                <a:solidFill>
                  <a:schemeClr val="accent5">
                    <a:hueOff val="101205"/>
                    <a:satOff val="-13598"/>
                    <a:lumOff val="23877"/>
                  </a:schemeClr>
                </a:solidFill>
              </a:rPr>
              <a:t>H</a:t>
            </a:r>
            <a:r>
              <a:t>(k) mod N</a:t>
            </a:r>
          </a:p>
          <a:p>
            <a:pPr algn="l"/>
            <a:r>
              <a:t>index := keyHash</a:t>
            </a:r>
          </a:p>
          <a:p>
            <a:pPr algn="l"/>
            <a:endParaRPr/>
          </a:p>
          <a:p>
            <a:pPr algn="l"/>
            <a:r>
              <a:rPr b="1">
                <a:solidFill>
                  <a:schemeClr val="accent4">
                    <a:hueOff val="102361"/>
                    <a:satOff val="14118"/>
                    <a:lumOff val="10675"/>
                  </a:schemeClr>
                </a:solidFill>
              </a:rPr>
              <a:t>while</a:t>
            </a:r>
            <a:r>
              <a:t> table[index] != </a:t>
            </a:r>
            <a:r>
              <a:rPr b="1">
                <a:solidFill>
                  <a:schemeClr val="accent4">
                    <a:hueOff val="102361"/>
                    <a:satOff val="14118"/>
                    <a:lumOff val="10675"/>
                  </a:schemeClr>
                </a:solidFill>
              </a:rPr>
              <a:t>null</a:t>
            </a:r>
            <a:r>
              <a:t>:</a:t>
            </a:r>
          </a:p>
          <a:p>
            <a:pPr algn="l"/>
            <a:r>
              <a:t>    index = (keyHash + </a:t>
            </a:r>
            <a:r>
              <a:rPr b="1">
                <a:solidFill>
                  <a:schemeClr val="accent6">
                    <a:hueOff val="-241736"/>
                    <a:satOff val="29413"/>
                    <a:lumOff val="20727"/>
                  </a:schemeClr>
                </a:solidFill>
              </a:rPr>
              <a:t>P</a:t>
            </a:r>
            <a:r>
              <a:t>(k,x)) mod </a:t>
            </a:r>
            <a:r>
              <a:rPr b="1"/>
              <a:t>N</a:t>
            </a:r>
          </a:p>
          <a:p>
            <a:pPr algn="l"/>
            <a:r>
              <a:t>    x = x + 1</a:t>
            </a:r>
          </a:p>
          <a:p>
            <a:pPr algn="l"/>
            <a:endParaRPr/>
          </a:p>
          <a:p>
            <a:pPr algn="l"/>
            <a:r>
              <a:t>insert (k,v) at table[index]</a:t>
            </a:r>
          </a:p>
        </p:txBody>
      </p:sp>
      <p:sp>
        <p:nvSpPr>
          <p:cNvPr id="1496" name="General insertion method for open addressing on a table of size N goes as follows:"/>
          <p:cNvSpPr/>
          <p:nvPr/>
        </p:nvSpPr>
        <p:spPr>
          <a:xfrm>
            <a:off x="141027" y="1676834"/>
            <a:ext cx="12722747"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General insertion method for open addressing on a </a:t>
            </a:r>
            <a:r>
              <a:rPr u="sng"/>
              <a:t>table of size </a:t>
            </a:r>
            <a:r>
              <a:rPr b="1" u="sng"/>
              <a:t>N</a:t>
            </a:r>
            <a:r>
              <a:t> goes as follows:</a:t>
            </a:r>
          </a:p>
        </p:txBody>
      </p:sp>
      <p:sp>
        <p:nvSpPr>
          <p:cNvPr id="1497" name="Where H(k) is the hash for the key k and P(k,x) is the probing function"/>
          <p:cNvSpPr/>
          <p:nvPr/>
        </p:nvSpPr>
        <p:spPr>
          <a:xfrm>
            <a:off x="682332" y="8359140"/>
            <a:ext cx="11640136"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Where </a:t>
            </a:r>
            <a:r>
              <a:rPr b="1">
                <a:solidFill>
                  <a:schemeClr val="accent5">
                    <a:hueOff val="101205"/>
                    <a:satOff val="-13598"/>
                    <a:lumOff val="23877"/>
                  </a:schemeClr>
                </a:solidFill>
              </a:rPr>
              <a:t>H</a:t>
            </a:r>
            <a:r>
              <a:t>(k) is the hash for the key k and </a:t>
            </a:r>
            <a:r>
              <a:rPr b="1">
                <a:solidFill>
                  <a:schemeClr val="accent6">
                    <a:hueOff val="-241736"/>
                    <a:satOff val="29413"/>
                    <a:lumOff val="20727"/>
                  </a:schemeClr>
                </a:solidFill>
              </a:rPr>
              <a:t>P</a:t>
            </a:r>
            <a:r>
              <a:t>(k,x) is the probing function</a:t>
            </a:r>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9" name="LP is a probing method which probes according to a linear formula, specifically:"/>
          <p:cNvSpPr/>
          <p:nvPr/>
        </p:nvSpPr>
        <p:spPr>
          <a:xfrm>
            <a:off x="108406" y="2388204"/>
            <a:ext cx="12787988"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LP is a </a:t>
            </a:r>
            <a:r>
              <a:rPr b="1">
                <a:solidFill>
                  <a:schemeClr val="accent2">
                    <a:satOff val="-13916"/>
                    <a:lumOff val="13989"/>
                  </a:schemeClr>
                </a:solidFill>
              </a:rPr>
              <a:t>probing method</a:t>
            </a:r>
            <a:r>
              <a:t> which probes according to a linear formula, specifically:</a:t>
            </a:r>
          </a:p>
        </p:txBody>
      </p:sp>
      <p:sp>
        <p:nvSpPr>
          <p:cNvPr id="1500" name="What is Linear Probing (LP)?"/>
          <p:cNvSpPr>
            <a:spLocks noGrp="1"/>
          </p:cNvSpPr>
          <p:nvPr>
            <p:ph type="title"/>
          </p:nvPr>
        </p:nvSpPr>
        <p:spPr>
          <a:xfrm>
            <a:off x="0" y="172720"/>
            <a:ext cx="13004801" cy="1188319"/>
          </a:xfrm>
          <a:prstGeom prst="rect">
            <a:avLst/>
          </a:prstGeom>
        </p:spPr>
        <p:txBody>
          <a:bodyPr/>
          <a:lstStyle>
            <a:lvl1pPr defTabSz="438150">
              <a:defRPr sz="6000" b="1"/>
            </a:lvl1pPr>
          </a:lstStyle>
          <a:p>
            <a:r>
              <a:t>What is Linear Probing (LP)?</a:t>
            </a:r>
          </a:p>
        </p:txBody>
      </p:sp>
      <p:sp>
        <p:nvSpPr>
          <p:cNvPr id="1501" name="P(x) = ax + b where a(≠0), b are constants"/>
          <p:cNvSpPr/>
          <p:nvPr/>
        </p:nvSpPr>
        <p:spPr>
          <a:xfrm>
            <a:off x="519246" y="3959168"/>
            <a:ext cx="12403902"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a:solidFill>
                  <a:schemeClr val="accent6">
                    <a:hueOff val="-241736"/>
                    <a:satOff val="29413"/>
                    <a:lumOff val="20727"/>
                  </a:schemeClr>
                </a:solidFill>
              </a:rPr>
              <a:t>P</a:t>
            </a:r>
            <a:r>
              <a:t>(x) = ax + b where a(≠0), b are constants</a:t>
            </a:r>
          </a:p>
        </p:txBody>
      </p:sp>
      <p:sp>
        <p:nvSpPr>
          <p:cNvPr id="1502" name="(Note: The constant b is obsolete, do you know why?)"/>
          <p:cNvSpPr/>
          <p:nvPr/>
        </p:nvSpPr>
        <p:spPr>
          <a:xfrm>
            <a:off x="1481077" y="4577162"/>
            <a:ext cx="9656565" cy="457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lvl1pPr>
          </a:lstStyle>
          <a:p>
            <a:r>
              <a:t>(Note: The constant b is obsolete, do you know why?)</a:t>
            </a:r>
          </a:p>
        </p:txBody>
      </p:sp>
      <p:sp>
        <p:nvSpPr>
          <p:cNvPr id="1503" name="However, as we previously saw not all linear functions are viable because they are unable to produce a cycle of order N. We will need some way to handle this."/>
          <p:cNvSpPr/>
          <p:nvPr/>
        </p:nvSpPr>
        <p:spPr>
          <a:xfrm>
            <a:off x="314758" y="5827847"/>
            <a:ext cx="12070483"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However, as we previously saw not all linear functions are viable because they are unable to produce a cycle of order </a:t>
            </a:r>
            <a:r>
              <a:rPr b="1"/>
              <a:t>N</a:t>
            </a:r>
            <a:r>
              <a:t>. We will need some way to handle this.</a:t>
            </a:r>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 name="If our linear function is: P(x) = 3x,…"/>
          <p:cNvSpPr/>
          <p:nvPr/>
        </p:nvSpPr>
        <p:spPr>
          <a:xfrm>
            <a:off x="890818" y="1676934"/>
            <a:ext cx="12287503"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r>
              <a:t>If our linear function is: </a:t>
            </a:r>
            <a:r>
              <a:rPr b="1">
                <a:solidFill>
                  <a:schemeClr val="accent6">
                    <a:hueOff val="-241736"/>
                    <a:satOff val="29413"/>
                    <a:lumOff val="20727"/>
                  </a:schemeClr>
                </a:solidFill>
              </a:rPr>
              <a:t>P</a:t>
            </a:r>
            <a:r>
              <a:t>(x) = 3x,</a:t>
            </a:r>
          </a:p>
          <a:p>
            <a:pPr algn="l"/>
            <a:r>
              <a:rPr b="1">
                <a:solidFill>
                  <a:schemeClr val="accent5">
                    <a:hueOff val="101205"/>
                    <a:satOff val="-13598"/>
                    <a:lumOff val="23877"/>
                  </a:schemeClr>
                </a:solidFill>
              </a:rPr>
              <a:t>H</a:t>
            </a:r>
            <a:r>
              <a:t>(k) = 4, and table size is nine (N = 9) we end up with the following cycle occurring:</a:t>
            </a:r>
          </a:p>
        </p:txBody>
      </p:sp>
      <p:sp>
        <p:nvSpPr>
          <p:cNvPr id="1506" name="H(k)+P(0) mod N = 4…"/>
          <p:cNvSpPr/>
          <p:nvPr/>
        </p:nvSpPr>
        <p:spPr>
          <a:xfrm>
            <a:off x="538480" y="3971490"/>
            <a:ext cx="5619453"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(0)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(1)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(2) mod N = 1</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(3)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(4)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(5) mod N = 1</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(6)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(7)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(8) mod N = 1</a:t>
            </a:r>
          </a:p>
        </p:txBody>
      </p:sp>
      <p:sp>
        <p:nvSpPr>
          <p:cNvPr id="1507" name="…"/>
          <p:cNvSpPr/>
          <p:nvPr/>
        </p:nvSpPr>
        <p:spPr>
          <a:xfrm>
            <a:off x="2978216" y="8462185"/>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t>
            </a:r>
          </a:p>
        </p:txBody>
      </p:sp>
      <p:sp>
        <p:nvSpPr>
          <p:cNvPr id="1508" name="Chaos with cycles"/>
          <p:cNvSpPr>
            <a:spLocks noGrp="1"/>
          </p:cNvSpPr>
          <p:nvPr>
            <p:ph type="title"/>
          </p:nvPr>
        </p:nvSpPr>
        <p:spPr>
          <a:xfrm>
            <a:off x="0" y="172720"/>
            <a:ext cx="13004801" cy="1188319"/>
          </a:xfrm>
          <a:prstGeom prst="rect">
            <a:avLst/>
          </a:prstGeom>
        </p:spPr>
        <p:txBody>
          <a:bodyPr/>
          <a:lstStyle>
            <a:lvl1pPr defTabSz="537463">
              <a:defRPr sz="7360" b="1"/>
            </a:lvl1pPr>
          </a:lstStyle>
          <a:p>
            <a:r>
              <a:t>Chaos with cycles</a:t>
            </a:r>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0" name="Chaos with cycles"/>
          <p:cNvSpPr>
            <a:spLocks noGrp="1"/>
          </p:cNvSpPr>
          <p:nvPr>
            <p:ph type="title"/>
          </p:nvPr>
        </p:nvSpPr>
        <p:spPr>
          <a:xfrm>
            <a:off x="0" y="172720"/>
            <a:ext cx="13004801" cy="1188319"/>
          </a:xfrm>
          <a:prstGeom prst="rect">
            <a:avLst/>
          </a:prstGeom>
        </p:spPr>
        <p:txBody>
          <a:bodyPr/>
          <a:lstStyle>
            <a:lvl1pPr defTabSz="537463">
              <a:defRPr sz="7360" b="1"/>
            </a:lvl1pPr>
          </a:lstStyle>
          <a:p>
            <a:r>
              <a:t>Chaos with cycles</a:t>
            </a:r>
          </a:p>
        </p:txBody>
      </p:sp>
      <p:sp>
        <p:nvSpPr>
          <p:cNvPr id="1511" name="H(k)+P(0) mod N = 4…"/>
          <p:cNvSpPr/>
          <p:nvPr/>
        </p:nvSpPr>
        <p:spPr>
          <a:xfrm>
            <a:off x="538480" y="3971490"/>
            <a:ext cx="5619453"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(0)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(1)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(2) mod N = 1</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(3)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(4)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(5) mod N = 1</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(6)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(7)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(8) mod N = 1</a:t>
            </a:r>
          </a:p>
        </p:txBody>
      </p:sp>
      <p:sp>
        <p:nvSpPr>
          <p:cNvPr id="1512" name="…"/>
          <p:cNvSpPr/>
          <p:nvPr/>
        </p:nvSpPr>
        <p:spPr>
          <a:xfrm>
            <a:off x="2978216" y="8462185"/>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t>
            </a:r>
          </a:p>
        </p:txBody>
      </p:sp>
      <p:sp>
        <p:nvSpPr>
          <p:cNvPr id="1513" name="The cycle {4,7,1} makes it impossible to reach buckets {0,2,3,5,6,8}!"/>
          <p:cNvSpPr/>
          <p:nvPr/>
        </p:nvSpPr>
        <p:spPr>
          <a:xfrm>
            <a:off x="6149364" y="4044950"/>
            <a:ext cx="6698249"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The cycle {4,7,1} makes it impossible to reach buckets {0,2,3,5,6,8}!</a:t>
            </a:r>
          </a:p>
        </p:txBody>
      </p:sp>
      <p:sp>
        <p:nvSpPr>
          <p:cNvPr id="1514" name="This would cause an infinite loop in our hash table if all the buckets 4, 7, and 1 were already occupied!"/>
          <p:cNvSpPr/>
          <p:nvPr/>
        </p:nvSpPr>
        <p:spPr>
          <a:xfrm>
            <a:off x="6149364" y="5906769"/>
            <a:ext cx="6698249"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This would cause an </a:t>
            </a:r>
            <a:r>
              <a:rPr b="1">
                <a:solidFill>
                  <a:schemeClr val="accent5"/>
                </a:solidFill>
              </a:rPr>
              <a:t>infinite loop</a:t>
            </a:r>
            <a:r>
              <a:t> in our hash table if all the buckets 4, 7, and 1 were already occupied!</a:t>
            </a:r>
          </a:p>
        </p:txBody>
      </p:sp>
      <p:sp>
        <p:nvSpPr>
          <p:cNvPr id="1515" name="If our linear function is: P(x) = 3x,…"/>
          <p:cNvSpPr/>
          <p:nvPr/>
        </p:nvSpPr>
        <p:spPr>
          <a:xfrm>
            <a:off x="890818" y="1676934"/>
            <a:ext cx="12287503"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pPr algn="l"/>
            <a:r>
              <a:t>If our linear function is: </a:t>
            </a:r>
            <a:r>
              <a:rPr b="1">
                <a:solidFill>
                  <a:schemeClr val="accent6">
                    <a:hueOff val="-241736"/>
                    <a:satOff val="29413"/>
                    <a:lumOff val="20727"/>
                  </a:schemeClr>
                </a:solidFill>
              </a:rPr>
              <a:t>P</a:t>
            </a:r>
            <a:r>
              <a:t>(x) = 3x,</a:t>
            </a:r>
          </a:p>
          <a:p>
            <a:pPr algn="l"/>
            <a:r>
              <a:rPr b="1">
                <a:solidFill>
                  <a:schemeClr val="accent5">
                    <a:hueOff val="101205"/>
                    <a:satOff val="-13598"/>
                    <a:lumOff val="23877"/>
                  </a:schemeClr>
                </a:solidFill>
              </a:rPr>
              <a:t>H</a:t>
            </a:r>
            <a:r>
              <a:t>(k) = 4, and table size is nine (N = 9) we end up with the following cycle occurring:</a:t>
            </a:r>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7" name="Q: Which value(s) of the constant a in P(x) = ax produce a full cycle modulo N?"/>
          <p:cNvSpPr/>
          <p:nvPr/>
        </p:nvSpPr>
        <p:spPr>
          <a:xfrm>
            <a:off x="686177" y="2123874"/>
            <a:ext cx="11632447"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a:t>Q:</a:t>
            </a:r>
            <a:r>
              <a:t> Which value(s) of the constant a in </a:t>
            </a:r>
            <a:r>
              <a:rPr b="1">
                <a:solidFill>
                  <a:schemeClr val="accent6">
                    <a:hueOff val="-241736"/>
                    <a:satOff val="29413"/>
                    <a:lumOff val="20727"/>
                  </a:schemeClr>
                </a:solidFill>
              </a:rPr>
              <a:t>P</a:t>
            </a:r>
            <a:r>
              <a:t>(x) = ax produce a full cycle modulo N?</a:t>
            </a:r>
          </a:p>
        </p:txBody>
      </p:sp>
      <p:sp>
        <p:nvSpPr>
          <p:cNvPr id="1518" name="Chaos with cycles"/>
          <p:cNvSpPr>
            <a:spLocks noGrp="1"/>
          </p:cNvSpPr>
          <p:nvPr>
            <p:ph type="title"/>
          </p:nvPr>
        </p:nvSpPr>
        <p:spPr>
          <a:xfrm>
            <a:off x="0" y="172720"/>
            <a:ext cx="13004801" cy="1188319"/>
          </a:xfrm>
          <a:prstGeom prst="rect">
            <a:avLst/>
          </a:prstGeom>
        </p:spPr>
        <p:txBody>
          <a:bodyPr/>
          <a:lstStyle>
            <a:lvl1pPr defTabSz="537463">
              <a:defRPr sz="7360" b="1"/>
            </a:lvl1pPr>
          </a:lstStyle>
          <a:p>
            <a:r>
              <a:t>Chaos with cycles</a:t>
            </a:r>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 name="Q: Which value(s) of the constant a in P(x) = ax produce a full cycle modulo N?"/>
          <p:cNvSpPr/>
          <p:nvPr/>
        </p:nvSpPr>
        <p:spPr>
          <a:xfrm>
            <a:off x="686177" y="2123874"/>
            <a:ext cx="11632447"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a:t>Q:</a:t>
            </a:r>
            <a:r>
              <a:t> Which value(s) of the constant a in </a:t>
            </a:r>
            <a:r>
              <a:rPr b="1">
                <a:solidFill>
                  <a:schemeClr val="accent6">
                    <a:hueOff val="-241736"/>
                    <a:satOff val="29413"/>
                    <a:lumOff val="20727"/>
                  </a:schemeClr>
                </a:solidFill>
              </a:rPr>
              <a:t>P</a:t>
            </a:r>
            <a:r>
              <a:t>(x) = ax produce a full cycle modulo N?</a:t>
            </a:r>
          </a:p>
        </p:txBody>
      </p:sp>
      <p:sp>
        <p:nvSpPr>
          <p:cNvPr id="1521" name="A: This happens when a and N are relatively prime. Two numbers are relatively prime if their Greatest Common Denominator (GCD) is equal to one. Hence, when GCD(a,N) = 1 the probing function P(x) be able to generate a complete cycle and we will always be able to find an empty bucket!"/>
          <p:cNvSpPr/>
          <p:nvPr/>
        </p:nvSpPr>
        <p:spPr>
          <a:xfrm>
            <a:off x="145057" y="4131309"/>
            <a:ext cx="12714685" cy="37465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a:t>A:</a:t>
            </a:r>
            <a:r>
              <a:t> This happens when a and N are </a:t>
            </a:r>
            <a:r>
              <a:rPr b="1">
                <a:solidFill>
                  <a:schemeClr val="accent2">
                    <a:satOff val="-13916"/>
                    <a:lumOff val="13989"/>
                  </a:schemeClr>
                </a:solidFill>
              </a:rPr>
              <a:t>relatively prime</a:t>
            </a:r>
            <a:r>
              <a:rPr b="1"/>
              <a:t>.</a:t>
            </a:r>
            <a:r>
              <a:rPr b="1" baseline="31999">
                <a:solidFill>
                  <a:schemeClr val="accent2">
                    <a:satOff val="-13916"/>
                    <a:lumOff val="13989"/>
                  </a:schemeClr>
                </a:solidFill>
              </a:rPr>
              <a:t> </a:t>
            </a:r>
            <a:r>
              <a:t>Two numbers are relatively prime if their </a:t>
            </a:r>
            <a:r>
              <a:rPr b="1">
                <a:solidFill>
                  <a:schemeClr val="accent4">
                    <a:hueOff val="102361"/>
                    <a:satOff val="14118"/>
                    <a:lumOff val="10675"/>
                  </a:schemeClr>
                </a:solidFill>
              </a:rPr>
              <a:t>Greatest Common Denominator (GCD)</a:t>
            </a:r>
            <a:r>
              <a:t> is equal to one. Hence, when </a:t>
            </a:r>
            <a:r>
              <a:rPr b="1">
                <a:solidFill>
                  <a:schemeClr val="accent4">
                    <a:hueOff val="102361"/>
                    <a:satOff val="14118"/>
                    <a:lumOff val="10675"/>
                  </a:schemeClr>
                </a:solidFill>
              </a:rPr>
              <a:t>GCD</a:t>
            </a:r>
            <a:r>
              <a:t>(a,N) = 1 the probing function </a:t>
            </a:r>
            <a:r>
              <a:rPr b="1">
                <a:solidFill>
                  <a:schemeClr val="accent6">
                    <a:hueOff val="-241736"/>
                    <a:satOff val="29413"/>
                    <a:lumOff val="20727"/>
                  </a:schemeClr>
                </a:solidFill>
              </a:rPr>
              <a:t>P</a:t>
            </a:r>
            <a:r>
              <a:t>(x) be able to generate a complete cycle and we will always be able to find an empty bucket!</a:t>
            </a:r>
          </a:p>
        </p:txBody>
      </p:sp>
      <p:sp>
        <p:nvSpPr>
          <p:cNvPr id="1522" name="Chaos with cycles"/>
          <p:cNvSpPr>
            <a:spLocks noGrp="1"/>
          </p:cNvSpPr>
          <p:nvPr>
            <p:ph type="title"/>
          </p:nvPr>
        </p:nvSpPr>
        <p:spPr>
          <a:xfrm>
            <a:off x="0" y="172720"/>
            <a:ext cx="13004801" cy="1188319"/>
          </a:xfrm>
          <a:prstGeom prst="rect">
            <a:avLst/>
          </a:prstGeom>
        </p:spPr>
        <p:txBody>
          <a:bodyPr/>
          <a:lstStyle>
            <a:lvl1pPr defTabSz="537463">
              <a:defRPr sz="7360" b="1"/>
            </a:lvl1pPr>
          </a:lstStyle>
          <a:p>
            <a:r>
              <a:t>Chaos with cycles</a:t>
            </a:r>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4" name="Inserting with LP"/>
          <p:cNvSpPr>
            <a:spLocks noGrp="1"/>
          </p:cNvSpPr>
          <p:nvPr>
            <p:ph type="title"/>
          </p:nvPr>
        </p:nvSpPr>
        <p:spPr>
          <a:xfrm>
            <a:off x="0" y="71120"/>
            <a:ext cx="13004801" cy="1188319"/>
          </a:xfrm>
          <a:prstGeom prst="rect">
            <a:avLst/>
          </a:prstGeom>
        </p:spPr>
        <p:txBody>
          <a:bodyPr/>
          <a:lstStyle>
            <a:lvl1pPr defTabSz="537463">
              <a:defRPr sz="7360" b="1"/>
            </a:lvl1pPr>
          </a:lstStyle>
          <a:p>
            <a:r>
              <a:t>Inserting with LP</a:t>
            </a:r>
          </a:p>
        </p:txBody>
      </p:sp>
      <p:sp>
        <p:nvSpPr>
          <p:cNvPr id="1525" name="Suppose we have an originally empty hash table and we want to insert some (ki,vi) pairs with LP and we selected our hash table to have:"/>
          <p:cNvSpPr/>
          <p:nvPr/>
        </p:nvSpPr>
        <p:spPr>
          <a:xfrm>
            <a:off x="0" y="3840797"/>
            <a:ext cx="13004801"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r>
              <a:t>Suppose we have an originally empty hash table and we want to insert some (k</a:t>
            </a:r>
            <a:r>
              <a:rPr baseline="-5999"/>
              <a:t>i</a:t>
            </a:r>
            <a:r>
              <a:t>,v</a:t>
            </a:r>
            <a:r>
              <a:rPr baseline="-5999"/>
              <a:t>i</a:t>
            </a:r>
            <a:r>
              <a:t>) pairs with LP and we selected our hash table to have:</a:t>
            </a:r>
          </a:p>
        </p:txBody>
      </p:sp>
      <p:graphicFrame>
        <p:nvGraphicFramePr>
          <p:cNvPr id="1526"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527"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528" name="Probing function: P(x) = 6x…"/>
          <p:cNvSpPr/>
          <p:nvPr/>
        </p:nvSpPr>
        <p:spPr>
          <a:xfrm>
            <a:off x="1628241" y="6192519"/>
            <a:ext cx="9748318"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Probing function: </a:t>
            </a:r>
            <a:r>
              <a:rPr b="1">
                <a:solidFill>
                  <a:schemeClr val="accent6">
                    <a:hueOff val="-241736"/>
                    <a:satOff val="29413"/>
                    <a:lumOff val="20727"/>
                  </a:schemeClr>
                </a:solidFill>
              </a:rPr>
              <a:t>P</a:t>
            </a:r>
            <a:r>
              <a:t>(x) = 6x</a:t>
            </a:r>
          </a:p>
          <a:p>
            <a:r>
              <a:t>Fixed table size: N = 9</a:t>
            </a:r>
          </a:p>
          <a:p>
            <a:r>
              <a:t>Max load factor: α = 0.667</a:t>
            </a:r>
          </a:p>
          <a:p>
            <a:r>
              <a:t>Threshold before resize = N * α = 6</a:t>
            </a:r>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0" name="Inserting with LP"/>
          <p:cNvSpPr>
            <a:spLocks noGrp="1"/>
          </p:cNvSpPr>
          <p:nvPr>
            <p:ph type="title"/>
          </p:nvPr>
        </p:nvSpPr>
        <p:spPr>
          <a:xfrm>
            <a:off x="0" y="71120"/>
            <a:ext cx="13004801" cy="1188319"/>
          </a:xfrm>
          <a:prstGeom prst="rect">
            <a:avLst/>
          </a:prstGeom>
        </p:spPr>
        <p:txBody>
          <a:bodyPr/>
          <a:lstStyle>
            <a:lvl1pPr defTabSz="537463">
              <a:defRPr sz="7360" b="1"/>
            </a:lvl1pPr>
          </a:lstStyle>
          <a:p>
            <a:r>
              <a:t>Inserting with LP</a:t>
            </a:r>
          </a:p>
        </p:txBody>
      </p:sp>
      <p:sp>
        <p:nvSpPr>
          <p:cNvPr id="1531" name="Q: Based on the selected probing function P(x) and the table size are we likely to eventually get an infinite loop while inserting?"/>
          <p:cNvSpPr/>
          <p:nvPr/>
        </p:nvSpPr>
        <p:spPr>
          <a:xfrm>
            <a:off x="-65580" y="3480117"/>
            <a:ext cx="13135959"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r>
              <a:rPr b="1"/>
              <a:t>Q:</a:t>
            </a:r>
            <a:r>
              <a:t> Based on the selected probing function </a:t>
            </a:r>
            <a:r>
              <a:rPr b="1">
                <a:solidFill>
                  <a:schemeClr val="accent6">
                    <a:hueOff val="-241736"/>
                    <a:satOff val="29413"/>
                    <a:lumOff val="20727"/>
                  </a:schemeClr>
                </a:solidFill>
              </a:rPr>
              <a:t>P</a:t>
            </a:r>
            <a:r>
              <a:t>(x) and the table size are we likely to eventually get an infinite loop while inserting?</a:t>
            </a:r>
          </a:p>
        </p:txBody>
      </p:sp>
      <p:graphicFrame>
        <p:nvGraphicFramePr>
          <p:cNvPr id="1532"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533"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534" name="Probing function: P(x) = 6x…"/>
          <p:cNvSpPr/>
          <p:nvPr/>
        </p:nvSpPr>
        <p:spPr>
          <a:xfrm>
            <a:off x="1628241" y="6192519"/>
            <a:ext cx="9748318"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Probing function: </a:t>
            </a:r>
            <a:r>
              <a:rPr b="1">
                <a:solidFill>
                  <a:schemeClr val="accent6">
                    <a:hueOff val="-241736"/>
                    <a:satOff val="29413"/>
                    <a:lumOff val="20727"/>
                  </a:schemeClr>
                </a:solidFill>
              </a:rPr>
              <a:t>P</a:t>
            </a:r>
            <a:r>
              <a:t>(x) = 6x</a:t>
            </a:r>
          </a:p>
          <a:p>
            <a:r>
              <a:t>Fixed table size: N = 9</a:t>
            </a:r>
          </a:p>
          <a:p>
            <a:r>
              <a:t>Max load factor: α = 0.667</a:t>
            </a:r>
          </a:p>
          <a:p>
            <a:r>
              <a:t>Threshold before resize = N * α = 6</a:t>
            </a:r>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 name="Inserting with LP"/>
          <p:cNvSpPr>
            <a:spLocks noGrp="1"/>
          </p:cNvSpPr>
          <p:nvPr>
            <p:ph type="title"/>
          </p:nvPr>
        </p:nvSpPr>
        <p:spPr>
          <a:xfrm>
            <a:off x="0" y="71120"/>
            <a:ext cx="13004801" cy="1188319"/>
          </a:xfrm>
          <a:prstGeom prst="rect">
            <a:avLst/>
          </a:prstGeom>
        </p:spPr>
        <p:txBody>
          <a:bodyPr/>
          <a:lstStyle>
            <a:lvl1pPr defTabSz="537463">
              <a:defRPr sz="7360" b="1"/>
            </a:lvl1pPr>
          </a:lstStyle>
          <a:p>
            <a:r>
              <a:t>Inserting with LP</a:t>
            </a:r>
          </a:p>
        </p:txBody>
      </p:sp>
      <p:sp>
        <p:nvSpPr>
          <p:cNvPr id="1537" name="A: Yes! GCD(N,a) = GCD(9,6) = 3 is not 1!"/>
          <p:cNvSpPr/>
          <p:nvPr/>
        </p:nvSpPr>
        <p:spPr>
          <a:xfrm>
            <a:off x="-132083" y="5357018"/>
            <a:ext cx="13268966"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a:t>A:</a:t>
            </a:r>
            <a:r>
              <a:t> Yes! </a:t>
            </a:r>
            <a:r>
              <a:rPr b="1">
                <a:solidFill>
                  <a:schemeClr val="accent4">
                    <a:hueOff val="102361"/>
                    <a:satOff val="14118"/>
                    <a:lumOff val="10675"/>
                  </a:schemeClr>
                </a:solidFill>
              </a:rPr>
              <a:t>GCD</a:t>
            </a:r>
            <a:r>
              <a:t>(N,a) = </a:t>
            </a:r>
            <a:r>
              <a:rPr b="1">
                <a:solidFill>
                  <a:schemeClr val="accent4">
                    <a:hueOff val="102361"/>
                    <a:satOff val="14118"/>
                    <a:lumOff val="10675"/>
                  </a:schemeClr>
                </a:solidFill>
              </a:rPr>
              <a:t>GCD</a:t>
            </a:r>
            <a:r>
              <a:t>(9,6) = </a:t>
            </a:r>
            <a:r>
              <a:rPr b="1">
                <a:solidFill>
                  <a:schemeClr val="accent5"/>
                </a:solidFill>
              </a:rPr>
              <a:t>3</a:t>
            </a:r>
            <a:r>
              <a:t> is not 1!</a:t>
            </a:r>
          </a:p>
        </p:txBody>
      </p:sp>
      <p:sp>
        <p:nvSpPr>
          <p:cNvPr id="1538" name="Q: Based on the selected probing function P(x) and the table size are we likely to eventually get an infinite loop while inserting?"/>
          <p:cNvSpPr/>
          <p:nvPr/>
        </p:nvSpPr>
        <p:spPr>
          <a:xfrm>
            <a:off x="-65580" y="3480117"/>
            <a:ext cx="13135959"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r>
              <a:rPr b="1"/>
              <a:t>Q:</a:t>
            </a:r>
            <a:r>
              <a:t> Based on the selected probing function </a:t>
            </a:r>
            <a:r>
              <a:rPr b="1">
                <a:solidFill>
                  <a:schemeClr val="accent6">
                    <a:hueOff val="-241736"/>
                    <a:satOff val="29413"/>
                    <a:lumOff val="20727"/>
                  </a:schemeClr>
                </a:solidFill>
              </a:rPr>
              <a:t>P</a:t>
            </a:r>
            <a:r>
              <a:t>(x) and the table size are we likely to eventually get an infinite loop while inserting?</a:t>
            </a:r>
          </a:p>
        </p:txBody>
      </p:sp>
      <p:graphicFrame>
        <p:nvGraphicFramePr>
          <p:cNvPr id="1539"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540"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541" name="Probing function: P(x) = 6x…"/>
          <p:cNvSpPr/>
          <p:nvPr/>
        </p:nvSpPr>
        <p:spPr>
          <a:xfrm>
            <a:off x="1628241" y="6192519"/>
            <a:ext cx="9748318"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Probing function: </a:t>
            </a:r>
            <a:r>
              <a:rPr b="1">
                <a:solidFill>
                  <a:schemeClr val="accent6">
                    <a:hueOff val="-241736"/>
                    <a:satOff val="29413"/>
                    <a:lumOff val="20727"/>
                  </a:schemeClr>
                </a:solidFill>
              </a:rPr>
              <a:t>P</a:t>
            </a:r>
            <a:r>
              <a:t>(x) = 6x</a:t>
            </a:r>
          </a:p>
          <a:p>
            <a:r>
              <a:t>Fixed table size: N = 9</a:t>
            </a:r>
          </a:p>
          <a:p>
            <a:r>
              <a:t>Max load factor: α = 0.667</a:t>
            </a:r>
          </a:p>
          <a:p>
            <a:r>
              <a:t>Threshold before resize = N * α = 6</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We can also define hash functions for arbitrary objects such as strings, lists, tuples, multi data objects, etc…"/>
          <p:cNvSpPr/>
          <p:nvPr/>
        </p:nvSpPr>
        <p:spPr>
          <a:xfrm>
            <a:off x="609922" y="127148"/>
            <a:ext cx="11784956" cy="175230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We can also define hash functions for arbitrary objects such as strings, lists, tuples, multi data objects, etc…</a:t>
            </a:r>
          </a:p>
        </p:txBody>
      </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43"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544" name="Inserting with LP"/>
          <p:cNvSpPr>
            <a:spLocks noGrp="1"/>
          </p:cNvSpPr>
          <p:nvPr>
            <p:ph type="title"/>
          </p:nvPr>
        </p:nvSpPr>
        <p:spPr>
          <a:xfrm>
            <a:off x="0" y="71120"/>
            <a:ext cx="13004801" cy="1188319"/>
          </a:xfrm>
          <a:prstGeom prst="rect">
            <a:avLst/>
          </a:prstGeom>
        </p:spPr>
        <p:txBody>
          <a:bodyPr/>
          <a:lstStyle>
            <a:lvl1pPr defTabSz="537463">
              <a:defRPr sz="7360" b="1"/>
            </a:lvl1pPr>
          </a:lstStyle>
          <a:p>
            <a:r>
              <a:t>Inserting with LP</a:t>
            </a:r>
          </a:p>
        </p:txBody>
      </p:sp>
      <p:sp>
        <p:nvSpPr>
          <p:cNvPr id="1545"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graphicFrame>
        <p:nvGraphicFramePr>
          <p:cNvPr id="1546"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547"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548"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549" name="Line"/>
          <p:cNvSpPr/>
          <p:nvPr/>
        </p:nvSpPr>
        <p:spPr>
          <a:xfrm flipH="1">
            <a:off x="3648429" y="5186679"/>
            <a:ext cx="589672"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51"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552" name="Inserting with LP"/>
          <p:cNvSpPr>
            <a:spLocks noGrp="1"/>
          </p:cNvSpPr>
          <p:nvPr>
            <p:ph type="title"/>
          </p:nvPr>
        </p:nvSpPr>
        <p:spPr>
          <a:xfrm>
            <a:off x="0" y="71120"/>
            <a:ext cx="13004801" cy="1188319"/>
          </a:xfrm>
          <a:prstGeom prst="rect">
            <a:avLst/>
          </a:prstGeom>
        </p:spPr>
        <p:txBody>
          <a:bodyPr/>
          <a:lstStyle>
            <a:lvl1pPr defTabSz="537463">
              <a:defRPr sz="7360" b="1"/>
            </a:lvl1pPr>
          </a:lstStyle>
          <a:p>
            <a:r>
              <a:t>Inserting with LP</a:t>
            </a:r>
          </a:p>
        </p:txBody>
      </p:sp>
      <p:sp>
        <p:nvSpPr>
          <p:cNvPr id="1553"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graphicFrame>
        <p:nvGraphicFramePr>
          <p:cNvPr id="1554"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555"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556" name="Line"/>
          <p:cNvSpPr/>
          <p:nvPr/>
        </p:nvSpPr>
        <p:spPr>
          <a:xfrm flipH="1">
            <a:off x="3648429" y="5186679"/>
            <a:ext cx="589672"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557" name="Suppose H(k1) = 2"/>
          <p:cNvSpPr/>
          <p:nvPr/>
        </p:nvSpPr>
        <p:spPr>
          <a:xfrm>
            <a:off x="5523036" y="4408170"/>
            <a:ext cx="470192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1</a:t>
            </a:r>
            <a:r>
              <a:t>) = 2</a:t>
            </a:r>
          </a:p>
        </p:txBody>
      </p:sp>
      <p:sp>
        <p:nvSpPr>
          <p:cNvPr id="1558"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559" name="(H(k1) + P(0)) mod N ="/>
          <p:cNvSpPr/>
          <p:nvPr/>
        </p:nvSpPr>
        <p:spPr>
          <a:xfrm>
            <a:off x="4951263" y="5148262"/>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 = </a:t>
            </a:r>
          </a:p>
        </p:txBody>
      </p:sp>
      <p:sp>
        <p:nvSpPr>
          <p:cNvPr id="1560" name="(   2   +  0 ) mod 9 = 2"/>
          <p:cNvSpPr/>
          <p:nvPr/>
        </p:nvSpPr>
        <p:spPr>
          <a:xfrm>
            <a:off x="4874438" y="5710237"/>
            <a:ext cx="672048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2   +  0 ) mod 9 = 2</a:t>
            </a:r>
          </a:p>
        </p:txBody>
      </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62"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563" name="Inserting with LP"/>
          <p:cNvSpPr>
            <a:spLocks noGrp="1"/>
          </p:cNvSpPr>
          <p:nvPr>
            <p:ph type="title"/>
          </p:nvPr>
        </p:nvSpPr>
        <p:spPr>
          <a:xfrm>
            <a:off x="0" y="71120"/>
            <a:ext cx="13004801" cy="1188319"/>
          </a:xfrm>
          <a:prstGeom prst="rect">
            <a:avLst/>
          </a:prstGeom>
        </p:spPr>
        <p:txBody>
          <a:bodyPr/>
          <a:lstStyle>
            <a:lvl1pPr defTabSz="537463">
              <a:defRPr sz="7360" b="1"/>
            </a:lvl1pPr>
          </a:lstStyle>
          <a:p>
            <a:r>
              <a:t>Inserting with LP</a:t>
            </a:r>
          </a:p>
        </p:txBody>
      </p:sp>
      <p:sp>
        <p:nvSpPr>
          <p:cNvPr id="1564"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graphicFrame>
        <p:nvGraphicFramePr>
          <p:cNvPr id="1565"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566"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567" name="Line"/>
          <p:cNvSpPr/>
          <p:nvPr/>
        </p:nvSpPr>
        <p:spPr>
          <a:xfrm flipH="1">
            <a:off x="3648429" y="5186679"/>
            <a:ext cx="589672"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568" name="Suppose H(k1) = 2"/>
          <p:cNvSpPr/>
          <p:nvPr/>
        </p:nvSpPr>
        <p:spPr>
          <a:xfrm>
            <a:off x="5523036" y="4408170"/>
            <a:ext cx="470192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1</a:t>
            </a:r>
            <a:r>
              <a:t>) = 2</a:t>
            </a:r>
          </a:p>
        </p:txBody>
      </p:sp>
      <p:sp>
        <p:nvSpPr>
          <p:cNvPr id="1569" name="(H(k1) + P(0)) mod N ="/>
          <p:cNvSpPr/>
          <p:nvPr/>
        </p:nvSpPr>
        <p:spPr>
          <a:xfrm>
            <a:off x="4951263" y="5148262"/>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 = </a:t>
            </a:r>
          </a:p>
        </p:txBody>
      </p:sp>
      <p:sp>
        <p:nvSpPr>
          <p:cNvPr id="1570" name="(   2   +  0 ) mod 9 = 2"/>
          <p:cNvSpPr/>
          <p:nvPr/>
        </p:nvSpPr>
        <p:spPr>
          <a:xfrm>
            <a:off x="4874438" y="5710237"/>
            <a:ext cx="672048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2   +  0 ) mod 9 = 2</a:t>
            </a:r>
          </a:p>
        </p:txBody>
      </p:sp>
      <p:sp>
        <p:nvSpPr>
          <p:cNvPr id="1571" name="Line"/>
          <p:cNvSpPr/>
          <p:nvPr/>
        </p:nvSpPr>
        <p:spPr>
          <a:xfrm flipV="1">
            <a:off x="3943265" y="3256279"/>
            <a:ext cx="1" cy="52513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572"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74"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575" name="Inserting with LP"/>
          <p:cNvSpPr>
            <a:spLocks noGrp="1"/>
          </p:cNvSpPr>
          <p:nvPr>
            <p:ph type="title"/>
          </p:nvPr>
        </p:nvSpPr>
        <p:spPr>
          <a:xfrm>
            <a:off x="0" y="71120"/>
            <a:ext cx="13004801" cy="1188319"/>
          </a:xfrm>
          <a:prstGeom prst="rect">
            <a:avLst/>
          </a:prstGeom>
        </p:spPr>
        <p:txBody>
          <a:bodyPr/>
          <a:lstStyle>
            <a:lvl1pPr defTabSz="537463">
              <a:defRPr sz="7360" b="1"/>
            </a:lvl1pPr>
          </a:lstStyle>
          <a:p>
            <a:r>
              <a:t>Inserting with LP</a:t>
            </a:r>
          </a:p>
        </p:txBody>
      </p:sp>
      <p:sp>
        <p:nvSpPr>
          <p:cNvPr id="1576"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graphicFrame>
        <p:nvGraphicFramePr>
          <p:cNvPr id="1577"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578"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579" name="Line"/>
          <p:cNvSpPr/>
          <p:nvPr/>
        </p:nvSpPr>
        <p:spPr>
          <a:xfrm flipH="1">
            <a:off x="3658589" y="5740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580"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82"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583" name="Inserting with LP"/>
          <p:cNvSpPr>
            <a:spLocks noGrp="1"/>
          </p:cNvSpPr>
          <p:nvPr>
            <p:ph type="title"/>
          </p:nvPr>
        </p:nvSpPr>
        <p:spPr>
          <a:xfrm>
            <a:off x="0" y="71120"/>
            <a:ext cx="13004801" cy="1188319"/>
          </a:xfrm>
          <a:prstGeom prst="rect">
            <a:avLst/>
          </a:prstGeom>
        </p:spPr>
        <p:txBody>
          <a:bodyPr/>
          <a:lstStyle>
            <a:lvl1pPr defTabSz="537463">
              <a:defRPr sz="7360" b="1"/>
            </a:lvl1pPr>
          </a:lstStyle>
          <a:p>
            <a:r>
              <a:t>Inserting with LP</a:t>
            </a:r>
          </a:p>
        </p:txBody>
      </p:sp>
      <p:sp>
        <p:nvSpPr>
          <p:cNvPr id="1584"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graphicFrame>
        <p:nvGraphicFramePr>
          <p:cNvPr id="1585"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586"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587" name="Line"/>
          <p:cNvSpPr/>
          <p:nvPr/>
        </p:nvSpPr>
        <p:spPr>
          <a:xfrm flipH="1">
            <a:off x="3658589" y="5740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588" name="Suppose H(k2) = 2"/>
          <p:cNvSpPr/>
          <p:nvPr/>
        </p:nvSpPr>
        <p:spPr>
          <a:xfrm>
            <a:off x="5523036" y="4408170"/>
            <a:ext cx="470192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2</a:t>
            </a:r>
            <a:r>
              <a:t>) = 2</a:t>
            </a:r>
          </a:p>
        </p:txBody>
      </p:sp>
      <p:sp>
        <p:nvSpPr>
          <p:cNvPr id="1589"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590" name="(H(k2) + P(0)) mod N ="/>
          <p:cNvSpPr/>
          <p:nvPr/>
        </p:nvSpPr>
        <p:spPr>
          <a:xfrm>
            <a:off x="4951263" y="5148262"/>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a:t>
            </a:r>
          </a:p>
        </p:txBody>
      </p:sp>
      <p:sp>
        <p:nvSpPr>
          <p:cNvPr id="1591" name="(   2   +  0 ) mod 9 = 2"/>
          <p:cNvSpPr/>
          <p:nvPr/>
        </p:nvSpPr>
        <p:spPr>
          <a:xfrm>
            <a:off x="4874438" y="5710237"/>
            <a:ext cx="672048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2   +  0 ) mod 9 = 2</a:t>
            </a:r>
          </a:p>
        </p:txBody>
      </p:sp>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93"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594" name="Inserting with LP"/>
          <p:cNvSpPr>
            <a:spLocks noGrp="1"/>
          </p:cNvSpPr>
          <p:nvPr>
            <p:ph type="title"/>
          </p:nvPr>
        </p:nvSpPr>
        <p:spPr>
          <a:xfrm>
            <a:off x="0" y="71120"/>
            <a:ext cx="13004801" cy="1188319"/>
          </a:xfrm>
          <a:prstGeom prst="rect">
            <a:avLst/>
          </a:prstGeom>
        </p:spPr>
        <p:txBody>
          <a:bodyPr/>
          <a:lstStyle>
            <a:lvl1pPr defTabSz="537463">
              <a:defRPr sz="7360" b="1"/>
            </a:lvl1pPr>
          </a:lstStyle>
          <a:p>
            <a:r>
              <a:t>Inserting with LP</a:t>
            </a:r>
          </a:p>
        </p:txBody>
      </p:sp>
      <p:sp>
        <p:nvSpPr>
          <p:cNvPr id="1595"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graphicFrame>
        <p:nvGraphicFramePr>
          <p:cNvPr id="1596"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597"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598" name="Line"/>
          <p:cNvSpPr/>
          <p:nvPr/>
        </p:nvSpPr>
        <p:spPr>
          <a:xfrm flipH="1">
            <a:off x="3658589" y="5740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599" name="Suppose H(k2) = 2"/>
          <p:cNvSpPr/>
          <p:nvPr/>
        </p:nvSpPr>
        <p:spPr>
          <a:xfrm>
            <a:off x="5523036" y="4408170"/>
            <a:ext cx="470192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2</a:t>
            </a:r>
            <a:r>
              <a:t>) = 2</a:t>
            </a:r>
          </a:p>
        </p:txBody>
      </p:sp>
      <p:sp>
        <p:nvSpPr>
          <p:cNvPr id="1600" name="Line"/>
          <p:cNvSpPr/>
          <p:nvPr/>
        </p:nvSpPr>
        <p:spPr>
          <a:xfrm flipV="1">
            <a:off x="3943265" y="3256279"/>
            <a:ext cx="1" cy="52513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01"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602" name="(H(k2) + P(0)) mod N ="/>
          <p:cNvSpPr/>
          <p:nvPr/>
        </p:nvSpPr>
        <p:spPr>
          <a:xfrm>
            <a:off x="4951263" y="5148262"/>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a:t>
            </a:r>
          </a:p>
        </p:txBody>
      </p:sp>
      <p:sp>
        <p:nvSpPr>
          <p:cNvPr id="1603" name="(   2   +  0 ) mod 9 = 2"/>
          <p:cNvSpPr/>
          <p:nvPr/>
        </p:nvSpPr>
        <p:spPr>
          <a:xfrm>
            <a:off x="4874438" y="5710237"/>
            <a:ext cx="672048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2   +  0 ) mod 9 = 2</a:t>
            </a:r>
          </a:p>
        </p:txBody>
      </p:sp>
      <p:sp>
        <p:nvSpPr>
          <p:cNvPr id="1604" name="Hash collision! increment x and try offset P(1) instead of P(0)"/>
          <p:cNvSpPr/>
          <p:nvPr/>
        </p:nvSpPr>
        <p:spPr>
          <a:xfrm>
            <a:off x="3599936" y="7878529"/>
            <a:ext cx="9269488"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Hash collision! increment x and try offset </a:t>
            </a:r>
            <a:r>
              <a:rPr b="1">
                <a:solidFill>
                  <a:schemeClr val="accent6">
                    <a:hueOff val="-241736"/>
                    <a:satOff val="29413"/>
                    <a:lumOff val="20727"/>
                  </a:schemeClr>
                </a:solidFill>
              </a:rPr>
              <a:t>P</a:t>
            </a:r>
            <a:r>
              <a:t>(1) instead of </a:t>
            </a:r>
            <a:r>
              <a:rPr b="1">
                <a:solidFill>
                  <a:schemeClr val="accent6">
                    <a:hueOff val="-241736"/>
                    <a:satOff val="29413"/>
                    <a:lumOff val="20727"/>
                  </a:schemeClr>
                </a:solidFill>
              </a:rPr>
              <a:t>P</a:t>
            </a:r>
            <a:r>
              <a:t>(0)</a:t>
            </a:r>
          </a:p>
        </p:txBody>
      </p:sp>
    </p:spTree>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06"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607" name="Inserting with LP"/>
          <p:cNvSpPr>
            <a:spLocks noGrp="1"/>
          </p:cNvSpPr>
          <p:nvPr>
            <p:ph type="title"/>
          </p:nvPr>
        </p:nvSpPr>
        <p:spPr>
          <a:xfrm>
            <a:off x="0" y="71120"/>
            <a:ext cx="13004801" cy="1188319"/>
          </a:xfrm>
          <a:prstGeom prst="rect">
            <a:avLst/>
          </a:prstGeom>
        </p:spPr>
        <p:txBody>
          <a:bodyPr/>
          <a:lstStyle>
            <a:lvl1pPr defTabSz="537463">
              <a:defRPr sz="7360" b="1"/>
            </a:lvl1pPr>
          </a:lstStyle>
          <a:p>
            <a:r>
              <a:t>Inserting with LP</a:t>
            </a:r>
          </a:p>
        </p:txBody>
      </p:sp>
      <p:sp>
        <p:nvSpPr>
          <p:cNvPr id="1608"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graphicFrame>
        <p:nvGraphicFramePr>
          <p:cNvPr id="1609"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610"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611" name="Line"/>
          <p:cNvSpPr/>
          <p:nvPr/>
        </p:nvSpPr>
        <p:spPr>
          <a:xfrm flipH="1">
            <a:off x="3658589" y="5740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12" name="Suppose H(k2) = 2"/>
          <p:cNvSpPr/>
          <p:nvPr/>
        </p:nvSpPr>
        <p:spPr>
          <a:xfrm>
            <a:off x="5523036" y="4408170"/>
            <a:ext cx="470192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2</a:t>
            </a:r>
            <a:r>
              <a:t>) = 2</a:t>
            </a:r>
          </a:p>
        </p:txBody>
      </p:sp>
      <p:sp>
        <p:nvSpPr>
          <p:cNvPr id="1613" name="(H(k2) + P(0)) mod N ="/>
          <p:cNvSpPr/>
          <p:nvPr/>
        </p:nvSpPr>
        <p:spPr>
          <a:xfrm>
            <a:off x="4951263" y="5148262"/>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a:t>
            </a:r>
          </a:p>
        </p:txBody>
      </p:sp>
      <p:sp>
        <p:nvSpPr>
          <p:cNvPr id="1614" name="(   2   +  0 ) mod 9 = 2"/>
          <p:cNvSpPr/>
          <p:nvPr/>
        </p:nvSpPr>
        <p:spPr>
          <a:xfrm>
            <a:off x="4874438" y="5710237"/>
            <a:ext cx="672048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2   +  0 ) mod 9 = 2</a:t>
            </a:r>
          </a:p>
        </p:txBody>
      </p:sp>
      <p:sp>
        <p:nvSpPr>
          <p:cNvPr id="1615" name="Line"/>
          <p:cNvSpPr/>
          <p:nvPr/>
        </p:nvSpPr>
        <p:spPr>
          <a:xfrm flipV="1">
            <a:off x="3943265" y="3256279"/>
            <a:ext cx="1" cy="52513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16" name="Hash collision! increment x and try offset P(1) instead of P(0)"/>
          <p:cNvSpPr/>
          <p:nvPr/>
        </p:nvSpPr>
        <p:spPr>
          <a:xfrm>
            <a:off x="3599936" y="7878529"/>
            <a:ext cx="9269488"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Hash collision! increment x and try offset </a:t>
            </a:r>
            <a:r>
              <a:rPr b="1">
                <a:solidFill>
                  <a:schemeClr val="accent6">
                    <a:hueOff val="-241736"/>
                    <a:satOff val="29413"/>
                    <a:lumOff val="20727"/>
                  </a:schemeClr>
                </a:solidFill>
              </a:rPr>
              <a:t>P</a:t>
            </a:r>
            <a:r>
              <a:t>(1) instead of </a:t>
            </a:r>
            <a:r>
              <a:rPr b="1">
                <a:solidFill>
                  <a:schemeClr val="accent6">
                    <a:hueOff val="-241736"/>
                    <a:satOff val="29413"/>
                    <a:lumOff val="20727"/>
                  </a:schemeClr>
                </a:solidFill>
              </a:rPr>
              <a:t>P</a:t>
            </a:r>
            <a:r>
              <a:t>(0)</a:t>
            </a:r>
          </a:p>
        </p:txBody>
      </p:sp>
      <p:sp>
        <p:nvSpPr>
          <p:cNvPr id="1617" name="(H(k2) + P(1)) mod N ="/>
          <p:cNvSpPr/>
          <p:nvPr/>
        </p:nvSpPr>
        <p:spPr>
          <a:xfrm>
            <a:off x="4951263" y="6454499"/>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(1)) mod N = </a:t>
            </a:r>
          </a:p>
        </p:txBody>
      </p:sp>
      <p:sp>
        <p:nvSpPr>
          <p:cNvPr id="1618" name="(   2   +  6 ) mod 9 = 8"/>
          <p:cNvSpPr/>
          <p:nvPr/>
        </p:nvSpPr>
        <p:spPr>
          <a:xfrm>
            <a:off x="4874438" y="7016474"/>
            <a:ext cx="672048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2   +  6 ) mod 9 = 8</a:t>
            </a:r>
          </a:p>
        </p:txBody>
      </p:sp>
      <p:sp>
        <p:nvSpPr>
          <p:cNvPr id="1622" name="Connection Line"/>
          <p:cNvSpPr/>
          <p:nvPr/>
        </p:nvSpPr>
        <p:spPr>
          <a:xfrm>
            <a:off x="4060242" y="1210761"/>
            <a:ext cx="6995558" cy="624528"/>
          </a:xfrm>
          <a:custGeom>
            <a:avLst/>
            <a:gdLst/>
            <a:ahLst/>
            <a:cxnLst>
              <a:cxn ang="0">
                <a:pos x="wd2" y="hd2"/>
              </a:cxn>
              <a:cxn ang="5400000">
                <a:pos x="wd2" y="hd2"/>
              </a:cxn>
              <a:cxn ang="10800000">
                <a:pos x="wd2" y="hd2"/>
              </a:cxn>
              <a:cxn ang="16200000">
                <a:pos x="wd2" y="hd2"/>
              </a:cxn>
            </a:cxnLst>
            <a:rect l="0" t="0" r="r" b="b"/>
            <a:pathLst>
              <a:path w="21600" h="16200" extrusionOk="0">
                <a:moveTo>
                  <a:pt x="21600" y="16200"/>
                </a:moveTo>
                <a:cubicBezTo>
                  <a:pt x="14178" y="-5361"/>
                  <a:pt x="6978" y="-5400"/>
                  <a:pt x="0" y="16082"/>
                </a:cubicBezTo>
              </a:path>
            </a:pathLst>
          </a:custGeom>
          <a:ln w="50800">
            <a:solidFill>
              <a:srgbClr val="FFFFFF"/>
            </a:solidFill>
            <a:miter lim="400000"/>
          </a:ln>
        </p:spPr>
        <p:txBody>
          <a:bodyPr/>
          <a:lstStyle/>
          <a:p>
            <a:endParaRPr/>
          </a:p>
        </p:txBody>
      </p:sp>
      <p:sp>
        <p:nvSpPr>
          <p:cNvPr id="1620" name="Line"/>
          <p:cNvSpPr/>
          <p:nvPr/>
        </p:nvSpPr>
        <p:spPr>
          <a:xfrm>
            <a:off x="10925061" y="1789491"/>
            <a:ext cx="321803" cy="121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21"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24"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625" name="Inserting with LP"/>
          <p:cNvSpPr>
            <a:spLocks noGrp="1"/>
          </p:cNvSpPr>
          <p:nvPr>
            <p:ph type="title"/>
          </p:nvPr>
        </p:nvSpPr>
        <p:spPr>
          <a:xfrm>
            <a:off x="0" y="71120"/>
            <a:ext cx="13004801" cy="1188319"/>
          </a:xfrm>
          <a:prstGeom prst="rect">
            <a:avLst/>
          </a:prstGeom>
        </p:spPr>
        <p:txBody>
          <a:bodyPr/>
          <a:lstStyle>
            <a:lvl1pPr defTabSz="537463">
              <a:defRPr sz="7360" b="1"/>
            </a:lvl1pPr>
          </a:lstStyle>
          <a:p>
            <a:r>
              <a:t>Inserting with LP</a:t>
            </a:r>
          </a:p>
        </p:txBody>
      </p:sp>
      <p:sp>
        <p:nvSpPr>
          <p:cNvPr id="1626"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graphicFrame>
        <p:nvGraphicFramePr>
          <p:cNvPr id="1627"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628"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629" name="Line"/>
          <p:cNvSpPr/>
          <p:nvPr/>
        </p:nvSpPr>
        <p:spPr>
          <a:xfrm flipH="1">
            <a:off x="3658589" y="62230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30"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2"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633" name="Inserting with LP"/>
          <p:cNvSpPr>
            <a:spLocks noGrp="1"/>
          </p:cNvSpPr>
          <p:nvPr>
            <p:ph type="title"/>
          </p:nvPr>
        </p:nvSpPr>
        <p:spPr>
          <a:xfrm>
            <a:off x="0" y="71120"/>
            <a:ext cx="13004801" cy="1188319"/>
          </a:xfrm>
          <a:prstGeom prst="rect">
            <a:avLst/>
          </a:prstGeom>
        </p:spPr>
        <p:txBody>
          <a:bodyPr/>
          <a:lstStyle>
            <a:lvl1pPr defTabSz="537463">
              <a:defRPr sz="7360" b="1"/>
            </a:lvl1pPr>
          </a:lstStyle>
          <a:p>
            <a:r>
              <a:t>Inserting with LP</a:t>
            </a:r>
          </a:p>
        </p:txBody>
      </p:sp>
      <p:sp>
        <p:nvSpPr>
          <p:cNvPr id="1634"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graphicFrame>
        <p:nvGraphicFramePr>
          <p:cNvPr id="1635"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636"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637" name="Line"/>
          <p:cNvSpPr/>
          <p:nvPr/>
        </p:nvSpPr>
        <p:spPr>
          <a:xfrm flipH="1">
            <a:off x="3658589" y="62230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38" name="Suppose H(k3) = 3"/>
          <p:cNvSpPr/>
          <p:nvPr/>
        </p:nvSpPr>
        <p:spPr>
          <a:xfrm>
            <a:off x="5523036" y="4408170"/>
            <a:ext cx="470192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3</a:t>
            </a:r>
            <a:r>
              <a:t>) = 3</a:t>
            </a:r>
          </a:p>
        </p:txBody>
      </p:sp>
      <p:sp>
        <p:nvSpPr>
          <p:cNvPr id="1639"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640" name="(H(k3) + P(0)) mod N ="/>
          <p:cNvSpPr/>
          <p:nvPr/>
        </p:nvSpPr>
        <p:spPr>
          <a:xfrm>
            <a:off x="4951263" y="5148262"/>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a:t>
            </a:r>
          </a:p>
        </p:txBody>
      </p:sp>
      <p:sp>
        <p:nvSpPr>
          <p:cNvPr id="1641" name="(   3   +  0 ) mod 9 = 3"/>
          <p:cNvSpPr/>
          <p:nvPr/>
        </p:nvSpPr>
        <p:spPr>
          <a:xfrm>
            <a:off x="4874438" y="5710237"/>
            <a:ext cx="672048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3   +  0 ) mod 9 = 3</a:t>
            </a:r>
          </a:p>
        </p:txBody>
      </p:sp>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43"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644" name="Inserting with LP"/>
          <p:cNvSpPr>
            <a:spLocks noGrp="1"/>
          </p:cNvSpPr>
          <p:nvPr>
            <p:ph type="title"/>
          </p:nvPr>
        </p:nvSpPr>
        <p:spPr>
          <a:xfrm>
            <a:off x="0" y="71120"/>
            <a:ext cx="13004801" cy="1188319"/>
          </a:xfrm>
          <a:prstGeom prst="rect">
            <a:avLst/>
          </a:prstGeom>
        </p:spPr>
        <p:txBody>
          <a:bodyPr/>
          <a:lstStyle>
            <a:lvl1pPr defTabSz="537463">
              <a:defRPr sz="7360" b="1"/>
            </a:lvl1pPr>
          </a:lstStyle>
          <a:p>
            <a:r>
              <a:t>Inserting with LP</a:t>
            </a:r>
          </a:p>
        </p:txBody>
      </p:sp>
      <p:sp>
        <p:nvSpPr>
          <p:cNvPr id="1645"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graphicFrame>
        <p:nvGraphicFramePr>
          <p:cNvPr id="1646"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647"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648" name="Line"/>
          <p:cNvSpPr/>
          <p:nvPr/>
        </p:nvSpPr>
        <p:spPr>
          <a:xfrm flipH="1">
            <a:off x="3658589" y="62230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49" name="Suppose H(k3) = 3"/>
          <p:cNvSpPr/>
          <p:nvPr/>
        </p:nvSpPr>
        <p:spPr>
          <a:xfrm>
            <a:off x="5523036" y="4408170"/>
            <a:ext cx="470192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3</a:t>
            </a:r>
            <a:r>
              <a:t>) = 3</a:t>
            </a:r>
          </a:p>
        </p:txBody>
      </p:sp>
      <p:sp>
        <p:nvSpPr>
          <p:cNvPr id="1650" name="(H(k3) + P(0)) mod N ="/>
          <p:cNvSpPr/>
          <p:nvPr/>
        </p:nvSpPr>
        <p:spPr>
          <a:xfrm>
            <a:off x="4951263" y="5148262"/>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a:t>
            </a:r>
          </a:p>
        </p:txBody>
      </p:sp>
      <p:sp>
        <p:nvSpPr>
          <p:cNvPr id="1651" name="(   3   +  0 ) mod 9 = 3"/>
          <p:cNvSpPr/>
          <p:nvPr/>
        </p:nvSpPr>
        <p:spPr>
          <a:xfrm>
            <a:off x="4874438" y="5710237"/>
            <a:ext cx="672048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3   +  0 ) mod 9 = 3</a:t>
            </a:r>
          </a:p>
        </p:txBody>
      </p:sp>
      <p:sp>
        <p:nvSpPr>
          <p:cNvPr id="1652" name="Line"/>
          <p:cNvSpPr/>
          <p:nvPr/>
        </p:nvSpPr>
        <p:spPr>
          <a:xfrm flipV="1">
            <a:off x="5238665" y="3256279"/>
            <a:ext cx="1" cy="52513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53"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We can also define hash functions for arbitrary objects such as strings, lists, tuples, multi data objects, etc…"/>
          <p:cNvSpPr/>
          <p:nvPr/>
        </p:nvSpPr>
        <p:spPr>
          <a:xfrm>
            <a:off x="609922" y="127148"/>
            <a:ext cx="11784956" cy="175230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We can also define hash functions for arbitrary objects such as strings, lists, tuples, multi data objects, etc…</a:t>
            </a:r>
          </a:p>
        </p:txBody>
      </p:sp>
      <p:sp>
        <p:nvSpPr>
          <p:cNvPr id="194" name="For a string s let H(s) be a hash function defined below where ASCII(x) returns the ASCII value of the character x"/>
          <p:cNvSpPr/>
          <p:nvPr/>
        </p:nvSpPr>
        <p:spPr>
          <a:xfrm>
            <a:off x="259171" y="2016050"/>
            <a:ext cx="12486458"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For a string s let </a:t>
            </a:r>
            <a:r>
              <a:rPr b="1">
                <a:solidFill>
                  <a:schemeClr val="accent5">
                    <a:hueOff val="101205"/>
                    <a:satOff val="-13598"/>
                    <a:lumOff val="23877"/>
                  </a:schemeClr>
                </a:solidFill>
              </a:rPr>
              <a:t>H</a:t>
            </a:r>
            <a:r>
              <a:t>(s) be a hash function defined below where </a:t>
            </a:r>
            <a:r>
              <a:rPr b="1">
                <a:solidFill>
                  <a:schemeClr val="accent4">
                    <a:hueOff val="102361"/>
                    <a:satOff val="14118"/>
                    <a:lumOff val="10675"/>
                  </a:schemeClr>
                </a:solidFill>
              </a:rPr>
              <a:t>ASCII</a:t>
            </a:r>
            <a:r>
              <a:t>(x) returns the ASCII value of the character x</a:t>
            </a:r>
          </a:p>
        </p:txBody>
      </p:sp>
      <p:sp>
        <p:nvSpPr>
          <p:cNvPr id="195" name="ASCII(‘A’) = 65…"/>
          <p:cNvSpPr/>
          <p:nvPr/>
        </p:nvSpPr>
        <p:spPr>
          <a:xfrm>
            <a:off x="170377" y="3881400"/>
            <a:ext cx="4472546" cy="3213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000"/>
            </a:pPr>
            <a:r>
              <a:t>ASCII(‘A’) = 65</a:t>
            </a:r>
          </a:p>
          <a:p>
            <a:pPr>
              <a:defRPr sz="3000"/>
            </a:pPr>
            <a:r>
              <a:t>ASCII(‘B’) = 66</a:t>
            </a:r>
          </a:p>
          <a:p>
            <a:pPr>
              <a:defRPr sz="3000"/>
            </a:pPr>
            <a:r>
              <a:t>…</a:t>
            </a:r>
          </a:p>
          <a:p>
            <a:pPr>
              <a:defRPr sz="3000"/>
            </a:pPr>
            <a:r>
              <a:t>ASCII(‘Z’) = 90</a:t>
            </a:r>
          </a:p>
          <a:p>
            <a:pPr>
              <a:defRPr sz="3000"/>
            </a:pPr>
            <a:endParaRPr/>
          </a:p>
          <a:p>
            <a:pPr>
              <a:defRPr sz="3000"/>
            </a:pPr>
            <a:r>
              <a:t>For more check out</a:t>
            </a:r>
          </a:p>
          <a:p>
            <a:pPr>
              <a:defRPr sz="3000"/>
            </a:pPr>
            <a:r>
              <a:rPr u="sng">
                <a:hlinkClick r:id="rId2"/>
              </a:rPr>
              <a:t>www.asciitable.com</a:t>
            </a:r>
          </a:p>
        </p:txBody>
      </p:sp>
      <p:sp>
        <p:nvSpPr>
          <p:cNvPr id="196" name="function H(s):…"/>
          <p:cNvSpPr/>
          <p:nvPr/>
        </p:nvSpPr>
        <p:spPr>
          <a:xfrm>
            <a:off x="4794956" y="4135400"/>
            <a:ext cx="8647288"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rPr b="1">
                <a:solidFill>
                  <a:schemeClr val="accent5">
                    <a:hueOff val="101205"/>
                    <a:satOff val="-13598"/>
                    <a:lumOff val="23877"/>
                  </a:schemeClr>
                </a:solidFill>
              </a:rPr>
              <a:t>function</a:t>
            </a:r>
            <a:r>
              <a:t> </a:t>
            </a:r>
            <a:r>
              <a:rPr b="1">
                <a:solidFill>
                  <a:schemeClr val="accent5">
                    <a:hueOff val="101205"/>
                    <a:satOff val="-13598"/>
                    <a:lumOff val="23877"/>
                  </a:schemeClr>
                </a:solidFill>
              </a:rPr>
              <a:t>H</a:t>
            </a:r>
            <a:r>
              <a:t>(s):</a:t>
            </a:r>
          </a:p>
          <a:p>
            <a:pPr algn="l"/>
            <a:r>
              <a:t>   sum := 0</a:t>
            </a:r>
          </a:p>
          <a:p>
            <a:pPr algn="l"/>
            <a:r>
              <a:t>   </a:t>
            </a:r>
            <a:r>
              <a:rPr b="1">
                <a:solidFill>
                  <a:schemeClr val="accent5">
                    <a:hueOff val="101205"/>
                    <a:satOff val="-13598"/>
                    <a:lumOff val="23877"/>
                  </a:schemeClr>
                </a:solidFill>
              </a:rPr>
              <a:t>for</a:t>
            </a:r>
            <a:r>
              <a:t> char </a:t>
            </a:r>
            <a:r>
              <a:rPr b="1">
                <a:solidFill>
                  <a:schemeClr val="accent5">
                    <a:hueOff val="101205"/>
                    <a:satOff val="-13598"/>
                    <a:lumOff val="23877"/>
                  </a:schemeClr>
                </a:solidFill>
              </a:rPr>
              <a:t>in</a:t>
            </a:r>
            <a:r>
              <a:t> s:</a:t>
            </a:r>
          </a:p>
          <a:p>
            <a:pPr algn="l"/>
            <a:r>
              <a:t>       sum = sum + </a:t>
            </a:r>
            <a:r>
              <a:rPr b="1">
                <a:solidFill>
                  <a:schemeClr val="accent4">
                    <a:hueOff val="102361"/>
                    <a:satOff val="14118"/>
                    <a:lumOff val="10675"/>
                  </a:schemeClr>
                </a:solidFill>
              </a:rPr>
              <a:t>ASCII</a:t>
            </a:r>
            <a:r>
              <a:t>(char)</a:t>
            </a:r>
          </a:p>
          <a:p>
            <a:pPr algn="l"/>
            <a:r>
              <a:t>   </a:t>
            </a:r>
            <a:r>
              <a:rPr b="1">
                <a:solidFill>
                  <a:schemeClr val="accent5">
                    <a:hueOff val="101205"/>
                    <a:satOff val="-13598"/>
                    <a:lumOff val="23877"/>
                  </a:schemeClr>
                </a:solidFill>
              </a:rPr>
              <a:t>return</a:t>
            </a:r>
            <a:r>
              <a:t> sum mod 50</a:t>
            </a:r>
          </a:p>
        </p:txBody>
      </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55"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656" name="Inserting with LP"/>
          <p:cNvSpPr>
            <a:spLocks noGrp="1"/>
          </p:cNvSpPr>
          <p:nvPr>
            <p:ph type="title"/>
          </p:nvPr>
        </p:nvSpPr>
        <p:spPr>
          <a:xfrm>
            <a:off x="0" y="71120"/>
            <a:ext cx="13004801" cy="1188319"/>
          </a:xfrm>
          <a:prstGeom prst="rect">
            <a:avLst/>
          </a:prstGeom>
        </p:spPr>
        <p:txBody>
          <a:bodyPr/>
          <a:lstStyle>
            <a:lvl1pPr defTabSz="537463">
              <a:defRPr sz="7360" b="1"/>
            </a:lvl1pPr>
          </a:lstStyle>
          <a:p>
            <a:r>
              <a:t>Inserting with LP</a:t>
            </a:r>
          </a:p>
        </p:txBody>
      </p:sp>
      <p:sp>
        <p:nvSpPr>
          <p:cNvPr id="1657"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graphicFrame>
        <p:nvGraphicFramePr>
          <p:cNvPr id="1658"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659"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660" name="Line"/>
          <p:cNvSpPr/>
          <p:nvPr/>
        </p:nvSpPr>
        <p:spPr>
          <a:xfrm flipH="1">
            <a:off x="3658589" y="67183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61"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3"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664" name="Inserting with LP"/>
          <p:cNvSpPr>
            <a:spLocks noGrp="1"/>
          </p:cNvSpPr>
          <p:nvPr>
            <p:ph type="title"/>
          </p:nvPr>
        </p:nvSpPr>
        <p:spPr>
          <a:xfrm>
            <a:off x="0" y="71120"/>
            <a:ext cx="13004801" cy="1188319"/>
          </a:xfrm>
          <a:prstGeom prst="rect">
            <a:avLst/>
          </a:prstGeom>
        </p:spPr>
        <p:txBody>
          <a:bodyPr/>
          <a:lstStyle>
            <a:lvl1pPr defTabSz="537463">
              <a:defRPr sz="7360" b="1"/>
            </a:lvl1pPr>
          </a:lstStyle>
          <a:p>
            <a:r>
              <a:t>Inserting with LP</a:t>
            </a:r>
          </a:p>
        </p:txBody>
      </p:sp>
      <p:sp>
        <p:nvSpPr>
          <p:cNvPr id="1665"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graphicFrame>
        <p:nvGraphicFramePr>
          <p:cNvPr id="1666"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667"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668" name="Line"/>
          <p:cNvSpPr/>
          <p:nvPr/>
        </p:nvSpPr>
        <p:spPr>
          <a:xfrm flipH="1">
            <a:off x="3658589" y="67183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69"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670" name="Notice that the key k2 is already within the hash table, so instead of inserting we are updating. It’s the same procedure except we update the value in the bucket when we find the key."/>
          <p:cNvSpPr/>
          <p:nvPr/>
        </p:nvSpPr>
        <p:spPr>
          <a:xfrm>
            <a:off x="3899393" y="4845049"/>
            <a:ext cx="8714657" cy="37465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Notice that the key k</a:t>
            </a:r>
            <a:r>
              <a:rPr baseline="-5999"/>
              <a:t>2</a:t>
            </a:r>
            <a:r>
              <a:t> is already within the hash table, so instead of inserting we are </a:t>
            </a:r>
            <a:r>
              <a:rPr b="1">
                <a:solidFill>
                  <a:schemeClr val="accent2">
                    <a:satOff val="-13916"/>
                    <a:lumOff val="13989"/>
                  </a:schemeClr>
                </a:solidFill>
              </a:rPr>
              <a:t>updating</a:t>
            </a:r>
            <a:r>
              <a:t>. It’s the same procedure except we update the value in the bucket when we find the key.</a:t>
            </a:r>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72"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673" name="Inserting with LP"/>
          <p:cNvSpPr>
            <a:spLocks noGrp="1"/>
          </p:cNvSpPr>
          <p:nvPr>
            <p:ph type="title"/>
          </p:nvPr>
        </p:nvSpPr>
        <p:spPr>
          <a:xfrm>
            <a:off x="0" y="71120"/>
            <a:ext cx="13004801" cy="1188319"/>
          </a:xfrm>
          <a:prstGeom prst="rect">
            <a:avLst/>
          </a:prstGeom>
        </p:spPr>
        <p:txBody>
          <a:bodyPr/>
          <a:lstStyle>
            <a:lvl1pPr defTabSz="537463">
              <a:defRPr sz="7360" b="1"/>
            </a:lvl1pPr>
          </a:lstStyle>
          <a:p>
            <a:r>
              <a:t>Inserting with LP</a:t>
            </a:r>
          </a:p>
        </p:txBody>
      </p:sp>
      <p:sp>
        <p:nvSpPr>
          <p:cNvPr id="1674"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graphicFrame>
        <p:nvGraphicFramePr>
          <p:cNvPr id="1675"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676"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677" name="Line"/>
          <p:cNvSpPr/>
          <p:nvPr/>
        </p:nvSpPr>
        <p:spPr>
          <a:xfrm flipH="1">
            <a:off x="3658589" y="67183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78"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679" name="From before, H(k2) = 2"/>
          <p:cNvSpPr/>
          <p:nvPr/>
        </p:nvSpPr>
        <p:spPr>
          <a:xfrm>
            <a:off x="4834892" y="4408170"/>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2</a:t>
            </a:r>
            <a:r>
              <a:t>) = 2</a:t>
            </a:r>
          </a:p>
        </p:txBody>
      </p:sp>
      <p:sp>
        <p:nvSpPr>
          <p:cNvPr id="1680" name="(H(k2) + P(0)) mod N ="/>
          <p:cNvSpPr/>
          <p:nvPr/>
        </p:nvSpPr>
        <p:spPr>
          <a:xfrm>
            <a:off x="4951263" y="5146934"/>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a:t>
            </a:r>
          </a:p>
        </p:txBody>
      </p:sp>
      <p:sp>
        <p:nvSpPr>
          <p:cNvPr id="1681" name="(   2   +  0 ) mod 9 = 2"/>
          <p:cNvSpPr/>
          <p:nvPr/>
        </p:nvSpPr>
        <p:spPr>
          <a:xfrm>
            <a:off x="4874438" y="5710237"/>
            <a:ext cx="672048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2   +  0 ) mod 9 = 2</a:t>
            </a:r>
          </a:p>
        </p:txBody>
      </p:sp>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83"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684" name="Inserting with LP"/>
          <p:cNvSpPr>
            <a:spLocks noGrp="1"/>
          </p:cNvSpPr>
          <p:nvPr>
            <p:ph type="title"/>
          </p:nvPr>
        </p:nvSpPr>
        <p:spPr>
          <a:xfrm>
            <a:off x="0" y="71120"/>
            <a:ext cx="13004801" cy="1188319"/>
          </a:xfrm>
          <a:prstGeom prst="rect">
            <a:avLst/>
          </a:prstGeom>
        </p:spPr>
        <p:txBody>
          <a:bodyPr/>
          <a:lstStyle>
            <a:lvl1pPr defTabSz="537463">
              <a:defRPr sz="7360" b="1"/>
            </a:lvl1pPr>
          </a:lstStyle>
          <a:p>
            <a:r>
              <a:t>Inserting with LP</a:t>
            </a:r>
          </a:p>
        </p:txBody>
      </p:sp>
      <p:sp>
        <p:nvSpPr>
          <p:cNvPr id="1685"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graphicFrame>
        <p:nvGraphicFramePr>
          <p:cNvPr id="1686"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687"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688" name="Line"/>
          <p:cNvSpPr/>
          <p:nvPr/>
        </p:nvSpPr>
        <p:spPr>
          <a:xfrm flipH="1">
            <a:off x="3658589" y="67183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89"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690" name="Line"/>
          <p:cNvSpPr/>
          <p:nvPr/>
        </p:nvSpPr>
        <p:spPr>
          <a:xfrm flipV="1">
            <a:off x="3943265" y="3256279"/>
            <a:ext cx="1" cy="52513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91" name="(H(k2) + P(0)) mod N ="/>
          <p:cNvSpPr/>
          <p:nvPr/>
        </p:nvSpPr>
        <p:spPr>
          <a:xfrm>
            <a:off x="4951263" y="5146934"/>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a:t>
            </a:r>
          </a:p>
        </p:txBody>
      </p:sp>
      <p:sp>
        <p:nvSpPr>
          <p:cNvPr id="1692" name="(   2   +  0 ) mod 9 = 2"/>
          <p:cNvSpPr/>
          <p:nvPr/>
        </p:nvSpPr>
        <p:spPr>
          <a:xfrm>
            <a:off x="4874438" y="5710237"/>
            <a:ext cx="672048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2   +  0 ) mod 9 = 2</a:t>
            </a:r>
          </a:p>
        </p:txBody>
      </p:sp>
      <p:sp>
        <p:nvSpPr>
          <p:cNvPr id="1693" name="Hash collision! increment x and try offset P(1) instead of P(0)"/>
          <p:cNvSpPr/>
          <p:nvPr/>
        </p:nvSpPr>
        <p:spPr>
          <a:xfrm>
            <a:off x="3599936" y="7878529"/>
            <a:ext cx="9269488"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Hash collision! increment x and try offset </a:t>
            </a:r>
            <a:r>
              <a:rPr b="1">
                <a:solidFill>
                  <a:schemeClr val="accent6">
                    <a:hueOff val="-241736"/>
                    <a:satOff val="29413"/>
                    <a:lumOff val="20727"/>
                  </a:schemeClr>
                </a:solidFill>
              </a:rPr>
              <a:t>P</a:t>
            </a:r>
            <a:r>
              <a:t>(1) instead of </a:t>
            </a:r>
            <a:r>
              <a:rPr b="1">
                <a:solidFill>
                  <a:schemeClr val="accent6">
                    <a:hueOff val="-241736"/>
                    <a:satOff val="29413"/>
                    <a:lumOff val="20727"/>
                  </a:schemeClr>
                </a:solidFill>
              </a:rPr>
              <a:t>P</a:t>
            </a:r>
            <a:r>
              <a:t>(0)</a:t>
            </a:r>
          </a:p>
        </p:txBody>
      </p:sp>
      <p:sp>
        <p:nvSpPr>
          <p:cNvPr id="1694" name="From before, H(k2) = 2"/>
          <p:cNvSpPr/>
          <p:nvPr/>
        </p:nvSpPr>
        <p:spPr>
          <a:xfrm>
            <a:off x="4834892" y="4408170"/>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2</a:t>
            </a:r>
            <a:r>
              <a:t>) = 2</a:t>
            </a:r>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96"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697" name="Inserting with LP"/>
          <p:cNvSpPr>
            <a:spLocks noGrp="1"/>
          </p:cNvSpPr>
          <p:nvPr>
            <p:ph type="title"/>
          </p:nvPr>
        </p:nvSpPr>
        <p:spPr>
          <a:xfrm>
            <a:off x="0" y="71120"/>
            <a:ext cx="13004801" cy="1188319"/>
          </a:xfrm>
          <a:prstGeom prst="rect">
            <a:avLst/>
          </a:prstGeom>
        </p:spPr>
        <p:txBody>
          <a:bodyPr/>
          <a:lstStyle>
            <a:lvl1pPr defTabSz="537463">
              <a:defRPr sz="7360" b="1"/>
            </a:lvl1pPr>
          </a:lstStyle>
          <a:p>
            <a:r>
              <a:t>Inserting with LP</a:t>
            </a:r>
          </a:p>
        </p:txBody>
      </p:sp>
      <p:sp>
        <p:nvSpPr>
          <p:cNvPr id="1698"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graphicFrame>
        <p:nvGraphicFramePr>
          <p:cNvPr id="1699"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700"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701" name="(H(k2) + P(0)) mod N ="/>
          <p:cNvSpPr/>
          <p:nvPr/>
        </p:nvSpPr>
        <p:spPr>
          <a:xfrm>
            <a:off x="4951263" y="5146934"/>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a:t>
            </a:r>
          </a:p>
        </p:txBody>
      </p:sp>
      <p:sp>
        <p:nvSpPr>
          <p:cNvPr id="1702" name="(   2   +  0 ) mod 9 = 2"/>
          <p:cNvSpPr/>
          <p:nvPr/>
        </p:nvSpPr>
        <p:spPr>
          <a:xfrm>
            <a:off x="4874438" y="5710237"/>
            <a:ext cx="672048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2   +  0 ) mod 9 = 2</a:t>
            </a:r>
          </a:p>
        </p:txBody>
      </p:sp>
      <p:sp>
        <p:nvSpPr>
          <p:cNvPr id="1703" name="Line"/>
          <p:cNvSpPr/>
          <p:nvPr/>
        </p:nvSpPr>
        <p:spPr>
          <a:xfrm flipV="1">
            <a:off x="3943265" y="3256279"/>
            <a:ext cx="1" cy="52513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04" name="Hash collision! increment x and try offset P(1) instead of P(0)"/>
          <p:cNvSpPr/>
          <p:nvPr/>
        </p:nvSpPr>
        <p:spPr>
          <a:xfrm>
            <a:off x="3599936" y="7878529"/>
            <a:ext cx="9269488"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Hash collision! increment x and try offset </a:t>
            </a:r>
            <a:r>
              <a:rPr b="1">
                <a:solidFill>
                  <a:schemeClr val="accent6">
                    <a:hueOff val="-241736"/>
                    <a:satOff val="29413"/>
                    <a:lumOff val="20727"/>
                  </a:schemeClr>
                </a:solidFill>
              </a:rPr>
              <a:t>P</a:t>
            </a:r>
            <a:r>
              <a:t>(1) instead of </a:t>
            </a:r>
            <a:r>
              <a:rPr b="1">
                <a:solidFill>
                  <a:schemeClr val="accent6">
                    <a:hueOff val="-241736"/>
                    <a:satOff val="29413"/>
                    <a:lumOff val="20727"/>
                  </a:schemeClr>
                </a:solidFill>
              </a:rPr>
              <a:t>P</a:t>
            </a:r>
            <a:r>
              <a:t>(0)</a:t>
            </a:r>
          </a:p>
        </p:txBody>
      </p:sp>
      <p:sp>
        <p:nvSpPr>
          <p:cNvPr id="1705" name="(H(k2) + P(1)) mod N ="/>
          <p:cNvSpPr/>
          <p:nvPr/>
        </p:nvSpPr>
        <p:spPr>
          <a:xfrm>
            <a:off x="4951263" y="6454499"/>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(1)) mod N = </a:t>
            </a:r>
          </a:p>
        </p:txBody>
      </p:sp>
      <p:sp>
        <p:nvSpPr>
          <p:cNvPr id="1706" name="(   2   +  6 ) mod 9 = 8"/>
          <p:cNvSpPr/>
          <p:nvPr/>
        </p:nvSpPr>
        <p:spPr>
          <a:xfrm>
            <a:off x="4874438" y="7016474"/>
            <a:ext cx="672048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2   +  6 ) mod 9 = 8</a:t>
            </a:r>
          </a:p>
        </p:txBody>
      </p:sp>
      <p:sp>
        <p:nvSpPr>
          <p:cNvPr id="1712" name="Connection Line"/>
          <p:cNvSpPr/>
          <p:nvPr/>
        </p:nvSpPr>
        <p:spPr>
          <a:xfrm>
            <a:off x="4060242" y="1210761"/>
            <a:ext cx="6995558" cy="624528"/>
          </a:xfrm>
          <a:custGeom>
            <a:avLst/>
            <a:gdLst/>
            <a:ahLst/>
            <a:cxnLst>
              <a:cxn ang="0">
                <a:pos x="wd2" y="hd2"/>
              </a:cxn>
              <a:cxn ang="5400000">
                <a:pos x="wd2" y="hd2"/>
              </a:cxn>
              <a:cxn ang="10800000">
                <a:pos x="wd2" y="hd2"/>
              </a:cxn>
              <a:cxn ang="16200000">
                <a:pos x="wd2" y="hd2"/>
              </a:cxn>
            </a:cxnLst>
            <a:rect l="0" t="0" r="r" b="b"/>
            <a:pathLst>
              <a:path w="21600" h="16200" extrusionOk="0">
                <a:moveTo>
                  <a:pt x="21600" y="16200"/>
                </a:moveTo>
                <a:cubicBezTo>
                  <a:pt x="14178" y="-5361"/>
                  <a:pt x="6978" y="-5400"/>
                  <a:pt x="0" y="16082"/>
                </a:cubicBezTo>
              </a:path>
            </a:pathLst>
          </a:custGeom>
          <a:ln w="50800">
            <a:solidFill>
              <a:srgbClr val="FFFFFF"/>
            </a:solidFill>
            <a:miter lim="400000"/>
          </a:ln>
        </p:spPr>
        <p:txBody>
          <a:bodyPr/>
          <a:lstStyle/>
          <a:p>
            <a:endParaRPr/>
          </a:p>
        </p:txBody>
      </p:sp>
      <p:sp>
        <p:nvSpPr>
          <p:cNvPr id="1708" name="Line"/>
          <p:cNvSpPr/>
          <p:nvPr/>
        </p:nvSpPr>
        <p:spPr>
          <a:xfrm>
            <a:off x="10925061" y="1789491"/>
            <a:ext cx="321803" cy="121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09"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710" name="Line"/>
          <p:cNvSpPr/>
          <p:nvPr/>
        </p:nvSpPr>
        <p:spPr>
          <a:xfrm flipH="1">
            <a:off x="3658589" y="67183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11" name="From before, H(k2) = 2"/>
          <p:cNvSpPr/>
          <p:nvPr/>
        </p:nvSpPr>
        <p:spPr>
          <a:xfrm>
            <a:off x="4834892" y="4408170"/>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2</a:t>
            </a:r>
            <a:r>
              <a:t>) = 2</a:t>
            </a:r>
          </a:p>
        </p:txBody>
      </p:sp>
    </p:spTree>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14"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a:t>
                      </a:r>
                      <a:r>
                        <a:rPr>
                          <a:solidFill>
                            <a:schemeClr val="accent3">
                              <a:hueOff val="-499813"/>
                              <a:satOff val="-5228"/>
                              <a:lumOff val="24899"/>
                            </a:schemeClr>
                          </a:solidFill>
                        </a:rPr>
                        <a:t>v</a:t>
                      </a:r>
                      <a:r>
                        <a:rPr baseline="-5999">
                          <a:solidFill>
                            <a:schemeClr val="accent3">
                              <a:hueOff val="-499813"/>
                              <a:satOff val="-5228"/>
                              <a:lumOff val="24899"/>
                            </a:schemeClr>
                          </a:solidFill>
                        </a:rPr>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715" name="Inserting with LP"/>
          <p:cNvSpPr>
            <a:spLocks noGrp="1"/>
          </p:cNvSpPr>
          <p:nvPr>
            <p:ph type="title"/>
          </p:nvPr>
        </p:nvSpPr>
        <p:spPr>
          <a:xfrm>
            <a:off x="0" y="71120"/>
            <a:ext cx="13004801" cy="1188319"/>
          </a:xfrm>
          <a:prstGeom prst="rect">
            <a:avLst/>
          </a:prstGeom>
        </p:spPr>
        <p:txBody>
          <a:bodyPr/>
          <a:lstStyle>
            <a:lvl1pPr defTabSz="537463">
              <a:defRPr sz="7360" b="1"/>
            </a:lvl1pPr>
          </a:lstStyle>
          <a:p>
            <a:r>
              <a:t>Inserting with LP</a:t>
            </a:r>
          </a:p>
        </p:txBody>
      </p:sp>
      <p:sp>
        <p:nvSpPr>
          <p:cNvPr id="1716"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graphicFrame>
        <p:nvGraphicFramePr>
          <p:cNvPr id="1717"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718"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719" name="Line"/>
          <p:cNvSpPr/>
          <p:nvPr/>
        </p:nvSpPr>
        <p:spPr>
          <a:xfrm flipV="1">
            <a:off x="3943265" y="3256279"/>
            <a:ext cx="1" cy="52513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26" name="Connection Line"/>
          <p:cNvSpPr/>
          <p:nvPr/>
        </p:nvSpPr>
        <p:spPr>
          <a:xfrm>
            <a:off x="4060242" y="1210761"/>
            <a:ext cx="6995558" cy="624528"/>
          </a:xfrm>
          <a:custGeom>
            <a:avLst/>
            <a:gdLst/>
            <a:ahLst/>
            <a:cxnLst>
              <a:cxn ang="0">
                <a:pos x="wd2" y="hd2"/>
              </a:cxn>
              <a:cxn ang="5400000">
                <a:pos x="wd2" y="hd2"/>
              </a:cxn>
              <a:cxn ang="10800000">
                <a:pos x="wd2" y="hd2"/>
              </a:cxn>
              <a:cxn ang="16200000">
                <a:pos x="wd2" y="hd2"/>
              </a:cxn>
            </a:cxnLst>
            <a:rect l="0" t="0" r="r" b="b"/>
            <a:pathLst>
              <a:path w="21600" h="16200" extrusionOk="0">
                <a:moveTo>
                  <a:pt x="21600" y="16200"/>
                </a:moveTo>
                <a:cubicBezTo>
                  <a:pt x="14178" y="-5361"/>
                  <a:pt x="6978" y="-5400"/>
                  <a:pt x="0" y="16082"/>
                </a:cubicBezTo>
              </a:path>
            </a:pathLst>
          </a:custGeom>
          <a:ln w="50800">
            <a:solidFill>
              <a:srgbClr val="FFFFFF"/>
            </a:solidFill>
            <a:miter lim="400000"/>
          </a:ln>
        </p:spPr>
        <p:txBody>
          <a:bodyPr/>
          <a:lstStyle/>
          <a:p>
            <a:endParaRPr/>
          </a:p>
        </p:txBody>
      </p:sp>
      <p:sp>
        <p:nvSpPr>
          <p:cNvPr id="1721" name="Line"/>
          <p:cNvSpPr/>
          <p:nvPr/>
        </p:nvSpPr>
        <p:spPr>
          <a:xfrm>
            <a:off x="10925061" y="1789491"/>
            <a:ext cx="321803" cy="12144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22"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723" name="Line"/>
          <p:cNvSpPr/>
          <p:nvPr/>
        </p:nvSpPr>
        <p:spPr>
          <a:xfrm flipH="1">
            <a:off x="3658589" y="67183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24" name="Line"/>
          <p:cNvSpPr/>
          <p:nvPr/>
        </p:nvSpPr>
        <p:spPr>
          <a:xfrm flipV="1">
            <a:off x="9884679" y="2988498"/>
            <a:ext cx="1850168" cy="261931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25" name="Update value to v4"/>
          <p:cNvSpPr/>
          <p:nvPr/>
        </p:nvSpPr>
        <p:spPr>
          <a:xfrm>
            <a:off x="5677507" y="5820092"/>
            <a:ext cx="497718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Update value to v</a:t>
            </a:r>
            <a:r>
              <a:rPr baseline="-5999"/>
              <a:t>4</a:t>
            </a:r>
          </a:p>
        </p:txBody>
      </p:sp>
    </p:spTree>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28"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729" name="Inserting with LP"/>
          <p:cNvSpPr>
            <a:spLocks noGrp="1"/>
          </p:cNvSpPr>
          <p:nvPr>
            <p:ph type="title"/>
          </p:nvPr>
        </p:nvSpPr>
        <p:spPr>
          <a:xfrm>
            <a:off x="0" y="71120"/>
            <a:ext cx="13004801" cy="1188319"/>
          </a:xfrm>
          <a:prstGeom prst="rect">
            <a:avLst/>
          </a:prstGeom>
        </p:spPr>
        <p:txBody>
          <a:bodyPr/>
          <a:lstStyle>
            <a:lvl1pPr defTabSz="537463">
              <a:defRPr sz="7360" b="1"/>
            </a:lvl1pPr>
          </a:lstStyle>
          <a:p>
            <a:r>
              <a:t>Inserting with LP</a:t>
            </a:r>
          </a:p>
        </p:txBody>
      </p:sp>
      <p:sp>
        <p:nvSpPr>
          <p:cNvPr id="1730"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graphicFrame>
        <p:nvGraphicFramePr>
          <p:cNvPr id="1731"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732"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733"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734" name="Line"/>
          <p:cNvSpPr/>
          <p:nvPr/>
        </p:nvSpPr>
        <p:spPr>
          <a:xfrm flipH="1">
            <a:off x="3658589" y="72517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36"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737" name="Inserting with LP"/>
          <p:cNvSpPr>
            <a:spLocks noGrp="1"/>
          </p:cNvSpPr>
          <p:nvPr>
            <p:ph type="title"/>
          </p:nvPr>
        </p:nvSpPr>
        <p:spPr>
          <a:xfrm>
            <a:off x="0" y="71120"/>
            <a:ext cx="13004801" cy="1188319"/>
          </a:xfrm>
          <a:prstGeom prst="rect">
            <a:avLst/>
          </a:prstGeom>
        </p:spPr>
        <p:txBody>
          <a:bodyPr/>
          <a:lstStyle>
            <a:lvl1pPr defTabSz="537463">
              <a:defRPr sz="7360" b="1"/>
            </a:lvl1pPr>
          </a:lstStyle>
          <a:p>
            <a:r>
              <a:t>Inserting with LP</a:t>
            </a:r>
          </a:p>
        </p:txBody>
      </p:sp>
      <p:sp>
        <p:nvSpPr>
          <p:cNvPr id="1738"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graphicFrame>
        <p:nvGraphicFramePr>
          <p:cNvPr id="1739"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740"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741"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742" name="Line"/>
          <p:cNvSpPr/>
          <p:nvPr/>
        </p:nvSpPr>
        <p:spPr>
          <a:xfrm flipH="1">
            <a:off x="3658589" y="72517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43" name="Suppose H(k5) = 8"/>
          <p:cNvSpPr/>
          <p:nvPr/>
        </p:nvSpPr>
        <p:spPr>
          <a:xfrm>
            <a:off x="5523036" y="4408170"/>
            <a:ext cx="470192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5</a:t>
            </a:r>
            <a:r>
              <a:t>) = 8</a:t>
            </a:r>
          </a:p>
        </p:txBody>
      </p:sp>
      <p:sp>
        <p:nvSpPr>
          <p:cNvPr id="1744" name="(H(k5) + P(0)) mod N ="/>
          <p:cNvSpPr/>
          <p:nvPr/>
        </p:nvSpPr>
        <p:spPr>
          <a:xfrm>
            <a:off x="4951263" y="5148262"/>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5</a:t>
            </a:r>
            <a:r>
              <a:t>) + </a:t>
            </a:r>
            <a:r>
              <a:rPr b="1">
                <a:solidFill>
                  <a:schemeClr val="accent6">
                    <a:hueOff val="-241736"/>
                    <a:satOff val="29413"/>
                    <a:lumOff val="20727"/>
                  </a:schemeClr>
                </a:solidFill>
              </a:rPr>
              <a:t>P</a:t>
            </a:r>
            <a:r>
              <a:t>(0)) mod N = </a:t>
            </a:r>
          </a:p>
        </p:txBody>
      </p:sp>
      <p:sp>
        <p:nvSpPr>
          <p:cNvPr id="1745" name="(   8   +  0 ) mod 9 = 8"/>
          <p:cNvSpPr/>
          <p:nvPr/>
        </p:nvSpPr>
        <p:spPr>
          <a:xfrm>
            <a:off x="4874438" y="5710237"/>
            <a:ext cx="672048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8   +  0 ) mod 9 = 8</a:t>
            </a:r>
          </a:p>
        </p:txBody>
      </p:sp>
    </p:spTree>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7"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748" name="Inserting with LP"/>
          <p:cNvSpPr>
            <a:spLocks noGrp="1"/>
          </p:cNvSpPr>
          <p:nvPr>
            <p:ph type="title"/>
          </p:nvPr>
        </p:nvSpPr>
        <p:spPr>
          <a:xfrm>
            <a:off x="0" y="71120"/>
            <a:ext cx="13004801" cy="1188319"/>
          </a:xfrm>
          <a:prstGeom prst="rect">
            <a:avLst/>
          </a:prstGeom>
        </p:spPr>
        <p:txBody>
          <a:bodyPr/>
          <a:lstStyle>
            <a:lvl1pPr defTabSz="537463">
              <a:defRPr sz="7360" b="1"/>
            </a:lvl1pPr>
          </a:lstStyle>
          <a:p>
            <a:r>
              <a:t>Inserting with LP</a:t>
            </a:r>
          </a:p>
        </p:txBody>
      </p:sp>
      <p:sp>
        <p:nvSpPr>
          <p:cNvPr id="1749"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graphicFrame>
        <p:nvGraphicFramePr>
          <p:cNvPr id="1750"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751"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752"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753" name="Line"/>
          <p:cNvSpPr/>
          <p:nvPr/>
        </p:nvSpPr>
        <p:spPr>
          <a:xfrm flipH="1">
            <a:off x="3658589" y="72517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54" name="Suppose H(k5) = 8"/>
          <p:cNvSpPr/>
          <p:nvPr/>
        </p:nvSpPr>
        <p:spPr>
          <a:xfrm>
            <a:off x="5523036" y="4408170"/>
            <a:ext cx="470192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5</a:t>
            </a:r>
            <a:r>
              <a:t>) = 8</a:t>
            </a:r>
          </a:p>
        </p:txBody>
      </p:sp>
      <p:sp>
        <p:nvSpPr>
          <p:cNvPr id="1755" name="Line"/>
          <p:cNvSpPr/>
          <p:nvPr/>
        </p:nvSpPr>
        <p:spPr>
          <a:xfrm flipV="1">
            <a:off x="11601365" y="3222270"/>
            <a:ext cx="1" cy="52513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56" name="(H(k5) + P(0)) mod N ="/>
          <p:cNvSpPr/>
          <p:nvPr/>
        </p:nvSpPr>
        <p:spPr>
          <a:xfrm>
            <a:off x="4951263" y="5148262"/>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5</a:t>
            </a:r>
            <a:r>
              <a:t>) + </a:t>
            </a:r>
            <a:r>
              <a:rPr b="1">
                <a:solidFill>
                  <a:schemeClr val="accent6">
                    <a:hueOff val="-241736"/>
                    <a:satOff val="29413"/>
                    <a:lumOff val="20727"/>
                  </a:schemeClr>
                </a:solidFill>
              </a:rPr>
              <a:t>P</a:t>
            </a:r>
            <a:r>
              <a:t>(0)) mod N = </a:t>
            </a:r>
          </a:p>
        </p:txBody>
      </p:sp>
      <p:sp>
        <p:nvSpPr>
          <p:cNvPr id="1757" name="(   8   +  0 ) mod 9 = 8"/>
          <p:cNvSpPr/>
          <p:nvPr/>
        </p:nvSpPr>
        <p:spPr>
          <a:xfrm>
            <a:off x="4874438" y="5710237"/>
            <a:ext cx="672048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8   +  0 ) mod 9 = 8</a:t>
            </a:r>
          </a:p>
        </p:txBody>
      </p:sp>
      <p:sp>
        <p:nvSpPr>
          <p:cNvPr id="1758" name="Hash collision! increment x and try offset P(1) instead of P(0)"/>
          <p:cNvSpPr/>
          <p:nvPr/>
        </p:nvSpPr>
        <p:spPr>
          <a:xfrm>
            <a:off x="3599936" y="7878529"/>
            <a:ext cx="9269488"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Hash collision! increment x and try offset </a:t>
            </a:r>
            <a:r>
              <a:rPr b="1">
                <a:solidFill>
                  <a:schemeClr val="accent6">
                    <a:hueOff val="-241736"/>
                    <a:satOff val="29413"/>
                    <a:lumOff val="20727"/>
                  </a:schemeClr>
                </a:solidFill>
              </a:rPr>
              <a:t>P</a:t>
            </a:r>
            <a:r>
              <a:t>(1) instead of </a:t>
            </a:r>
            <a:r>
              <a:rPr>
                <a:solidFill>
                  <a:schemeClr val="accent6">
                    <a:hueOff val="-241736"/>
                    <a:satOff val="29413"/>
                    <a:lumOff val="20727"/>
                  </a:schemeClr>
                </a:solidFill>
              </a:rPr>
              <a:t>P</a:t>
            </a:r>
            <a:r>
              <a:t>(0)</a:t>
            </a:r>
          </a:p>
        </p:txBody>
      </p:sp>
    </p:spTree>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60"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761" name="Inserting with LP"/>
          <p:cNvSpPr>
            <a:spLocks noGrp="1"/>
          </p:cNvSpPr>
          <p:nvPr>
            <p:ph type="title"/>
          </p:nvPr>
        </p:nvSpPr>
        <p:spPr>
          <a:xfrm>
            <a:off x="0" y="71120"/>
            <a:ext cx="13004801" cy="1188319"/>
          </a:xfrm>
          <a:prstGeom prst="rect">
            <a:avLst/>
          </a:prstGeom>
        </p:spPr>
        <p:txBody>
          <a:bodyPr/>
          <a:lstStyle>
            <a:lvl1pPr defTabSz="537463">
              <a:defRPr sz="7360" b="1"/>
            </a:lvl1pPr>
          </a:lstStyle>
          <a:p>
            <a:r>
              <a:t>Inserting with LP</a:t>
            </a:r>
          </a:p>
        </p:txBody>
      </p:sp>
      <p:sp>
        <p:nvSpPr>
          <p:cNvPr id="1762"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graphicFrame>
        <p:nvGraphicFramePr>
          <p:cNvPr id="1763"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764"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765"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766" name="Line"/>
          <p:cNvSpPr/>
          <p:nvPr/>
        </p:nvSpPr>
        <p:spPr>
          <a:xfrm flipH="1">
            <a:off x="3658589" y="72517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67" name="Suppose H(k5) = 8"/>
          <p:cNvSpPr/>
          <p:nvPr/>
        </p:nvSpPr>
        <p:spPr>
          <a:xfrm>
            <a:off x="5523036" y="4408170"/>
            <a:ext cx="470192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5</a:t>
            </a:r>
            <a:r>
              <a:t>) = 8</a:t>
            </a:r>
          </a:p>
        </p:txBody>
      </p:sp>
      <p:sp>
        <p:nvSpPr>
          <p:cNvPr id="1768" name="(H(k5) + P(0)) mod N ="/>
          <p:cNvSpPr/>
          <p:nvPr/>
        </p:nvSpPr>
        <p:spPr>
          <a:xfrm>
            <a:off x="4951263" y="5148262"/>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5</a:t>
            </a:r>
            <a:r>
              <a:t>) + </a:t>
            </a:r>
            <a:r>
              <a:rPr b="1">
                <a:solidFill>
                  <a:schemeClr val="accent6">
                    <a:hueOff val="-241736"/>
                    <a:satOff val="29413"/>
                    <a:lumOff val="20727"/>
                  </a:schemeClr>
                </a:solidFill>
              </a:rPr>
              <a:t>P</a:t>
            </a:r>
            <a:r>
              <a:t>(0)) mod N = </a:t>
            </a:r>
          </a:p>
        </p:txBody>
      </p:sp>
      <p:sp>
        <p:nvSpPr>
          <p:cNvPr id="1769" name="(   8   +  0 ) mod 9 = 8"/>
          <p:cNvSpPr/>
          <p:nvPr/>
        </p:nvSpPr>
        <p:spPr>
          <a:xfrm>
            <a:off x="4874438" y="5710237"/>
            <a:ext cx="672048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8   +  0 ) mod 9 = 8</a:t>
            </a:r>
          </a:p>
        </p:txBody>
      </p:sp>
      <p:sp>
        <p:nvSpPr>
          <p:cNvPr id="1770" name="Line"/>
          <p:cNvSpPr/>
          <p:nvPr/>
        </p:nvSpPr>
        <p:spPr>
          <a:xfrm flipV="1">
            <a:off x="11601365" y="3222270"/>
            <a:ext cx="1" cy="52513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71" name="Hash collision! increment x and try offset P(1) instead of P(0)"/>
          <p:cNvSpPr/>
          <p:nvPr/>
        </p:nvSpPr>
        <p:spPr>
          <a:xfrm>
            <a:off x="3599936" y="7878529"/>
            <a:ext cx="9269488"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Hash collision! increment x and try offset </a:t>
            </a:r>
            <a:r>
              <a:rPr b="1">
                <a:solidFill>
                  <a:schemeClr val="accent6">
                    <a:hueOff val="-241736"/>
                    <a:satOff val="29413"/>
                    <a:lumOff val="20727"/>
                  </a:schemeClr>
                </a:solidFill>
              </a:rPr>
              <a:t>P</a:t>
            </a:r>
            <a:r>
              <a:t>(1) instead of </a:t>
            </a:r>
            <a:r>
              <a:rPr>
                <a:solidFill>
                  <a:schemeClr val="accent6">
                    <a:hueOff val="-241736"/>
                    <a:satOff val="29413"/>
                    <a:lumOff val="20727"/>
                  </a:schemeClr>
                </a:solidFill>
              </a:rPr>
              <a:t>P</a:t>
            </a:r>
            <a:r>
              <a:t>(0)</a:t>
            </a:r>
          </a:p>
        </p:txBody>
      </p:sp>
      <p:sp>
        <p:nvSpPr>
          <p:cNvPr id="1772" name="(H(k5) + P(1)) mod N ="/>
          <p:cNvSpPr/>
          <p:nvPr/>
        </p:nvSpPr>
        <p:spPr>
          <a:xfrm>
            <a:off x="4951263" y="6285865"/>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5</a:t>
            </a:r>
            <a:r>
              <a:t>) + </a:t>
            </a:r>
            <a:r>
              <a:rPr b="1">
                <a:solidFill>
                  <a:schemeClr val="accent6">
                    <a:hueOff val="-241736"/>
                    <a:satOff val="29413"/>
                    <a:lumOff val="20727"/>
                  </a:schemeClr>
                </a:solidFill>
              </a:rPr>
              <a:t>P</a:t>
            </a:r>
            <a:r>
              <a:t>(1)) mod N = </a:t>
            </a:r>
          </a:p>
        </p:txBody>
      </p:sp>
      <p:sp>
        <p:nvSpPr>
          <p:cNvPr id="1773" name="(   8   +  6 ) mod 9 = 5"/>
          <p:cNvSpPr/>
          <p:nvPr/>
        </p:nvSpPr>
        <p:spPr>
          <a:xfrm>
            <a:off x="4874438" y="6847840"/>
            <a:ext cx="672048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8   +  6 ) mod 9 = 5</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We can also define hash functions for arbitrary objects such as strings, lists, tuples, multi data objects, etc…"/>
          <p:cNvSpPr/>
          <p:nvPr/>
        </p:nvSpPr>
        <p:spPr>
          <a:xfrm>
            <a:off x="609922" y="127148"/>
            <a:ext cx="11784956" cy="175230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We can also define hash functions for arbitrary objects such as strings, lists, tuples, multi data objects, etc…</a:t>
            </a:r>
          </a:p>
        </p:txBody>
      </p:sp>
      <p:sp>
        <p:nvSpPr>
          <p:cNvPr id="199" name="function H(s):…"/>
          <p:cNvSpPr/>
          <p:nvPr/>
        </p:nvSpPr>
        <p:spPr>
          <a:xfrm>
            <a:off x="4794956" y="4135400"/>
            <a:ext cx="8647288"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rPr b="1">
                <a:solidFill>
                  <a:schemeClr val="accent5">
                    <a:hueOff val="101205"/>
                    <a:satOff val="-13598"/>
                    <a:lumOff val="23877"/>
                  </a:schemeClr>
                </a:solidFill>
              </a:rPr>
              <a:t>function</a:t>
            </a:r>
            <a:r>
              <a:t> </a:t>
            </a:r>
            <a:r>
              <a:rPr b="1">
                <a:solidFill>
                  <a:schemeClr val="accent5">
                    <a:hueOff val="101205"/>
                    <a:satOff val="-13598"/>
                    <a:lumOff val="23877"/>
                  </a:schemeClr>
                </a:solidFill>
              </a:rPr>
              <a:t>H</a:t>
            </a:r>
            <a:r>
              <a:t>(s):</a:t>
            </a:r>
          </a:p>
          <a:p>
            <a:pPr algn="l"/>
            <a:r>
              <a:t>   sum := 0</a:t>
            </a:r>
          </a:p>
          <a:p>
            <a:pPr algn="l"/>
            <a:r>
              <a:t>   </a:t>
            </a:r>
            <a:r>
              <a:rPr b="1">
                <a:solidFill>
                  <a:schemeClr val="accent5">
                    <a:hueOff val="101205"/>
                    <a:satOff val="-13598"/>
                    <a:lumOff val="23877"/>
                  </a:schemeClr>
                </a:solidFill>
              </a:rPr>
              <a:t>for</a:t>
            </a:r>
            <a:r>
              <a:t> char </a:t>
            </a:r>
            <a:r>
              <a:rPr b="1">
                <a:solidFill>
                  <a:schemeClr val="accent5">
                    <a:hueOff val="101205"/>
                    <a:satOff val="-13598"/>
                    <a:lumOff val="23877"/>
                  </a:schemeClr>
                </a:solidFill>
              </a:rPr>
              <a:t>in</a:t>
            </a:r>
            <a:r>
              <a:t> s:</a:t>
            </a:r>
          </a:p>
          <a:p>
            <a:pPr algn="l"/>
            <a:r>
              <a:t>       sum = sum + </a:t>
            </a:r>
            <a:r>
              <a:rPr b="1">
                <a:solidFill>
                  <a:schemeClr val="accent4">
                    <a:hueOff val="102361"/>
                    <a:satOff val="14118"/>
                    <a:lumOff val="10675"/>
                  </a:schemeClr>
                </a:solidFill>
              </a:rPr>
              <a:t>ASCII</a:t>
            </a:r>
            <a:r>
              <a:t>(char)</a:t>
            </a:r>
          </a:p>
          <a:p>
            <a:pPr algn="l"/>
            <a:r>
              <a:t>   </a:t>
            </a:r>
            <a:r>
              <a:rPr b="1">
                <a:solidFill>
                  <a:schemeClr val="accent5">
                    <a:hueOff val="101205"/>
                    <a:satOff val="-13598"/>
                    <a:lumOff val="23877"/>
                  </a:schemeClr>
                </a:solidFill>
              </a:rPr>
              <a:t>return</a:t>
            </a:r>
            <a:r>
              <a:t> sum mod 50</a:t>
            </a:r>
          </a:p>
        </p:txBody>
      </p:sp>
      <p:sp>
        <p:nvSpPr>
          <p:cNvPr id="200" name="ASCII(‘A’) = 65…"/>
          <p:cNvSpPr/>
          <p:nvPr/>
        </p:nvSpPr>
        <p:spPr>
          <a:xfrm>
            <a:off x="170377" y="3881400"/>
            <a:ext cx="4472546" cy="3213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000"/>
            </a:pPr>
            <a:r>
              <a:t>ASCII(‘A’) = 65</a:t>
            </a:r>
          </a:p>
          <a:p>
            <a:pPr>
              <a:defRPr sz="3000"/>
            </a:pPr>
            <a:r>
              <a:t>ASCII(‘B’) = 66</a:t>
            </a:r>
          </a:p>
          <a:p>
            <a:pPr>
              <a:defRPr sz="3000"/>
            </a:pPr>
            <a:r>
              <a:t>…</a:t>
            </a:r>
          </a:p>
          <a:p>
            <a:pPr>
              <a:defRPr sz="3000"/>
            </a:pPr>
            <a:r>
              <a:t>ASCII(‘Z’) = 90</a:t>
            </a:r>
          </a:p>
          <a:p>
            <a:pPr>
              <a:defRPr sz="3000"/>
            </a:pPr>
            <a:endParaRPr/>
          </a:p>
          <a:p>
            <a:pPr>
              <a:defRPr sz="3000"/>
            </a:pPr>
            <a:r>
              <a:t>For more check out</a:t>
            </a:r>
          </a:p>
          <a:p>
            <a:pPr>
              <a:defRPr sz="3000"/>
            </a:pPr>
            <a:r>
              <a:rPr u="sng">
                <a:hlinkClick r:id="rId2"/>
              </a:rPr>
              <a:t>www.asciitable.com</a:t>
            </a:r>
          </a:p>
        </p:txBody>
      </p:sp>
      <p:sp>
        <p:nvSpPr>
          <p:cNvPr id="201" name="H(“BB”)  =      (66 + 66) mod 50 = 32…"/>
          <p:cNvSpPr/>
          <p:nvPr/>
        </p:nvSpPr>
        <p:spPr>
          <a:xfrm>
            <a:off x="1047750" y="7296150"/>
            <a:ext cx="10574090" cy="21844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rPr b="1">
                <a:solidFill>
                  <a:schemeClr val="accent5">
                    <a:hueOff val="101205"/>
                    <a:satOff val="-13598"/>
                    <a:lumOff val="23877"/>
                  </a:schemeClr>
                </a:solidFill>
              </a:rPr>
              <a:t>H</a:t>
            </a:r>
            <a:r>
              <a:t>(“BB”)  =      (66 + 66) mod 50 = 32</a:t>
            </a:r>
          </a:p>
          <a:p>
            <a:pPr algn="l"/>
            <a:r>
              <a:rPr b="1">
                <a:solidFill>
                  <a:schemeClr val="accent5">
                    <a:hueOff val="101205"/>
                    <a:satOff val="-13598"/>
                    <a:lumOff val="23877"/>
                  </a:schemeClr>
                </a:solidFill>
              </a:rPr>
              <a:t>H</a:t>
            </a:r>
            <a:r>
              <a:t>(“”)    =            (0) mod 50 = 0</a:t>
            </a:r>
          </a:p>
          <a:p>
            <a:pPr algn="l"/>
            <a:r>
              <a:rPr b="1">
                <a:solidFill>
                  <a:schemeClr val="accent5">
                    <a:hueOff val="101205"/>
                    <a:satOff val="-13598"/>
                    <a:lumOff val="23877"/>
                  </a:schemeClr>
                </a:solidFill>
              </a:rPr>
              <a:t>H</a:t>
            </a:r>
            <a:r>
              <a:t>(“ABC”) = (65 + 66 + 67) mod 50 = 48</a:t>
            </a:r>
          </a:p>
          <a:p>
            <a:pPr algn="l"/>
            <a:r>
              <a:rPr b="1">
                <a:solidFill>
                  <a:schemeClr val="accent5">
                    <a:hueOff val="101205"/>
                    <a:satOff val="-13598"/>
                    <a:lumOff val="23877"/>
                  </a:schemeClr>
                </a:solidFill>
              </a:rPr>
              <a:t>H</a:t>
            </a:r>
            <a:r>
              <a:t>(“Z”)   =           (90) mod 50 = 40</a:t>
            </a:r>
          </a:p>
        </p:txBody>
      </p:sp>
      <p:sp>
        <p:nvSpPr>
          <p:cNvPr id="202" name="For a string s let H(s) be a hash function defined below where ASCII(x) returns the ASCII value of the character x"/>
          <p:cNvSpPr/>
          <p:nvPr/>
        </p:nvSpPr>
        <p:spPr>
          <a:xfrm>
            <a:off x="259171" y="2016050"/>
            <a:ext cx="12486458"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For a string s let </a:t>
            </a:r>
            <a:r>
              <a:rPr b="1">
                <a:solidFill>
                  <a:schemeClr val="accent5">
                    <a:hueOff val="101205"/>
                    <a:satOff val="-13598"/>
                    <a:lumOff val="23877"/>
                  </a:schemeClr>
                </a:solidFill>
              </a:rPr>
              <a:t>H</a:t>
            </a:r>
            <a:r>
              <a:t>(s) be a hash function defined below where </a:t>
            </a:r>
            <a:r>
              <a:rPr b="1">
                <a:solidFill>
                  <a:schemeClr val="accent4">
                    <a:hueOff val="102361"/>
                    <a:satOff val="14118"/>
                    <a:lumOff val="10675"/>
                  </a:schemeClr>
                </a:solidFill>
              </a:rPr>
              <a:t>ASCII</a:t>
            </a:r>
            <a:r>
              <a:t>(x) returns the ASCII value of the character x</a:t>
            </a:r>
          </a:p>
        </p:txBody>
      </p:sp>
    </p:spTree>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75"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776" name="Inserting with LP"/>
          <p:cNvSpPr>
            <a:spLocks noGrp="1"/>
          </p:cNvSpPr>
          <p:nvPr>
            <p:ph type="title"/>
          </p:nvPr>
        </p:nvSpPr>
        <p:spPr>
          <a:xfrm>
            <a:off x="0" y="71120"/>
            <a:ext cx="13004801" cy="1188319"/>
          </a:xfrm>
          <a:prstGeom prst="rect">
            <a:avLst/>
          </a:prstGeom>
        </p:spPr>
        <p:txBody>
          <a:bodyPr/>
          <a:lstStyle>
            <a:lvl1pPr defTabSz="537463">
              <a:defRPr sz="7360" b="1"/>
            </a:lvl1pPr>
          </a:lstStyle>
          <a:p>
            <a:r>
              <a:t>Inserting with LP</a:t>
            </a:r>
          </a:p>
        </p:txBody>
      </p:sp>
      <p:sp>
        <p:nvSpPr>
          <p:cNvPr id="1777"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graphicFrame>
        <p:nvGraphicFramePr>
          <p:cNvPr id="1778"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779"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780"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781" name="Line"/>
          <p:cNvSpPr/>
          <p:nvPr/>
        </p:nvSpPr>
        <p:spPr>
          <a:xfrm flipH="1">
            <a:off x="3658589" y="72517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82" name="Suppose H(k5) = 8"/>
          <p:cNvSpPr/>
          <p:nvPr/>
        </p:nvSpPr>
        <p:spPr>
          <a:xfrm>
            <a:off x="5523036" y="4408170"/>
            <a:ext cx="470192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5</a:t>
            </a:r>
            <a:r>
              <a:t>) = 8</a:t>
            </a:r>
          </a:p>
        </p:txBody>
      </p:sp>
      <p:sp>
        <p:nvSpPr>
          <p:cNvPr id="1783" name="(H(k5) + P(0)) mod N ="/>
          <p:cNvSpPr/>
          <p:nvPr/>
        </p:nvSpPr>
        <p:spPr>
          <a:xfrm>
            <a:off x="4951263" y="5148262"/>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5</a:t>
            </a:r>
            <a:r>
              <a:t>) + </a:t>
            </a:r>
            <a:r>
              <a:rPr b="1">
                <a:solidFill>
                  <a:schemeClr val="accent6">
                    <a:hueOff val="-241736"/>
                    <a:satOff val="29413"/>
                    <a:lumOff val="20727"/>
                  </a:schemeClr>
                </a:solidFill>
              </a:rPr>
              <a:t>P</a:t>
            </a:r>
            <a:r>
              <a:t>(0)) mod N = </a:t>
            </a:r>
          </a:p>
        </p:txBody>
      </p:sp>
      <p:sp>
        <p:nvSpPr>
          <p:cNvPr id="1784" name="(   8   +  0 ) mod 9 = 8"/>
          <p:cNvSpPr/>
          <p:nvPr/>
        </p:nvSpPr>
        <p:spPr>
          <a:xfrm>
            <a:off x="4874438" y="5710237"/>
            <a:ext cx="672048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8   +  0 ) mod 9 = 8</a:t>
            </a:r>
          </a:p>
        </p:txBody>
      </p:sp>
      <p:sp>
        <p:nvSpPr>
          <p:cNvPr id="1785" name="Line"/>
          <p:cNvSpPr/>
          <p:nvPr/>
        </p:nvSpPr>
        <p:spPr>
          <a:xfrm flipV="1">
            <a:off x="11601365" y="3222270"/>
            <a:ext cx="1" cy="52513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86" name="Hash collision! increment x and try offset P(1) instead of P(0)"/>
          <p:cNvSpPr/>
          <p:nvPr/>
        </p:nvSpPr>
        <p:spPr>
          <a:xfrm>
            <a:off x="3599936" y="7878529"/>
            <a:ext cx="9269488"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Hash collision! increment x and try offset </a:t>
            </a:r>
            <a:r>
              <a:rPr b="1">
                <a:solidFill>
                  <a:schemeClr val="accent6">
                    <a:hueOff val="-241736"/>
                    <a:satOff val="29413"/>
                    <a:lumOff val="20727"/>
                  </a:schemeClr>
                </a:solidFill>
              </a:rPr>
              <a:t>P</a:t>
            </a:r>
            <a:r>
              <a:t>(1) instead of </a:t>
            </a:r>
            <a:r>
              <a:rPr>
                <a:solidFill>
                  <a:schemeClr val="accent6">
                    <a:hueOff val="-241736"/>
                    <a:satOff val="29413"/>
                    <a:lumOff val="20727"/>
                  </a:schemeClr>
                </a:solidFill>
              </a:rPr>
              <a:t>P</a:t>
            </a:r>
            <a:r>
              <a:t>(0)</a:t>
            </a:r>
          </a:p>
        </p:txBody>
      </p:sp>
      <p:sp>
        <p:nvSpPr>
          <p:cNvPr id="1787" name="(H(k5) + P(1)) mod N ="/>
          <p:cNvSpPr/>
          <p:nvPr/>
        </p:nvSpPr>
        <p:spPr>
          <a:xfrm>
            <a:off x="4951263" y="6285865"/>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5</a:t>
            </a:r>
            <a:r>
              <a:t>) + </a:t>
            </a:r>
            <a:r>
              <a:rPr b="1">
                <a:solidFill>
                  <a:schemeClr val="accent6">
                    <a:hueOff val="-241736"/>
                    <a:satOff val="29413"/>
                    <a:lumOff val="20727"/>
                  </a:schemeClr>
                </a:solidFill>
              </a:rPr>
              <a:t>P</a:t>
            </a:r>
            <a:r>
              <a:t>(1)) mod N = </a:t>
            </a:r>
          </a:p>
        </p:txBody>
      </p:sp>
      <p:sp>
        <p:nvSpPr>
          <p:cNvPr id="1788" name="(   8   +  6 ) mod 9 = 5"/>
          <p:cNvSpPr/>
          <p:nvPr/>
        </p:nvSpPr>
        <p:spPr>
          <a:xfrm>
            <a:off x="4874438" y="6847840"/>
            <a:ext cx="672048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8   +  6 ) mod 9 = 5</a:t>
            </a:r>
          </a:p>
        </p:txBody>
      </p:sp>
      <p:sp>
        <p:nvSpPr>
          <p:cNvPr id="1791" name="Connection Line"/>
          <p:cNvSpPr/>
          <p:nvPr/>
        </p:nvSpPr>
        <p:spPr>
          <a:xfrm>
            <a:off x="8120889" y="1209311"/>
            <a:ext cx="3289003" cy="559836"/>
          </a:xfrm>
          <a:custGeom>
            <a:avLst/>
            <a:gdLst/>
            <a:ahLst/>
            <a:cxnLst>
              <a:cxn ang="0">
                <a:pos x="wd2" y="hd2"/>
              </a:cxn>
              <a:cxn ang="5400000">
                <a:pos x="wd2" y="hd2"/>
              </a:cxn>
              <a:cxn ang="10800000">
                <a:pos x="wd2" y="hd2"/>
              </a:cxn>
              <a:cxn ang="16200000">
                <a:pos x="wd2" y="hd2"/>
              </a:cxn>
            </a:cxnLst>
            <a:rect l="0" t="0" r="r" b="b"/>
            <a:pathLst>
              <a:path w="21600" h="16206" extrusionOk="0">
                <a:moveTo>
                  <a:pt x="0" y="14998"/>
                </a:moveTo>
                <a:cubicBezTo>
                  <a:pt x="7260" y="-5394"/>
                  <a:pt x="14460" y="-4991"/>
                  <a:pt x="21600" y="16206"/>
                </a:cubicBezTo>
              </a:path>
            </a:pathLst>
          </a:custGeom>
          <a:ln w="63500">
            <a:solidFill>
              <a:srgbClr val="FFFFFF"/>
            </a:solidFill>
            <a:miter lim="400000"/>
          </a:ln>
        </p:spPr>
        <p:txBody>
          <a:bodyPr/>
          <a:lstStyle/>
          <a:p>
            <a:endParaRPr/>
          </a:p>
        </p:txBody>
      </p:sp>
      <p:sp>
        <p:nvSpPr>
          <p:cNvPr id="1790" name="Line"/>
          <p:cNvSpPr/>
          <p:nvPr/>
        </p:nvSpPr>
        <p:spPr>
          <a:xfrm flipH="1">
            <a:off x="7907866" y="1619068"/>
            <a:ext cx="389716" cy="22512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93"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794" name="Inserting with LP"/>
          <p:cNvSpPr>
            <a:spLocks noGrp="1"/>
          </p:cNvSpPr>
          <p:nvPr>
            <p:ph type="title"/>
          </p:nvPr>
        </p:nvSpPr>
        <p:spPr>
          <a:xfrm>
            <a:off x="0" y="71120"/>
            <a:ext cx="13004801" cy="1188319"/>
          </a:xfrm>
          <a:prstGeom prst="rect">
            <a:avLst/>
          </a:prstGeom>
        </p:spPr>
        <p:txBody>
          <a:bodyPr/>
          <a:lstStyle>
            <a:lvl1pPr defTabSz="537463">
              <a:defRPr sz="7360" b="1"/>
            </a:lvl1pPr>
          </a:lstStyle>
          <a:p>
            <a:r>
              <a:t>Inserting with LP</a:t>
            </a:r>
          </a:p>
        </p:txBody>
      </p:sp>
      <p:sp>
        <p:nvSpPr>
          <p:cNvPr id="1795"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graphicFrame>
        <p:nvGraphicFramePr>
          <p:cNvPr id="1796"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797"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798"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799" name="Line"/>
          <p:cNvSpPr/>
          <p:nvPr/>
        </p:nvSpPr>
        <p:spPr>
          <a:xfrm flipH="1">
            <a:off x="3658589" y="7772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01"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802" name="Inserting with LP"/>
          <p:cNvSpPr>
            <a:spLocks noGrp="1"/>
          </p:cNvSpPr>
          <p:nvPr>
            <p:ph type="title"/>
          </p:nvPr>
        </p:nvSpPr>
        <p:spPr>
          <a:xfrm>
            <a:off x="0" y="71120"/>
            <a:ext cx="13004801" cy="1188319"/>
          </a:xfrm>
          <a:prstGeom prst="rect">
            <a:avLst/>
          </a:prstGeom>
        </p:spPr>
        <p:txBody>
          <a:bodyPr/>
          <a:lstStyle>
            <a:lvl1pPr defTabSz="537463">
              <a:defRPr sz="7360" b="1"/>
            </a:lvl1pPr>
          </a:lstStyle>
          <a:p>
            <a:r>
              <a:t>Inserting with LP</a:t>
            </a:r>
          </a:p>
        </p:txBody>
      </p:sp>
      <p:sp>
        <p:nvSpPr>
          <p:cNvPr id="1803"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graphicFrame>
        <p:nvGraphicFramePr>
          <p:cNvPr id="1804"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805"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806"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807" name="Line"/>
          <p:cNvSpPr/>
          <p:nvPr/>
        </p:nvSpPr>
        <p:spPr>
          <a:xfrm flipH="1">
            <a:off x="3658589" y="7772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08" name="Suppose H(k6) = 5"/>
          <p:cNvSpPr/>
          <p:nvPr/>
        </p:nvSpPr>
        <p:spPr>
          <a:xfrm>
            <a:off x="5523036" y="4408170"/>
            <a:ext cx="470192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6</a:t>
            </a:r>
            <a:r>
              <a:t>) = 5</a:t>
            </a:r>
          </a:p>
        </p:txBody>
      </p:sp>
      <p:sp>
        <p:nvSpPr>
          <p:cNvPr id="1809" name="(H(k6) + P(0)) mod N ="/>
          <p:cNvSpPr/>
          <p:nvPr/>
        </p:nvSpPr>
        <p:spPr>
          <a:xfrm>
            <a:off x="4951263" y="5148262"/>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(0)) mod N = </a:t>
            </a:r>
          </a:p>
        </p:txBody>
      </p:sp>
      <p:sp>
        <p:nvSpPr>
          <p:cNvPr id="1810" name="(   5   +  0 ) mod 9 = 5"/>
          <p:cNvSpPr/>
          <p:nvPr/>
        </p:nvSpPr>
        <p:spPr>
          <a:xfrm>
            <a:off x="4874438" y="5710237"/>
            <a:ext cx="672048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5   +  0 ) mod 9 = 5</a:t>
            </a:r>
          </a:p>
        </p:txBody>
      </p:sp>
    </p:spTree>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12"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813" name="Inserting with LP"/>
          <p:cNvSpPr>
            <a:spLocks noGrp="1"/>
          </p:cNvSpPr>
          <p:nvPr>
            <p:ph type="title"/>
          </p:nvPr>
        </p:nvSpPr>
        <p:spPr>
          <a:xfrm>
            <a:off x="0" y="71120"/>
            <a:ext cx="13004801" cy="1188319"/>
          </a:xfrm>
          <a:prstGeom prst="rect">
            <a:avLst/>
          </a:prstGeom>
        </p:spPr>
        <p:txBody>
          <a:bodyPr/>
          <a:lstStyle>
            <a:lvl1pPr defTabSz="537463">
              <a:defRPr sz="7360" b="1"/>
            </a:lvl1pPr>
          </a:lstStyle>
          <a:p>
            <a:r>
              <a:t>Inserting with LP</a:t>
            </a:r>
          </a:p>
        </p:txBody>
      </p:sp>
      <p:sp>
        <p:nvSpPr>
          <p:cNvPr id="1814"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graphicFrame>
        <p:nvGraphicFramePr>
          <p:cNvPr id="1815"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816"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817"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818" name="Line"/>
          <p:cNvSpPr/>
          <p:nvPr/>
        </p:nvSpPr>
        <p:spPr>
          <a:xfrm flipH="1">
            <a:off x="3658589" y="7772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19" name="Suppose H(k6) = 5"/>
          <p:cNvSpPr/>
          <p:nvPr/>
        </p:nvSpPr>
        <p:spPr>
          <a:xfrm>
            <a:off x="5523036" y="4408170"/>
            <a:ext cx="470192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6</a:t>
            </a:r>
            <a:r>
              <a:t>) = 5</a:t>
            </a:r>
          </a:p>
        </p:txBody>
      </p:sp>
      <p:sp>
        <p:nvSpPr>
          <p:cNvPr id="1820" name="Line"/>
          <p:cNvSpPr/>
          <p:nvPr/>
        </p:nvSpPr>
        <p:spPr>
          <a:xfrm flipV="1">
            <a:off x="7760884" y="3181990"/>
            <a:ext cx="1" cy="52513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21" name="(H(k6) + P(0)) mod N ="/>
          <p:cNvSpPr/>
          <p:nvPr/>
        </p:nvSpPr>
        <p:spPr>
          <a:xfrm>
            <a:off x="4951263" y="5148262"/>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(0)) mod N = </a:t>
            </a:r>
          </a:p>
        </p:txBody>
      </p:sp>
      <p:sp>
        <p:nvSpPr>
          <p:cNvPr id="1822" name="(   5   +  0 ) mod 9 = 5"/>
          <p:cNvSpPr/>
          <p:nvPr/>
        </p:nvSpPr>
        <p:spPr>
          <a:xfrm>
            <a:off x="4874438" y="5710237"/>
            <a:ext cx="672048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5   +  0 ) mod 9 = 5</a:t>
            </a:r>
          </a:p>
        </p:txBody>
      </p:sp>
    </p:spTree>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24"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825" name="Inserting with LP"/>
          <p:cNvSpPr>
            <a:spLocks noGrp="1"/>
          </p:cNvSpPr>
          <p:nvPr>
            <p:ph type="title"/>
          </p:nvPr>
        </p:nvSpPr>
        <p:spPr>
          <a:xfrm>
            <a:off x="0" y="71120"/>
            <a:ext cx="13004801" cy="1188319"/>
          </a:xfrm>
          <a:prstGeom prst="rect">
            <a:avLst/>
          </a:prstGeom>
        </p:spPr>
        <p:txBody>
          <a:bodyPr/>
          <a:lstStyle>
            <a:lvl1pPr defTabSz="537463">
              <a:defRPr sz="7360" b="1"/>
            </a:lvl1pPr>
          </a:lstStyle>
          <a:p>
            <a:r>
              <a:t>Inserting with LP</a:t>
            </a:r>
          </a:p>
        </p:txBody>
      </p:sp>
      <p:sp>
        <p:nvSpPr>
          <p:cNvPr id="1826"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graphicFrame>
        <p:nvGraphicFramePr>
          <p:cNvPr id="1827"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828"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829"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830" name="Line"/>
          <p:cNvSpPr/>
          <p:nvPr/>
        </p:nvSpPr>
        <p:spPr>
          <a:xfrm flipH="1">
            <a:off x="3658589" y="7772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31" name="Suppose H(k6) = 5"/>
          <p:cNvSpPr/>
          <p:nvPr/>
        </p:nvSpPr>
        <p:spPr>
          <a:xfrm>
            <a:off x="5523036" y="4408170"/>
            <a:ext cx="470192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6</a:t>
            </a:r>
            <a:r>
              <a:t>) = 5</a:t>
            </a:r>
          </a:p>
        </p:txBody>
      </p:sp>
      <p:sp>
        <p:nvSpPr>
          <p:cNvPr id="1832" name="Line"/>
          <p:cNvSpPr/>
          <p:nvPr/>
        </p:nvSpPr>
        <p:spPr>
          <a:xfrm flipV="1">
            <a:off x="7760884" y="3181990"/>
            <a:ext cx="1" cy="52513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33" name="(H(k6) + P(0)) mod N ="/>
          <p:cNvSpPr/>
          <p:nvPr/>
        </p:nvSpPr>
        <p:spPr>
          <a:xfrm>
            <a:off x="4951263" y="5148262"/>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(0)) mod N = </a:t>
            </a:r>
          </a:p>
        </p:txBody>
      </p:sp>
      <p:sp>
        <p:nvSpPr>
          <p:cNvPr id="1834" name="(   5   +  0 ) mod 9 = 5"/>
          <p:cNvSpPr/>
          <p:nvPr/>
        </p:nvSpPr>
        <p:spPr>
          <a:xfrm>
            <a:off x="4874438" y="5710237"/>
            <a:ext cx="672048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5   +  0 ) mod 9 = 5</a:t>
            </a:r>
          </a:p>
        </p:txBody>
      </p:sp>
      <p:sp>
        <p:nvSpPr>
          <p:cNvPr id="1835" name="(H(k6) + P(1)) mod N ="/>
          <p:cNvSpPr/>
          <p:nvPr/>
        </p:nvSpPr>
        <p:spPr>
          <a:xfrm>
            <a:off x="4951263" y="6209982"/>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(1)) mod N = </a:t>
            </a:r>
          </a:p>
        </p:txBody>
      </p:sp>
      <p:sp>
        <p:nvSpPr>
          <p:cNvPr id="1836" name="(   5   +  6 ) mod 9 = 2"/>
          <p:cNvSpPr/>
          <p:nvPr/>
        </p:nvSpPr>
        <p:spPr>
          <a:xfrm>
            <a:off x="4874438" y="6771957"/>
            <a:ext cx="672048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5   +  6 ) mod 9 = 2</a:t>
            </a:r>
          </a:p>
        </p:txBody>
      </p:sp>
    </p:spTree>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38"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839" name="Inserting with LP"/>
          <p:cNvSpPr>
            <a:spLocks noGrp="1"/>
          </p:cNvSpPr>
          <p:nvPr>
            <p:ph type="title"/>
          </p:nvPr>
        </p:nvSpPr>
        <p:spPr>
          <a:xfrm>
            <a:off x="0" y="71120"/>
            <a:ext cx="13004801" cy="1188319"/>
          </a:xfrm>
          <a:prstGeom prst="rect">
            <a:avLst/>
          </a:prstGeom>
        </p:spPr>
        <p:txBody>
          <a:bodyPr/>
          <a:lstStyle>
            <a:lvl1pPr defTabSz="537463">
              <a:defRPr sz="7360" b="1"/>
            </a:lvl1pPr>
          </a:lstStyle>
          <a:p>
            <a:r>
              <a:t>Inserting with LP</a:t>
            </a:r>
          </a:p>
        </p:txBody>
      </p:sp>
      <p:sp>
        <p:nvSpPr>
          <p:cNvPr id="1840"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graphicFrame>
        <p:nvGraphicFramePr>
          <p:cNvPr id="1841"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842"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843"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844" name="Line"/>
          <p:cNvSpPr/>
          <p:nvPr/>
        </p:nvSpPr>
        <p:spPr>
          <a:xfrm flipH="1">
            <a:off x="3658589" y="7772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45" name="Suppose H(k6) = 5"/>
          <p:cNvSpPr/>
          <p:nvPr/>
        </p:nvSpPr>
        <p:spPr>
          <a:xfrm>
            <a:off x="5523036" y="4408170"/>
            <a:ext cx="470192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6</a:t>
            </a:r>
            <a:r>
              <a:t>) = 5</a:t>
            </a:r>
          </a:p>
        </p:txBody>
      </p:sp>
      <p:sp>
        <p:nvSpPr>
          <p:cNvPr id="1846" name="Line"/>
          <p:cNvSpPr/>
          <p:nvPr/>
        </p:nvSpPr>
        <p:spPr>
          <a:xfrm flipV="1">
            <a:off x="7760884" y="3181990"/>
            <a:ext cx="1" cy="52513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53" name="Connection Line"/>
          <p:cNvSpPr/>
          <p:nvPr/>
        </p:nvSpPr>
        <p:spPr>
          <a:xfrm>
            <a:off x="4366670" y="3256486"/>
            <a:ext cx="3084275" cy="474013"/>
          </a:xfrm>
          <a:custGeom>
            <a:avLst/>
            <a:gdLst/>
            <a:ahLst/>
            <a:cxnLst>
              <a:cxn ang="0">
                <a:pos x="wd2" y="hd2"/>
              </a:cxn>
              <a:cxn ang="5400000">
                <a:pos x="wd2" y="hd2"/>
              </a:cxn>
              <a:cxn ang="10800000">
                <a:pos x="wd2" y="hd2"/>
              </a:cxn>
              <a:cxn ang="16200000">
                <a:pos x="wd2" y="hd2"/>
              </a:cxn>
            </a:cxnLst>
            <a:rect l="0" t="0" r="r" b="b"/>
            <a:pathLst>
              <a:path w="21600" h="16206" extrusionOk="0">
                <a:moveTo>
                  <a:pt x="0" y="1212"/>
                </a:moveTo>
                <a:cubicBezTo>
                  <a:pt x="6651" y="21600"/>
                  <a:pt x="13851" y="21196"/>
                  <a:pt x="21600" y="0"/>
                </a:cubicBezTo>
              </a:path>
            </a:pathLst>
          </a:custGeom>
          <a:ln w="50800">
            <a:solidFill>
              <a:srgbClr val="FFFFFF"/>
            </a:solidFill>
            <a:miter lim="400000"/>
          </a:ln>
        </p:spPr>
        <p:txBody>
          <a:bodyPr/>
          <a:lstStyle/>
          <a:p>
            <a:endParaRPr/>
          </a:p>
        </p:txBody>
      </p:sp>
      <p:sp>
        <p:nvSpPr>
          <p:cNvPr id="1848" name="Line"/>
          <p:cNvSpPr/>
          <p:nvPr/>
        </p:nvSpPr>
        <p:spPr>
          <a:xfrm flipH="1" flipV="1">
            <a:off x="4175902" y="3174924"/>
            <a:ext cx="343050" cy="2108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49" name="(H(k6) + P(0)) mod N ="/>
          <p:cNvSpPr/>
          <p:nvPr/>
        </p:nvSpPr>
        <p:spPr>
          <a:xfrm>
            <a:off x="4951263" y="5148262"/>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(0)) mod N = </a:t>
            </a:r>
          </a:p>
        </p:txBody>
      </p:sp>
      <p:sp>
        <p:nvSpPr>
          <p:cNvPr id="1850" name="(   5   +  0 ) mod 9 = 5"/>
          <p:cNvSpPr/>
          <p:nvPr/>
        </p:nvSpPr>
        <p:spPr>
          <a:xfrm>
            <a:off x="4874438" y="5710237"/>
            <a:ext cx="672048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5   +  0 ) mod 9 = 5</a:t>
            </a:r>
          </a:p>
        </p:txBody>
      </p:sp>
      <p:sp>
        <p:nvSpPr>
          <p:cNvPr id="1851" name="(H(k6) + P(1)) mod N ="/>
          <p:cNvSpPr/>
          <p:nvPr/>
        </p:nvSpPr>
        <p:spPr>
          <a:xfrm>
            <a:off x="4951263" y="6209982"/>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(1)) mod N = </a:t>
            </a:r>
          </a:p>
        </p:txBody>
      </p:sp>
      <p:sp>
        <p:nvSpPr>
          <p:cNvPr id="1852" name="(   5   +  6 ) mod 9 = 2"/>
          <p:cNvSpPr/>
          <p:nvPr/>
        </p:nvSpPr>
        <p:spPr>
          <a:xfrm>
            <a:off x="4874438" y="6771957"/>
            <a:ext cx="672048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5   +  6 ) mod 9 = 2</a:t>
            </a:r>
          </a:p>
        </p:txBody>
      </p:sp>
    </p:spTree>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55"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856" name="Inserting with LP"/>
          <p:cNvSpPr>
            <a:spLocks noGrp="1"/>
          </p:cNvSpPr>
          <p:nvPr>
            <p:ph type="title"/>
          </p:nvPr>
        </p:nvSpPr>
        <p:spPr>
          <a:xfrm>
            <a:off x="0" y="71120"/>
            <a:ext cx="13004801" cy="1188319"/>
          </a:xfrm>
          <a:prstGeom prst="rect">
            <a:avLst/>
          </a:prstGeom>
        </p:spPr>
        <p:txBody>
          <a:bodyPr/>
          <a:lstStyle>
            <a:lvl1pPr defTabSz="537463">
              <a:defRPr sz="7360" b="1"/>
            </a:lvl1pPr>
          </a:lstStyle>
          <a:p>
            <a:r>
              <a:t>Inserting with LP</a:t>
            </a:r>
          </a:p>
        </p:txBody>
      </p:sp>
      <p:sp>
        <p:nvSpPr>
          <p:cNvPr id="1857"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graphicFrame>
        <p:nvGraphicFramePr>
          <p:cNvPr id="1858"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859"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860"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861" name="Line"/>
          <p:cNvSpPr/>
          <p:nvPr/>
        </p:nvSpPr>
        <p:spPr>
          <a:xfrm flipH="1">
            <a:off x="3658589" y="7772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62" name="Suppose H(k6) = 5"/>
          <p:cNvSpPr/>
          <p:nvPr/>
        </p:nvSpPr>
        <p:spPr>
          <a:xfrm>
            <a:off x="5523036" y="4408170"/>
            <a:ext cx="470192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6</a:t>
            </a:r>
            <a:r>
              <a:t>) = 5</a:t>
            </a:r>
          </a:p>
        </p:txBody>
      </p:sp>
      <p:sp>
        <p:nvSpPr>
          <p:cNvPr id="1863" name="Line"/>
          <p:cNvSpPr/>
          <p:nvPr/>
        </p:nvSpPr>
        <p:spPr>
          <a:xfrm flipV="1">
            <a:off x="7760884" y="3181990"/>
            <a:ext cx="1" cy="52513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72" name="Connection Line"/>
          <p:cNvSpPr/>
          <p:nvPr/>
        </p:nvSpPr>
        <p:spPr>
          <a:xfrm>
            <a:off x="4366670" y="3256486"/>
            <a:ext cx="3084275" cy="474013"/>
          </a:xfrm>
          <a:custGeom>
            <a:avLst/>
            <a:gdLst/>
            <a:ahLst/>
            <a:cxnLst>
              <a:cxn ang="0">
                <a:pos x="wd2" y="hd2"/>
              </a:cxn>
              <a:cxn ang="5400000">
                <a:pos x="wd2" y="hd2"/>
              </a:cxn>
              <a:cxn ang="10800000">
                <a:pos x="wd2" y="hd2"/>
              </a:cxn>
              <a:cxn ang="16200000">
                <a:pos x="wd2" y="hd2"/>
              </a:cxn>
            </a:cxnLst>
            <a:rect l="0" t="0" r="r" b="b"/>
            <a:pathLst>
              <a:path w="21600" h="16206" extrusionOk="0">
                <a:moveTo>
                  <a:pt x="0" y="1212"/>
                </a:moveTo>
                <a:cubicBezTo>
                  <a:pt x="6651" y="21600"/>
                  <a:pt x="13851" y="21196"/>
                  <a:pt x="21600" y="0"/>
                </a:cubicBezTo>
              </a:path>
            </a:pathLst>
          </a:custGeom>
          <a:ln w="50800">
            <a:solidFill>
              <a:srgbClr val="FFFFFF"/>
            </a:solidFill>
            <a:miter lim="400000"/>
          </a:ln>
        </p:spPr>
        <p:txBody>
          <a:bodyPr/>
          <a:lstStyle/>
          <a:p>
            <a:endParaRPr/>
          </a:p>
        </p:txBody>
      </p:sp>
      <p:sp>
        <p:nvSpPr>
          <p:cNvPr id="1865" name="Line"/>
          <p:cNvSpPr/>
          <p:nvPr/>
        </p:nvSpPr>
        <p:spPr>
          <a:xfrm flipH="1" flipV="1">
            <a:off x="4175902" y="3174924"/>
            <a:ext cx="343050" cy="2108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66" name="(H(k6) + P(0)) mod N ="/>
          <p:cNvSpPr/>
          <p:nvPr/>
        </p:nvSpPr>
        <p:spPr>
          <a:xfrm>
            <a:off x="4951263" y="5148262"/>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(0)) mod N = </a:t>
            </a:r>
          </a:p>
        </p:txBody>
      </p:sp>
      <p:sp>
        <p:nvSpPr>
          <p:cNvPr id="1867" name="(   5   +  0 ) mod 9 = 5"/>
          <p:cNvSpPr/>
          <p:nvPr/>
        </p:nvSpPr>
        <p:spPr>
          <a:xfrm>
            <a:off x="4874438" y="5710237"/>
            <a:ext cx="672048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5   +  0 ) mod 9 = 5</a:t>
            </a:r>
          </a:p>
        </p:txBody>
      </p:sp>
      <p:sp>
        <p:nvSpPr>
          <p:cNvPr id="1868" name="(H(k6) + P(1)) mod N ="/>
          <p:cNvSpPr/>
          <p:nvPr/>
        </p:nvSpPr>
        <p:spPr>
          <a:xfrm>
            <a:off x="4951263" y="6209982"/>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(1)) mod N = </a:t>
            </a:r>
          </a:p>
        </p:txBody>
      </p:sp>
      <p:sp>
        <p:nvSpPr>
          <p:cNvPr id="1869" name="(   5   +  6 ) mod 9 = 2"/>
          <p:cNvSpPr/>
          <p:nvPr/>
        </p:nvSpPr>
        <p:spPr>
          <a:xfrm>
            <a:off x="4874438" y="6771957"/>
            <a:ext cx="672048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5   +  6 ) mod 9 = 2</a:t>
            </a:r>
          </a:p>
        </p:txBody>
      </p:sp>
      <p:sp>
        <p:nvSpPr>
          <p:cNvPr id="1870" name="(H(k6) + P(2)) mod N ="/>
          <p:cNvSpPr/>
          <p:nvPr/>
        </p:nvSpPr>
        <p:spPr>
          <a:xfrm>
            <a:off x="4951263" y="7271702"/>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(2)) mod N = </a:t>
            </a:r>
          </a:p>
        </p:txBody>
      </p:sp>
      <p:sp>
        <p:nvSpPr>
          <p:cNvPr id="1871" name="(   5   + 12 ) mod 9 = 8"/>
          <p:cNvSpPr/>
          <p:nvPr/>
        </p:nvSpPr>
        <p:spPr>
          <a:xfrm>
            <a:off x="4874438" y="7833676"/>
            <a:ext cx="672048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5   + 12 ) mod 9 = 8</a:t>
            </a:r>
          </a:p>
        </p:txBody>
      </p:sp>
    </p:spTree>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74"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875" name="Inserting with LP"/>
          <p:cNvSpPr>
            <a:spLocks noGrp="1"/>
          </p:cNvSpPr>
          <p:nvPr>
            <p:ph type="title"/>
          </p:nvPr>
        </p:nvSpPr>
        <p:spPr>
          <a:xfrm>
            <a:off x="0" y="71120"/>
            <a:ext cx="13004801" cy="1188319"/>
          </a:xfrm>
          <a:prstGeom prst="rect">
            <a:avLst/>
          </a:prstGeom>
        </p:spPr>
        <p:txBody>
          <a:bodyPr/>
          <a:lstStyle>
            <a:lvl1pPr defTabSz="537463">
              <a:defRPr sz="7360" b="1"/>
            </a:lvl1pPr>
          </a:lstStyle>
          <a:p>
            <a:r>
              <a:t>Inserting with LP</a:t>
            </a:r>
          </a:p>
        </p:txBody>
      </p:sp>
      <p:sp>
        <p:nvSpPr>
          <p:cNvPr id="1876"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graphicFrame>
        <p:nvGraphicFramePr>
          <p:cNvPr id="1877"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878"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879"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880" name="Line"/>
          <p:cNvSpPr/>
          <p:nvPr/>
        </p:nvSpPr>
        <p:spPr>
          <a:xfrm flipH="1">
            <a:off x="3658589" y="7772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81" name="Suppose H(k6) = 5"/>
          <p:cNvSpPr/>
          <p:nvPr/>
        </p:nvSpPr>
        <p:spPr>
          <a:xfrm>
            <a:off x="5523036" y="4408170"/>
            <a:ext cx="470192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6</a:t>
            </a:r>
            <a:r>
              <a:t>) = 5</a:t>
            </a:r>
          </a:p>
        </p:txBody>
      </p:sp>
      <p:sp>
        <p:nvSpPr>
          <p:cNvPr id="1882" name="(H(k6) + P(0)) mod N ="/>
          <p:cNvSpPr/>
          <p:nvPr/>
        </p:nvSpPr>
        <p:spPr>
          <a:xfrm>
            <a:off x="4951263" y="5148262"/>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(0)) mod N = </a:t>
            </a:r>
          </a:p>
        </p:txBody>
      </p:sp>
      <p:sp>
        <p:nvSpPr>
          <p:cNvPr id="1883" name="(   5   +  0 ) mod 9 = 5"/>
          <p:cNvSpPr/>
          <p:nvPr/>
        </p:nvSpPr>
        <p:spPr>
          <a:xfrm>
            <a:off x="4874438" y="5710237"/>
            <a:ext cx="672048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5   +  0 ) mod 9 = 5</a:t>
            </a:r>
          </a:p>
        </p:txBody>
      </p:sp>
      <p:sp>
        <p:nvSpPr>
          <p:cNvPr id="1884" name="(H(k6) + P(1)) mod N ="/>
          <p:cNvSpPr/>
          <p:nvPr/>
        </p:nvSpPr>
        <p:spPr>
          <a:xfrm>
            <a:off x="4951263" y="6209982"/>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(1)) mod N = </a:t>
            </a:r>
          </a:p>
        </p:txBody>
      </p:sp>
      <p:sp>
        <p:nvSpPr>
          <p:cNvPr id="1885" name="(   5   +  6 ) mod 9 = 2"/>
          <p:cNvSpPr/>
          <p:nvPr/>
        </p:nvSpPr>
        <p:spPr>
          <a:xfrm>
            <a:off x="4874438" y="6771957"/>
            <a:ext cx="672048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5   +  6 ) mod 9 = 2</a:t>
            </a:r>
          </a:p>
        </p:txBody>
      </p:sp>
      <p:sp>
        <p:nvSpPr>
          <p:cNvPr id="1886" name="(H(k6) + P(2)) mod N ="/>
          <p:cNvSpPr/>
          <p:nvPr/>
        </p:nvSpPr>
        <p:spPr>
          <a:xfrm>
            <a:off x="4951263" y="7271702"/>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(2)) mod N = </a:t>
            </a:r>
          </a:p>
        </p:txBody>
      </p:sp>
      <p:sp>
        <p:nvSpPr>
          <p:cNvPr id="1887" name="(   5   + 12 ) mod 9 = 8"/>
          <p:cNvSpPr/>
          <p:nvPr/>
        </p:nvSpPr>
        <p:spPr>
          <a:xfrm>
            <a:off x="4874438" y="7833676"/>
            <a:ext cx="672048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5   + 12 ) mod 9 = 8</a:t>
            </a:r>
          </a:p>
        </p:txBody>
      </p:sp>
      <p:sp>
        <p:nvSpPr>
          <p:cNvPr id="1888" name="Line"/>
          <p:cNvSpPr/>
          <p:nvPr/>
        </p:nvSpPr>
        <p:spPr>
          <a:xfrm flipV="1">
            <a:off x="7760884" y="3181990"/>
            <a:ext cx="1" cy="52513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93" name="Connection Line"/>
          <p:cNvSpPr/>
          <p:nvPr/>
        </p:nvSpPr>
        <p:spPr>
          <a:xfrm>
            <a:off x="4366670" y="3256486"/>
            <a:ext cx="3084275" cy="474013"/>
          </a:xfrm>
          <a:custGeom>
            <a:avLst/>
            <a:gdLst/>
            <a:ahLst/>
            <a:cxnLst>
              <a:cxn ang="0">
                <a:pos x="wd2" y="hd2"/>
              </a:cxn>
              <a:cxn ang="5400000">
                <a:pos x="wd2" y="hd2"/>
              </a:cxn>
              <a:cxn ang="10800000">
                <a:pos x="wd2" y="hd2"/>
              </a:cxn>
              <a:cxn ang="16200000">
                <a:pos x="wd2" y="hd2"/>
              </a:cxn>
            </a:cxnLst>
            <a:rect l="0" t="0" r="r" b="b"/>
            <a:pathLst>
              <a:path w="21600" h="16206" extrusionOk="0">
                <a:moveTo>
                  <a:pt x="0" y="1212"/>
                </a:moveTo>
                <a:cubicBezTo>
                  <a:pt x="6651" y="21600"/>
                  <a:pt x="13851" y="21196"/>
                  <a:pt x="21600" y="0"/>
                </a:cubicBezTo>
              </a:path>
            </a:pathLst>
          </a:custGeom>
          <a:ln w="50800">
            <a:solidFill>
              <a:srgbClr val="FFFFFF"/>
            </a:solidFill>
            <a:miter lim="400000"/>
          </a:ln>
        </p:spPr>
        <p:txBody>
          <a:bodyPr/>
          <a:lstStyle/>
          <a:p>
            <a:endParaRPr/>
          </a:p>
        </p:txBody>
      </p:sp>
      <p:sp>
        <p:nvSpPr>
          <p:cNvPr id="1890" name="Line"/>
          <p:cNvSpPr/>
          <p:nvPr/>
        </p:nvSpPr>
        <p:spPr>
          <a:xfrm flipH="1" flipV="1">
            <a:off x="4175902" y="3174924"/>
            <a:ext cx="343050" cy="2108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94" name="Connection Line"/>
          <p:cNvSpPr/>
          <p:nvPr/>
        </p:nvSpPr>
        <p:spPr>
          <a:xfrm>
            <a:off x="4254057" y="1324329"/>
            <a:ext cx="6999645" cy="677424"/>
          </a:xfrm>
          <a:custGeom>
            <a:avLst/>
            <a:gdLst/>
            <a:ahLst/>
            <a:cxnLst>
              <a:cxn ang="0">
                <a:pos x="wd2" y="hd2"/>
              </a:cxn>
              <a:cxn ang="5400000">
                <a:pos x="wd2" y="hd2"/>
              </a:cxn>
              <a:cxn ang="10800000">
                <a:pos x="wd2" y="hd2"/>
              </a:cxn>
              <a:cxn ang="16200000">
                <a:pos x="wd2" y="hd2"/>
              </a:cxn>
            </a:cxnLst>
            <a:rect l="0" t="0" r="r" b="b"/>
            <a:pathLst>
              <a:path w="21600" h="16201" extrusionOk="0">
                <a:moveTo>
                  <a:pt x="0" y="16201"/>
                </a:moveTo>
                <a:cubicBezTo>
                  <a:pt x="6394" y="-5265"/>
                  <a:pt x="13594" y="-5399"/>
                  <a:pt x="21600" y="15798"/>
                </a:cubicBezTo>
              </a:path>
            </a:pathLst>
          </a:custGeom>
          <a:ln w="50800">
            <a:solidFill>
              <a:srgbClr val="FFFFFF"/>
            </a:solidFill>
            <a:miter lim="400000"/>
          </a:ln>
        </p:spPr>
        <p:txBody>
          <a:bodyPr/>
          <a:lstStyle/>
          <a:p>
            <a:endParaRPr/>
          </a:p>
        </p:txBody>
      </p:sp>
      <p:sp>
        <p:nvSpPr>
          <p:cNvPr id="1892" name="Line"/>
          <p:cNvSpPr/>
          <p:nvPr/>
        </p:nvSpPr>
        <p:spPr>
          <a:xfrm>
            <a:off x="11166004" y="1956779"/>
            <a:ext cx="272183" cy="7938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96"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897" name="Inserting with LP"/>
          <p:cNvSpPr>
            <a:spLocks noGrp="1"/>
          </p:cNvSpPr>
          <p:nvPr>
            <p:ph type="title"/>
          </p:nvPr>
        </p:nvSpPr>
        <p:spPr>
          <a:xfrm>
            <a:off x="0" y="71120"/>
            <a:ext cx="13004801" cy="1188319"/>
          </a:xfrm>
          <a:prstGeom prst="rect">
            <a:avLst/>
          </a:prstGeom>
        </p:spPr>
        <p:txBody>
          <a:bodyPr/>
          <a:lstStyle>
            <a:lvl1pPr defTabSz="537463">
              <a:defRPr sz="7360" b="1"/>
            </a:lvl1pPr>
          </a:lstStyle>
          <a:p>
            <a:r>
              <a:t>Inserting with LP</a:t>
            </a:r>
          </a:p>
        </p:txBody>
      </p:sp>
      <p:sp>
        <p:nvSpPr>
          <p:cNvPr id="1898" name="Operations:"/>
          <p:cNvSpPr/>
          <p:nvPr/>
        </p:nvSpPr>
        <p:spPr>
          <a:xfrm>
            <a:off x="420293" y="4274586"/>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graphicFrame>
        <p:nvGraphicFramePr>
          <p:cNvPr id="1899"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900"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901" name="insert(k1,v1)…"/>
          <p:cNvSpPr/>
          <p:nvPr/>
        </p:nvSpPr>
        <p:spPr>
          <a:xfrm>
            <a:off x="206933" y="4868946"/>
            <a:ext cx="3784402" cy="322580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2</a:t>
            </a:r>
            <a:r>
              <a:t>,v</a:t>
            </a:r>
            <a:r>
              <a:rPr baseline="-5999"/>
              <a:t>4</a:t>
            </a:r>
            <a:r>
              <a:t>)</a:t>
            </a:r>
          </a:p>
          <a:p>
            <a:pPr algn="l"/>
            <a:r>
              <a:t>insert(k</a:t>
            </a:r>
            <a:r>
              <a:rPr baseline="-5999"/>
              <a:t>5</a:t>
            </a:r>
            <a:r>
              <a:t>,v</a:t>
            </a:r>
            <a:r>
              <a:rPr baseline="-5999"/>
              <a:t>5</a:t>
            </a:r>
            <a:r>
              <a:t>)</a:t>
            </a:r>
          </a:p>
          <a:p>
            <a:pPr algn="l"/>
            <a:r>
              <a:t>insert(k</a:t>
            </a:r>
            <a:r>
              <a:rPr baseline="-5999"/>
              <a:t>6</a:t>
            </a:r>
            <a:r>
              <a:t>,v</a:t>
            </a:r>
            <a:r>
              <a:rPr baseline="-5999"/>
              <a:t>6</a:t>
            </a:r>
            <a:r>
              <a:t>)</a:t>
            </a:r>
          </a:p>
        </p:txBody>
      </p:sp>
      <p:sp>
        <p:nvSpPr>
          <p:cNvPr id="1902" name="Line"/>
          <p:cNvSpPr/>
          <p:nvPr/>
        </p:nvSpPr>
        <p:spPr>
          <a:xfrm flipH="1">
            <a:off x="3658589" y="7772400"/>
            <a:ext cx="589672" cy="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03" name="Suppose H(k6) = 5"/>
          <p:cNvSpPr/>
          <p:nvPr/>
        </p:nvSpPr>
        <p:spPr>
          <a:xfrm>
            <a:off x="5523036" y="4408170"/>
            <a:ext cx="470192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6</a:t>
            </a:r>
            <a:r>
              <a:t>) = 5</a:t>
            </a:r>
          </a:p>
        </p:txBody>
      </p:sp>
      <p:sp>
        <p:nvSpPr>
          <p:cNvPr id="1904" name="(H(k6) + P(3)) mod N ="/>
          <p:cNvSpPr/>
          <p:nvPr/>
        </p:nvSpPr>
        <p:spPr>
          <a:xfrm>
            <a:off x="4951263" y="8333422"/>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(3)) mod N = </a:t>
            </a:r>
          </a:p>
        </p:txBody>
      </p:sp>
      <p:sp>
        <p:nvSpPr>
          <p:cNvPr id="1905" name="(   5   + 18 ) mod 9 = 5"/>
          <p:cNvSpPr/>
          <p:nvPr/>
        </p:nvSpPr>
        <p:spPr>
          <a:xfrm>
            <a:off x="4874438" y="8895396"/>
            <a:ext cx="672048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5   + 18 ) mod 9 = 5</a:t>
            </a:r>
          </a:p>
        </p:txBody>
      </p:sp>
      <p:sp>
        <p:nvSpPr>
          <p:cNvPr id="1906" name="Line"/>
          <p:cNvSpPr/>
          <p:nvPr/>
        </p:nvSpPr>
        <p:spPr>
          <a:xfrm flipV="1">
            <a:off x="7760884" y="3181990"/>
            <a:ext cx="1" cy="52513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19" name="Connection Line"/>
          <p:cNvSpPr/>
          <p:nvPr/>
        </p:nvSpPr>
        <p:spPr>
          <a:xfrm>
            <a:off x="4366670" y="3256486"/>
            <a:ext cx="3084275" cy="474013"/>
          </a:xfrm>
          <a:custGeom>
            <a:avLst/>
            <a:gdLst/>
            <a:ahLst/>
            <a:cxnLst>
              <a:cxn ang="0">
                <a:pos x="wd2" y="hd2"/>
              </a:cxn>
              <a:cxn ang="5400000">
                <a:pos x="wd2" y="hd2"/>
              </a:cxn>
              <a:cxn ang="10800000">
                <a:pos x="wd2" y="hd2"/>
              </a:cxn>
              <a:cxn ang="16200000">
                <a:pos x="wd2" y="hd2"/>
              </a:cxn>
            </a:cxnLst>
            <a:rect l="0" t="0" r="r" b="b"/>
            <a:pathLst>
              <a:path w="21600" h="16206" extrusionOk="0">
                <a:moveTo>
                  <a:pt x="0" y="1212"/>
                </a:moveTo>
                <a:cubicBezTo>
                  <a:pt x="6651" y="21600"/>
                  <a:pt x="13851" y="21196"/>
                  <a:pt x="21600" y="0"/>
                </a:cubicBezTo>
              </a:path>
            </a:pathLst>
          </a:custGeom>
          <a:ln w="50800">
            <a:solidFill>
              <a:srgbClr val="FFFFFF"/>
            </a:solidFill>
            <a:miter lim="400000"/>
          </a:ln>
        </p:spPr>
        <p:txBody>
          <a:bodyPr/>
          <a:lstStyle/>
          <a:p>
            <a:endParaRPr/>
          </a:p>
        </p:txBody>
      </p:sp>
      <p:sp>
        <p:nvSpPr>
          <p:cNvPr id="1908" name="Line"/>
          <p:cNvSpPr/>
          <p:nvPr/>
        </p:nvSpPr>
        <p:spPr>
          <a:xfrm flipH="1" flipV="1">
            <a:off x="4175902" y="3174924"/>
            <a:ext cx="343050" cy="2108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20" name="Connection Line"/>
          <p:cNvSpPr/>
          <p:nvPr/>
        </p:nvSpPr>
        <p:spPr>
          <a:xfrm>
            <a:off x="4254057" y="1324329"/>
            <a:ext cx="6999645" cy="677424"/>
          </a:xfrm>
          <a:custGeom>
            <a:avLst/>
            <a:gdLst/>
            <a:ahLst/>
            <a:cxnLst>
              <a:cxn ang="0">
                <a:pos x="wd2" y="hd2"/>
              </a:cxn>
              <a:cxn ang="5400000">
                <a:pos x="wd2" y="hd2"/>
              </a:cxn>
              <a:cxn ang="10800000">
                <a:pos x="wd2" y="hd2"/>
              </a:cxn>
              <a:cxn ang="16200000">
                <a:pos x="wd2" y="hd2"/>
              </a:cxn>
            </a:cxnLst>
            <a:rect l="0" t="0" r="r" b="b"/>
            <a:pathLst>
              <a:path w="21600" h="16201" extrusionOk="0">
                <a:moveTo>
                  <a:pt x="0" y="16201"/>
                </a:moveTo>
                <a:cubicBezTo>
                  <a:pt x="6394" y="-5265"/>
                  <a:pt x="13594" y="-5399"/>
                  <a:pt x="21600" y="15798"/>
                </a:cubicBezTo>
              </a:path>
            </a:pathLst>
          </a:custGeom>
          <a:ln w="50800">
            <a:solidFill>
              <a:srgbClr val="FFFFFF"/>
            </a:solidFill>
            <a:miter lim="400000"/>
          </a:ln>
        </p:spPr>
        <p:txBody>
          <a:bodyPr/>
          <a:lstStyle/>
          <a:p>
            <a:endParaRPr/>
          </a:p>
        </p:txBody>
      </p:sp>
      <p:sp>
        <p:nvSpPr>
          <p:cNvPr id="1910" name="Line"/>
          <p:cNvSpPr/>
          <p:nvPr/>
        </p:nvSpPr>
        <p:spPr>
          <a:xfrm>
            <a:off x="11166004" y="1956779"/>
            <a:ext cx="272183" cy="7938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21" name="Connection Line"/>
          <p:cNvSpPr/>
          <p:nvPr/>
        </p:nvSpPr>
        <p:spPr>
          <a:xfrm>
            <a:off x="8249177" y="3270851"/>
            <a:ext cx="3084275" cy="504686"/>
          </a:xfrm>
          <a:custGeom>
            <a:avLst/>
            <a:gdLst/>
            <a:ahLst/>
            <a:cxnLst>
              <a:cxn ang="0">
                <a:pos x="wd2" y="hd2"/>
              </a:cxn>
              <a:cxn ang="5400000">
                <a:pos x="wd2" y="hd2"/>
              </a:cxn>
              <a:cxn ang="10800000">
                <a:pos x="wd2" y="hd2"/>
              </a:cxn>
              <a:cxn ang="16200000">
                <a:pos x="wd2" y="hd2"/>
              </a:cxn>
            </a:cxnLst>
            <a:rect l="0" t="0" r="r" b="b"/>
            <a:pathLst>
              <a:path w="21600" h="16205" extrusionOk="0">
                <a:moveTo>
                  <a:pt x="0" y="1138"/>
                </a:moveTo>
                <a:cubicBezTo>
                  <a:pt x="7359" y="21600"/>
                  <a:pt x="14559" y="21221"/>
                  <a:pt x="21600" y="0"/>
                </a:cubicBezTo>
              </a:path>
            </a:pathLst>
          </a:custGeom>
          <a:ln w="50800">
            <a:solidFill>
              <a:srgbClr val="FFFFFF"/>
            </a:solidFill>
            <a:miter lim="400000"/>
          </a:ln>
        </p:spPr>
        <p:txBody>
          <a:bodyPr/>
          <a:lstStyle/>
          <a:p>
            <a:endParaRPr/>
          </a:p>
        </p:txBody>
      </p:sp>
      <p:sp>
        <p:nvSpPr>
          <p:cNvPr id="1912" name="Line"/>
          <p:cNvSpPr/>
          <p:nvPr/>
        </p:nvSpPr>
        <p:spPr>
          <a:xfrm flipH="1" flipV="1">
            <a:off x="8058409" y="3189290"/>
            <a:ext cx="232260" cy="1426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13" name="(H(k6) + P(0)) mod N ="/>
          <p:cNvSpPr/>
          <p:nvPr/>
        </p:nvSpPr>
        <p:spPr>
          <a:xfrm>
            <a:off x="4951263" y="5148262"/>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(0)) mod N = </a:t>
            </a:r>
          </a:p>
        </p:txBody>
      </p:sp>
      <p:sp>
        <p:nvSpPr>
          <p:cNvPr id="1914" name="(   5   +  0 ) mod 9 = 5"/>
          <p:cNvSpPr/>
          <p:nvPr/>
        </p:nvSpPr>
        <p:spPr>
          <a:xfrm>
            <a:off x="4874438" y="5710237"/>
            <a:ext cx="672048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5   +  0 ) mod 9 = 5</a:t>
            </a:r>
          </a:p>
        </p:txBody>
      </p:sp>
      <p:sp>
        <p:nvSpPr>
          <p:cNvPr id="1915" name="(H(k6) + P(1)) mod N ="/>
          <p:cNvSpPr/>
          <p:nvPr/>
        </p:nvSpPr>
        <p:spPr>
          <a:xfrm>
            <a:off x="4951263" y="6209982"/>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(1)) mod N = </a:t>
            </a:r>
          </a:p>
        </p:txBody>
      </p:sp>
      <p:sp>
        <p:nvSpPr>
          <p:cNvPr id="1916" name="(   5   +  6 ) mod 9 = 2"/>
          <p:cNvSpPr/>
          <p:nvPr/>
        </p:nvSpPr>
        <p:spPr>
          <a:xfrm>
            <a:off x="4874438" y="6771957"/>
            <a:ext cx="672048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5   +  6 ) mod 9 = 2</a:t>
            </a:r>
          </a:p>
        </p:txBody>
      </p:sp>
      <p:sp>
        <p:nvSpPr>
          <p:cNvPr id="1917" name="(H(k6) + P(2)) mod N ="/>
          <p:cNvSpPr/>
          <p:nvPr/>
        </p:nvSpPr>
        <p:spPr>
          <a:xfrm>
            <a:off x="4951263" y="7271702"/>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a:t>
            </a:r>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(2)) mod N = </a:t>
            </a:r>
          </a:p>
        </p:txBody>
      </p:sp>
      <p:sp>
        <p:nvSpPr>
          <p:cNvPr id="1918" name="(   5   + 12 ) mod 9 = 8"/>
          <p:cNvSpPr/>
          <p:nvPr/>
        </p:nvSpPr>
        <p:spPr>
          <a:xfrm>
            <a:off x="4874438" y="7833676"/>
            <a:ext cx="672048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5   + 12 ) mod 9 = 8</a:t>
            </a:r>
          </a:p>
        </p:txBody>
      </p:sp>
    </p:spTree>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23"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924" name="Inserting with LP"/>
          <p:cNvSpPr>
            <a:spLocks noGrp="1"/>
          </p:cNvSpPr>
          <p:nvPr>
            <p:ph type="title"/>
          </p:nvPr>
        </p:nvSpPr>
        <p:spPr>
          <a:xfrm>
            <a:off x="0" y="71120"/>
            <a:ext cx="13004801" cy="1188319"/>
          </a:xfrm>
          <a:prstGeom prst="rect">
            <a:avLst/>
          </a:prstGeom>
        </p:spPr>
        <p:txBody>
          <a:bodyPr/>
          <a:lstStyle>
            <a:lvl1pPr defTabSz="537463">
              <a:defRPr sz="7360" b="1"/>
            </a:lvl1pPr>
          </a:lstStyle>
          <a:p>
            <a:r>
              <a:t>Inserting with LP</a:t>
            </a:r>
          </a:p>
        </p:txBody>
      </p:sp>
      <p:graphicFrame>
        <p:nvGraphicFramePr>
          <p:cNvPr id="1925"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926"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927" name="Oh no, we’re trapped in a cycle! However, we expected this to happen since GCD(9,6) = 3"/>
          <p:cNvSpPr/>
          <p:nvPr/>
        </p:nvSpPr>
        <p:spPr>
          <a:xfrm>
            <a:off x="602942" y="4569618"/>
            <a:ext cx="1250089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Oh no, we’re trapped in a cycle! However, we expected this to happen since </a:t>
            </a:r>
            <a:r>
              <a:rPr b="1">
                <a:solidFill>
                  <a:schemeClr val="accent4">
                    <a:hueOff val="102361"/>
                    <a:satOff val="14118"/>
                    <a:lumOff val="10675"/>
                  </a:schemeClr>
                </a:solidFill>
              </a:rPr>
              <a:t>GCD</a:t>
            </a:r>
            <a:r>
              <a:t>(9,6) = 3</a:t>
            </a:r>
          </a:p>
        </p:txBody>
      </p:sp>
      <p:sp>
        <p:nvSpPr>
          <p:cNvPr id="1928" name="Line"/>
          <p:cNvSpPr/>
          <p:nvPr/>
        </p:nvSpPr>
        <p:spPr>
          <a:xfrm flipV="1">
            <a:off x="7760884" y="3181990"/>
            <a:ext cx="1" cy="52513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35" name="Connection Line"/>
          <p:cNvSpPr/>
          <p:nvPr/>
        </p:nvSpPr>
        <p:spPr>
          <a:xfrm>
            <a:off x="4366670" y="3256486"/>
            <a:ext cx="3084275" cy="474013"/>
          </a:xfrm>
          <a:custGeom>
            <a:avLst/>
            <a:gdLst/>
            <a:ahLst/>
            <a:cxnLst>
              <a:cxn ang="0">
                <a:pos x="wd2" y="hd2"/>
              </a:cxn>
              <a:cxn ang="5400000">
                <a:pos x="wd2" y="hd2"/>
              </a:cxn>
              <a:cxn ang="10800000">
                <a:pos x="wd2" y="hd2"/>
              </a:cxn>
              <a:cxn ang="16200000">
                <a:pos x="wd2" y="hd2"/>
              </a:cxn>
            </a:cxnLst>
            <a:rect l="0" t="0" r="r" b="b"/>
            <a:pathLst>
              <a:path w="21600" h="16206" extrusionOk="0">
                <a:moveTo>
                  <a:pt x="0" y="1212"/>
                </a:moveTo>
                <a:cubicBezTo>
                  <a:pt x="6651" y="21600"/>
                  <a:pt x="13851" y="21196"/>
                  <a:pt x="21600" y="0"/>
                </a:cubicBezTo>
              </a:path>
            </a:pathLst>
          </a:custGeom>
          <a:ln w="50800">
            <a:solidFill>
              <a:srgbClr val="FFFFFF"/>
            </a:solidFill>
            <a:miter lim="400000"/>
          </a:ln>
        </p:spPr>
        <p:txBody>
          <a:bodyPr/>
          <a:lstStyle/>
          <a:p>
            <a:endParaRPr/>
          </a:p>
        </p:txBody>
      </p:sp>
      <p:sp>
        <p:nvSpPr>
          <p:cNvPr id="1930" name="Line"/>
          <p:cNvSpPr/>
          <p:nvPr/>
        </p:nvSpPr>
        <p:spPr>
          <a:xfrm flipH="1" flipV="1">
            <a:off x="4175902" y="3174924"/>
            <a:ext cx="343050" cy="2108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36" name="Connection Line"/>
          <p:cNvSpPr/>
          <p:nvPr/>
        </p:nvSpPr>
        <p:spPr>
          <a:xfrm>
            <a:off x="4254057" y="1324329"/>
            <a:ext cx="6999645" cy="677424"/>
          </a:xfrm>
          <a:custGeom>
            <a:avLst/>
            <a:gdLst/>
            <a:ahLst/>
            <a:cxnLst>
              <a:cxn ang="0">
                <a:pos x="wd2" y="hd2"/>
              </a:cxn>
              <a:cxn ang="5400000">
                <a:pos x="wd2" y="hd2"/>
              </a:cxn>
              <a:cxn ang="10800000">
                <a:pos x="wd2" y="hd2"/>
              </a:cxn>
              <a:cxn ang="16200000">
                <a:pos x="wd2" y="hd2"/>
              </a:cxn>
            </a:cxnLst>
            <a:rect l="0" t="0" r="r" b="b"/>
            <a:pathLst>
              <a:path w="21600" h="16201" extrusionOk="0">
                <a:moveTo>
                  <a:pt x="0" y="16201"/>
                </a:moveTo>
                <a:cubicBezTo>
                  <a:pt x="6394" y="-5265"/>
                  <a:pt x="13594" y="-5399"/>
                  <a:pt x="21600" y="15798"/>
                </a:cubicBezTo>
              </a:path>
            </a:pathLst>
          </a:custGeom>
          <a:ln w="50800">
            <a:solidFill>
              <a:srgbClr val="FFFFFF"/>
            </a:solidFill>
            <a:miter lim="400000"/>
          </a:ln>
        </p:spPr>
        <p:txBody>
          <a:bodyPr/>
          <a:lstStyle/>
          <a:p>
            <a:endParaRPr/>
          </a:p>
        </p:txBody>
      </p:sp>
      <p:sp>
        <p:nvSpPr>
          <p:cNvPr id="1932" name="Line"/>
          <p:cNvSpPr/>
          <p:nvPr/>
        </p:nvSpPr>
        <p:spPr>
          <a:xfrm>
            <a:off x="11166004" y="1956779"/>
            <a:ext cx="272183" cy="7938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37" name="Connection Line"/>
          <p:cNvSpPr/>
          <p:nvPr/>
        </p:nvSpPr>
        <p:spPr>
          <a:xfrm>
            <a:off x="8249177" y="3270851"/>
            <a:ext cx="3084275" cy="504686"/>
          </a:xfrm>
          <a:custGeom>
            <a:avLst/>
            <a:gdLst/>
            <a:ahLst/>
            <a:cxnLst>
              <a:cxn ang="0">
                <a:pos x="wd2" y="hd2"/>
              </a:cxn>
              <a:cxn ang="5400000">
                <a:pos x="wd2" y="hd2"/>
              </a:cxn>
              <a:cxn ang="10800000">
                <a:pos x="wd2" y="hd2"/>
              </a:cxn>
              <a:cxn ang="16200000">
                <a:pos x="wd2" y="hd2"/>
              </a:cxn>
            </a:cxnLst>
            <a:rect l="0" t="0" r="r" b="b"/>
            <a:pathLst>
              <a:path w="21600" h="16205" extrusionOk="0">
                <a:moveTo>
                  <a:pt x="0" y="1138"/>
                </a:moveTo>
                <a:cubicBezTo>
                  <a:pt x="7359" y="21600"/>
                  <a:pt x="14559" y="21221"/>
                  <a:pt x="21600" y="0"/>
                </a:cubicBezTo>
              </a:path>
            </a:pathLst>
          </a:custGeom>
          <a:ln w="50800">
            <a:solidFill>
              <a:srgbClr val="FFFFFF"/>
            </a:solidFill>
            <a:miter lim="400000"/>
          </a:ln>
        </p:spPr>
        <p:txBody>
          <a:bodyPr/>
          <a:lstStyle/>
          <a:p>
            <a:endParaRPr/>
          </a:p>
        </p:txBody>
      </p:sp>
      <p:sp>
        <p:nvSpPr>
          <p:cNvPr id="1934" name="Line"/>
          <p:cNvSpPr/>
          <p:nvPr/>
        </p:nvSpPr>
        <p:spPr>
          <a:xfrm flipH="1" flipV="1">
            <a:off x="8058409" y="3189290"/>
            <a:ext cx="232260" cy="1426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hallenge: Suppose we have a database of people objects with three fields: name, age and sex. Can you define a hash function H(person) that maps a person to the set {0,1,2,3,4,5}?"/>
          <p:cNvSpPr/>
          <p:nvPr/>
        </p:nvSpPr>
        <p:spPr>
          <a:xfrm>
            <a:off x="216718" y="354756"/>
            <a:ext cx="12571364" cy="220191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defTabSz="560831">
              <a:defRPr sz="3455"/>
            </a:pPr>
            <a:r>
              <a:rPr b="1" u="sng"/>
              <a:t>Challenge</a:t>
            </a:r>
            <a:r>
              <a:t>: Suppose we have a database of people objects with three fields: name, age and sex. Can you define a hash function </a:t>
            </a:r>
            <a:r>
              <a:rPr b="1">
                <a:solidFill>
                  <a:schemeClr val="accent5">
                    <a:hueOff val="101205"/>
                    <a:satOff val="-13598"/>
                    <a:lumOff val="23877"/>
                  </a:schemeClr>
                </a:solidFill>
              </a:rPr>
              <a:t>H</a:t>
            </a:r>
            <a:r>
              <a:t>(person) that maps a person to the set {0,1,2,3,4,5}?</a:t>
            </a:r>
          </a:p>
        </p:txBody>
      </p:sp>
      <p:graphicFrame>
        <p:nvGraphicFramePr>
          <p:cNvPr id="205" name="Table"/>
          <p:cNvGraphicFramePr/>
          <p:nvPr/>
        </p:nvGraphicFramePr>
        <p:xfrm>
          <a:off x="1158428" y="3179179"/>
          <a:ext cx="10700644" cy="5135142"/>
        </p:xfrm>
        <a:graphic>
          <a:graphicData uri="http://schemas.openxmlformats.org/drawingml/2006/table">
            <a:tbl>
              <a:tblPr>
                <a:tableStyleId>{4C3C2611-4C71-4FC5-86AE-919BDF0F9419}</a:tableStyleId>
              </a:tblPr>
              <a:tblGrid>
                <a:gridCol w="2671985">
                  <a:extLst>
                    <a:ext uri="{9D8B030D-6E8A-4147-A177-3AD203B41FA5}">
                      <a16:colId xmlns:a16="http://schemas.microsoft.com/office/drawing/2014/main" val="20000"/>
                    </a:ext>
                  </a:extLst>
                </a:gridCol>
                <a:gridCol w="2671985">
                  <a:extLst>
                    <a:ext uri="{9D8B030D-6E8A-4147-A177-3AD203B41FA5}">
                      <a16:colId xmlns:a16="http://schemas.microsoft.com/office/drawing/2014/main" val="20001"/>
                    </a:ext>
                  </a:extLst>
                </a:gridCol>
                <a:gridCol w="2671985">
                  <a:extLst>
                    <a:ext uri="{9D8B030D-6E8A-4147-A177-3AD203B41FA5}">
                      <a16:colId xmlns:a16="http://schemas.microsoft.com/office/drawing/2014/main" val="20002"/>
                    </a:ext>
                  </a:extLst>
                </a:gridCol>
                <a:gridCol w="2671985">
                  <a:extLst>
                    <a:ext uri="{9D8B030D-6E8A-4147-A177-3AD203B41FA5}">
                      <a16:colId xmlns:a16="http://schemas.microsoft.com/office/drawing/2014/main" val="20003"/>
                    </a:ext>
                  </a:extLst>
                </a:gridCol>
              </a:tblGrid>
              <a:tr h="1024488">
                <a:tc>
                  <a:txBody>
                    <a:bodyPr/>
                    <a:lstStyle/>
                    <a:p>
                      <a:pPr defTabSz="914400">
                        <a:defRPr>
                          <a:solidFill>
                            <a:srgbClr val="000000"/>
                          </a:solidFill>
                        </a:defRPr>
                      </a:pPr>
                      <a:r>
                        <a:rPr sz="3600" b="1">
                          <a:solidFill>
                            <a:srgbClr val="FFFFFF"/>
                          </a:solidFill>
                          <a:latin typeface="Helvetica"/>
                          <a:ea typeface="Helvetica"/>
                          <a:cs typeface="Helvetica"/>
                          <a:sym typeface="Helvetica"/>
                        </a:rPr>
                        <a:t>Name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600" b="1">
                          <a:solidFill>
                            <a:srgbClr val="FFFFFF"/>
                          </a:solidFill>
                          <a:latin typeface="Helvetica"/>
                          <a:ea typeface="Helvetica"/>
                          <a:cs typeface="Helvetica"/>
                          <a:sym typeface="Helvetica"/>
                        </a:rPr>
                        <a:t>Age</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3600" b="1">
                          <a:solidFill>
                            <a:srgbClr val="FFFFFF"/>
                          </a:solidFill>
                          <a:latin typeface="Helvetica"/>
                          <a:ea typeface="Helvetica"/>
                          <a:cs typeface="Helvetica"/>
                          <a:sym typeface="Helvetica"/>
                        </a:rPr>
                        <a:t>Sex</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3600" b="1">
                          <a:solidFill>
                            <a:srgbClr val="FFFFFF"/>
                          </a:solidFill>
                          <a:latin typeface="Helvetica"/>
                          <a:ea typeface="Helvetica"/>
                          <a:cs typeface="Helvetica"/>
                          <a:sym typeface="Helvetica"/>
                        </a:rPr>
                        <a:t>Hash</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024488">
                <a:tc>
                  <a:txBody>
                    <a:bodyPr/>
                    <a:lstStyle/>
                    <a:p>
                      <a:pPr defTabSz="914400">
                        <a:defRPr>
                          <a:solidFill>
                            <a:srgbClr val="000000"/>
                          </a:solidFill>
                        </a:defRPr>
                      </a:pPr>
                      <a:r>
                        <a:rPr sz="3600">
                          <a:solidFill>
                            <a:srgbClr val="FFFFFF"/>
                          </a:solidFill>
                        </a:rPr>
                        <a:t>William</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21</a:t>
                      </a:r>
                    </a:p>
                  </a:txBody>
                  <a:tcPr marL="50800" marR="50800" marT="50800" marB="50800" anchor="ctr" horzOverflow="overflow"/>
                </a:tc>
                <a:tc>
                  <a:txBody>
                    <a:bodyPr/>
                    <a:lstStyle/>
                    <a:p>
                      <a:pPr defTabSz="914400">
                        <a:defRPr>
                          <a:solidFill>
                            <a:srgbClr val="000000"/>
                          </a:solidFill>
                        </a:defRPr>
                      </a:pPr>
                      <a:r>
                        <a:rPr sz="3600">
                          <a:solidFill>
                            <a:srgbClr val="FFFFFF"/>
                          </a:solidFill>
                        </a:rPr>
                        <a:t>M</a:t>
                      </a:r>
                    </a:p>
                  </a:txBody>
                  <a:tcPr marL="50800" marR="50800" marT="50800" marB="50800" anchor="ctr" horzOverflow="overflow"/>
                </a:tc>
                <a:tc>
                  <a:txBody>
                    <a:bodyPr/>
                    <a:lstStyle/>
                    <a:p>
                      <a:pPr defTabSz="914400">
                        <a:defRPr>
                          <a:solidFill>
                            <a:srgbClr val="000000"/>
                          </a:solidFill>
                        </a:defRPr>
                      </a:pPr>
                      <a:r>
                        <a:rPr sz="3600">
                          <a:solidFill>
                            <a:srgbClr val="FFFFFF"/>
                          </a:solidFill>
                        </a:rPr>
                        <a:t>?</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024488">
                <a:tc>
                  <a:txBody>
                    <a:bodyPr/>
                    <a:lstStyle/>
                    <a:p>
                      <a:pPr defTabSz="914400">
                        <a:defRPr>
                          <a:solidFill>
                            <a:srgbClr val="000000"/>
                          </a:solidFill>
                        </a:defRPr>
                      </a:pPr>
                      <a:r>
                        <a:rPr sz="3600">
                          <a:solidFill>
                            <a:srgbClr val="FFFFFF"/>
                          </a:solidFill>
                        </a:rPr>
                        <a:t>Kate</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19</a:t>
                      </a:r>
                    </a:p>
                  </a:txBody>
                  <a:tcPr marL="50800" marR="50800" marT="50800" marB="50800" anchor="ctr" horzOverflow="overflow"/>
                </a:tc>
                <a:tc>
                  <a:txBody>
                    <a:bodyPr/>
                    <a:lstStyle/>
                    <a:p>
                      <a:pPr defTabSz="914400">
                        <a:defRPr>
                          <a:solidFill>
                            <a:srgbClr val="000000"/>
                          </a:solidFill>
                        </a:defRPr>
                      </a:pPr>
                      <a:r>
                        <a:rPr sz="3600">
                          <a:solidFill>
                            <a:srgbClr val="FFFFFF"/>
                          </a:solidFill>
                        </a:rPr>
                        <a:t>F</a:t>
                      </a:r>
                    </a:p>
                  </a:txBody>
                  <a:tcPr marL="50800" marR="50800" marT="50800" marB="50800" anchor="ctr" horzOverflow="overflow"/>
                </a:tc>
                <a:tc>
                  <a:txBody>
                    <a:bodyPr/>
                    <a:lstStyle/>
                    <a:p>
                      <a:pPr defTabSz="914400">
                        <a:defRPr>
                          <a:solidFill>
                            <a:srgbClr val="000000"/>
                          </a:solidFill>
                        </a:defRPr>
                      </a:pPr>
                      <a:r>
                        <a:rPr sz="3600">
                          <a:solidFill>
                            <a:srgbClr val="FFFFFF"/>
                          </a:solidFill>
                        </a:rPr>
                        <a:t>?</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024488">
                <a:tc>
                  <a:txBody>
                    <a:bodyPr/>
                    <a:lstStyle/>
                    <a:p>
                      <a:pPr defTabSz="914400">
                        <a:defRPr>
                          <a:solidFill>
                            <a:srgbClr val="000000"/>
                          </a:solidFill>
                        </a:defRPr>
                      </a:pPr>
                      <a:r>
                        <a:rPr sz="3600">
                          <a:solidFill>
                            <a:srgbClr val="FFFFFF"/>
                          </a:solidFill>
                        </a:rPr>
                        <a:t>Bob</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33</a:t>
                      </a:r>
                    </a:p>
                  </a:txBody>
                  <a:tcPr marL="50800" marR="50800" marT="50800" marB="50800" anchor="ctr" horzOverflow="overflow"/>
                </a:tc>
                <a:tc>
                  <a:txBody>
                    <a:bodyPr/>
                    <a:lstStyle/>
                    <a:p>
                      <a:pPr defTabSz="914400">
                        <a:defRPr>
                          <a:solidFill>
                            <a:srgbClr val="000000"/>
                          </a:solidFill>
                        </a:defRPr>
                      </a:pPr>
                      <a:r>
                        <a:rPr sz="3600">
                          <a:solidFill>
                            <a:srgbClr val="FFFFFF"/>
                          </a:solidFill>
                        </a:rPr>
                        <a:t>M</a:t>
                      </a:r>
                    </a:p>
                  </a:txBody>
                  <a:tcPr marL="50800" marR="50800" marT="50800" marB="50800" anchor="ctr" horzOverflow="overflow"/>
                </a:tc>
                <a:tc>
                  <a:txBody>
                    <a:bodyPr/>
                    <a:lstStyle/>
                    <a:p>
                      <a:pPr defTabSz="914400">
                        <a:defRPr>
                          <a:solidFill>
                            <a:srgbClr val="000000"/>
                          </a:solidFill>
                        </a:defRPr>
                      </a:pPr>
                      <a:r>
                        <a:rPr sz="3600">
                          <a:solidFill>
                            <a:srgbClr val="FFFFFF"/>
                          </a:solidFill>
                        </a:rPr>
                        <a:t>?</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1024488">
                <a:tc>
                  <a:txBody>
                    <a:bodyPr/>
                    <a:lstStyle/>
                    <a:p>
                      <a:pPr defTabSz="914400">
                        <a:defRPr>
                          <a:solidFill>
                            <a:srgbClr val="000000"/>
                          </a:solidFill>
                        </a:defRPr>
                      </a:pPr>
                      <a:r>
                        <a:rPr sz="3600">
                          <a:solidFill>
                            <a:srgbClr val="FFFFFF"/>
                          </a:solidFill>
                        </a:rPr>
                        <a:t>Rose</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600">
                          <a:solidFill>
                            <a:srgbClr val="FFFFFF"/>
                          </a:solidFill>
                        </a:rPr>
                        <a:t>26</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3600">
                          <a:solidFill>
                            <a:srgbClr val="FFFFFF"/>
                          </a:solidFill>
                        </a:rPr>
                        <a:t>F</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3600">
                          <a:solidFill>
                            <a:srgbClr val="FFFFFF"/>
                          </a:solidFill>
                        </a:rPr>
                        <a:t>?</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39"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940" name="Inserting with LP"/>
          <p:cNvSpPr>
            <a:spLocks noGrp="1"/>
          </p:cNvSpPr>
          <p:nvPr>
            <p:ph type="title"/>
          </p:nvPr>
        </p:nvSpPr>
        <p:spPr>
          <a:xfrm>
            <a:off x="0" y="71120"/>
            <a:ext cx="13004801" cy="1188319"/>
          </a:xfrm>
          <a:prstGeom prst="rect">
            <a:avLst/>
          </a:prstGeom>
        </p:spPr>
        <p:txBody>
          <a:bodyPr/>
          <a:lstStyle>
            <a:lvl1pPr defTabSz="537463">
              <a:defRPr sz="7360" b="1"/>
            </a:lvl1pPr>
          </a:lstStyle>
          <a:p>
            <a:r>
              <a:t>Inserting with LP</a:t>
            </a:r>
          </a:p>
        </p:txBody>
      </p:sp>
      <p:graphicFrame>
        <p:nvGraphicFramePr>
          <p:cNvPr id="1941"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942"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943" name="Line"/>
          <p:cNvSpPr/>
          <p:nvPr/>
        </p:nvSpPr>
        <p:spPr>
          <a:xfrm flipV="1">
            <a:off x="7760884" y="3181990"/>
            <a:ext cx="1" cy="52513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54" name="Connection Line"/>
          <p:cNvSpPr/>
          <p:nvPr/>
        </p:nvSpPr>
        <p:spPr>
          <a:xfrm>
            <a:off x="4366670" y="3256486"/>
            <a:ext cx="3084275" cy="474013"/>
          </a:xfrm>
          <a:custGeom>
            <a:avLst/>
            <a:gdLst/>
            <a:ahLst/>
            <a:cxnLst>
              <a:cxn ang="0">
                <a:pos x="wd2" y="hd2"/>
              </a:cxn>
              <a:cxn ang="5400000">
                <a:pos x="wd2" y="hd2"/>
              </a:cxn>
              <a:cxn ang="10800000">
                <a:pos x="wd2" y="hd2"/>
              </a:cxn>
              <a:cxn ang="16200000">
                <a:pos x="wd2" y="hd2"/>
              </a:cxn>
            </a:cxnLst>
            <a:rect l="0" t="0" r="r" b="b"/>
            <a:pathLst>
              <a:path w="21600" h="16206" extrusionOk="0">
                <a:moveTo>
                  <a:pt x="0" y="1212"/>
                </a:moveTo>
                <a:cubicBezTo>
                  <a:pt x="6651" y="21600"/>
                  <a:pt x="13851" y="21196"/>
                  <a:pt x="21600" y="0"/>
                </a:cubicBezTo>
              </a:path>
            </a:pathLst>
          </a:custGeom>
          <a:ln w="50800">
            <a:solidFill>
              <a:srgbClr val="FFFFFF"/>
            </a:solidFill>
            <a:miter lim="400000"/>
          </a:ln>
        </p:spPr>
        <p:txBody>
          <a:bodyPr/>
          <a:lstStyle/>
          <a:p>
            <a:endParaRPr/>
          </a:p>
        </p:txBody>
      </p:sp>
      <p:sp>
        <p:nvSpPr>
          <p:cNvPr id="1945" name="Line"/>
          <p:cNvSpPr/>
          <p:nvPr/>
        </p:nvSpPr>
        <p:spPr>
          <a:xfrm flipH="1" flipV="1">
            <a:off x="4175902" y="3174924"/>
            <a:ext cx="343050" cy="2108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55" name="Connection Line"/>
          <p:cNvSpPr/>
          <p:nvPr/>
        </p:nvSpPr>
        <p:spPr>
          <a:xfrm>
            <a:off x="4254057" y="1324329"/>
            <a:ext cx="6999645" cy="677424"/>
          </a:xfrm>
          <a:custGeom>
            <a:avLst/>
            <a:gdLst/>
            <a:ahLst/>
            <a:cxnLst>
              <a:cxn ang="0">
                <a:pos x="wd2" y="hd2"/>
              </a:cxn>
              <a:cxn ang="5400000">
                <a:pos x="wd2" y="hd2"/>
              </a:cxn>
              <a:cxn ang="10800000">
                <a:pos x="wd2" y="hd2"/>
              </a:cxn>
              <a:cxn ang="16200000">
                <a:pos x="wd2" y="hd2"/>
              </a:cxn>
            </a:cxnLst>
            <a:rect l="0" t="0" r="r" b="b"/>
            <a:pathLst>
              <a:path w="21600" h="16201" extrusionOk="0">
                <a:moveTo>
                  <a:pt x="0" y="16201"/>
                </a:moveTo>
                <a:cubicBezTo>
                  <a:pt x="6394" y="-5265"/>
                  <a:pt x="13594" y="-5399"/>
                  <a:pt x="21600" y="15798"/>
                </a:cubicBezTo>
              </a:path>
            </a:pathLst>
          </a:custGeom>
          <a:ln w="50800">
            <a:solidFill>
              <a:srgbClr val="FFFFFF"/>
            </a:solidFill>
            <a:miter lim="400000"/>
          </a:ln>
        </p:spPr>
        <p:txBody>
          <a:bodyPr/>
          <a:lstStyle/>
          <a:p>
            <a:endParaRPr/>
          </a:p>
        </p:txBody>
      </p:sp>
      <p:sp>
        <p:nvSpPr>
          <p:cNvPr id="1947" name="Line"/>
          <p:cNvSpPr/>
          <p:nvPr/>
        </p:nvSpPr>
        <p:spPr>
          <a:xfrm>
            <a:off x="11166004" y="1956779"/>
            <a:ext cx="272183" cy="7938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56" name="Connection Line"/>
          <p:cNvSpPr/>
          <p:nvPr/>
        </p:nvSpPr>
        <p:spPr>
          <a:xfrm>
            <a:off x="8249177" y="3270851"/>
            <a:ext cx="3084275" cy="504686"/>
          </a:xfrm>
          <a:custGeom>
            <a:avLst/>
            <a:gdLst/>
            <a:ahLst/>
            <a:cxnLst>
              <a:cxn ang="0">
                <a:pos x="wd2" y="hd2"/>
              </a:cxn>
              <a:cxn ang="5400000">
                <a:pos x="wd2" y="hd2"/>
              </a:cxn>
              <a:cxn ang="10800000">
                <a:pos x="wd2" y="hd2"/>
              </a:cxn>
              <a:cxn ang="16200000">
                <a:pos x="wd2" y="hd2"/>
              </a:cxn>
            </a:cxnLst>
            <a:rect l="0" t="0" r="r" b="b"/>
            <a:pathLst>
              <a:path w="21600" h="16205" extrusionOk="0">
                <a:moveTo>
                  <a:pt x="0" y="1138"/>
                </a:moveTo>
                <a:cubicBezTo>
                  <a:pt x="7359" y="21600"/>
                  <a:pt x="14559" y="21221"/>
                  <a:pt x="21600" y="0"/>
                </a:cubicBezTo>
              </a:path>
            </a:pathLst>
          </a:custGeom>
          <a:ln w="50800">
            <a:solidFill>
              <a:srgbClr val="FFFFFF"/>
            </a:solidFill>
            <a:miter lim="400000"/>
          </a:ln>
        </p:spPr>
        <p:txBody>
          <a:bodyPr/>
          <a:lstStyle/>
          <a:p>
            <a:endParaRPr/>
          </a:p>
        </p:txBody>
      </p:sp>
      <p:sp>
        <p:nvSpPr>
          <p:cNvPr id="1949" name="Line"/>
          <p:cNvSpPr/>
          <p:nvPr/>
        </p:nvSpPr>
        <p:spPr>
          <a:xfrm flipH="1" flipV="1">
            <a:off x="8058409" y="3189290"/>
            <a:ext cx="232260" cy="1426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50" name="GCD(9,1) = 1…"/>
          <p:cNvSpPr/>
          <p:nvPr/>
        </p:nvSpPr>
        <p:spPr>
          <a:xfrm>
            <a:off x="933607" y="5925105"/>
            <a:ext cx="3692650"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rPr b="1">
                <a:solidFill>
                  <a:schemeClr val="accent4">
                    <a:hueOff val="102361"/>
                    <a:satOff val="14118"/>
                    <a:lumOff val="10675"/>
                  </a:schemeClr>
                </a:solidFill>
              </a:rPr>
              <a:t>GCD</a:t>
            </a:r>
            <a:r>
              <a:t>(9,1)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(9,2)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(9,3) = </a:t>
            </a:r>
            <a:r>
              <a:rPr>
                <a:solidFill>
                  <a:schemeClr val="accent5">
                    <a:hueOff val="101205"/>
                    <a:satOff val="-13598"/>
                    <a:lumOff val="23877"/>
                  </a:schemeClr>
                </a:solidFill>
              </a:rPr>
              <a:t>3</a:t>
            </a:r>
          </a:p>
        </p:txBody>
      </p:sp>
      <p:sp>
        <p:nvSpPr>
          <p:cNvPr id="1951" name="GCD(9,4) = 1…"/>
          <p:cNvSpPr/>
          <p:nvPr/>
        </p:nvSpPr>
        <p:spPr>
          <a:xfrm>
            <a:off x="4969863" y="5925105"/>
            <a:ext cx="3692650"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rPr b="1">
                <a:solidFill>
                  <a:schemeClr val="accent4">
                    <a:hueOff val="102361"/>
                    <a:satOff val="14118"/>
                    <a:lumOff val="10675"/>
                  </a:schemeClr>
                </a:solidFill>
              </a:rPr>
              <a:t>GCD</a:t>
            </a:r>
            <a:r>
              <a:t>(9,4)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(9,5)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(9,6) = </a:t>
            </a:r>
            <a:r>
              <a:rPr>
                <a:solidFill>
                  <a:schemeClr val="accent5">
                    <a:hueOff val="101205"/>
                    <a:satOff val="-13598"/>
                    <a:lumOff val="23877"/>
                  </a:schemeClr>
                </a:solidFill>
              </a:rPr>
              <a:t>3</a:t>
            </a:r>
          </a:p>
        </p:txBody>
      </p:sp>
      <p:sp>
        <p:nvSpPr>
          <p:cNvPr id="1952" name="GCD(9,7) = 1…"/>
          <p:cNvSpPr/>
          <p:nvPr/>
        </p:nvSpPr>
        <p:spPr>
          <a:xfrm>
            <a:off x="8805263" y="5925105"/>
            <a:ext cx="3692650"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rPr b="1">
                <a:solidFill>
                  <a:schemeClr val="accent4">
                    <a:hueOff val="102361"/>
                    <a:satOff val="14118"/>
                    <a:lumOff val="10675"/>
                  </a:schemeClr>
                </a:solidFill>
              </a:rPr>
              <a:t>GCD</a:t>
            </a:r>
            <a:r>
              <a:t>(9,7)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(9,8)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(9,9) = </a:t>
            </a:r>
            <a:r>
              <a:rPr>
                <a:solidFill>
                  <a:schemeClr val="accent5">
                    <a:hueOff val="101205"/>
                    <a:satOff val="-13598"/>
                    <a:lumOff val="23877"/>
                  </a:schemeClr>
                </a:solidFill>
              </a:rPr>
              <a:t>9</a:t>
            </a:r>
          </a:p>
        </p:txBody>
      </p:sp>
      <p:sp>
        <p:nvSpPr>
          <p:cNvPr id="1953" name="Oh no, we’re trapped in a cycle! However, we expected this to happen since GCD(9,6) = 3"/>
          <p:cNvSpPr/>
          <p:nvPr/>
        </p:nvSpPr>
        <p:spPr>
          <a:xfrm>
            <a:off x="602942" y="4569618"/>
            <a:ext cx="1250089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Oh no, we’re trapped in a cycle! However, we expected this to happen since </a:t>
            </a:r>
            <a:r>
              <a:rPr b="1">
                <a:solidFill>
                  <a:schemeClr val="accent4">
                    <a:hueOff val="102361"/>
                    <a:satOff val="14118"/>
                    <a:lumOff val="10675"/>
                  </a:schemeClr>
                </a:solidFill>
              </a:rPr>
              <a:t>GCD</a:t>
            </a:r>
            <a:r>
              <a:t>(9,6) = 3</a:t>
            </a:r>
          </a:p>
        </p:txBody>
      </p:sp>
    </p:spTree>
  </p:cSld>
  <p:clrMapOvr>
    <a:masterClrMapping/>
  </p:clrMapOvr>
  <p:transition spd="me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58"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959" name="Inserting with LP"/>
          <p:cNvSpPr>
            <a:spLocks noGrp="1"/>
          </p:cNvSpPr>
          <p:nvPr>
            <p:ph type="title"/>
          </p:nvPr>
        </p:nvSpPr>
        <p:spPr>
          <a:xfrm>
            <a:off x="0" y="71120"/>
            <a:ext cx="13004801" cy="1188319"/>
          </a:xfrm>
          <a:prstGeom prst="rect">
            <a:avLst/>
          </a:prstGeom>
        </p:spPr>
        <p:txBody>
          <a:bodyPr/>
          <a:lstStyle>
            <a:lvl1pPr defTabSz="537463">
              <a:defRPr sz="7360" b="1"/>
            </a:lvl1pPr>
          </a:lstStyle>
          <a:p>
            <a:r>
              <a:t>Inserting with LP</a:t>
            </a:r>
          </a:p>
        </p:txBody>
      </p:sp>
      <p:graphicFrame>
        <p:nvGraphicFramePr>
          <p:cNvPr id="1960" name="Table"/>
          <p:cNvGraphicFramePr/>
          <p:nvPr/>
        </p:nvGraphicFramePr>
        <p:xfrm>
          <a:off x="763884" y="1610359"/>
          <a:ext cx="11489731" cy="883286"/>
        </p:xfrm>
        <a:graphic>
          <a:graphicData uri="http://schemas.openxmlformats.org/drawingml/2006/table">
            <a:tbl>
              <a:tblPr>
                <a:tableStyleId>{4C3C2611-4C71-4FC5-86AE-919BDF0F9419}</a:tableStyleId>
              </a:tblPr>
              <a:tblGrid>
                <a:gridCol w="1275225">
                  <a:extLst>
                    <a:ext uri="{9D8B030D-6E8A-4147-A177-3AD203B41FA5}">
                      <a16:colId xmlns:a16="http://schemas.microsoft.com/office/drawing/2014/main" val="20000"/>
                    </a:ext>
                  </a:extLst>
                </a:gridCol>
                <a:gridCol w="1275225">
                  <a:extLst>
                    <a:ext uri="{9D8B030D-6E8A-4147-A177-3AD203B41FA5}">
                      <a16:colId xmlns:a16="http://schemas.microsoft.com/office/drawing/2014/main" val="20001"/>
                    </a:ext>
                  </a:extLst>
                </a:gridCol>
                <a:gridCol w="1275225">
                  <a:extLst>
                    <a:ext uri="{9D8B030D-6E8A-4147-A177-3AD203B41FA5}">
                      <a16:colId xmlns:a16="http://schemas.microsoft.com/office/drawing/2014/main" val="20002"/>
                    </a:ext>
                  </a:extLst>
                </a:gridCol>
                <a:gridCol w="1275225">
                  <a:extLst>
                    <a:ext uri="{9D8B030D-6E8A-4147-A177-3AD203B41FA5}">
                      <a16:colId xmlns:a16="http://schemas.microsoft.com/office/drawing/2014/main" val="20003"/>
                    </a:ext>
                  </a:extLst>
                </a:gridCol>
                <a:gridCol w="1275225">
                  <a:extLst>
                    <a:ext uri="{9D8B030D-6E8A-4147-A177-3AD203B41FA5}">
                      <a16:colId xmlns:a16="http://schemas.microsoft.com/office/drawing/2014/main" val="20004"/>
                    </a:ext>
                  </a:extLst>
                </a:gridCol>
                <a:gridCol w="1275225">
                  <a:extLst>
                    <a:ext uri="{9D8B030D-6E8A-4147-A177-3AD203B41FA5}">
                      <a16:colId xmlns:a16="http://schemas.microsoft.com/office/drawing/2014/main" val="20005"/>
                    </a:ext>
                  </a:extLst>
                </a:gridCol>
                <a:gridCol w="1275225">
                  <a:extLst>
                    <a:ext uri="{9D8B030D-6E8A-4147-A177-3AD203B41FA5}">
                      <a16:colId xmlns:a16="http://schemas.microsoft.com/office/drawing/2014/main" val="20006"/>
                    </a:ext>
                  </a:extLst>
                </a:gridCol>
                <a:gridCol w="1275225">
                  <a:extLst>
                    <a:ext uri="{9D8B030D-6E8A-4147-A177-3AD203B41FA5}">
                      <a16:colId xmlns:a16="http://schemas.microsoft.com/office/drawing/2014/main" val="20007"/>
                    </a:ext>
                  </a:extLst>
                </a:gridCol>
                <a:gridCol w="1275225">
                  <a:extLst>
                    <a:ext uri="{9D8B030D-6E8A-4147-A177-3AD203B41FA5}">
                      <a16:colId xmlns:a16="http://schemas.microsoft.com/office/drawing/2014/main" val="20008"/>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961" name="Recall, P(x) = 6x"/>
          <p:cNvSpPr/>
          <p:nvPr/>
        </p:nvSpPr>
        <p:spPr>
          <a:xfrm>
            <a:off x="5477160" y="3839368"/>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6x</a:t>
            </a:r>
          </a:p>
        </p:txBody>
      </p:sp>
      <p:sp>
        <p:nvSpPr>
          <p:cNvPr id="1962" name="Line"/>
          <p:cNvSpPr/>
          <p:nvPr/>
        </p:nvSpPr>
        <p:spPr>
          <a:xfrm flipV="1">
            <a:off x="7760884" y="3181990"/>
            <a:ext cx="1" cy="52513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74" name="Connection Line"/>
          <p:cNvSpPr/>
          <p:nvPr/>
        </p:nvSpPr>
        <p:spPr>
          <a:xfrm>
            <a:off x="4366670" y="3256486"/>
            <a:ext cx="3084275" cy="474013"/>
          </a:xfrm>
          <a:custGeom>
            <a:avLst/>
            <a:gdLst/>
            <a:ahLst/>
            <a:cxnLst>
              <a:cxn ang="0">
                <a:pos x="wd2" y="hd2"/>
              </a:cxn>
              <a:cxn ang="5400000">
                <a:pos x="wd2" y="hd2"/>
              </a:cxn>
              <a:cxn ang="10800000">
                <a:pos x="wd2" y="hd2"/>
              </a:cxn>
              <a:cxn ang="16200000">
                <a:pos x="wd2" y="hd2"/>
              </a:cxn>
            </a:cxnLst>
            <a:rect l="0" t="0" r="r" b="b"/>
            <a:pathLst>
              <a:path w="21600" h="16206" extrusionOk="0">
                <a:moveTo>
                  <a:pt x="0" y="1212"/>
                </a:moveTo>
                <a:cubicBezTo>
                  <a:pt x="6651" y="21600"/>
                  <a:pt x="13851" y="21196"/>
                  <a:pt x="21600" y="0"/>
                </a:cubicBezTo>
              </a:path>
            </a:pathLst>
          </a:custGeom>
          <a:ln w="50800">
            <a:solidFill>
              <a:srgbClr val="FFFFFF"/>
            </a:solidFill>
            <a:miter lim="400000"/>
          </a:ln>
        </p:spPr>
        <p:txBody>
          <a:bodyPr/>
          <a:lstStyle/>
          <a:p>
            <a:endParaRPr/>
          </a:p>
        </p:txBody>
      </p:sp>
      <p:sp>
        <p:nvSpPr>
          <p:cNvPr id="1964" name="Line"/>
          <p:cNvSpPr/>
          <p:nvPr/>
        </p:nvSpPr>
        <p:spPr>
          <a:xfrm flipH="1" flipV="1">
            <a:off x="4175902" y="3174924"/>
            <a:ext cx="343050" cy="2108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75" name="Connection Line"/>
          <p:cNvSpPr/>
          <p:nvPr/>
        </p:nvSpPr>
        <p:spPr>
          <a:xfrm>
            <a:off x="4254057" y="1324329"/>
            <a:ext cx="6999645" cy="677424"/>
          </a:xfrm>
          <a:custGeom>
            <a:avLst/>
            <a:gdLst/>
            <a:ahLst/>
            <a:cxnLst>
              <a:cxn ang="0">
                <a:pos x="wd2" y="hd2"/>
              </a:cxn>
              <a:cxn ang="5400000">
                <a:pos x="wd2" y="hd2"/>
              </a:cxn>
              <a:cxn ang="10800000">
                <a:pos x="wd2" y="hd2"/>
              </a:cxn>
              <a:cxn ang="16200000">
                <a:pos x="wd2" y="hd2"/>
              </a:cxn>
            </a:cxnLst>
            <a:rect l="0" t="0" r="r" b="b"/>
            <a:pathLst>
              <a:path w="21600" h="16201" extrusionOk="0">
                <a:moveTo>
                  <a:pt x="0" y="16201"/>
                </a:moveTo>
                <a:cubicBezTo>
                  <a:pt x="6394" y="-5265"/>
                  <a:pt x="13594" y="-5399"/>
                  <a:pt x="21600" y="15798"/>
                </a:cubicBezTo>
              </a:path>
            </a:pathLst>
          </a:custGeom>
          <a:ln w="50800">
            <a:solidFill>
              <a:srgbClr val="FFFFFF"/>
            </a:solidFill>
            <a:miter lim="400000"/>
          </a:ln>
        </p:spPr>
        <p:txBody>
          <a:bodyPr/>
          <a:lstStyle/>
          <a:p>
            <a:endParaRPr/>
          </a:p>
        </p:txBody>
      </p:sp>
      <p:sp>
        <p:nvSpPr>
          <p:cNvPr id="1966" name="Line"/>
          <p:cNvSpPr/>
          <p:nvPr/>
        </p:nvSpPr>
        <p:spPr>
          <a:xfrm>
            <a:off x="11166004" y="1956779"/>
            <a:ext cx="272183" cy="7938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76" name="Connection Line"/>
          <p:cNvSpPr/>
          <p:nvPr/>
        </p:nvSpPr>
        <p:spPr>
          <a:xfrm>
            <a:off x="8249177" y="3270851"/>
            <a:ext cx="3084275" cy="504686"/>
          </a:xfrm>
          <a:custGeom>
            <a:avLst/>
            <a:gdLst/>
            <a:ahLst/>
            <a:cxnLst>
              <a:cxn ang="0">
                <a:pos x="wd2" y="hd2"/>
              </a:cxn>
              <a:cxn ang="5400000">
                <a:pos x="wd2" y="hd2"/>
              </a:cxn>
              <a:cxn ang="10800000">
                <a:pos x="wd2" y="hd2"/>
              </a:cxn>
              <a:cxn ang="16200000">
                <a:pos x="wd2" y="hd2"/>
              </a:cxn>
            </a:cxnLst>
            <a:rect l="0" t="0" r="r" b="b"/>
            <a:pathLst>
              <a:path w="21600" h="16205" extrusionOk="0">
                <a:moveTo>
                  <a:pt x="0" y="1138"/>
                </a:moveTo>
                <a:cubicBezTo>
                  <a:pt x="7359" y="21600"/>
                  <a:pt x="14559" y="21221"/>
                  <a:pt x="21600" y="0"/>
                </a:cubicBezTo>
              </a:path>
            </a:pathLst>
          </a:custGeom>
          <a:ln w="50800">
            <a:solidFill>
              <a:srgbClr val="FFFFFF"/>
            </a:solidFill>
            <a:miter lim="400000"/>
          </a:ln>
        </p:spPr>
        <p:txBody>
          <a:bodyPr/>
          <a:lstStyle/>
          <a:p>
            <a:endParaRPr/>
          </a:p>
        </p:txBody>
      </p:sp>
      <p:sp>
        <p:nvSpPr>
          <p:cNvPr id="1968" name="Line"/>
          <p:cNvSpPr/>
          <p:nvPr/>
        </p:nvSpPr>
        <p:spPr>
          <a:xfrm flipH="1" flipV="1">
            <a:off x="8058409" y="3189290"/>
            <a:ext cx="232260" cy="14267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69" name="GCD(9,1) = 1…"/>
          <p:cNvSpPr/>
          <p:nvPr/>
        </p:nvSpPr>
        <p:spPr>
          <a:xfrm>
            <a:off x="933607" y="5925105"/>
            <a:ext cx="3692650"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rPr b="1">
                <a:solidFill>
                  <a:schemeClr val="accent4">
                    <a:hueOff val="102361"/>
                    <a:satOff val="14118"/>
                    <a:lumOff val="10675"/>
                  </a:schemeClr>
                </a:solidFill>
              </a:rPr>
              <a:t>GCD</a:t>
            </a:r>
            <a:r>
              <a:t>(9,1)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(9,2)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(9,3) = </a:t>
            </a:r>
            <a:r>
              <a:rPr>
                <a:solidFill>
                  <a:schemeClr val="accent5">
                    <a:hueOff val="101205"/>
                    <a:satOff val="-13598"/>
                    <a:lumOff val="23877"/>
                  </a:schemeClr>
                </a:solidFill>
              </a:rPr>
              <a:t>3</a:t>
            </a:r>
          </a:p>
        </p:txBody>
      </p:sp>
      <p:sp>
        <p:nvSpPr>
          <p:cNvPr id="1970" name="GCD(9,4) = 1…"/>
          <p:cNvSpPr/>
          <p:nvPr/>
        </p:nvSpPr>
        <p:spPr>
          <a:xfrm>
            <a:off x="4969863" y="5925105"/>
            <a:ext cx="3692650"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rPr b="1">
                <a:solidFill>
                  <a:schemeClr val="accent4">
                    <a:hueOff val="102361"/>
                    <a:satOff val="14118"/>
                    <a:lumOff val="10675"/>
                  </a:schemeClr>
                </a:solidFill>
              </a:rPr>
              <a:t>GCD</a:t>
            </a:r>
            <a:r>
              <a:t>(9,4)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(9,5)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(9,6) = </a:t>
            </a:r>
            <a:r>
              <a:rPr>
                <a:solidFill>
                  <a:schemeClr val="accent5">
                    <a:hueOff val="101205"/>
                    <a:satOff val="-13598"/>
                    <a:lumOff val="23877"/>
                  </a:schemeClr>
                </a:solidFill>
              </a:rPr>
              <a:t>3</a:t>
            </a:r>
          </a:p>
        </p:txBody>
      </p:sp>
      <p:sp>
        <p:nvSpPr>
          <p:cNvPr id="1971" name="GCD(9,7) = 1…"/>
          <p:cNvSpPr/>
          <p:nvPr/>
        </p:nvSpPr>
        <p:spPr>
          <a:xfrm>
            <a:off x="8805263" y="5925105"/>
            <a:ext cx="3692650"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rPr b="1">
                <a:solidFill>
                  <a:schemeClr val="accent4">
                    <a:hueOff val="102361"/>
                    <a:satOff val="14118"/>
                    <a:lumOff val="10675"/>
                  </a:schemeClr>
                </a:solidFill>
              </a:rPr>
              <a:t>GCD</a:t>
            </a:r>
            <a:r>
              <a:t>(9,7)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(9,8) = </a:t>
            </a:r>
            <a:r>
              <a:rPr>
                <a:solidFill>
                  <a:schemeClr val="accent3">
                    <a:hueOff val="-499813"/>
                    <a:satOff val="-5228"/>
                    <a:lumOff val="24899"/>
                  </a:schemeClr>
                </a:solidFill>
              </a:rPr>
              <a:t>1</a:t>
            </a:r>
          </a:p>
          <a:p>
            <a:pPr algn="l"/>
            <a:r>
              <a:rPr b="1">
                <a:solidFill>
                  <a:schemeClr val="accent4">
                    <a:hueOff val="102361"/>
                    <a:satOff val="14118"/>
                    <a:lumOff val="10675"/>
                  </a:schemeClr>
                </a:solidFill>
              </a:rPr>
              <a:t>GCD</a:t>
            </a:r>
            <a:r>
              <a:t>(9,9) = </a:t>
            </a:r>
            <a:r>
              <a:rPr>
                <a:solidFill>
                  <a:schemeClr val="accent5">
                    <a:hueOff val="101205"/>
                    <a:satOff val="-13598"/>
                    <a:lumOff val="23877"/>
                  </a:schemeClr>
                </a:solidFill>
              </a:rPr>
              <a:t>9</a:t>
            </a:r>
          </a:p>
        </p:txBody>
      </p:sp>
      <p:sp>
        <p:nvSpPr>
          <p:cNvPr id="1972" name="A common choice for P(x) is P(x) = 1x since GCD(N,1) = 1 no matter the choice of N (table size)"/>
          <p:cNvSpPr/>
          <p:nvPr/>
        </p:nvSpPr>
        <p:spPr>
          <a:xfrm>
            <a:off x="896684" y="7659052"/>
            <a:ext cx="11211432"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 common choice for </a:t>
            </a:r>
            <a:r>
              <a:rPr b="1">
                <a:solidFill>
                  <a:schemeClr val="accent6">
                    <a:hueOff val="-241736"/>
                    <a:satOff val="29413"/>
                    <a:lumOff val="20727"/>
                  </a:schemeClr>
                </a:solidFill>
              </a:rPr>
              <a:t>P</a:t>
            </a:r>
            <a:r>
              <a:t>(x) is</a:t>
            </a:r>
            <a:r>
              <a:rPr b="1"/>
              <a:t> </a:t>
            </a:r>
            <a:r>
              <a:rPr b="1">
                <a:solidFill>
                  <a:schemeClr val="accent6">
                    <a:hueOff val="-241736"/>
                    <a:satOff val="29413"/>
                    <a:lumOff val="20727"/>
                  </a:schemeClr>
                </a:solidFill>
              </a:rPr>
              <a:t>P</a:t>
            </a:r>
            <a:r>
              <a:t>(x) = 1x since </a:t>
            </a:r>
            <a:r>
              <a:rPr b="1">
                <a:solidFill>
                  <a:schemeClr val="accent4">
                    <a:hueOff val="102361"/>
                    <a:satOff val="14118"/>
                    <a:lumOff val="10675"/>
                  </a:schemeClr>
                </a:solidFill>
              </a:rPr>
              <a:t>GCD</a:t>
            </a:r>
            <a:r>
              <a:t>(N,1) = 1 no matter the choice of N (table size)</a:t>
            </a:r>
          </a:p>
        </p:txBody>
      </p:sp>
      <p:sp>
        <p:nvSpPr>
          <p:cNvPr id="1973" name="Oh no, we’re trapped in a cycle! However, we expected this to happen since GCD(9,6) = 3"/>
          <p:cNvSpPr/>
          <p:nvPr/>
        </p:nvSpPr>
        <p:spPr>
          <a:xfrm>
            <a:off x="602942" y="4569618"/>
            <a:ext cx="1250089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Oh no, we’re trapped in a cycle! However, we expected this to happen since </a:t>
            </a:r>
            <a:r>
              <a:rPr b="1">
                <a:solidFill>
                  <a:schemeClr val="accent4">
                    <a:hueOff val="102361"/>
                    <a:satOff val="14118"/>
                    <a:lumOff val="10675"/>
                  </a:schemeClr>
                </a:solidFill>
              </a:rPr>
              <a:t>GCD</a:t>
            </a:r>
            <a:r>
              <a:t>(9,6) = 3</a:t>
            </a:r>
          </a:p>
        </p:txBody>
      </p:sp>
    </p:spTree>
  </p:cSld>
  <p:clrMapOvr>
    <a:masterClrMapping/>
  </p:clrMapOvr>
  <p:transition spd="me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8" name="Suppose we have an originally empty hash table and we want to insert some (ki,vi) pairs with LP and we selected our hash table to have:"/>
          <p:cNvSpPr/>
          <p:nvPr/>
        </p:nvSpPr>
        <p:spPr>
          <a:xfrm>
            <a:off x="0" y="2478722"/>
            <a:ext cx="13004801"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r>
              <a:t>Suppose we have an originally empty hash table and we want to insert some (k</a:t>
            </a:r>
            <a:r>
              <a:rPr baseline="-5999"/>
              <a:t>i</a:t>
            </a:r>
            <a:r>
              <a:t>,v</a:t>
            </a:r>
            <a:r>
              <a:rPr baseline="-5999"/>
              <a:t>i</a:t>
            </a:r>
            <a:r>
              <a:t>) pairs with LP and we selected our hash table to have:</a:t>
            </a:r>
          </a:p>
        </p:txBody>
      </p:sp>
      <p:sp>
        <p:nvSpPr>
          <p:cNvPr id="1979" name="Probing function: P(x) = 5x…"/>
          <p:cNvSpPr/>
          <p:nvPr/>
        </p:nvSpPr>
        <p:spPr>
          <a:xfrm>
            <a:off x="1628241" y="4648199"/>
            <a:ext cx="9748318"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Probing function: </a:t>
            </a:r>
            <a:r>
              <a:rPr b="1">
                <a:solidFill>
                  <a:schemeClr val="accent6">
                    <a:hueOff val="-241736"/>
                    <a:satOff val="29413"/>
                    <a:lumOff val="20727"/>
                  </a:schemeClr>
                </a:solidFill>
              </a:rPr>
              <a:t>P</a:t>
            </a:r>
            <a:r>
              <a:t>(x) = 5x</a:t>
            </a:r>
          </a:p>
          <a:p>
            <a:r>
              <a:t>Fixed table size: N = 12</a:t>
            </a:r>
          </a:p>
          <a:p>
            <a:r>
              <a:t>Max load factor: α = 0.35</a:t>
            </a:r>
          </a:p>
          <a:p>
            <a:r>
              <a:t>Threshold before resize = N * α = 4</a:t>
            </a:r>
          </a:p>
        </p:txBody>
      </p:sp>
      <p:sp>
        <p:nvSpPr>
          <p:cNvPr id="1980" name="GCD(12,5) = 1 so no cycle should occur!"/>
          <p:cNvSpPr/>
          <p:nvPr/>
        </p:nvSpPr>
        <p:spPr>
          <a:xfrm>
            <a:off x="1077726" y="7338377"/>
            <a:ext cx="108493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4">
                    <a:hueOff val="102361"/>
                    <a:satOff val="14118"/>
                    <a:lumOff val="10675"/>
                  </a:schemeClr>
                </a:solidFill>
              </a:rPr>
              <a:t>GCD</a:t>
            </a:r>
            <a:r>
              <a:t>(12,5) = 1 so no cycle should occur!</a:t>
            </a:r>
          </a:p>
        </p:txBody>
      </p:sp>
      <p:graphicFrame>
        <p:nvGraphicFramePr>
          <p:cNvPr id="1981"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982"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84"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985"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986" name="Operations:"/>
          <p:cNvSpPr/>
          <p:nvPr/>
        </p:nvSpPr>
        <p:spPr>
          <a:xfrm>
            <a:off x="156133" y="458342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1987" name="insert(k1,v1)…"/>
          <p:cNvSpPr/>
          <p:nvPr/>
        </p:nvSpPr>
        <p:spPr>
          <a:xfrm>
            <a:off x="-77547" y="5147310"/>
            <a:ext cx="3784402"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1988" name="Recall P(x) = 5x, N = 12, threshold = 4"/>
          <p:cNvSpPr/>
          <p:nvPr/>
        </p:nvSpPr>
        <p:spPr>
          <a:xfrm>
            <a:off x="1077726" y="3869372"/>
            <a:ext cx="108493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12, threshold = 4</a:t>
            </a:r>
          </a:p>
        </p:txBody>
      </p:sp>
      <p:sp>
        <p:nvSpPr>
          <p:cNvPr id="1989" name="Line"/>
          <p:cNvSpPr/>
          <p:nvPr/>
        </p:nvSpPr>
        <p:spPr>
          <a:xfrm flipH="1">
            <a:off x="3372231" y="54584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91"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992"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993" name="Operations:"/>
          <p:cNvSpPr/>
          <p:nvPr/>
        </p:nvSpPr>
        <p:spPr>
          <a:xfrm>
            <a:off x="156133" y="458342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1994" name="insert(k1,v1)…"/>
          <p:cNvSpPr/>
          <p:nvPr/>
        </p:nvSpPr>
        <p:spPr>
          <a:xfrm>
            <a:off x="-77547" y="5147310"/>
            <a:ext cx="3784402"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1995" name="Recall P(x) = 5x, N = 12, threshold = 4"/>
          <p:cNvSpPr/>
          <p:nvPr/>
        </p:nvSpPr>
        <p:spPr>
          <a:xfrm>
            <a:off x="1077726" y="3869372"/>
            <a:ext cx="108493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12, threshold = 4</a:t>
            </a:r>
          </a:p>
        </p:txBody>
      </p:sp>
      <p:sp>
        <p:nvSpPr>
          <p:cNvPr id="1996" name="Suppose H(k1) = 10"/>
          <p:cNvSpPr/>
          <p:nvPr/>
        </p:nvSpPr>
        <p:spPr>
          <a:xfrm>
            <a:off x="4999327" y="4583429"/>
            <a:ext cx="497718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1</a:t>
            </a:r>
            <a:r>
              <a:t>) = 10</a:t>
            </a:r>
          </a:p>
        </p:txBody>
      </p:sp>
      <p:sp>
        <p:nvSpPr>
          <p:cNvPr id="1997" name="H(k1) + P(0) mod N = 10"/>
          <p:cNvSpPr/>
          <p:nvPr/>
        </p:nvSpPr>
        <p:spPr>
          <a:xfrm>
            <a:off x="4595663" y="5147310"/>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 = 10</a:t>
            </a:r>
          </a:p>
        </p:txBody>
      </p:sp>
      <p:sp>
        <p:nvSpPr>
          <p:cNvPr id="1998" name="Line"/>
          <p:cNvSpPr/>
          <p:nvPr/>
        </p:nvSpPr>
        <p:spPr>
          <a:xfrm flipH="1">
            <a:off x="3372231" y="54584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00"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001"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002" name="Operations:"/>
          <p:cNvSpPr/>
          <p:nvPr/>
        </p:nvSpPr>
        <p:spPr>
          <a:xfrm>
            <a:off x="156133" y="458342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003" name="insert(k1,v1)…"/>
          <p:cNvSpPr/>
          <p:nvPr/>
        </p:nvSpPr>
        <p:spPr>
          <a:xfrm>
            <a:off x="-77547" y="5147310"/>
            <a:ext cx="3784402"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004" name="Recall P(x) = 5x, N = 12, threshold = 4"/>
          <p:cNvSpPr/>
          <p:nvPr/>
        </p:nvSpPr>
        <p:spPr>
          <a:xfrm>
            <a:off x="1077726" y="3869372"/>
            <a:ext cx="108493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12, threshold = 4</a:t>
            </a:r>
          </a:p>
        </p:txBody>
      </p:sp>
      <p:sp>
        <p:nvSpPr>
          <p:cNvPr id="2005" name="Suppose H(k1) = 10"/>
          <p:cNvSpPr/>
          <p:nvPr/>
        </p:nvSpPr>
        <p:spPr>
          <a:xfrm>
            <a:off x="4999327" y="4583429"/>
            <a:ext cx="497718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1</a:t>
            </a:r>
            <a:r>
              <a:t>) = 10</a:t>
            </a:r>
          </a:p>
        </p:txBody>
      </p:sp>
      <p:sp>
        <p:nvSpPr>
          <p:cNvPr id="2006" name="H(k1) + P(0) mod N = 10"/>
          <p:cNvSpPr/>
          <p:nvPr/>
        </p:nvSpPr>
        <p:spPr>
          <a:xfrm>
            <a:off x="4595663" y="5147310"/>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 = 10</a:t>
            </a:r>
          </a:p>
        </p:txBody>
      </p:sp>
      <p:sp>
        <p:nvSpPr>
          <p:cNvPr id="2007" name="Line"/>
          <p:cNvSpPr/>
          <p:nvPr/>
        </p:nvSpPr>
        <p:spPr>
          <a:xfrm flipH="1">
            <a:off x="3372231" y="54584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08" name="Line"/>
          <p:cNvSpPr/>
          <p:nvPr/>
        </p:nvSpPr>
        <p:spPr>
          <a:xfrm flipV="1">
            <a:off x="10824591" y="1978660"/>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10"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011"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012" name="Operations:"/>
          <p:cNvSpPr/>
          <p:nvPr/>
        </p:nvSpPr>
        <p:spPr>
          <a:xfrm>
            <a:off x="156133" y="458342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013" name="insert(k1,v1)…"/>
          <p:cNvSpPr/>
          <p:nvPr/>
        </p:nvSpPr>
        <p:spPr>
          <a:xfrm>
            <a:off x="-77547" y="5147310"/>
            <a:ext cx="3784402"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014" name="Recall P(x) = 5x, N = 12, threshold = 4"/>
          <p:cNvSpPr/>
          <p:nvPr/>
        </p:nvSpPr>
        <p:spPr>
          <a:xfrm>
            <a:off x="1077726" y="3869372"/>
            <a:ext cx="108493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12, threshold = 4</a:t>
            </a:r>
          </a:p>
        </p:txBody>
      </p:sp>
      <p:sp>
        <p:nvSpPr>
          <p:cNvPr id="2015" name="Line"/>
          <p:cNvSpPr/>
          <p:nvPr/>
        </p:nvSpPr>
        <p:spPr>
          <a:xfrm flipH="1">
            <a:off x="3372231" y="59664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17"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018"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019" name="Operations:"/>
          <p:cNvSpPr/>
          <p:nvPr/>
        </p:nvSpPr>
        <p:spPr>
          <a:xfrm>
            <a:off x="156133" y="458342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020" name="insert(k1,v1)…"/>
          <p:cNvSpPr/>
          <p:nvPr/>
        </p:nvSpPr>
        <p:spPr>
          <a:xfrm>
            <a:off x="-77547" y="5147310"/>
            <a:ext cx="3784402"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021" name="Recall P(x) = 5x, N = 12, threshold = 4"/>
          <p:cNvSpPr/>
          <p:nvPr/>
        </p:nvSpPr>
        <p:spPr>
          <a:xfrm>
            <a:off x="1077726" y="3869372"/>
            <a:ext cx="108493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12, threshold = 4</a:t>
            </a:r>
          </a:p>
        </p:txBody>
      </p:sp>
      <p:sp>
        <p:nvSpPr>
          <p:cNvPr id="2022" name="Line"/>
          <p:cNvSpPr/>
          <p:nvPr/>
        </p:nvSpPr>
        <p:spPr>
          <a:xfrm flipH="1">
            <a:off x="3372231" y="59664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23" name="Suppose H(k2) = 8"/>
          <p:cNvSpPr/>
          <p:nvPr/>
        </p:nvSpPr>
        <p:spPr>
          <a:xfrm>
            <a:off x="5136956" y="4583429"/>
            <a:ext cx="470192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2</a:t>
            </a:r>
            <a:r>
              <a:t>) = 8</a:t>
            </a:r>
          </a:p>
        </p:txBody>
      </p:sp>
      <p:sp>
        <p:nvSpPr>
          <p:cNvPr id="2024" name="H(k2) + P(0) mod N = 8"/>
          <p:cNvSpPr/>
          <p:nvPr/>
        </p:nvSpPr>
        <p:spPr>
          <a:xfrm>
            <a:off x="4733292" y="5147310"/>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8</a:t>
            </a:r>
          </a:p>
        </p:txBody>
      </p:sp>
    </p:spTree>
  </p:cSld>
  <p:clrMapOvr>
    <a:masterClrMapping/>
  </p:clrMapOvr>
  <p:transition spd="me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26"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027"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028" name="Operations:"/>
          <p:cNvSpPr/>
          <p:nvPr/>
        </p:nvSpPr>
        <p:spPr>
          <a:xfrm>
            <a:off x="156133" y="458342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029" name="insert(k1,v1)…"/>
          <p:cNvSpPr/>
          <p:nvPr/>
        </p:nvSpPr>
        <p:spPr>
          <a:xfrm>
            <a:off x="-77547" y="5147310"/>
            <a:ext cx="3784402"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030" name="Recall P(x) = 5x, N = 12, threshold = 4"/>
          <p:cNvSpPr/>
          <p:nvPr/>
        </p:nvSpPr>
        <p:spPr>
          <a:xfrm>
            <a:off x="1077726" y="3869372"/>
            <a:ext cx="108493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12, threshold = 4</a:t>
            </a:r>
          </a:p>
        </p:txBody>
      </p:sp>
      <p:sp>
        <p:nvSpPr>
          <p:cNvPr id="2031" name="Line"/>
          <p:cNvSpPr/>
          <p:nvPr/>
        </p:nvSpPr>
        <p:spPr>
          <a:xfrm flipH="1">
            <a:off x="3372231" y="59664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32" name="Suppose H(k2) = 8"/>
          <p:cNvSpPr/>
          <p:nvPr/>
        </p:nvSpPr>
        <p:spPr>
          <a:xfrm>
            <a:off x="5136956" y="4583429"/>
            <a:ext cx="470192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2</a:t>
            </a:r>
            <a:r>
              <a:t>) = 8</a:t>
            </a:r>
          </a:p>
        </p:txBody>
      </p:sp>
      <p:sp>
        <p:nvSpPr>
          <p:cNvPr id="2033" name="H(k2) + P(0) mod N = 8"/>
          <p:cNvSpPr/>
          <p:nvPr/>
        </p:nvSpPr>
        <p:spPr>
          <a:xfrm>
            <a:off x="4733292" y="5147310"/>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8</a:t>
            </a:r>
          </a:p>
        </p:txBody>
      </p:sp>
      <p:sp>
        <p:nvSpPr>
          <p:cNvPr id="2034" name="Line"/>
          <p:cNvSpPr/>
          <p:nvPr/>
        </p:nvSpPr>
        <p:spPr>
          <a:xfrm flipV="1">
            <a:off x="8894191" y="1978660"/>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36"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037"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038" name="Operations:"/>
          <p:cNvSpPr/>
          <p:nvPr/>
        </p:nvSpPr>
        <p:spPr>
          <a:xfrm>
            <a:off x="156133" y="458342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039" name="insert(k1,v1)…"/>
          <p:cNvSpPr/>
          <p:nvPr/>
        </p:nvSpPr>
        <p:spPr>
          <a:xfrm>
            <a:off x="-77547" y="5147310"/>
            <a:ext cx="3784402"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040" name="Recall P(x) = 5x, N = 12, threshold = 4"/>
          <p:cNvSpPr/>
          <p:nvPr/>
        </p:nvSpPr>
        <p:spPr>
          <a:xfrm>
            <a:off x="1077726" y="3869372"/>
            <a:ext cx="108493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12, threshold = 4</a:t>
            </a:r>
          </a:p>
        </p:txBody>
      </p:sp>
      <p:sp>
        <p:nvSpPr>
          <p:cNvPr id="2041" name="Line"/>
          <p:cNvSpPr/>
          <p:nvPr/>
        </p:nvSpPr>
        <p:spPr>
          <a:xfrm flipH="1">
            <a:off x="3372231" y="64871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7" name="Table"/>
          <p:cNvGraphicFramePr/>
          <p:nvPr/>
        </p:nvGraphicFramePr>
        <p:xfrm>
          <a:off x="1397000" y="131179"/>
          <a:ext cx="10700643" cy="3120121"/>
        </p:xfrm>
        <a:graphic>
          <a:graphicData uri="http://schemas.openxmlformats.org/drawingml/2006/table">
            <a:tbl>
              <a:tblPr>
                <a:tableStyleId>{4C3C2611-4C71-4FC5-86AE-919BDF0F9419}</a:tableStyleId>
              </a:tblPr>
              <a:tblGrid>
                <a:gridCol w="2671985">
                  <a:extLst>
                    <a:ext uri="{9D8B030D-6E8A-4147-A177-3AD203B41FA5}">
                      <a16:colId xmlns:a16="http://schemas.microsoft.com/office/drawing/2014/main" val="20000"/>
                    </a:ext>
                  </a:extLst>
                </a:gridCol>
                <a:gridCol w="2671985">
                  <a:extLst>
                    <a:ext uri="{9D8B030D-6E8A-4147-A177-3AD203B41FA5}">
                      <a16:colId xmlns:a16="http://schemas.microsoft.com/office/drawing/2014/main" val="20001"/>
                    </a:ext>
                  </a:extLst>
                </a:gridCol>
                <a:gridCol w="2671985">
                  <a:extLst>
                    <a:ext uri="{9D8B030D-6E8A-4147-A177-3AD203B41FA5}">
                      <a16:colId xmlns:a16="http://schemas.microsoft.com/office/drawing/2014/main" val="20002"/>
                    </a:ext>
                  </a:extLst>
                </a:gridCol>
                <a:gridCol w="2671985">
                  <a:extLst>
                    <a:ext uri="{9D8B030D-6E8A-4147-A177-3AD203B41FA5}">
                      <a16:colId xmlns:a16="http://schemas.microsoft.com/office/drawing/2014/main" val="20003"/>
                    </a:ext>
                  </a:extLst>
                </a:gridCol>
              </a:tblGrid>
              <a:tr h="621483">
                <a:tc>
                  <a:txBody>
                    <a:bodyPr/>
                    <a:lstStyle/>
                    <a:p>
                      <a:pPr defTabSz="914400">
                        <a:defRPr>
                          <a:solidFill>
                            <a:srgbClr val="000000"/>
                          </a:solidFill>
                        </a:defRPr>
                      </a:pPr>
                      <a:r>
                        <a:rPr sz="3600" b="1">
                          <a:solidFill>
                            <a:srgbClr val="FFFFFF"/>
                          </a:solidFill>
                          <a:latin typeface="Helvetica"/>
                          <a:ea typeface="Helvetica"/>
                          <a:cs typeface="Helvetica"/>
                          <a:sym typeface="Helvetica"/>
                        </a:rPr>
                        <a:t>Name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600" b="1">
                          <a:solidFill>
                            <a:srgbClr val="FFFFFF"/>
                          </a:solidFill>
                          <a:latin typeface="Helvetica"/>
                          <a:ea typeface="Helvetica"/>
                          <a:cs typeface="Helvetica"/>
                          <a:sym typeface="Helvetica"/>
                        </a:rPr>
                        <a:t>Age</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3600" b="1">
                          <a:solidFill>
                            <a:srgbClr val="FFFFFF"/>
                          </a:solidFill>
                          <a:latin typeface="Helvetica"/>
                          <a:ea typeface="Helvetica"/>
                          <a:cs typeface="Helvetica"/>
                          <a:sym typeface="Helvetica"/>
                        </a:rPr>
                        <a:t>Sex</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3600" b="1">
                          <a:solidFill>
                            <a:srgbClr val="FFFFFF"/>
                          </a:solidFill>
                          <a:latin typeface="Helvetica"/>
                          <a:ea typeface="Helvetica"/>
                          <a:cs typeface="Helvetica"/>
                          <a:sym typeface="Helvetica"/>
                        </a:rPr>
                        <a:t>Hash</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621483">
                <a:tc>
                  <a:txBody>
                    <a:bodyPr/>
                    <a:lstStyle/>
                    <a:p>
                      <a:pPr defTabSz="914400">
                        <a:defRPr>
                          <a:solidFill>
                            <a:srgbClr val="000000"/>
                          </a:solidFill>
                        </a:defRPr>
                      </a:pPr>
                      <a:r>
                        <a:rPr sz="3600">
                          <a:solidFill>
                            <a:srgbClr val="FFFFFF"/>
                          </a:solidFill>
                        </a:rPr>
                        <a:t>William</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21</a:t>
                      </a:r>
                    </a:p>
                  </a:txBody>
                  <a:tcPr marL="50800" marR="50800" marT="50800" marB="50800" anchor="ctr" horzOverflow="overflow"/>
                </a:tc>
                <a:tc>
                  <a:txBody>
                    <a:bodyPr/>
                    <a:lstStyle/>
                    <a:p>
                      <a:pPr defTabSz="914400">
                        <a:defRPr>
                          <a:solidFill>
                            <a:srgbClr val="000000"/>
                          </a:solidFill>
                        </a:defRPr>
                      </a:pPr>
                      <a:r>
                        <a:rPr sz="3600">
                          <a:solidFill>
                            <a:srgbClr val="FFFFFF"/>
                          </a:solidFill>
                        </a:rPr>
                        <a:t>M</a:t>
                      </a:r>
                    </a:p>
                  </a:txBody>
                  <a:tcPr marL="50800" marR="50800" marT="50800" marB="50800" anchor="ctr" horzOverflow="overflow"/>
                </a:tc>
                <a:tc>
                  <a:txBody>
                    <a:bodyPr/>
                    <a:lstStyle/>
                    <a:p>
                      <a:pPr defTabSz="914400">
                        <a:defRPr>
                          <a:solidFill>
                            <a:srgbClr val="000000"/>
                          </a:solidFill>
                        </a:defRPr>
                      </a:pPr>
                      <a:r>
                        <a:rPr sz="3600">
                          <a:solidFill>
                            <a:srgbClr val="FFFFFF"/>
                          </a:solidFill>
                        </a:rPr>
                        <a:t>?</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621483">
                <a:tc>
                  <a:txBody>
                    <a:bodyPr/>
                    <a:lstStyle/>
                    <a:p>
                      <a:pPr defTabSz="914400">
                        <a:defRPr>
                          <a:solidFill>
                            <a:srgbClr val="000000"/>
                          </a:solidFill>
                        </a:defRPr>
                      </a:pPr>
                      <a:r>
                        <a:rPr sz="3600">
                          <a:solidFill>
                            <a:srgbClr val="FFFFFF"/>
                          </a:solidFill>
                        </a:rPr>
                        <a:t>Kate</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19</a:t>
                      </a:r>
                    </a:p>
                  </a:txBody>
                  <a:tcPr marL="50800" marR="50800" marT="50800" marB="50800" anchor="ctr" horzOverflow="overflow"/>
                </a:tc>
                <a:tc>
                  <a:txBody>
                    <a:bodyPr/>
                    <a:lstStyle/>
                    <a:p>
                      <a:pPr defTabSz="914400">
                        <a:defRPr>
                          <a:solidFill>
                            <a:srgbClr val="000000"/>
                          </a:solidFill>
                        </a:defRPr>
                      </a:pPr>
                      <a:r>
                        <a:rPr sz="3600">
                          <a:solidFill>
                            <a:srgbClr val="FFFFFF"/>
                          </a:solidFill>
                        </a:rPr>
                        <a:t>F</a:t>
                      </a:r>
                    </a:p>
                  </a:txBody>
                  <a:tcPr marL="50800" marR="50800" marT="50800" marB="50800" anchor="ctr" horzOverflow="overflow"/>
                </a:tc>
                <a:tc>
                  <a:txBody>
                    <a:bodyPr/>
                    <a:lstStyle/>
                    <a:p>
                      <a:pPr defTabSz="914400">
                        <a:defRPr>
                          <a:solidFill>
                            <a:srgbClr val="000000"/>
                          </a:solidFill>
                        </a:defRPr>
                      </a:pPr>
                      <a:r>
                        <a:rPr sz="3600">
                          <a:solidFill>
                            <a:srgbClr val="FFFFFF"/>
                          </a:solidFill>
                        </a:rPr>
                        <a:t>?</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621483">
                <a:tc>
                  <a:txBody>
                    <a:bodyPr/>
                    <a:lstStyle/>
                    <a:p>
                      <a:pPr defTabSz="914400">
                        <a:defRPr>
                          <a:solidFill>
                            <a:srgbClr val="000000"/>
                          </a:solidFill>
                        </a:defRPr>
                      </a:pPr>
                      <a:r>
                        <a:rPr sz="3600">
                          <a:solidFill>
                            <a:srgbClr val="FFFFFF"/>
                          </a:solidFill>
                        </a:rPr>
                        <a:t>Bob</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33</a:t>
                      </a:r>
                    </a:p>
                  </a:txBody>
                  <a:tcPr marL="50800" marR="50800" marT="50800" marB="50800" anchor="ctr" horzOverflow="overflow"/>
                </a:tc>
                <a:tc>
                  <a:txBody>
                    <a:bodyPr/>
                    <a:lstStyle/>
                    <a:p>
                      <a:pPr defTabSz="914400">
                        <a:defRPr>
                          <a:solidFill>
                            <a:srgbClr val="000000"/>
                          </a:solidFill>
                        </a:defRPr>
                      </a:pPr>
                      <a:r>
                        <a:rPr sz="3600">
                          <a:solidFill>
                            <a:srgbClr val="FFFFFF"/>
                          </a:solidFill>
                        </a:rPr>
                        <a:t>M</a:t>
                      </a:r>
                    </a:p>
                  </a:txBody>
                  <a:tcPr marL="50800" marR="50800" marT="50800" marB="50800" anchor="ctr" horzOverflow="overflow"/>
                </a:tc>
                <a:tc>
                  <a:txBody>
                    <a:bodyPr/>
                    <a:lstStyle/>
                    <a:p>
                      <a:pPr defTabSz="914400">
                        <a:defRPr>
                          <a:solidFill>
                            <a:srgbClr val="000000"/>
                          </a:solidFill>
                        </a:defRPr>
                      </a:pPr>
                      <a:r>
                        <a:rPr sz="3600">
                          <a:solidFill>
                            <a:srgbClr val="FFFFFF"/>
                          </a:solidFill>
                        </a:rPr>
                        <a:t>?</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621483">
                <a:tc>
                  <a:txBody>
                    <a:bodyPr/>
                    <a:lstStyle/>
                    <a:p>
                      <a:pPr defTabSz="914400">
                        <a:defRPr>
                          <a:solidFill>
                            <a:srgbClr val="000000"/>
                          </a:solidFill>
                        </a:defRPr>
                      </a:pPr>
                      <a:r>
                        <a:rPr sz="3600">
                          <a:solidFill>
                            <a:srgbClr val="FFFFFF"/>
                          </a:solidFill>
                        </a:rPr>
                        <a:t>Rose</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600">
                          <a:solidFill>
                            <a:srgbClr val="FFFFFF"/>
                          </a:solidFill>
                        </a:rPr>
                        <a:t>26</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3600">
                          <a:solidFill>
                            <a:srgbClr val="FFFFFF"/>
                          </a:solidFill>
                        </a:rPr>
                        <a:t>F</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3600">
                          <a:solidFill>
                            <a:srgbClr val="FFFFFF"/>
                          </a:solidFill>
                        </a:rPr>
                        <a:t>?</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
        <p:nvSpPr>
          <p:cNvPr id="208" name="There are an infinite number of possible valid hash functions H(person), here is one:"/>
          <p:cNvSpPr/>
          <p:nvPr/>
        </p:nvSpPr>
        <p:spPr>
          <a:xfrm>
            <a:off x="-23304" y="3708400"/>
            <a:ext cx="13051409"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There are an infinite number of possible valid hash functions </a:t>
            </a:r>
            <a:r>
              <a:rPr b="1">
                <a:solidFill>
                  <a:schemeClr val="accent5">
                    <a:hueOff val="101205"/>
                    <a:satOff val="-13598"/>
                    <a:lumOff val="23877"/>
                  </a:schemeClr>
                </a:solidFill>
              </a:rPr>
              <a:t>H</a:t>
            </a:r>
            <a:r>
              <a:t>(person), here is one:</a:t>
            </a:r>
          </a:p>
        </p:txBody>
      </p:sp>
      <p:sp>
        <p:nvSpPr>
          <p:cNvPr id="209" name="function H(person):…"/>
          <p:cNvSpPr/>
          <p:nvPr/>
        </p:nvSpPr>
        <p:spPr>
          <a:xfrm>
            <a:off x="1901427" y="5314850"/>
            <a:ext cx="10574091"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rPr b="1">
                <a:solidFill>
                  <a:schemeClr val="accent5">
                    <a:hueOff val="101205"/>
                    <a:satOff val="-13598"/>
                    <a:lumOff val="23877"/>
                  </a:schemeClr>
                </a:solidFill>
              </a:rPr>
              <a:t>function</a:t>
            </a:r>
            <a:r>
              <a:t> </a:t>
            </a:r>
            <a:r>
              <a:rPr b="1">
                <a:solidFill>
                  <a:schemeClr val="accent5">
                    <a:hueOff val="101205"/>
                    <a:satOff val="-13598"/>
                    <a:lumOff val="23877"/>
                  </a:schemeClr>
                </a:solidFill>
              </a:rPr>
              <a:t>H</a:t>
            </a:r>
            <a:r>
              <a:t>(person):</a:t>
            </a:r>
          </a:p>
          <a:p>
            <a:pPr algn="l"/>
            <a:r>
              <a:t>    hash := person.age</a:t>
            </a:r>
          </a:p>
          <a:p>
            <a:pPr algn="l"/>
            <a:r>
              <a:t>    hash = hash + </a:t>
            </a:r>
            <a:r>
              <a:rPr b="1">
                <a:solidFill>
                  <a:schemeClr val="accent4">
                    <a:hueOff val="102361"/>
                    <a:satOff val="14118"/>
                    <a:lumOff val="10675"/>
                  </a:schemeClr>
                </a:solidFill>
              </a:rPr>
              <a:t>length</a:t>
            </a:r>
            <a:r>
              <a:t>(person.name)</a:t>
            </a:r>
          </a:p>
          <a:p>
            <a:pPr algn="l"/>
            <a:r>
              <a:t>    </a:t>
            </a:r>
            <a:r>
              <a:rPr b="1">
                <a:solidFill>
                  <a:schemeClr val="accent5">
                    <a:hueOff val="101205"/>
                    <a:satOff val="-13598"/>
                    <a:lumOff val="23877"/>
                  </a:schemeClr>
                </a:solidFill>
              </a:rPr>
              <a:t>if</a:t>
            </a:r>
            <a:r>
              <a:t> person.sex == “M”:</a:t>
            </a:r>
          </a:p>
          <a:p>
            <a:pPr algn="l"/>
            <a:r>
              <a:t>        hash = hash + 1</a:t>
            </a:r>
          </a:p>
          <a:p>
            <a:pPr algn="l"/>
            <a:r>
              <a:t>    </a:t>
            </a:r>
            <a:r>
              <a:rPr b="1">
                <a:solidFill>
                  <a:schemeClr val="accent5">
                    <a:hueOff val="101205"/>
                    <a:satOff val="-13598"/>
                    <a:lumOff val="23877"/>
                  </a:schemeClr>
                </a:solidFill>
              </a:rPr>
              <a:t>return</a:t>
            </a:r>
            <a:r>
              <a:t> hash mod 6</a:t>
            </a:r>
          </a:p>
          <a:p>
            <a:pPr algn="l"/>
            <a:r>
              <a:t>    </a:t>
            </a:r>
          </a:p>
        </p:txBody>
      </p:sp>
    </p:spTree>
  </p:cSld>
  <p:clrMapOvr>
    <a:masterClrMapping/>
  </p:clrMapOvr>
  <p:transition spd="me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3"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044"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045" name="Operations:"/>
          <p:cNvSpPr/>
          <p:nvPr/>
        </p:nvSpPr>
        <p:spPr>
          <a:xfrm>
            <a:off x="156133" y="458342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046" name="insert(k1,v1)…"/>
          <p:cNvSpPr/>
          <p:nvPr/>
        </p:nvSpPr>
        <p:spPr>
          <a:xfrm>
            <a:off x="-77547" y="5147310"/>
            <a:ext cx="3784402"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047" name="Recall P(x) = 5x, N = 12, threshold = 4"/>
          <p:cNvSpPr/>
          <p:nvPr/>
        </p:nvSpPr>
        <p:spPr>
          <a:xfrm>
            <a:off x="1077726" y="3869372"/>
            <a:ext cx="108493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12, threshold = 4</a:t>
            </a:r>
          </a:p>
        </p:txBody>
      </p:sp>
      <p:sp>
        <p:nvSpPr>
          <p:cNvPr id="2048" name="Line"/>
          <p:cNvSpPr/>
          <p:nvPr/>
        </p:nvSpPr>
        <p:spPr>
          <a:xfrm flipH="1">
            <a:off x="3372231" y="64871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49" name="Suppose H(k3) = 10"/>
          <p:cNvSpPr/>
          <p:nvPr/>
        </p:nvSpPr>
        <p:spPr>
          <a:xfrm>
            <a:off x="4999327" y="4583429"/>
            <a:ext cx="497718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3</a:t>
            </a:r>
            <a:r>
              <a:t>) = 10</a:t>
            </a:r>
          </a:p>
        </p:txBody>
      </p:sp>
      <p:sp>
        <p:nvSpPr>
          <p:cNvPr id="2050" name="H(k3) + P(0) mod N = 10"/>
          <p:cNvSpPr/>
          <p:nvPr/>
        </p:nvSpPr>
        <p:spPr>
          <a:xfrm>
            <a:off x="4595663" y="5147310"/>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10</a:t>
            </a:r>
          </a:p>
        </p:txBody>
      </p:sp>
    </p:spTree>
  </p:cSld>
  <p:clrMapOvr>
    <a:masterClrMapping/>
  </p:clrMapOvr>
  <p:transition spd="me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2"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053"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054" name="Operations:"/>
          <p:cNvSpPr/>
          <p:nvPr/>
        </p:nvSpPr>
        <p:spPr>
          <a:xfrm>
            <a:off x="156133" y="458342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055" name="insert(k1,v1)…"/>
          <p:cNvSpPr/>
          <p:nvPr/>
        </p:nvSpPr>
        <p:spPr>
          <a:xfrm>
            <a:off x="-77547" y="5147310"/>
            <a:ext cx="3784402"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056" name="Recall P(x) = 5x, N = 12, threshold = 4"/>
          <p:cNvSpPr/>
          <p:nvPr/>
        </p:nvSpPr>
        <p:spPr>
          <a:xfrm>
            <a:off x="1077726" y="3869372"/>
            <a:ext cx="108493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12, threshold = 4</a:t>
            </a:r>
          </a:p>
        </p:txBody>
      </p:sp>
      <p:sp>
        <p:nvSpPr>
          <p:cNvPr id="2057" name="Line"/>
          <p:cNvSpPr/>
          <p:nvPr/>
        </p:nvSpPr>
        <p:spPr>
          <a:xfrm flipH="1">
            <a:off x="3372231" y="64871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58" name="Suppose H(k3) = 10"/>
          <p:cNvSpPr/>
          <p:nvPr/>
        </p:nvSpPr>
        <p:spPr>
          <a:xfrm>
            <a:off x="4999327" y="4583429"/>
            <a:ext cx="497718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3</a:t>
            </a:r>
            <a:r>
              <a:t>) = 10</a:t>
            </a:r>
          </a:p>
        </p:txBody>
      </p:sp>
      <p:sp>
        <p:nvSpPr>
          <p:cNvPr id="2059" name="H(k3) + P(0) mod N = 10"/>
          <p:cNvSpPr/>
          <p:nvPr/>
        </p:nvSpPr>
        <p:spPr>
          <a:xfrm>
            <a:off x="4595663" y="5147310"/>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10</a:t>
            </a:r>
          </a:p>
        </p:txBody>
      </p:sp>
      <p:sp>
        <p:nvSpPr>
          <p:cNvPr id="2060" name="Line"/>
          <p:cNvSpPr/>
          <p:nvPr/>
        </p:nvSpPr>
        <p:spPr>
          <a:xfrm flipV="1">
            <a:off x="10824591" y="1978660"/>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61" name="Oops cell 10 is already taken so keep probing"/>
          <p:cNvSpPr/>
          <p:nvPr/>
        </p:nvSpPr>
        <p:spPr>
          <a:xfrm>
            <a:off x="4079495" y="7615554"/>
            <a:ext cx="7385810"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Oops cell 10 is already taken so keep probing</a:t>
            </a:r>
          </a:p>
        </p:txBody>
      </p:sp>
    </p:spTree>
  </p:cSld>
  <p:clrMapOvr>
    <a:masterClrMapping/>
  </p:clrMapOvr>
  <p:transition spd="me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63"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064"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065" name="Operations:"/>
          <p:cNvSpPr/>
          <p:nvPr/>
        </p:nvSpPr>
        <p:spPr>
          <a:xfrm>
            <a:off x="156133" y="458342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066" name="insert(k1,v1)…"/>
          <p:cNvSpPr/>
          <p:nvPr/>
        </p:nvSpPr>
        <p:spPr>
          <a:xfrm>
            <a:off x="-77547" y="5147310"/>
            <a:ext cx="3784402"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067" name="Recall P(x) = 5x, N = 12, threshold = 4"/>
          <p:cNvSpPr/>
          <p:nvPr/>
        </p:nvSpPr>
        <p:spPr>
          <a:xfrm>
            <a:off x="1077726" y="3869372"/>
            <a:ext cx="108493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12, threshold = 4</a:t>
            </a:r>
          </a:p>
        </p:txBody>
      </p:sp>
      <p:sp>
        <p:nvSpPr>
          <p:cNvPr id="2068" name="Line"/>
          <p:cNvSpPr/>
          <p:nvPr/>
        </p:nvSpPr>
        <p:spPr>
          <a:xfrm flipH="1">
            <a:off x="3372231" y="64871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69" name="Suppose H(k3) = 10"/>
          <p:cNvSpPr/>
          <p:nvPr/>
        </p:nvSpPr>
        <p:spPr>
          <a:xfrm>
            <a:off x="4999327" y="4583429"/>
            <a:ext cx="497718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3</a:t>
            </a:r>
            <a:r>
              <a:t>) = 10</a:t>
            </a:r>
          </a:p>
        </p:txBody>
      </p:sp>
      <p:sp>
        <p:nvSpPr>
          <p:cNvPr id="2070" name="H(k3) + P(0) mod N = 10"/>
          <p:cNvSpPr/>
          <p:nvPr/>
        </p:nvSpPr>
        <p:spPr>
          <a:xfrm>
            <a:off x="4595663" y="5147310"/>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10</a:t>
            </a:r>
          </a:p>
        </p:txBody>
      </p:sp>
      <p:sp>
        <p:nvSpPr>
          <p:cNvPr id="2071" name="H(k3) + P(1) mod N = 3"/>
          <p:cNvSpPr/>
          <p:nvPr/>
        </p:nvSpPr>
        <p:spPr>
          <a:xfrm>
            <a:off x="4601212" y="5690870"/>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(1) mod N = 3</a:t>
            </a:r>
          </a:p>
        </p:txBody>
      </p:sp>
      <p:sp>
        <p:nvSpPr>
          <p:cNvPr id="2072" name="Line"/>
          <p:cNvSpPr/>
          <p:nvPr/>
        </p:nvSpPr>
        <p:spPr>
          <a:xfrm flipV="1">
            <a:off x="10824591" y="1978660"/>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75" name="Connection Line"/>
          <p:cNvSpPr/>
          <p:nvPr/>
        </p:nvSpPr>
        <p:spPr>
          <a:xfrm>
            <a:off x="4487121" y="1980141"/>
            <a:ext cx="6115567" cy="920355"/>
          </a:xfrm>
          <a:custGeom>
            <a:avLst/>
            <a:gdLst/>
            <a:ahLst/>
            <a:cxnLst>
              <a:cxn ang="0">
                <a:pos x="wd2" y="hd2"/>
              </a:cxn>
              <a:cxn ang="5400000">
                <a:pos x="wd2" y="hd2"/>
              </a:cxn>
              <a:cxn ang="10800000">
                <a:pos x="wd2" y="hd2"/>
              </a:cxn>
              <a:cxn ang="16200000">
                <a:pos x="wd2" y="hd2"/>
              </a:cxn>
            </a:cxnLst>
            <a:rect l="0" t="0" r="r" b="b"/>
            <a:pathLst>
              <a:path w="21600" h="16200" extrusionOk="0">
                <a:moveTo>
                  <a:pt x="21600" y="0"/>
                </a:moveTo>
                <a:cubicBezTo>
                  <a:pt x="13404" y="21573"/>
                  <a:pt x="6204" y="21600"/>
                  <a:pt x="0" y="82"/>
                </a:cubicBezTo>
              </a:path>
            </a:pathLst>
          </a:custGeom>
          <a:ln w="50800">
            <a:solidFill>
              <a:srgbClr val="FFFFFF"/>
            </a:solidFill>
            <a:miter lim="400000"/>
          </a:ln>
        </p:spPr>
        <p:txBody>
          <a:bodyPr/>
          <a:lstStyle/>
          <a:p>
            <a:endParaRPr/>
          </a:p>
        </p:txBody>
      </p:sp>
      <p:sp>
        <p:nvSpPr>
          <p:cNvPr id="2074" name="Line"/>
          <p:cNvSpPr/>
          <p:nvPr/>
        </p:nvSpPr>
        <p:spPr>
          <a:xfrm flipH="1" flipV="1">
            <a:off x="4351457" y="1842859"/>
            <a:ext cx="183113" cy="17770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77"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078" name="Operations:"/>
          <p:cNvSpPr/>
          <p:nvPr/>
        </p:nvSpPr>
        <p:spPr>
          <a:xfrm>
            <a:off x="156133" y="458342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079" name="insert(k1,v1)…"/>
          <p:cNvSpPr/>
          <p:nvPr/>
        </p:nvSpPr>
        <p:spPr>
          <a:xfrm>
            <a:off x="-77547" y="5147310"/>
            <a:ext cx="3784402"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080" name="Recall P(x) = 5x, N = 12, threshold = 4"/>
          <p:cNvSpPr/>
          <p:nvPr/>
        </p:nvSpPr>
        <p:spPr>
          <a:xfrm>
            <a:off x="1077726" y="3869372"/>
            <a:ext cx="108493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12, threshold = 4</a:t>
            </a:r>
          </a:p>
        </p:txBody>
      </p:sp>
      <p:sp>
        <p:nvSpPr>
          <p:cNvPr id="2081" name="Line"/>
          <p:cNvSpPr/>
          <p:nvPr/>
        </p:nvSpPr>
        <p:spPr>
          <a:xfrm flipH="1">
            <a:off x="3372231" y="69951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2082"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84"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085" name="Operations:"/>
          <p:cNvSpPr/>
          <p:nvPr/>
        </p:nvSpPr>
        <p:spPr>
          <a:xfrm>
            <a:off x="156133" y="458342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086" name="insert(k1,v1)…"/>
          <p:cNvSpPr/>
          <p:nvPr/>
        </p:nvSpPr>
        <p:spPr>
          <a:xfrm>
            <a:off x="-77547" y="5147310"/>
            <a:ext cx="3784402"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087" name="Recall P(x) = 5x, N = 12, threshold = 4"/>
          <p:cNvSpPr/>
          <p:nvPr/>
        </p:nvSpPr>
        <p:spPr>
          <a:xfrm>
            <a:off x="1077726" y="3869372"/>
            <a:ext cx="108493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12, threshold = 4</a:t>
            </a:r>
          </a:p>
        </p:txBody>
      </p:sp>
      <p:sp>
        <p:nvSpPr>
          <p:cNvPr id="2088" name="Line"/>
          <p:cNvSpPr/>
          <p:nvPr/>
        </p:nvSpPr>
        <p:spPr>
          <a:xfrm flipH="1">
            <a:off x="3372231" y="69951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89" name="Suppose H(k4) = 10"/>
          <p:cNvSpPr/>
          <p:nvPr/>
        </p:nvSpPr>
        <p:spPr>
          <a:xfrm>
            <a:off x="4999327" y="4583429"/>
            <a:ext cx="497718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4</a:t>
            </a:r>
            <a:r>
              <a:t>) = 10</a:t>
            </a:r>
          </a:p>
        </p:txBody>
      </p:sp>
      <p:sp>
        <p:nvSpPr>
          <p:cNvPr id="2090" name="H(k4) + P(0) mod N = 10"/>
          <p:cNvSpPr/>
          <p:nvPr/>
        </p:nvSpPr>
        <p:spPr>
          <a:xfrm>
            <a:off x="4595663" y="5147310"/>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(0) mod N = 10</a:t>
            </a:r>
          </a:p>
        </p:txBody>
      </p:sp>
      <p:graphicFrame>
        <p:nvGraphicFramePr>
          <p:cNvPr id="2091"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092" name="Line"/>
          <p:cNvSpPr/>
          <p:nvPr/>
        </p:nvSpPr>
        <p:spPr>
          <a:xfrm flipV="1">
            <a:off x="10824591" y="1978660"/>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093" name="Oops cell 10 is already taken so keep probing"/>
          <p:cNvSpPr/>
          <p:nvPr/>
        </p:nvSpPr>
        <p:spPr>
          <a:xfrm>
            <a:off x="4079495" y="8315959"/>
            <a:ext cx="7385810"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Oops cell 10 is already taken so keep probing</a:t>
            </a:r>
          </a:p>
        </p:txBody>
      </p:sp>
    </p:spTree>
  </p:cSld>
  <p:clrMapOvr>
    <a:masterClrMapping/>
  </p:clrMapOvr>
  <p:transition spd="me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95"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096" name="Operations:"/>
          <p:cNvSpPr/>
          <p:nvPr/>
        </p:nvSpPr>
        <p:spPr>
          <a:xfrm>
            <a:off x="156133" y="458342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097" name="insert(k1,v1)…"/>
          <p:cNvSpPr/>
          <p:nvPr/>
        </p:nvSpPr>
        <p:spPr>
          <a:xfrm>
            <a:off x="-77547" y="5147310"/>
            <a:ext cx="3784402"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098" name="Recall P(x) = 5x, N = 12, threshold = 4"/>
          <p:cNvSpPr/>
          <p:nvPr/>
        </p:nvSpPr>
        <p:spPr>
          <a:xfrm>
            <a:off x="1077726" y="3869372"/>
            <a:ext cx="108493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12, threshold = 4</a:t>
            </a:r>
          </a:p>
        </p:txBody>
      </p:sp>
      <p:sp>
        <p:nvSpPr>
          <p:cNvPr id="2099" name="Line"/>
          <p:cNvSpPr/>
          <p:nvPr/>
        </p:nvSpPr>
        <p:spPr>
          <a:xfrm flipH="1">
            <a:off x="3372231" y="69951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00" name="Suppose H(k4) = 10"/>
          <p:cNvSpPr/>
          <p:nvPr/>
        </p:nvSpPr>
        <p:spPr>
          <a:xfrm>
            <a:off x="4999327" y="4583429"/>
            <a:ext cx="497718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4</a:t>
            </a:r>
            <a:r>
              <a:t>) = 10</a:t>
            </a:r>
          </a:p>
        </p:txBody>
      </p:sp>
      <p:sp>
        <p:nvSpPr>
          <p:cNvPr id="2101" name="H(k4) + P(0) mod N = 10"/>
          <p:cNvSpPr/>
          <p:nvPr/>
        </p:nvSpPr>
        <p:spPr>
          <a:xfrm>
            <a:off x="4595663" y="5147310"/>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(0) mod N = 10</a:t>
            </a:r>
          </a:p>
        </p:txBody>
      </p:sp>
      <p:sp>
        <p:nvSpPr>
          <p:cNvPr id="2102" name="H(k4) + P(1) mod N = 3"/>
          <p:cNvSpPr/>
          <p:nvPr/>
        </p:nvSpPr>
        <p:spPr>
          <a:xfrm>
            <a:off x="4595663" y="5670550"/>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(1) mod N = 3</a:t>
            </a:r>
          </a:p>
        </p:txBody>
      </p:sp>
      <p:graphicFrame>
        <p:nvGraphicFramePr>
          <p:cNvPr id="2103"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104" name="Line"/>
          <p:cNvSpPr/>
          <p:nvPr/>
        </p:nvSpPr>
        <p:spPr>
          <a:xfrm flipV="1">
            <a:off x="10824591" y="1978660"/>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08" name="Connection Line"/>
          <p:cNvSpPr/>
          <p:nvPr/>
        </p:nvSpPr>
        <p:spPr>
          <a:xfrm>
            <a:off x="4487121" y="1980141"/>
            <a:ext cx="6115567" cy="920355"/>
          </a:xfrm>
          <a:custGeom>
            <a:avLst/>
            <a:gdLst/>
            <a:ahLst/>
            <a:cxnLst>
              <a:cxn ang="0">
                <a:pos x="wd2" y="hd2"/>
              </a:cxn>
              <a:cxn ang="5400000">
                <a:pos x="wd2" y="hd2"/>
              </a:cxn>
              <a:cxn ang="10800000">
                <a:pos x="wd2" y="hd2"/>
              </a:cxn>
              <a:cxn ang="16200000">
                <a:pos x="wd2" y="hd2"/>
              </a:cxn>
            </a:cxnLst>
            <a:rect l="0" t="0" r="r" b="b"/>
            <a:pathLst>
              <a:path w="21600" h="16200" extrusionOk="0">
                <a:moveTo>
                  <a:pt x="21600" y="0"/>
                </a:moveTo>
                <a:cubicBezTo>
                  <a:pt x="13404" y="21573"/>
                  <a:pt x="6204" y="21600"/>
                  <a:pt x="0" y="82"/>
                </a:cubicBezTo>
              </a:path>
            </a:pathLst>
          </a:custGeom>
          <a:ln w="50800">
            <a:solidFill>
              <a:srgbClr val="FFFFFF"/>
            </a:solidFill>
            <a:miter lim="400000"/>
          </a:ln>
        </p:spPr>
        <p:txBody>
          <a:bodyPr/>
          <a:lstStyle/>
          <a:p>
            <a:endParaRPr/>
          </a:p>
        </p:txBody>
      </p:sp>
      <p:sp>
        <p:nvSpPr>
          <p:cNvPr id="2106" name="Line"/>
          <p:cNvSpPr/>
          <p:nvPr/>
        </p:nvSpPr>
        <p:spPr>
          <a:xfrm flipH="1" flipV="1">
            <a:off x="4351457" y="1842859"/>
            <a:ext cx="183113" cy="17770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07" name="Oops cell 3 is already taken so keep probing"/>
          <p:cNvSpPr/>
          <p:nvPr/>
        </p:nvSpPr>
        <p:spPr>
          <a:xfrm>
            <a:off x="4079495" y="8315959"/>
            <a:ext cx="7385810"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Oops cell 3 is already taken so keep probing</a:t>
            </a:r>
          </a:p>
        </p:txBody>
      </p:sp>
    </p:spTree>
  </p:cSld>
  <p:clrMapOvr>
    <a:masterClrMapping/>
  </p:clrMapOvr>
  <p:transition spd="me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10"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111" name="Operations:"/>
          <p:cNvSpPr/>
          <p:nvPr/>
        </p:nvSpPr>
        <p:spPr>
          <a:xfrm>
            <a:off x="156133" y="458342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112" name="insert(k1,v1)…"/>
          <p:cNvSpPr/>
          <p:nvPr/>
        </p:nvSpPr>
        <p:spPr>
          <a:xfrm>
            <a:off x="-77547" y="5147310"/>
            <a:ext cx="3784402"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113" name="Recall P(x) = 5x, N = 12, threshold = 4"/>
          <p:cNvSpPr/>
          <p:nvPr/>
        </p:nvSpPr>
        <p:spPr>
          <a:xfrm>
            <a:off x="1077726" y="3869372"/>
            <a:ext cx="108493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12, threshold = 4</a:t>
            </a:r>
          </a:p>
        </p:txBody>
      </p:sp>
      <p:sp>
        <p:nvSpPr>
          <p:cNvPr id="2114" name="Line"/>
          <p:cNvSpPr/>
          <p:nvPr/>
        </p:nvSpPr>
        <p:spPr>
          <a:xfrm flipH="1">
            <a:off x="3372231" y="69951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15" name="Suppose H(k4) = 10"/>
          <p:cNvSpPr/>
          <p:nvPr/>
        </p:nvSpPr>
        <p:spPr>
          <a:xfrm>
            <a:off x="4999327" y="4583429"/>
            <a:ext cx="497718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4</a:t>
            </a:r>
            <a:r>
              <a:t>) = 10</a:t>
            </a:r>
          </a:p>
        </p:txBody>
      </p:sp>
      <p:sp>
        <p:nvSpPr>
          <p:cNvPr id="2116" name="H(k4) + P(0) mod N = 10"/>
          <p:cNvSpPr/>
          <p:nvPr/>
        </p:nvSpPr>
        <p:spPr>
          <a:xfrm>
            <a:off x="4595663" y="5147310"/>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(0) mod N = 10</a:t>
            </a:r>
          </a:p>
        </p:txBody>
      </p:sp>
      <p:sp>
        <p:nvSpPr>
          <p:cNvPr id="2117" name="H(k4) + P(1) mod N = 3"/>
          <p:cNvSpPr/>
          <p:nvPr/>
        </p:nvSpPr>
        <p:spPr>
          <a:xfrm>
            <a:off x="4595663" y="5670550"/>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(1) mod N = 3</a:t>
            </a:r>
          </a:p>
        </p:txBody>
      </p:sp>
      <p:graphicFrame>
        <p:nvGraphicFramePr>
          <p:cNvPr id="2118"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119" name="Line"/>
          <p:cNvSpPr/>
          <p:nvPr/>
        </p:nvSpPr>
        <p:spPr>
          <a:xfrm flipV="1">
            <a:off x="10824591" y="1978660"/>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26" name="Connection Line"/>
          <p:cNvSpPr/>
          <p:nvPr/>
        </p:nvSpPr>
        <p:spPr>
          <a:xfrm>
            <a:off x="4487121" y="1980141"/>
            <a:ext cx="6115567" cy="920355"/>
          </a:xfrm>
          <a:custGeom>
            <a:avLst/>
            <a:gdLst/>
            <a:ahLst/>
            <a:cxnLst>
              <a:cxn ang="0">
                <a:pos x="wd2" y="hd2"/>
              </a:cxn>
              <a:cxn ang="5400000">
                <a:pos x="wd2" y="hd2"/>
              </a:cxn>
              <a:cxn ang="10800000">
                <a:pos x="wd2" y="hd2"/>
              </a:cxn>
              <a:cxn ang="16200000">
                <a:pos x="wd2" y="hd2"/>
              </a:cxn>
            </a:cxnLst>
            <a:rect l="0" t="0" r="r" b="b"/>
            <a:pathLst>
              <a:path w="21600" h="16200" extrusionOk="0">
                <a:moveTo>
                  <a:pt x="21600" y="0"/>
                </a:moveTo>
                <a:cubicBezTo>
                  <a:pt x="13404" y="21573"/>
                  <a:pt x="6204" y="21600"/>
                  <a:pt x="0" y="82"/>
                </a:cubicBezTo>
              </a:path>
            </a:pathLst>
          </a:custGeom>
          <a:ln w="50800">
            <a:solidFill>
              <a:srgbClr val="FFFFFF"/>
            </a:solidFill>
            <a:miter lim="400000"/>
          </a:ln>
        </p:spPr>
        <p:txBody>
          <a:bodyPr/>
          <a:lstStyle/>
          <a:p>
            <a:endParaRPr/>
          </a:p>
        </p:txBody>
      </p:sp>
      <p:sp>
        <p:nvSpPr>
          <p:cNvPr id="2121" name="Line"/>
          <p:cNvSpPr/>
          <p:nvPr/>
        </p:nvSpPr>
        <p:spPr>
          <a:xfrm flipH="1" flipV="1">
            <a:off x="4351457" y="1842859"/>
            <a:ext cx="183113" cy="17770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22" name="Oops cell 8 is already taken so keep probing"/>
          <p:cNvSpPr/>
          <p:nvPr/>
        </p:nvSpPr>
        <p:spPr>
          <a:xfrm>
            <a:off x="4079495" y="8315959"/>
            <a:ext cx="7385810"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Oops cell 8 is already taken so keep probing</a:t>
            </a:r>
          </a:p>
        </p:txBody>
      </p:sp>
      <p:sp>
        <p:nvSpPr>
          <p:cNvPr id="2123" name="H(k4) + P(2) mod N = 8"/>
          <p:cNvSpPr/>
          <p:nvPr/>
        </p:nvSpPr>
        <p:spPr>
          <a:xfrm>
            <a:off x="4595663" y="6188710"/>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(2) mod N = 8</a:t>
            </a:r>
          </a:p>
        </p:txBody>
      </p:sp>
      <p:sp>
        <p:nvSpPr>
          <p:cNvPr id="2127" name="Connection Line"/>
          <p:cNvSpPr/>
          <p:nvPr/>
        </p:nvSpPr>
        <p:spPr>
          <a:xfrm>
            <a:off x="4291978" y="167177"/>
            <a:ext cx="4406385" cy="410607"/>
          </a:xfrm>
          <a:custGeom>
            <a:avLst/>
            <a:gdLst/>
            <a:ahLst/>
            <a:cxnLst>
              <a:cxn ang="0">
                <a:pos x="wd2" y="hd2"/>
              </a:cxn>
              <a:cxn ang="5400000">
                <a:pos x="wd2" y="hd2"/>
              </a:cxn>
              <a:cxn ang="10800000">
                <a:pos x="wd2" y="hd2"/>
              </a:cxn>
              <a:cxn ang="16200000">
                <a:pos x="wd2" y="hd2"/>
              </a:cxn>
            </a:cxnLst>
            <a:rect l="0" t="0" r="r" b="b"/>
            <a:pathLst>
              <a:path w="21600" h="16235" extrusionOk="0">
                <a:moveTo>
                  <a:pt x="0" y="13354"/>
                </a:moveTo>
                <a:cubicBezTo>
                  <a:pt x="7197" y="-5365"/>
                  <a:pt x="14397" y="-4405"/>
                  <a:pt x="21600" y="16235"/>
                </a:cubicBezTo>
              </a:path>
            </a:pathLst>
          </a:custGeom>
          <a:ln w="50800">
            <a:solidFill>
              <a:srgbClr val="FFFFFF"/>
            </a:solidFill>
            <a:miter lim="400000"/>
          </a:ln>
        </p:spPr>
        <p:txBody>
          <a:bodyPr/>
          <a:lstStyle/>
          <a:p>
            <a:endParaRPr/>
          </a:p>
        </p:txBody>
      </p:sp>
      <p:sp>
        <p:nvSpPr>
          <p:cNvPr id="2125" name="Line"/>
          <p:cNvSpPr/>
          <p:nvPr/>
        </p:nvSpPr>
        <p:spPr>
          <a:xfrm>
            <a:off x="8543319" y="525425"/>
            <a:ext cx="231549" cy="8927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29"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130" name="Operations:"/>
          <p:cNvSpPr/>
          <p:nvPr/>
        </p:nvSpPr>
        <p:spPr>
          <a:xfrm>
            <a:off x="156133" y="458342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131" name="insert(k1,v1)…"/>
          <p:cNvSpPr/>
          <p:nvPr/>
        </p:nvSpPr>
        <p:spPr>
          <a:xfrm>
            <a:off x="-77547" y="5147310"/>
            <a:ext cx="3784402"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132" name="Recall P(x) = 5x, N = 12, threshold = 4"/>
          <p:cNvSpPr/>
          <p:nvPr/>
        </p:nvSpPr>
        <p:spPr>
          <a:xfrm>
            <a:off x="1077726" y="3869372"/>
            <a:ext cx="108493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12, threshold = 4</a:t>
            </a:r>
          </a:p>
        </p:txBody>
      </p:sp>
      <p:sp>
        <p:nvSpPr>
          <p:cNvPr id="2133" name="Line"/>
          <p:cNvSpPr/>
          <p:nvPr/>
        </p:nvSpPr>
        <p:spPr>
          <a:xfrm flipH="1">
            <a:off x="3372231" y="69951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34" name="Suppose H(k4) = 10"/>
          <p:cNvSpPr/>
          <p:nvPr/>
        </p:nvSpPr>
        <p:spPr>
          <a:xfrm>
            <a:off x="4999327" y="4583429"/>
            <a:ext cx="497718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4</a:t>
            </a:r>
            <a:r>
              <a:t>) = 10</a:t>
            </a:r>
          </a:p>
        </p:txBody>
      </p:sp>
      <p:sp>
        <p:nvSpPr>
          <p:cNvPr id="2135" name="H(k4) + P(0) mod N = 10"/>
          <p:cNvSpPr/>
          <p:nvPr/>
        </p:nvSpPr>
        <p:spPr>
          <a:xfrm>
            <a:off x="4595663" y="5147310"/>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(0) mod N = 10</a:t>
            </a:r>
          </a:p>
        </p:txBody>
      </p:sp>
      <p:sp>
        <p:nvSpPr>
          <p:cNvPr id="2136" name="H(k4) + P(1) mod N = 3"/>
          <p:cNvSpPr/>
          <p:nvPr/>
        </p:nvSpPr>
        <p:spPr>
          <a:xfrm>
            <a:off x="4595663" y="5670550"/>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(1) mod N = 3</a:t>
            </a:r>
          </a:p>
        </p:txBody>
      </p:sp>
      <p:graphicFrame>
        <p:nvGraphicFramePr>
          <p:cNvPr id="2137"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138" name="Line"/>
          <p:cNvSpPr/>
          <p:nvPr/>
        </p:nvSpPr>
        <p:spPr>
          <a:xfrm flipV="1">
            <a:off x="10824591" y="1978660"/>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47" name="Connection Line"/>
          <p:cNvSpPr/>
          <p:nvPr/>
        </p:nvSpPr>
        <p:spPr>
          <a:xfrm>
            <a:off x="4487121" y="1980141"/>
            <a:ext cx="6115567" cy="920355"/>
          </a:xfrm>
          <a:custGeom>
            <a:avLst/>
            <a:gdLst/>
            <a:ahLst/>
            <a:cxnLst>
              <a:cxn ang="0">
                <a:pos x="wd2" y="hd2"/>
              </a:cxn>
              <a:cxn ang="5400000">
                <a:pos x="wd2" y="hd2"/>
              </a:cxn>
              <a:cxn ang="10800000">
                <a:pos x="wd2" y="hd2"/>
              </a:cxn>
              <a:cxn ang="16200000">
                <a:pos x="wd2" y="hd2"/>
              </a:cxn>
            </a:cxnLst>
            <a:rect l="0" t="0" r="r" b="b"/>
            <a:pathLst>
              <a:path w="21600" h="16200" extrusionOk="0">
                <a:moveTo>
                  <a:pt x="21600" y="0"/>
                </a:moveTo>
                <a:cubicBezTo>
                  <a:pt x="13404" y="21573"/>
                  <a:pt x="6204" y="21600"/>
                  <a:pt x="0" y="82"/>
                </a:cubicBezTo>
              </a:path>
            </a:pathLst>
          </a:custGeom>
          <a:ln w="50800">
            <a:solidFill>
              <a:srgbClr val="FFFFFF"/>
            </a:solidFill>
            <a:miter lim="400000"/>
          </a:ln>
        </p:spPr>
        <p:txBody>
          <a:bodyPr/>
          <a:lstStyle/>
          <a:p>
            <a:endParaRPr/>
          </a:p>
        </p:txBody>
      </p:sp>
      <p:sp>
        <p:nvSpPr>
          <p:cNvPr id="2140" name="Line"/>
          <p:cNvSpPr/>
          <p:nvPr/>
        </p:nvSpPr>
        <p:spPr>
          <a:xfrm flipH="1" flipV="1">
            <a:off x="4351457" y="1842859"/>
            <a:ext cx="183113" cy="17770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41" name="H(k4) + P(2) mod N = 8"/>
          <p:cNvSpPr/>
          <p:nvPr/>
        </p:nvSpPr>
        <p:spPr>
          <a:xfrm>
            <a:off x="4595663" y="6188710"/>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(2) mod N = 8</a:t>
            </a:r>
          </a:p>
        </p:txBody>
      </p:sp>
      <p:sp>
        <p:nvSpPr>
          <p:cNvPr id="2148" name="Connection Line"/>
          <p:cNvSpPr/>
          <p:nvPr/>
        </p:nvSpPr>
        <p:spPr>
          <a:xfrm>
            <a:off x="4291978" y="167177"/>
            <a:ext cx="4406385" cy="410607"/>
          </a:xfrm>
          <a:custGeom>
            <a:avLst/>
            <a:gdLst/>
            <a:ahLst/>
            <a:cxnLst>
              <a:cxn ang="0">
                <a:pos x="wd2" y="hd2"/>
              </a:cxn>
              <a:cxn ang="5400000">
                <a:pos x="wd2" y="hd2"/>
              </a:cxn>
              <a:cxn ang="10800000">
                <a:pos x="wd2" y="hd2"/>
              </a:cxn>
              <a:cxn ang="16200000">
                <a:pos x="wd2" y="hd2"/>
              </a:cxn>
            </a:cxnLst>
            <a:rect l="0" t="0" r="r" b="b"/>
            <a:pathLst>
              <a:path w="21600" h="16235" extrusionOk="0">
                <a:moveTo>
                  <a:pt x="0" y="13354"/>
                </a:moveTo>
                <a:cubicBezTo>
                  <a:pt x="7197" y="-5365"/>
                  <a:pt x="14397" y="-4405"/>
                  <a:pt x="21600" y="16235"/>
                </a:cubicBezTo>
              </a:path>
            </a:pathLst>
          </a:custGeom>
          <a:ln w="50800">
            <a:solidFill>
              <a:srgbClr val="FFFFFF"/>
            </a:solidFill>
            <a:miter lim="400000"/>
          </a:ln>
        </p:spPr>
        <p:txBody>
          <a:bodyPr/>
          <a:lstStyle/>
          <a:p>
            <a:endParaRPr/>
          </a:p>
        </p:txBody>
      </p:sp>
      <p:sp>
        <p:nvSpPr>
          <p:cNvPr id="2143" name="Line"/>
          <p:cNvSpPr/>
          <p:nvPr/>
        </p:nvSpPr>
        <p:spPr>
          <a:xfrm>
            <a:off x="8543319" y="525425"/>
            <a:ext cx="231549" cy="8927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44" name="H(k4) + P(3) mod N = 1"/>
          <p:cNvSpPr/>
          <p:nvPr/>
        </p:nvSpPr>
        <p:spPr>
          <a:xfrm>
            <a:off x="4595663" y="6684010"/>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(3) mod N = 1</a:t>
            </a:r>
          </a:p>
        </p:txBody>
      </p:sp>
      <p:sp>
        <p:nvSpPr>
          <p:cNvPr id="2149" name="Connection Line"/>
          <p:cNvSpPr/>
          <p:nvPr/>
        </p:nvSpPr>
        <p:spPr>
          <a:xfrm>
            <a:off x="2518621" y="1955201"/>
            <a:ext cx="6375024" cy="964815"/>
          </a:xfrm>
          <a:custGeom>
            <a:avLst/>
            <a:gdLst/>
            <a:ahLst/>
            <a:cxnLst>
              <a:cxn ang="0">
                <a:pos x="wd2" y="hd2"/>
              </a:cxn>
              <a:cxn ang="5400000">
                <a:pos x="wd2" y="hd2"/>
              </a:cxn>
              <a:cxn ang="10800000">
                <a:pos x="wd2" y="hd2"/>
              </a:cxn>
              <a:cxn ang="16200000">
                <a:pos x="wd2" y="hd2"/>
              </a:cxn>
            </a:cxnLst>
            <a:rect l="0" t="0" r="r" b="b"/>
            <a:pathLst>
              <a:path w="21600" h="16209" extrusionOk="0">
                <a:moveTo>
                  <a:pt x="21600" y="0"/>
                </a:moveTo>
                <a:cubicBezTo>
                  <a:pt x="13458" y="21113"/>
                  <a:pt x="6258" y="21600"/>
                  <a:pt x="0" y="1462"/>
                </a:cubicBezTo>
              </a:path>
            </a:pathLst>
          </a:custGeom>
          <a:ln w="50800">
            <a:solidFill>
              <a:srgbClr val="FFFFFF"/>
            </a:solidFill>
            <a:miter lim="400000"/>
          </a:ln>
        </p:spPr>
        <p:txBody>
          <a:bodyPr/>
          <a:lstStyle/>
          <a:p>
            <a:endParaRPr/>
          </a:p>
        </p:txBody>
      </p:sp>
      <p:sp>
        <p:nvSpPr>
          <p:cNvPr id="2146" name="Line"/>
          <p:cNvSpPr/>
          <p:nvPr/>
        </p:nvSpPr>
        <p:spPr>
          <a:xfrm flipH="1" flipV="1">
            <a:off x="2382957" y="1900270"/>
            <a:ext cx="183113" cy="17770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1"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52"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153" name="Before we insert the next (ki,vi) pair, notice that we have reached the threshold value, so we need to grow the table. Usually this is done in some exponential fashion such as doubling the table size. Whatever you do make sure GCD(N,a) = 1 still holds."/>
          <p:cNvSpPr/>
          <p:nvPr/>
        </p:nvSpPr>
        <p:spPr>
          <a:xfrm>
            <a:off x="48424" y="2602547"/>
            <a:ext cx="12907953" cy="3225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Before we insert the next (k</a:t>
            </a:r>
            <a:r>
              <a:rPr baseline="-5999"/>
              <a:t>i</a:t>
            </a:r>
            <a:r>
              <a:t>,v</a:t>
            </a:r>
            <a:r>
              <a:rPr baseline="-5999"/>
              <a:t>i</a:t>
            </a:r>
            <a:r>
              <a:t>) pair, notice that we have reached the threshold value, so we need to grow the table. Usually this is done in some exponential fashion such as doubling the table size. Whatever you do make sure </a:t>
            </a:r>
            <a:r>
              <a:rPr b="1">
                <a:solidFill>
                  <a:schemeClr val="accent4">
                    <a:hueOff val="102361"/>
                    <a:satOff val="14118"/>
                    <a:lumOff val="10675"/>
                  </a:schemeClr>
                </a:solidFill>
              </a:rPr>
              <a:t>GCD</a:t>
            </a:r>
            <a:r>
              <a:t>(N,a) = 1 still holds.</a:t>
            </a:r>
          </a:p>
        </p:txBody>
      </p:sp>
      <p:sp>
        <p:nvSpPr>
          <p:cNvPr id="2154" name="After doubling N = 24…"/>
          <p:cNvSpPr/>
          <p:nvPr/>
        </p:nvSpPr>
        <p:spPr>
          <a:xfrm>
            <a:off x="664840" y="6527799"/>
            <a:ext cx="11675121"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After doubling N = 24</a:t>
            </a:r>
          </a:p>
          <a:p>
            <a:r>
              <a:t>α is constant so it’s still 0.35</a:t>
            </a:r>
          </a:p>
          <a:p>
            <a:r>
              <a:t>New threshold value = N * α = 8</a:t>
            </a:r>
          </a:p>
          <a:p>
            <a:r>
              <a:t>The probing function </a:t>
            </a:r>
            <a:r>
              <a:rPr b="1">
                <a:solidFill>
                  <a:schemeClr val="accent6">
                    <a:hueOff val="-241736"/>
                    <a:satOff val="29413"/>
                    <a:lumOff val="20727"/>
                  </a:schemeClr>
                </a:solidFill>
              </a:rPr>
              <a:t>P</a:t>
            </a:r>
            <a:r>
              <a:t>(x) does not change.</a:t>
            </a:r>
          </a:p>
        </p:txBody>
      </p:sp>
    </p:spTree>
  </p:cSld>
  <p:clrMapOvr>
    <a:masterClrMapping/>
  </p:clrMapOvr>
  <p:transition spd="me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6" name="Recall P(x) = 5x, N = 24, threshold = 8"/>
          <p:cNvSpPr/>
          <p:nvPr/>
        </p:nvSpPr>
        <p:spPr>
          <a:xfrm>
            <a:off x="1077726" y="9000173"/>
            <a:ext cx="108493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157"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58"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59"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60"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61"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62"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163" name="Upon allocating memory for a new table we need to insert the contents of the old table into the new table."/>
          <p:cNvSpPr/>
          <p:nvPr/>
        </p:nvSpPr>
        <p:spPr>
          <a:xfrm>
            <a:off x="995534" y="6336030"/>
            <a:ext cx="11013733"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Upon allocating memory for a new table we need to insert the contents of the old table into the new table.</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1" name="Table"/>
          <p:cNvGraphicFramePr/>
          <p:nvPr/>
        </p:nvGraphicFramePr>
        <p:xfrm>
          <a:off x="1397000" y="131179"/>
          <a:ext cx="10700643" cy="3120121"/>
        </p:xfrm>
        <a:graphic>
          <a:graphicData uri="http://schemas.openxmlformats.org/drawingml/2006/table">
            <a:tbl>
              <a:tblPr>
                <a:tableStyleId>{4C3C2611-4C71-4FC5-86AE-919BDF0F9419}</a:tableStyleId>
              </a:tblPr>
              <a:tblGrid>
                <a:gridCol w="2671985">
                  <a:extLst>
                    <a:ext uri="{9D8B030D-6E8A-4147-A177-3AD203B41FA5}">
                      <a16:colId xmlns:a16="http://schemas.microsoft.com/office/drawing/2014/main" val="20000"/>
                    </a:ext>
                  </a:extLst>
                </a:gridCol>
                <a:gridCol w="2671985">
                  <a:extLst>
                    <a:ext uri="{9D8B030D-6E8A-4147-A177-3AD203B41FA5}">
                      <a16:colId xmlns:a16="http://schemas.microsoft.com/office/drawing/2014/main" val="20001"/>
                    </a:ext>
                  </a:extLst>
                </a:gridCol>
                <a:gridCol w="2671985">
                  <a:extLst>
                    <a:ext uri="{9D8B030D-6E8A-4147-A177-3AD203B41FA5}">
                      <a16:colId xmlns:a16="http://schemas.microsoft.com/office/drawing/2014/main" val="20002"/>
                    </a:ext>
                  </a:extLst>
                </a:gridCol>
                <a:gridCol w="2671985">
                  <a:extLst>
                    <a:ext uri="{9D8B030D-6E8A-4147-A177-3AD203B41FA5}">
                      <a16:colId xmlns:a16="http://schemas.microsoft.com/office/drawing/2014/main" val="20003"/>
                    </a:ext>
                  </a:extLst>
                </a:gridCol>
              </a:tblGrid>
              <a:tr h="621483">
                <a:tc>
                  <a:txBody>
                    <a:bodyPr/>
                    <a:lstStyle/>
                    <a:p>
                      <a:pPr defTabSz="914400">
                        <a:defRPr>
                          <a:solidFill>
                            <a:srgbClr val="000000"/>
                          </a:solidFill>
                        </a:defRPr>
                      </a:pPr>
                      <a:r>
                        <a:rPr sz="3600" b="1">
                          <a:solidFill>
                            <a:srgbClr val="FFFFFF"/>
                          </a:solidFill>
                          <a:latin typeface="Helvetica"/>
                          <a:ea typeface="Helvetica"/>
                          <a:cs typeface="Helvetica"/>
                          <a:sym typeface="Helvetica"/>
                        </a:rPr>
                        <a:t>Name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600" b="1">
                          <a:solidFill>
                            <a:srgbClr val="FFFFFF"/>
                          </a:solidFill>
                          <a:latin typeface="Helvetica"/>
                          <a:ea typeface="Helvetica"/>
                          <a:cs typeface="Helvetica"/>
                          <a:sym typeface="Helvetica"/>
                        </a:rPr>
                        <a:t>Age</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3600" b="1">
                          <a:solidFill>
                            <a:srgbClr val="FFFFFF"/>
                          </a:solidFill>
                          <a:latin typeface="Helvetica"/>
                          <a:ea typeface="Helvetica"/>
                          <a:cs typeface="Helvetica"/>
                          <a:sym typeface="Helvetica"/>
                        </a:rPr>
                        <a:t>Sex</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3600" b="1">
                          <a:solidFill>
                            <a:srgbClr val="FFFFFF"/>
                          </a:solidFill>
                          <a:latin typeface="Helvetica"/>
                          <a:ea typeface="Helvetica"/>
                          <a:cs typeface="Helvetica"/>
                          <a:sym typeface="Helvetica"/>
                        </a:rPr>
                        <a:t>Hash</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621483">
                <a:tc>
                  <a:txBody>
                    <a:bodyPr/>
                    <a:lstStyle/>
                    <a:p>
                      <a:pPr defTabSz="914400">
                        <a:defRPr>
                          <a:solidFill>
                            <a:srgbClr val="000000"/>
                          </a:solidFill>
                        </a:defRPr>
                      </a:pPr>
                      <a:r>
                        <a:rPr sz="3600">
                          <a:solidFill>
                            <a:srgbClr val="FFFFFF"/>
                          </a:solidFill>
                        </a:rPr>
                        <a:t>William</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21</a:t>
                      </a:r>
                    </a:p>
                  </a:txBody>
                  <a:tcPr marL="50800" marR="50800" marT="50800" marB="50800" anchor="ctr" horzOverflow="overflow"/>
                </a:tc>
                <a:tc>
                  <a:txBody>
                    <a:bodyPr/>
                    <a:lstStyle/>
                    <a:p>
                      <a:pPr defTabSz="914400">
                        <a:defRPr>
                          <a:solidFill>
                            <a:srgbClr val="000000"/>
                          </a:solidFill>
                        </a:defRPr>
                      </a:pPr>
                      <a:r>
                        <a:rPr sz="3600">
                          <a:solidFill>
                            <a:srgbClr val="FFFFFF"/>
                          </a:solidFill>
                        </a:rPr>
                        <a:t>M</a:t>
                      </a:r>
                    </a:p>
                  </a:txBody>
                  <a:tcPr marL="50800" marR="50800" marT="50800" marB="50800" anchor="ctr" horzOverflow="overflow"/>
                </a:tc>
                <a:tc>
                  <a:txBody>
                    <a:bodyPr/>
                    <a:lstStyle/>
                    <a:p>
                      <a:pPr defTabSz="914400">
                        <a:defRPr>
                          <a:solidFill>
                            <a:srgbClr val="000000"/>
                          </a:solidFill>
                        </a:defRPr>
                      </a:pPr>
                      <a:r>
                        <a:rPr sz="3600" b="1">
                          <a:solidFill>
                            <a:schemeClr val="accent6">
                              <a:hueOff val="-241736"/>
                              <a:satOff val="29413"/>
                              <a:lumOff val="20727"/>
                            </a:schemeClr>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621483">
                <a:tc>
                  <a:txBody>
                    <a:bodyPr/>
                    <a:lstStyle/>
                    <a:p>
                      <a:pPr defTabSz="914400">
                        <a:defRPr>
                          <a:solidFill>
                            <a:srgbClr val="000000"/>
                          </a:solidFill>
                        </a:defRPr>
                      </a:pPr>
                      <a:r>
                        <a:rPr sz="3600">
                          <a:solidFill>
                            <a:srgbClr val="FFFFFF"/>
                          </a:solidFill>
                        </a:rPr>
                        <a:t>Kate</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19</a:t>
                      </a:r>
                    </a:p>
                  </a:txBody>
                  <a:tcPr marL="50800" marR="50800" marT="50800" marB="50800" anchor="ctr" horzOverflow="overflow"/>
                </a:tc>
                <a:tc>
                  <a:txBody>
                    <a:bodyPr/>
                    <a:lstStyle/>
                    <a:p>
                      <a:pPr defTabSz="914400">
                        <a:defRPr>
                          <a:solidFill>
                            <a:srgbClr val="000000"/>
                          </a:solidFill>
                        </a:defRPr>
                      </a:pPr>
                      <a:r>
                        <a:rPr sz="3600">
                          <a:solidFill>
                            <a:srgbClr val="FFFFFF"/>
                          </a:solidFill>
                        </a:rPr>
                        <a:t>F</a:t>
                      </a:r>
                    </a:p>
                  </a:txBody>
                  <a:tcPr marL="50800" marR="50800" marT="50800" marB="50800" anchor="ctr" horzOverflow="overflow"/>
                </a:tc>
                <a:tc>
                  <a:txBody>
                    <a:bodyPr/>
                    <a:lstStyle/>
                    <a:p>
                      <a:pPr defTabSz="914400">
                        <a:defRPr>
                          <a:solidFill>
                            <a:srgbClr val="000000"/>
                          </a:solidFill>
                        </a:defRPr>
                      </a:pPr>
                      <a:r>
                        <a:rPr sz="3600" b="1">
                          <a:solidFill>
                            <a:schemeClr val="accent6">
                              <a:hueOff val="-241736"/>
                              <a:satOff val="29413"/>
                              <a:lumOff val="20727"/>
                            </a:schemeClr>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621483">
                <a:tc>
                  <a:txBody>
                    <a:bodyPr/>
                    <a:lstStyle/>
                    <a:p>
                      <a:pPr defTabSz="914400">
                        <a:defRPr>
                          <a:solidFill>
                            <a:srgbClr val="000000"/>
                          </a:solidFill>
                        </a:defRPr>
                      </a:pPr>
                      <a:r>
                        <a:rPr sz="3600">
                          <a:solidFill>
                            <a:srgbClr val="FFFFFF"/>
                          </a:solidFill>
                        </a:rPr>
                        <a:t>Bob</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33</a:t>
                      </a:r>
                    </a:p>
                  </a:txBody>
                  <a:tcPr marL="50800" marR="50800" marT="50800" marB="50800" anchor="ctr" horzOverflow="overflow"/>
                </a:tc>
                <a:tc>
                  <a:txBody>
                    <a:bodyPr/>
                    <a:lstStyle/>
                    <a:p>
                      <a:pPr defTabSz="914400">
                        <a:defRPr>
                          <a:solidFill>
                            <a:srgbClr val="000000"/>
                          </a:solidFill>
                        </a:defRPr>
                      </a:pPr>
                      <a:r>
                        <a:rPr sz="3600">
                          <a:solidFill>
                            <a:srgbClr val="FFFFFF"/>
                          </a:solidFill>
                        </a:rPr>
                        <a:t>M</a:t>
                      </a:r>
                    </a:p>
                  </a:txBody>
                  <a:tcPr marL="50800" marR="50800" marT="50800" marB="50800" anchor="ctr" horzOverflow="overflow"/>
                </a:tc>
                <a:tc>
                  <a:txBody>
                    <a:bodyPr/>
                    <a:lstStyle/>
                    <a:p>
                      <a:pPr defTabSz="914400">
                        <a:defRPr>
                          <a:solidFill>
                            <a:srgbClr val="000000"/>
                          </a:solidFill>
                        </a:defRPr>
                      </a:pPr>
                      <a:r>
                        <a:rPr sz="3600" b="1">
                          <a:solidFill>
                            <a:schemeClr val="accent6">
                              <a:hueOff val="-241736"/>
                              <a:satOff val="29413"/>
                              <a:lumOff val="20727"/>
                            </a:schemeClr>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621483">
                <a:tc>
                  <a:txBody>
                    <a:bodyPr/>
                    <a:lstStyle/>
                    <a:p>
                      <a:pPr defTabSz="914400">
                        <a:defRPr>
                          <a:solidFill>
                            <a:srgbClr val="000000"/>
                          </a:solidFill>
                        </a:defRPr>
                      </a:pPr>
                      <a:r>
                        <a:rPr sz="3600">
                          <a:solidFill>
                            <a:srgbClr val="FFFFFF"/>
                          </a:solidFill>
                        </a:rPr>
                        <a:t>Rose</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600">
                          <a:solidFill>
                            <a:srgbClr val="FFFFFF"/>
                          </a:solidFill>
                        </a:rPr>
                        <a:t>26</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3600">
                          <a:solidFill>
                            <a:srgbClr val="FFFFFF"/>
                          </a:solidFill>
                        </a:rPr>
                        <a:t>F</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3600" b="1">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
        <p:nvSpPr>
          <p:cNvPr id="212" name="There are an infinite number of possible valid hash functions H(person), here is one:"/>
          <p:cNvSpPr/>
          <p:nvPr/>
        </p:nvSpPr>
        <p:spPr>
          <a:xfrm>
            <a:off x="-23304" y="3708400"/>
            <a:ext cx="13051409"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There are an infinite number of possible valid hash functions </a:t>
            </a:r>
            <a:r>
              <a:rPr b="1">
                <a:solidFill>
                  <a:schemeClr val="accent5">
                    <a:hueOff val="101205"/>
                    <a:satOff val="-13598"/>
                    <a:lumOff val="23877"/>
                  </a:schemeClr>
                </a:solidFill>
              </a:rPr>
              <a:t>H</a:t>
            </a:r>
            <a:r>
              <a:t>(person), here is one:</a:t>
            </a:r>
          </a:p>
        </p:txBody>
      </p:sp>
      <p:sp>
        <p:nvSpPr>
          <p:cNvPr id="213" name="function H(person):…"/>
          <p:cNvSpPr/>
          <p:nvPr/>
        </p:nvSpPr>
        <p:spPr>
          <a:xfrm>
            <a:off x="1901427" y="5314850"/>
            <a:ext cx="10574091"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rPr b="1">
                <a:solidFill>
                  <a:schemeClr val="accent5">
                    <a:hueOff val="101205"/>
                    <a:satOff val="-13598"/>
                    <a:lumOff val="23877"/>
                  </a:schemeClr>
                </a:solidFill>
              </a:rPr>
              <a:t>function</a:t>
            </a:r>
            <a:r>
              <a:t> </a:t>
            </a:r>
            <a:r>
              <a:rPr b="1">
                <a:solidFill>
                  <a:schemeClr val="accent5">
                    <a:hueOff val="101205"/>
                    <a:satOff val="-13598"/>
                    <a:lumOff val="23877"/>
                  </a:schemeClr>
                </a:solidFill>
              </a:rPr>
              <a:t>H</a:t>
            </a:r>
            <a:r>
              <a:t>(person):</a:t>
            </a:r>
          </a:p>
          <a:p>
            <a:pPr algn="l"/>
            <a:r>
              <a:t>    hash := person.age</a:t>
            </a:r>
          </a:p>
          <a:p>
            <a:pPr algn="l"/>
            <a:r>
              <a:t>    hash = hash + </a:t>
            </a:r>
            <a:r>
              <a:rPr b="1">
                <a:solidFill>
                  <a:schemeClr val="accent4">
                    <a:hueOff val="102361"/>
                    <a:satOff val="14118"/>
                    <a:lumOff val="10675"/>
                  </a:schemeClr>
                </a:solidFill>
              </a:rPr>
              <a:t>length</a:t>
            </a:r>
            <a:r>
              <a:t>(person.name)</a:t>
            </a:r>
          </a:p>
          <a:p>
            <a:pPr algn="l"/>
            <a:r>
              <a:t>    </a:t>
            </a:r>
            <a:r>
              <a:rPr b="1">
                <a:solidFill>
                  <a:schemeClr val="accent5">
                    <a:hueOff val="101205"/>
                    <a:satOff val="-13598"/>
                    <a:lumOff val="23877"/>
                  </a:schemeClr>
                </a:solidFill>
              </a:rPr>
              <a:t>if</a:t>
            </a:r>
            <a:r>
              <a:t> person.sex == “M”:</a:t>
            </a:r>
          </a:p>
          <a:p>
            <a:pPr algn="l"/>
            <a:r>
              <a:t>        hash = hash + 1</a:t>
            </a:r>
          </a:p>
          <a:p>
            <a:pPr algn="l"/>
            <a:r>
              <a:t>    </a:t>
            </a:r>
            <a:r>
              <a:rPr b="1">
                <a:solidFill>
                  <a:schemeClr val="accent5">
                    <a:hueOff val="101205"/>
                    <a:satOff val="-13598"/>
                    <a:lumOff val="23877"/>
                  </a:schemeClr>
                </a:solidFill>
              </a:rPr>
              <a:t>return</a:t>
            </a:r>
            <a:r>
              <a:t> hash mod 6</a:t>
            </a:r>
          </a:p>
          <a:p>
            <a:pPr algn="l"/>
            <a:r>
              <a:t>    </a:t>
            </a:r>
          </a:p>
        </p:txBody>
      </p:sp>
      <p:sp>
        <p:nvSpPr>
          <p:cNvPr id="214" name="Oval"/>
          <p:cNvSpPr/>
          <p:nvPr/>
        </p:nvSpPr>
        <p:spPr>
          <a:xfrm>
            <a:off x="10164365" y="805686"/>
            <a:ext cx="1170435" cy="2407514"/>
          </a:xfrm>
          <a:prstGeom prst="ellipse">
            <a:avLst/>
          </a:prstGeom>
          <a:ln w="63500">
            <a:solidFill>
              <a:schemeClr val="accent6">
                <a:hueOff val="-241736"/>
                <a:satOff val="29413"/>
                <a:lumOff val="20727"/>
              </a:schemeClr>
            </a:solidFill>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5" name="Recall P(x) = 5x, N = 24, threshold = 8"/>
          <p:cNvSpPr/>
          <p:nvPr/>
        </p:nvSpPr>
        <p:spPr>
          <a:xfrm>
            <a:off x="1077726" y="9000173"/>
            <a:ext cx="108493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166"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67"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68"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69"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70"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71"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3" name="Recall P(x) = 5x, N = 24, threshold = 8"/>
          <p:cNvSpPr/>
          <p:nvPr/>
        </p:nvSpPr>
        <p:spPr>
          <a:xfrm>
            <a:off x="1077726" y="9000173"/>
            <a:ext cx="108493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174"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75"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76"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77"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78"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79"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180" name="Line"/>
          <p:cNvSpPr/>
          <p:nvPr/>
        </p:nvSpPr>
        <p:spPr>
          <a:xfrm flipV="1">
            <a:off x="1254760"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2" name="Recall P(x) = 5x, N = 24, threshold = 8"/>
          <p:cNvSpPr/>
          <p:nvPr/>
        </p:nvSpPr>
        <p:spPr>
          <a:xfrm>
            <a:off x="1077726" y="9000173"/>
            <a:ext cx="108493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183"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84"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85"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86"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87"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88"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189" name="Line"/>
          <p:cNvSpPr/>
          <p:nvPr/>
        </p:nvSpPr>
        <p:spPr>
          <a:xfrm flipV="1">
            <a:off x="2219960"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190" name="From before, H(k4) = 10"/>
          <p:cNvSpPr/>
          <p:nvPr/>
        </p:nvSpPr>
        <p:spPr>
          <a:xfrm>
            <a:off x="3325663" y="5935186"/>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4</a:t>
            </a:r>
            <a:r>
              <a:t>) = 10</a:t>
            </a:r>
          </a:p>
        </p:txBody>
      </p:sp>
      <p:sp>
        <p:nvSpPr>
          <p:cNvPr id="2191" name="H(k4) + P(0) mod N = 10"/>
          <p:cNvSpPr/>
          <p:nvPr/>
        </p:nvSpPr>
        <p:spPr>
          <a:xfrm>
            <a:off x="3325663" y="6626066"/>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(0) mod N = 10</a:t>
            </a:r>
          </a:p>
        </p:txBody>
      </p:sp>
    </p:spTree>
  </p:cSld>
  <p:clrMapOvr>
    <a:masterClrMapping/>
  </p:clrMapOvr>
  <p:transition spd="me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3" name="Recall P(x) = 5x, N = 24, threshold = 8"/>
          <p:cNvSpPr/>
          <p:nvPr/>
        </p:nvSpPr>
        <p:spPr>
          <a:xfrm>
            <a:off x="1077726" y="9000173"/>
            <a:ext cx="108493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194"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95"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96"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97"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98"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199"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200" name="Line"/>
          <p:cNvSpPr/>
          <p:nvPr/>
        </p:nvSpPr>
        <p:spPr>
          <a:xfrm flipV="1">
            <a:off x="2219960"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01" name="From before, H(k4) = 10"/>
          <p:cNvSpPr/>
          <p:nvPr/>
        </p:nvSpPr>
        <p:spPr>
          <a:xfrm>
            <a:off x="3325663" y="5935186"/>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4</a:t>
            </a:r>
            <a:r>
              <a:t>) = 10</a:t>
            </a:r>
          </a:p>
        </p:txBody>
      </p:sp>
      <p:sp>
        <p:nvSpPr>
          <p:cNvPr id="2202" name="H(k4) + P(0) mod N = 10"/>
          <p:cNvSpPr/>
          <p:nvPr/>
        </p:nvSpPr>
        <p:spPr>
          <a:xfrm>
            <a:off x="3325663" y="6626066"/>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(0) mod N = 10</a:t>
            </a:r>
          </a:p>
        </p:txBody>
      </p:sp>
      <p:sp>
        <p:nvSpPr>
          <p:cNvPr id="2203" name="Line"/>
          <p:cNvSpPr/>
          <p:nvPr/>
        </p:nvSpPr>
        <p:spPr>
          <a:xfrm>
            <a:off x="2370336" y="1690051"/>
            <a:ext cx="8031798" cy="205192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5" name="Recall P(x) = 5x, N = 24, threshold = 8"/>
          <p:cNvSpPr/>
          <p:nvPr/>
        </p:nvSpPr>
        <p:spPr>
          <a:xfrm>
            <a:off x="1077726" y="9000173"/>
            <a:ext cx="108493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206"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07"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08"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09"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10"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11"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212" name="Line"/>
          <p:cNvSpPr/>
          <p:nvPr/>
        </p:nvSpPr>
        <p:spPr>
          <a:xfrm flipV="1">
            <a:off x="3159760"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4" name="Recall P(x) = 5x, N = 24, threshold = 8"/>
          <p:cNvSpPr/>
          <p:nvPr/>
        </p:nvSpPr>
        <p:spPr>
          <a:xfrm>
            <a:off x="1077726" y="9000173"/>
            <a:ext cx="108493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215"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16"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17"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18"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19"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20"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221" name="Line"/>
          <p:cNvSpPr/>
          <p:nvPr/>
        </p:nvSpPr>
        <p:spPr>
          <a:xfrm flipV="1">
            <a:off x="41249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22" name="From before, H(k3) = 10"/>
          <p:cNvSpPr/>
          <p:nvPr/>
        </p:nvSpPr>
        <p:spPr>
          <a:xfrm>
            <a:off x="3325663" y="5935186"/>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3</a:t>
            </a:r>
            <a:r>
              <a:t>) = 10</a:t>
            </a:r>
          </a:p>
        </p:txBody>
      </p:sp>
      <p:sp>
        <p:nvSpPr>
          <p:cNvPr id="2223" name="H(k3) + P(0) mod N = 10"/>
          <p:cNvSpPr/>
          <p:nvPr/>
        </p:nvSpPr>
        <p:spPr>
          <a:xfrm>
            <a:off x="3325663" y="6626066"/>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10</a:t>
            </a:r>
          </a:p>
        </p:txBody>
      </p:sp>
    </p:spTree>
  </p:cSld>
  <p:clrMapOvr>
    <a:masterClrMapping/>
  </p:clrMapOvr>
  <p:transition spd="me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5" name="Recall P(x) = 5x, N = 24, threshold = 8"/>
          <p:cNvSpPr/>
          <p:nvPr/>
        </p:nvSpPr>
        <p:spPr>
          <a:xfrm>
            <a:off x="1077726" y="9000173"/>
            <a:ext cx="108493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226"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27"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28"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29"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30"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31"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232" name="Line"/>
          <p:cNvSpPr/>
          <p:nvPr/>
        </p:nvSpPr>
        <p:spPr>
          <a:xfrm flipV="1">
            <a:off x="41249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33" name="From before, H(k3) = 10"/>
          <p:cNvSpPr/>
          <p:nvPr/>
        </p:nvSpPr>
        <p:spPr>
          <a:xfrm>
            <a:off x="3325663" y="5935186"/>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3</a:t>
            </a:r>
            <a:r>
              <a:t>) = 10</a:t>
            </a:r>
          </a:p>
        </p:txBody>
      </p:sp>
      <p:sp>
        <p:nvSpPr>
          <p:cNvPr id="2234" name="H(k3) + P(0) mod N = 10"/>
          <p:cNvSpPr/>
          <p:nvPr/>
        </p:nvSpPr>
        <p:spPr>
          <a:xfrm>
            <a:off x="3325663" y="6626066"/>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10</a:t>
            </a:r>
          </a:p>
        </p:txBody>
      </p:sp>
      <p:sp>
        <p:nvSpPr>
          <p:cNvPr id="2235" name="There’s a collision at position 10 in the new table, so keep probing."/>
          <p:cNvSpPr/>
          <p:nvPr/>
        </p:nvSpPr>
        <p:spPr>
          <a:xfrm>
            <a:off x="663847" y="7414736"/>
            <a:ext cx="11677106"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There’s a collision at position 10 in the new table, so keep probing.</a:t>
            </a:r>
          </a:p>
        </p:txBody>
      </p:sp>
      <p:sp>
        <p:nvSpPr>
          <p:cNvPr id="2236" name="Line"/>
          <p:cNvSpPr/>
          <p:nvPr/>
        </p:nvSpPr>
        <p:spPr>
          <a:xfrm>
            <a:off x="4446031" y="1789826"/>
            <a:ext cx="5958722" cy="1889682"/>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8" name="Recall P(x) = 5x, N = 24, threshold = 8"/>
          <p:cNvSpPr/>
          <p:nvPr/>
        </p:nvSpPr>
        <p:spPr>
          <a:xfrm>
            <a:off x="1077726" y="9000173"/>
            <a:ext cx="108493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239"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40"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41"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42"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43"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44"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245" name="Line"/>
          <p:cNvSpPr/>
          <p:nvPr/>
        </p:nvSpPr>
        <p:spPr>
          <a:xfrm flipV="1">
            <a:off x="41249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46" name="From before, H(k3) = 10"/>
          <p:cNvSpPr/>
          <p:nvPr/>
        </p:nvSpPr>
        <p:spPr>
          <a:xfrm>
            <a:off x="3325663" y="5935186"/>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3</a:t>
            </a:r>
            <a:r>
              <a:t>) = 10</a:t>
            </a:r>
          </a:p>
        </p:txBody>
      </p:sp>
      <p:sp>
        <p:nvSpPr>
          <p:cNvPr id="2247" name="H(k3) + P(0) mod N = 10"/>
          <p:cNvSpPr/>
          <p:nvPr/>
        </p:nvSpPr>
        <p:spPr>
          <a:xfrm>
            <a:off x="3325663" y="6626066"/>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10</a:t>
            </a:r>
          </a:p>
        </p:txBody>
      </p:sp>
      <p:sp>
        <p:nvSpPr>
          <p:cNvPr id="2248" name="Line"/>
          <p:cNvSpPr/>
          <p:nvPr/>
        </p:nvSpPr>
        <p:spPr>
          <a:xfrm>
            <a:off x="4446031" y="1789826"/>
            <a:ext cx="5958722" cy="1889682"/>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49" name="H(k3) + P(1) mod N = 15"/>
          <p:cNvSpPr/>
          <p:nvPr/>
        </p:nvSpPr>
        <p:spPr>
          <a:xfrm>
            <a:off x="3325663" y="7137958"/>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(1) mod N = 15</a:t>
            </a:r>
          </a:p>
        </p:txBody>
      </p:sp>
      <p:sp>
        <p:nvSpPr>
          <p:cNvPr id="2250" name="Line"/>
          <p:cNvSpPr/>
          <p:nvPr/>
        </p:nvSpPr>
        <p:spPr>
          <a:xfrm flipH="1">
            <a:off x="4448491" y="3983553"/>
            <a:ext cx="5954079" cy="53094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 name="Recall P(x) = 5x, N = 24, threshold = 8"/>
          <p:cNvSpPr/>
          <p:nvPr/>
        </p:nvSpPr>
        <p:spPr>
          <a:xfrm>
            <a:off x="1077726" y="9000173"/>
            <a:ext cx="108493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253"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54"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55"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56"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57"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58"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259" name="Line"/>
          <p:cNvSpPr/>
          <p:nvPr/>
        </p:nvSpPr>
        <p:spPr>
          <a:xfrm flipV="1">
            <a:off x="50647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1" name="Recall P(x) = 5x, N = 24, threshold = 8"/>
          <p:cNvSpPr/>
          <p:nvPr/>
        </p:nvSpPr>
        <p:spPr>
          <a:xfrm>
            <a:off x="1077726" y="9000173"/>
            <a:ext cx="108493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262"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63"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64"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65"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66"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67"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268" name="Line"/>
          <p:cNvSpPr/>
          <p:nvPr/>
        </p:nvSpPr>
        <p:spPr>
          <a:xfrm flipV="1">
            <a:off x="60426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roperties of Hash functions"/>
          <p:cNvSpPr>
            <a:spLocks noGrp="1"/>
          </p:cNvSpPr>
          <p:nvPr>
            <p:ph type="title"/>
          </p:nvPr>
        </p:nvSpPr>
        <p:spPr>
          <a:xfrm>
            <a:off x="445665" y="117507"/>
            <a:ext cx="12113470" cy="1302226"/>
          </a:xfrm>
          <a:prstGeom prst="rect">
            <a:avLst/>
          </a:prstGeom>
        </p:spPr>
        <p:txBody>
          <a:bodyPr/>
          <a:lstStyle>
            <a:lvl1pPr defTabSz="408940">
              <a:defRPr sz="5600" b="1"/>
            </a:lvl1pPr>
          </a:lstStyle>
          <a:p>
            <a:r>
              <a:t>Properties of Hash functions</a:t>
            </a:r>
          </a:p>
        </p:txBody>
      </p:sp>
      <p:sp>
        <p:nvSpPr>
          <p:cNvPr id="217" name="If H(x) = H(y) then objects x and y might be equal, but if H(x) ≠ H(y) then x and y are certainly not equal."/>
          <p:cNvSpPr/>
          <p:nvPr/>
        </p:nvSpPr>
        <p:spPr>
          <a:xfrm>
            <a:off x="1213457" y="1805241"/>
            <a:ext cx="10577885"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If </a:t>
            </a:r>
            <a:r>
              <a:rPr b="1">
                <a:solidFill>
                  <a:schemeClr val="accent4">
                    <a:hueOff val="102361"/>
                    <a:satOff val="14118"/>
                    <a:lumOff val="10675"/>
                  </a:schemeClr>
                </a:solidFill>
              </a:rPr>
              <a:t>H(x) = H(y)</a:t>
            </a:r>
            <a:r>
              <a:t> then objects x and y </a:t>
            </a:r>
            <a:r>
              <a:rPr b="1">
                <a:solidFill>
                  <a:schemeClr val="accent4">
                    <a:hueOff val="102361"/>
                    <a:satOff val="14118"/>
                    <a:lumOff val="10675"/>
                  </a:schemeClr>
                </a:solidFill>
              </a:rPr>
              <a:t>might be equal</a:t>
            </a:r>
            <a:r>
              <a:t>, but if </a:t>
            </a:r>
            <a:r>
              <a:rPr b="1">
                <a:solidFill>
                  <a:schemeClr val="accent6">
                    <a:hueOff val="-241736"/>
                    <a:satOff val="29413"/>
                    <a:lumOff val="20727"/>
                  </a:schemeClr>
                </a:solidFill>
              </a:rPr>
              <a:t>H(x) ≠ H(y)</a:t>
            </a:r>
            <a:r>
              <a:t> then x and y are </a:t>
            </a:r>
            <a:r>
              <a:rPr b="1">
                <a:solidFill>
                  <a:schemeClr val="accent6">
                    <a:hueOff val="-241736"/>
                    <a:satOff val="29413"/>
                    <a:lumOff val="20727"/>
                  </a:schemeClr>
                </a:solidFill>
              </a:rPr>
              <a:t>certainly not equal</a:t>
            </a:r>
            <a:r>
              <a:t>. </a:t>
            </a:r>
          </a:p>
        </p:txBody>
      </p:sp>
    </p:spTree>
  </p:cSld>
  <p:clrMapOvr>
    <a:masterClrMapping/>
  </p:clrMapOvr>
  <p:transition spd="me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 name="Recall P(x) = 5x, N = 24, threshold = 8"/>
          <p:cNvSpPr/>
          <p:nvPr/>
        </p:nvSpPr>
        <p:spPr>
          <a:xfrm>
            <a:off x="1077726" y="9000173"/>
            <a:ext cx="108493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271"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72"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73"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74"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75"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76"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277" name="Line"/>
          <p:cNvSpPr/>
          <p:nvPr/>
        </p:nvSpPr>
        <p:spPr>
          <a:xfrm flipV="1">
            <a:off x="69697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9" name="Recall P(x) = 5x, N = 24, threshold = 8"/>
          <p:cNvSpPr/>
          <p:nvPr/>
        </p:nvSpPr>
        <p:spPr>
          <a:xfrm>
            <a:off x="1077726" y="9000173"/>
            <a:ext cx="108493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280"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81"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82"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83"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84"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85"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286" name="Line"/>
          <p:cNvSpPr/>
          <p:nvPr/>
        </p:nvSpPr>
        <p:spPr>
          <a:xfrm flipV="1">
            <a:off x="79476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8" name="Recall P(x) = 5x, N = 24, threshold = 8"/>
          <p:cNvSpPr/>
          <p:nvPr/>
        </p:nvSpPr>
        <p:spPr>
          <a:xfrm>
            <a:off x="1077726" y="9000173"/>
            <a:ext cx="108493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289"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90"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91"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92"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93"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294"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295" name="Line"/>
          <p:cNvSpPr/>
          <p:nvPr/>
        </p:nvSpPr>
        <p:spPr>
          <a:xfrm flipV="1">
            <a:off x="88747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296" name="From before, H(k2) = 8"/>
          <p:cNvSpPr/>
          <p:nvPr/>
        </p:nvSpPr>
        <p:spPr>
          <a:xfrm>
            <a:off x="3463292" y="5935186"/>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2</a:t>
            </a:r>
            <a:r>
              <a:t>) = 8</a:t>
            </a:r>
          </a:p>
        </p:txBody>
      </p:sp>
      <p:sp>
        <p:nvSpPr>
          <p:cNvPr id="2297" name="H(k2) + P(0) mod N = 8"/>
          <p:cNvSpPr/>
          <p:nvPr/>
        </p:nvSpPr>
        <p:spPr>
          <a:xfrm>
            <a:off x="3463292" y="6626066"/>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8</a:t>
            </a:r>
          </a:p>
        </p:txBody>
      </p:sp>
    </p:spTree>
  </p:cSld>
  <p:clrMapOvr>
    <a:masterClrMapping/>
  </p:clrMapOvr>
  <p:transition spd="me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9" name="Recall P(x) = 5x, N = 24, threshold = 8"/>
          <p:cNvSpPr/>
          <p:nvPr/>
        </p:nvSpPr>
        <p:spPr>
          <a:xfrm>
            <a:off x="1077726" y="9000173"/>
            <a:ext cx="108493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300"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01"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02"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03"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04"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05"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306" name="Line"/>
          <p:cNvSpPr/>
          <p:nvPr/>
        </p:nvSpPr>
        <p:spPr>
          <a:xfrm flipV="1">
            <a:off x="88747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07" name="From before, H(k2) = 8"/>
          <p:cNvSpPr/>
          <p:nvPr/>
        </p:nvSpPr>
        <p:spPr>
          <a:xfrm>
            <a:off x="3463292" y="5935186"/>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2</a:t>
            </a:r>
            <a:r>
              <a:t>) = 8</a:t>
            </a:r>
          </a:p>
        </p:txBody>
      </p:sp>
      <p:sp>
        <p:nvSpPr>
          <p:cNvPr id="2308" name="H(k2) + P(0) mod N = 8"/>
          <p:cNvSpPr/>
          <p:nvPr/>
        </p:nvSpPr>
        <p:spPr>
          <a:xfrm>
            <a:off x="3463292" y="6626066"/>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8</a:t>
            </a:r>
          </a:p>
        </p:txBody>
      </p:sp>
      <p:sp>
        <p:nvSpPr>
          <p:cNvPr id="2309" name="Line"/>
          <p:cNvSpPr/>
          <p:nvPr/>
        </p:nvSpPr>
        <p:spPr>
          <a:xfrm flipH="1">
            <a:off x="9225279" y="1727477"/>
            <a:ext cx="2899" cy="176502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1" name="Recall P(x) = 5x, N = 24, threshold = 8"/>
          <p:cNvSpPr/>
          <p:nvPr/>
        </p:nvSpPr>
        <p:spPr>
          <a:xfrm>
            <a:off x="1077726" y="9000173"/>
            <a:ext cx="108493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312"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13"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14"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15"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16"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17"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318" name="Line"/>
          <p:cNvSpPr/>
          <p:nvPr/>
        </p:nvSpPr>
        <p:spPr>
          <a:xfrm flipV="1">
            <a:off x="98780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0" name="Recall P(x) = 5x, N = 24, threshold = 8"/>
          <p:cNvSpPr/>
          <p:nvPr/>
        </p:nvSpPr>
        <p:spPr>
          <a:xfrm>
            <a:off x="1077726" y="9000173"/>
            <a:ext cx="108493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321"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22"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23"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24"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25"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26"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327" name="Line"/>
          <p:cNvSpPr/>
          <p:nvPr/>
        </p:nvSpPr>
        <p:spPr>
          <a:xfrm flipV="1">
            <a:off x="108432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28" name="From before, H(k1) = 10"/>
          <p:cNvSpPr/>
          <p:nvPr/>
        </p:nvSpPr>
        <p:spPr>
          <a:xfrm>
            <a:off x="3325663" y="5935186"/>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1</a:t>
            </a:r>
            <a:r>
              <a:t>) = 10</a:t>
            </a:r>
          </a:p>
        </p:txBody>
      </p:sp>
      <p:sp>
        <p:nvSpPr>
          <p:cNvPr id="2329" name="H(k1) + P(0) mod N = 10"/>
          <p:cNvSpPr/>
          <p:nvPr/>
        </p:nvSpPr>
        <p:spPr>
          <a:xfrm>
            <a:off x="3325663" y="6544786"/>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 = 10</a:t>
            </a:r>
          </a:p>
        </p:txBody>
      </p:sp>
    </p:spTree>
  </p:cSld>
  <p:clrMapOvr>
    <a:masterClrMapping/>
  </p:clrMapOvr>
  <p:transition spd="me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1" name="Recall P(x) = 5x, N = 24, threshold = 8"/>
          <p:cNvSpPr/>
          <p:nvPr/>
        </p:nvSpPr>
        <p:spPr>
          <a:xfrm>
            <a:off x="1077726" y="9000173"/>
            <a:ext cx="108493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332"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33"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34"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35"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36"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37"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338" name="Line"/>
          <p:cNvSpPr/>
          <p:nvPr/>
        </p:nvSpPr>
        <p:spPr>
          <a:xfrm flipV="1">
            <a:off x="108432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39" name="From before, H(k1) = 10"/>
          <p:cNvSpPr/>
          <p:nvPr/>
        </p:nvSpPr>
        <p:spPr>
          <a:xfrm>
            <a:off x="3325663" y="5935186"/>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1</a:t>
            </a:r>
            <a:r>
              <a:t>) = 10</a:t>
            </a:r>
          </a:p>
        </p:txBody>
      </p:sp>
      <p:sp>
        <p:nvSpPr>
          <p:cNvPr id="2340" name="H(k1) + P(0) mod N = 10"/>
          <p:cNvSpPr/>
          <p:nvPr/>
        </p:nvSpPr>
        <p:spPr>
          <a:xfrm>
            <a:off x="3325663" y="6544786"/>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 = 10</a:t>
            </a:r>
          </a:p>
        </p:txBody>
      </p:sp>
      <p:sp>
        <p:nvSpPr>
          <p:cNvPr id="2341" name="Line"/>
          <p:cNvSpPr/>
          <p:nvPr/>
        </p:nvSpPr>
        <p:spPr>
          <a:xfrm flipH="1">
            <a:off x="11122660" y="1757251"/>
            <a:ext cx="4128" cy="187084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42" name="There’s a collision at position 10 in the new table, so keep probing."/>
          <p:cNvSpPr/>
          <p:nvPr/>
        </p:nvSpPr>
        <p:spPr>
          <a:xfrm>
            <a:off x="663847" y="7414736"/>
            <a:ext cx="11677106"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There’s a collision at position 10 in the new table, so keep probing.</a:t>
            </a:r>
          </a:p>
        </p:txBody>
      </p:sp>
    </p:spTree>
  </p:cSld>
  <p:clrMapOvr>
    <a:masterClrMapping/>
  </p:clrMapOvr>
  <p:transition spd="me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 name="Recall P(x) = 5x, N = 24, threshold = 8"/>
          <p:cNvSpPr/>
          <p:nvPr/>
        </p:nvSpPr>
        <p:spPr>
          <a:xfrm>
            <a:off x="1077726" y="9000173"/>
            <a:ext cx="108493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345"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46"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47"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48"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49"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50"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351" name="Line"/>
          <p:cNvSpPr/>
          <p:nvPr/>
        </p:nvSpPr>
        <p:spPr>
          <a:xfrm flipV="1">
            <a:off x="108432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52" name="From before, H(k1) = 10"/>
          <p:cNvSpPr/>
          <p:nvPr/>
        </p:nvSpPr>
        <p:spPr>
          <a:xfrm>
            <a:off x="3325663" y="5935186"/>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1</a:t>
            </a:r>
            <a:r>
              <a:t>) = 10</a:t>
            </a:r>
          </a:p>
        </p:txBody>
      </p:sp>
      <p:sp>
        <p:nvSpPr>
          <p:cNvPr id="2353" name="H(k1) + P(0) mod N = 10"/>
          <p:cNvSpPr/>
          <p:nvPr/>
        </p:nvSpPr>
        <p:spPr>
          <a:xfrm>
            <a:off x="3325663" y="6544786"/>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 = 10</a:t>
            </a:r>
          </a:p>
        </p:txBody>
      </p:sp>
      <p:sp>
        <p:nvSpPr>
          <p:cNvPr id="2354" name="Line"/>
          <p:cNvSpPr/>
          <p:nvPr/>
        </p:nvSpPr>
        <p:spPr>
          <a:xfrm flipH="1">
            <a:off x="11122660" y="1757251"/>
            <a:ext cx="4128" cy="187084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55" name="H(k1) + P(1) mod N = 15"/>
          <p:cNvSpPr/>
          <p:nvPr/>
        </p:nvSpPr>
        <p:spPr>
          <a:xfrm>
            <a:off x="3325663" y="7037546"/>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(1) mod N = 15</a:t>
            </a:r>
          </a:p>
        </p:txBody>
      </p:sp>
      <p:sp>
        <p:nvSpPr>
          <p:cNvPr id="2356" name="Line"/>
          <p:cNvSpPr/>
          <p:nvPr/>
        </p:nvSpPr>
        <p:spPr>
          <a:xfrm flipH="1">
            <a:off x="4463335" y="3967051"/>
            <a:ext cx="6008133" cy="391573"/>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57" name="There’s a collision at position 15 in the new table, so keep probing."/>
          <p:cNvSpPr/>
          <p:nvPr/>
        </p:nvSpPr>
        <p:spPr>
          <a:xfrm>
            <a:off x="663847" y="7648416"/>
            <a:ext cx="11677106"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There’s a collision at position 15 in the new table, so keep probing.</a:t>
            </a:r>
          </a:p>
        </p:txBody>
      </p:sp>
    </p:spTree>
  </p:cSld>
  <p:clrMapOvr>
    <a:masterClrMapping/>
  </p:clrMapOvr>
  <p:transition spd="me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9" name="Recall P(x) = 5x, N = 24, threshold = 8"/>
          <p:cNvSpPr/>
          <p:nvPr/>
        </p:nvSpPr>
        <p:spPr>
          <a:xfrm>
            <a:off x="1077726" y="9000173"/>
            <a:ext cx="108493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360"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61"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62"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63"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64"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65"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366" name="Line"/>
          <p:cNvSpPr/>
          <p:nvPr/>
        </p:nvSpPr>
        <p:spPr>
          <a:xfrm flipV="1">
            <a:off x="108432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67" name="From before, H(k1) = 10"/>
          <p:cNvSpPr/>
          <p:nvPr/>
        </p:nvSpPr>
        <p:spPr>
          <a:xfrm>
            <a:off x="3325663" y="5935186"/>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1</a:t>
            </a:r>
            <a:r>
              <a:t>) = 10</a:t>
            </a:r>
          </a:p>
        </p:txBody>
      </p:sp>
      <p:sp>
        <p:nvSpPr>
          <p:cNvPr id="2368" name="H(k1) + P(0) mod N = 10"/>
          <p:cNvSpPr/>
          <p:nvPr/>
        </p:nvSpPr>
        <p:spPr>
          <a:xfrm>
            <a:off x="3325663" y="6544786"/>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 = 10</a:t>
            </a:r>
          </a:p>
        </p:txBody>
      </p:sp>
      <p:sp>
        <p:nvSpPr>
          <p:cNvPr id="2369" name="Line"/>
          <p:cNvSpPr/>
          <p:nvPr/>
        </p:nvSpPr>
        <p:spPr>
          <a:xfrm flipH="1">
            <a:off x="11122660" y="1757251"/>
            <a:ext cx="4128" cy="1870845"/>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70" name="H(k1) + P(1) mod N = 15"/>
          <p:cNvSpPr/>
          <p:nvPr/>
        </p:nvSpPr>
        <p:spPr>
          <a:xfrm>
            <a:off x="3325663" y="7037546"/>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(1) mod N = 15</a:t>
            </a:r>
          </a:p>
        </p:txBody>
      </p:sp>
      <p:sp>
        <p:nvSpPr>
          <p:cNvPr id="2371" name="Line"/>
          <p:cNvSpPr/>
          <p:nvPr/>
        </p:nvSpPr>
        <p:spPr>
          <a:xfrm flipH="1">
            <a:off x="4463335" y="3967051"/>
            <a:ext cx="6008133" cy="391573"/>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372" name="H(k1) + P(2) mod N = 20"/>
          <p:cNvSpPr/>
          <p:nvPr/>
        </p:nvSpPr>
        <p:spPr>
          <a:xfrm>
            <a:off x="3325663" y="7493079"/>
            <a:ext cx="63534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(2) mod N = 20</a:t>
            </a:r>
          </a:p>
        </p:txBody>
      </p:sp>
      <p:sp>
        <p:nvSpPr>
          <p:cNvPr id="2373" name="Line"/>
          <p:cNvSpPr/>
          <p:nvPr/>
        </p:nvSpPr>
        <p:spPr>
          <a:xfrm>
            <a:off x="4369690" y="4881863"/>
            <a:ext cx="4265421"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 name="Recall P(x) = 5x, N = 24, threshold = 8"/>
          <p:cNvSpPr/>
          <p:nvPr/>
        </p:nvSpPr>
        <p:spPr>
          <a:xfrm>
            <a:off x="1077726" y="9000173"/>
            <a:ext cx="108493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376" name="Table"/>
          <p:cNvGraphicFramePr/>
          <p:nvPr/>
        </p:nvGraphicFramePr>
        <p:xfrm>
          <a:off x="763885" y="262191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77" name="Table"/>
          <p:cNvGraphicFramePr/>
          <p:nvPr/>
        </p:nvGraphicFramePr>
        <p:xfrm>
          <a:off x="763885" y="332803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78" name="Table"/>
          <p:cNvGraphicFramePr/>
          <p:nvPr/>
        </p:nvGraphicFramePr>
        <p:xfrm>
          <a:off x="763885" y="499602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79" name="Table"/>
          <p:cNvGraphicFramePr/>
          <p:nvPr/>
        </p:nvGraphicFramePr>
        <p:xfrm>
          <a:off x="763885" y="420100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80" name="Table"/>
          <p:cNvGraphicFramePr/>
          <p:nvPr/>
        </p:nvGraphicFramePr>
        <p:xfrm>
          <a:off x="763885" y="3200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81" name="Table"/>
          <p:cNvGraphicFramePr/>
          <p:nvPr/>
        </p:nvGraphicFramePr>
        <p:xfrm>
          <a:off x="763885" y="10261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382" name="Line"/>
          <p:cNvSpPr/>
          <p:nvPr/>
        </p:nvSpPr>
        <p:spPr>
          <a:xfrm flipV="1">
            <a:off x="11783059" y="1951355"/>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Properties of Hash functions"/>
          <p:cNvSpPr>
            <a:spLocks noGrp="1"/>
          </p:cNvSpPr>
          <p:nvPr>
            <p:ph type="title"/>
          </p:nvPr>
        </p:nvSpPr>
        <p:spPr>
          <a:xfrm>
            <a:off x="445665" y="117507"/>
            <a:ext cx="12113470" cy="1302226"/>
          </a:xfrm>
          <a:prstGeom prst="rect">
            <a:avLst/>
          </a:prstGeom>
        </p:spPr>
        <p:txBody>
          <a:bodyPr/>
          <a:lstStyle>
            <a:lvl1pPr defTabSz="408940">
              <a:defRPr sz="5600" b="1"/>
            </a:lvl1pPr>
          </a:lstStyle>
          <a:p>
            <a:r>
              <a:t>Properties of Hash functions</a:t>
            </a:r>
          </a:p>
        </p:txBody>
      </p:sp>
      <p:sp>
        <p:nvSpPr>
          <p:cNvPr id="220" name="Q: How can we use this to our advantage to speedup object comparisons?"/>
          <p:cNvSpPr/>
          <p:nvPr/>
        </p:nvSpPr>
        <p:spPr>
          <a:xfrm>
            <a:off x="445665" y="4201445"/>
            <a:ext cx="12113470"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Q: How can we use this to our advantage to speedup object comparisons?</a:t>
            </a:r>
          </a:p>
        </p:txBody>
      </p:sp>
      <p:sp>
        <p:nvSpPr>
          <p:cNvPr id="221" name="If H(x) = H(y) then objects x and y might be equal, but if H(x) ≠ H(y) then x and y are certainly not equal."/>
          <p:cNvSpPr/>
          <p:nvPr/>
        </p:nvSpPr>
        <p:spPr>
          <a:xfrm>
            <a:off x="1213457" y="1805241"/>
            <a:ext cx="10577885"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If </a:t>
            </a:r>
            <a:r>
              <a:rPr b="1">
                <a:solidFill>
                  <a:schemeClr val="accent4">
                    <a:hueOff val="102361"/>
                    <a:satOff val="14118"/>
                    <a:lumOff val="10675"/>
                  </a:schemeClr>
                </a:solidFill>
              </a:rPr>
              <a:t>H(x) = H(y)</a:t>
            </a:r>
            <a:r>
              <a:t> then objects x and y </a:t>
            </a:r>
            <a:r>
              <a:rPr b="1">
                <a:solidFill>
                  <a:schemeClr val="accent4">
                    <a:hueOff val="102361"/>
                    <a:satOff val="14118"/>
                    <a:lumOff val="10675"/>
                  </a:schemeClr>
                </a:solidFill>
              </a:rPr>
              <a:t>might be equal</a:t>
            </a:r>
            <a:r>
              <a:t>, but if </a:t>
            </a:r>
            <a:r>
              <a:rPr b="1">
                <a:solidFill>
                  <a:schemeClr val="accent6">
                    <a:hueOff val="-241736"/>
                    <a:satOff val="29413"/>
                    <a:lumOff val="20727"/>
                  </a:schemeClr>
                </a:solidFill>
              </a:rPr>
              <a:t>H(x) ≠ H(y)</a:t>
            </a:r>
            <a:r>
              <a:t> then x and y are </a:t>
            </a:r>
            <a:r>
              <a:rPr b="1">
                <a:solidFill>
                  <a:schemeClr val="accent6">
                    <a:hueOff val="-241736"/>
                    <a:satOff val="29413"/>
                    <a:lumOff val="20727"/>
                  </a:schemeClr>
                </a:solidFill>
              </a:rPr>
              <a:t>certainly not equal</a:t>
            </a:r>
            <a:r>
              <a:t>. </a:t>
            </a:r>
          </a:p>
        </p:txBody>
      </p:sp>
    </p:spTree>
  </p:cSld>
  <p:clrMapOvr>
    <a:masterClrMapping/>
  </p:clrMapOvr>
  <p:transition spd="me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4" name="Operations:"/>
          <p:cNvSpPr/>
          <p:nvPr/>
        </p:nvSpPr>
        <p:spPr>
          <a:xfrm>
            <a:off x="156133" y="458342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385" name="insert(k1,v1)…"/>
          <p:cNvSpPr/>
          <p:nvPr/>
        </p:nvSpPr>
        <p:spPr>
          <a:xfrm>
            <a:off x="-77547" y="5147310"/>
            <a:ext cx="3784402"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386" name="Recall P(x) = 5x, N = 24, threshold = 8"/>
          <p:cNvSpPr/>
          <p:nvPr/>
        </p:nvSpPr>
        <p:spPr>
          <a:xfrm>
            <a:off x="1077726" y="3725148"/>
            <a:ext cx="108493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387" name="Table"/>
          <p:cNvGraphicFramePr/>
          <p:nvPr/>
        </p:nvGraphicFramePr>
        <p:xfrm>
          <a:off x="763885" y="24447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88" name="Table"/>
          <p:cNvGraphicFramePr/>
          <p:nvPr/>
        </p:nvGraphicFramePr>
        <p:xfrm>
          <a:off x="763885" y="95059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89" name="Table"/>
          <p:cNvGraphicFramePr/>
          <p:nvPr/>
        </p:nvGraphicFramePr>
        <p:xfrm>
          <a:off x="763885" y="261858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90" name="Table"/>
          <p:cNvGraphicFramePr/>
          <p:nvPr/>
        </p:nvGraphicFramePr>
        <p:xfrm>
          <a:off x="763885" y="182356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2" name="Operations:"/>
          <p:cNvSpPr/>
          <p:nvPr/>
        </p:nvSpPr>
        <p:spPr>
          <a:xfrm>
            <a:off x="156133" y="458342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393" name="insert(k1,v1)…"/>
          <p:cNvSpPr/>
          <p:nvPr/>
        </p:nvSpPr>
        <p:spPr>
          <a:xfrm>
            <a:off x="-77547" y="5147310"/>
            <a:ext cx="3784402"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394" name="Recall P(x) = 5x, N = 24, threshold = 8"/>
          <p:cNvSpPr/>
          <p:nvPr/>
        </p:nvSpPr>
        <p:spPr>
          <a:xfrm>
            <a:off x="1077726" y="3725148"/>
            <a:ext cx="108493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sp>
        <p:nvSpPr>
          <p:cNvPr id="2395" name="Line"/>
          <p:cNvSpPr/>
          <p:nvPr/>
        </p:nvSpPr>
        <p:spPr>
          <a:xfrm flipH="1">
            <a:off x="3372231" y="75412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2396" name="Table"/>
          <p:cNvGraphicFramePr/>
          <p:nvPr/>
        </p:nvGraphicFramePr>
        <p:xfrm>
          <a:off x="763885" y="24447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97" name="Table"/>
          <p:cNvGraphicFramePr/>
          <p:nvPr/>
        </p:nvGraphicFramePr>
        <p:xfrm>
          <a:off x="763885" y="95059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98" name="Table"/>
          <p:cNvGraphicFramePr/>
          <p:nvPr/>
        </p:nvGraphicFramePr>
        <p:xfrm>
          <a:off x="763885" y="261858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399" name="Table"/>
          <p:cNvGraphicFramePr/>
          <p:nvPr/>
        </p:nvGraphicFramePr>
        <p:xfrm>
          <a:off x="763885" y="182356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400" name="Suppose H(k5) = 2"/>
          <p:cNvSpPr/>
          <p:nvPr/>
        </p:nvSpPr>
        <p:spPr>
          <a:xfrm>
            <a:off x="5035356" y="5073649"/>
            <a:ext cx="470192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5</a:t>
            </a:r>
            <a:r>
              <a:t>) = 2</a:t>
            </a:r>
          </a:p>
        </p:txBody>
      </p:sp>
      <p:sp>
        <p:nvSpPr>
          <p:cNvPr id="2401" name="H(k5) + P(0) mod N = 2"/>
          <p:cNvSpPr/>
          <p:nvPr/>
        </p:nvSpPr>
        <p:spPr>
          <a:xfrm>
            <a:off x="4347212" y="5678170"/>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5</a:t>
            </a:r>
            <a:r>
              <a:t>) + </a:t>
            </a:r>
            <a:r>
              <a:rPr b="1">
                <a:solidFill>
                  <a:schemeClr val="accent6">
                    <a:hueOff val="-241736"/>
                    <a:satOff val="29413"/>
                    <a:lumOff val="20727"/>
                  </a:schemeClr>
                </a:solidFill>
              </a:rPr>
              <a:t>P</a:t>
            </a:r>
            <a:r>
              <a:t>(0) mod N = 2</a:t>
            </a:r>
          </a:p>
        </p:txBody>
      </p:sp>
    </p:spTree>
  </p:cSld>
  <p:clrMapOvr>
    <a:masterClrMapping/>
  </p:clrMapOvr>
  <p:transition spd="me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3" name="Operations:"/>
          <p:cNvSpPr/>
          <p:nvPr/>
        </p:nvSpPr>
        <p:spPr>
          <a:xfrm>
            <a:off x="156133" y="458342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404" name="insert(k1,v1)…"/>
          <p:cNvSpPr/>
          <p:nvPr/>
        </p:nvSpPr>
        <p:spPr>
          <a:xfrm>
            <a:off x="-77547" y="5147310"/>
            <a:ext cx="3784402"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405" name="Recall P(x) = 5x, N = 24, threshold = 8"/>
          <p:cNvSpPr/>
          <p:nvPr/>
        </p:nvSpPr>
        <p:spPr>
          <a:xfrm>
            <a:off x="1077726" y="3725148"/>
            <a:ext cx="108493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sp>
        <p:nvSpPr>
          <p:cNvPr id="2406" name="Line"/>
          <p:cNvSpPr/>
          <p:nvPr/>
        </p:nvSpPr>
        <p:spPr>
          <a:xfrm flipH="1">
            <a:off x="3372231" y="7541260"/>
            <a:ext cx="483376"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2407" name="Table"/>
          <p:cNvGraphicFramePr/>
          <p:nvPr/>
        </p:nvGraphicFramePr>
        <p:xfrm>
          <a:off x="763885" y="24447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408" name="Table"/>
          <p:cNvGraphicFramePr/>
          <p:nvPr/>
        </p:nvGraphicFramePr>
        <p:xfrm>
          <a:off x="763885" y="95059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409" name="Table"/>
          <p:cNvGraphicFramePr/>
          <p:nvPr/>
        </p:nvGraphicFramePr>
        <p:xfrm>
          <a:off x="763885" y="261858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410" name="Table"/>
          <p:cNvGraphicFramePr/>
          <p:nvPr/>
        </p:nvGraphicFramePr>
        <p:xfrm>
          <a:off x="763885" y="182356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411" name="Suppose H(k5) = 2"/>
          <p:cNvSpPr/>
          <p:nvPr/>
        </p:nvSpPr>
        <p:spPr>
          <a:xfrm>
            <a:off x="5035356" y="5073649"/>
            <a:ext cx="470192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5</a:t>
            </a:r>
            <a:r>
              <a:t>) = 2</a:t>
            </a:r>
          </a:p>
        </p:txBody>
      </p:sp>
      <p:sp>
        <p:nvSpPr>
          <p:cNvPr id="2412" name="H(k5) + P(0) mod N = 2"/>
          <p:cNvSpPr/>
          <p:nvPr/>
        </p:nvSpPr>
        <p:spPr>
          <a:xfrm>
            <a:off x="4347212" y="5678170"/>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5</a:t>
            </a:r>
            <a:r>
              <a:t>) + </a:t>
            </a:r>
            <a:r>
              <a:rPr b="1">
                <a:solidFill>
                  <a:schemeClr val="accent6">
                    <a:hueOff val="-241736"/>
                    <a:satOff val="29413"/>
                    <a:lumOff val="20727"/>
                  </a:schemeClr>
                </a:solidFill>
              </a:rPr>
              <a:t>P</a:t>
            </a:r>
            <a:r>
              <a:t>(0) mod N = 2</a:t>
            </a:r>
          </a:p>
        </p:txBody>
      </p:sp>
      <p:sp>
        <p:nvSpPr>
          <p:cNvPr id="2413" name="Line"/>
          <p:cNvSpPr/>
          <p:nvPr/>
        </p:nvSpPr>
        <p:spPr>
          <a:xfrm flipH="1" flipV="1">
            <a:off x="3386415" y="1695688"/>
            <a:ext cx="962145" cy="3924697"/>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5" name="Operations:"/>
          <p:cNvSpPr/>
          <p:nvPr/>
        </p:nvSpPr>
        <p:spPr>
          <a:xfrm>
            <a:off x="156133" y="458342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416" name="insert(k1,v1)…"/>
          <p:cNvSpPr/>
          <p:nvPr/>
        </p:nvSpPr>
        <p:spPr>
          <a:xfrm>
            <a:off x="-77547" y="5147310"/>
            <a:ext cx="3784402"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5</a:t>
            </a:r>
            <a:r>
              <a:t>,v</a:t>
            </a:r>
            <a:r>
              <a:rPr baseline="-5999"/>
              <a:t>5</a:t>
            </a:r>
            <a:r>
              <a:t>)</a:t>
            </a:r>
          </a:p>
        </p:txBody>
      </p:sp>
      <p:sp>
        <p:nvSpPr>
          <p:cNvPr id="2417" name="Recall P(x) = 5x, N = 24, threshold = 8"/>
          <p:cNvSpPr/>
          <p:nvPr/>
        </p:nvSpPr>
        <p:spPr>
          <a:xfrm>
            <a:off x="1077726" y="3725148"/>
            <a:ext cx="108493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Recall </a:t>
            </a:r>
            <a:r>
              <a:rPr b="1">
                <a:solidFill>
                  <a:schemeClr val="accent6">
                    <a:hueOff val="-241736"/>
                    <a:satOff val="29413"/>
                    <a:lumOff val="20727"/>
                  </a:schemeClr>
                </a:solidFill>
              </a:rPr>
              <a:t>P</a:t>
            </a:r>
            <a:r>
              <a:t>(x) = 5x, N = 24, threshold = 8</a:t>
            </a:r>
          </a:p>
        </p:txBody>
      </p:sp>
      <p:graphicFrame>
        <p:nvGraphicFramePr>
          <p:cNvPr id="2418" name="Table"/>
          <p:cNvGraphicFramePr/>
          <p:nvPr/>
        </p:nvGraphicFramePr>
        <p:xfrm>
          <a:off x="763885" y="244474"/>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419" name="Table"/>
          <p:cNvGraphicFramePr/>
          <p:nvPr/>
        </p:nvGraphicFramePr>
        <p:xfrm>
          <a:off x="763885" y="950595"/>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420" name="Table"/>
          <p:cNvGraphicFramePr/>
          <p:nvPr/>
        </p:nvGraphicFramePr>
        <p:xfrm>
          <a:off x="763885" y="261858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17</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23</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421" name="Table"/>
          <p:cNvGraphicFramePr/>
          <p:nvPr/>
        </p:nvGraphicFramePr>
        <p:xfrm>
          <a:off x="763885" y="1823561"/>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24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422" name="Suppose H(k5) = 2"/>
          <p:cNvSpPr/>
          <p:nvPr/>
        </p:nvSpPr>
        <p:spPr>
          <a:xfrm>
            <a:off x="5035356" y="5073649"/>
            <a:ext cx="470192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5</a:t>
            </a:r>
            <a:r>
              <a:t>) = 2</a:t>
            </a:r>
          </a:p>
        </p:txBody>
      </p:sp>
      <p:sp>
        <p:nvSpPr>
          <p:cNvPr id="2423" name="H(k5) + P(0) mod N = 2"/>
          <p:cNvSpPr/>
          <p:nvPr/>
        </p:nvSpPr>
        <p:spPr>
          <a:xfrm>
            <a:off x="4347212" y="5678170"/>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5</a:t>
            </a:r>
            <a:r>
              <a:t>) + </a:t>
            </a:r>
            <a:r>
              <a:rPr b="1">
                <a:solidFill>
                  <a:schemeClr val="accent6">
                    <a:hueOff val="-241736"/>
                    <a:satOff val="29413"/>
                    <a:lumOff val="20727"/>
                  </a:schemeClr>
                </a:solidFill>
              </a:rPr>
              <a:t>P</a:t>
            </a:r>
            <a:r>
              <a:t>(0) mod N = 2</a:t>
            </a:r>
          </a:p>
        </p:txBody>
      </p:sp>
    </p:spTree>
  </p:cSld>
  <p:clrMapOvr>
    <a:masterClrMapping/>
  </p:clrMapOvr>
  <p:transition spd="me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5" name="FAQ"/>
          <p:cNvSpPr>
            <a:spLocks noGrp="1"/>
          </p:cNvSpPr>
          <p:nvPr>
            <p:ph type="title"/>
          </p:nvPr>
        </p:nvSpPr>
        <p:spPr>
          <a:xfrm>
            <a:off x="0" y="172720"/>
            <a:ext cx="13004801" cy="1188319"/>
          </a:xfrm>
          <a:prstGeom prst="rect">
            <a:avLst/>
          </a:prstGeom>
        </p:spPr>
        <p:txBody>
          <a:bodyPr/>
          <a:lstStyle>
            <a:lvl1pPr defTabSz="537463">
              <a:defRPr sz="7360" b="1"/>
            </a:lvl1pPr>
          </a:lstStyle>
          <a:p>
            <a:r>
              <a:t>FAQ</a:t>
            </a:r>
          </a:p>
        </p:txBody>
      </p:sp>
      <p:sp>
        <p:nvSpPr>
          <p:cNvPr id="2426" name="Q: Sweet, I know how insertion works, now how do I removed key-value pairs from the hash table using open addressing?"/>
          <p:cNvSpPr/>
          <p:nvPr/>
        </p:nvSpPr>
        <p:spPr>
          <a:xfrm>
            <a:off x="22572" y="2374899"/>
            <a:ext cx="12959656" cy="185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000"/>
            </a:pPr>
            <a:r>
              <a:rPr b="1"/>
              <a:t>Q:</a:t>
            </a:r>
            <a:r>
              <a:t> Sweet, I know how insertion works, now how do I removed key-value pairs from the hash table using open addressing? </a:t>
            </a:r>
          </a:p>
        </p:txBody>
      </p:sp>
    </p:spTree>
  </p:cSld>
  <p:clrMapOvr>
    <a:masterClrMapping/>
  </p:clrMapOvr>
  <p:transition spd="me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8" name="FAQ"/>
          <p:cNvSpPr>
            <a:spLocks noGrp="1"/>
          </p:cNvSpPr>
          <p:nvPr>
            <p:ph type="title"/>
          </p:nvPr>
        </p:nvSpPr>
        <p:spPr>
          <a:xfrm>
            <a:off x="0" y="172720"/>
            <a:ext cx="13004801" cy="1188319"/>
          </a:xfrm>
          <a:prstGeom prst="rect">
            <a:avLst/>
          </a:prstGeom>
        </p:spPr>
        <p:txBody>
          <a:bodyPr/>
          <a:lstStyle>
            <a:lvl1pPr defTabSz="537463">
              <a:defRPr sz="7360" b="1"/>
            </a:lvl1pPr>
          </a:lstStyle>
          <a:p>
            <a:r>
              <a:t>FAQ</a:t>
            </a:r>
          </a:p>
        </p:txBody>
      </p:sp>
      <p:sp>
        <p:nvSpPr>
          <p:cNvPr id="2429" name="Q: Sweet, I know how insertion works, now how do I removed key-value pairs from the hash table using open addressing?"/>
          <p:cNvSpPr/>
          <p:nvPr/>
        </p:nvSpPr>
        <p:spPr>
          <a:xfrm>
            <a:off x="22572" y="2374899"/>
            <a:ext cx="12959656" cy="1854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000"/>
            </a:pPr>
            <a:r>
              <a:rPr b="1"/>
              <a:t>Q: </a:t>
            </a:r>
            <a:r>
              <a:t>Sweet, I know how insertion works, now how do I removed key-value pairs from the hash table using open addressing? </a:t>
            </a:r>
          </a:p>
        </p:txBody>
      </p:sp>
      <p:sp>
        <p:nvSpPr>
          <p:cNvPr id="2430" name="A: This topic by itself merits its own video (link in the description)."/>
          <p:cNvSpPr/>
          <p:nvPr/>
        </p:nvSpPr>
        <p:spPr>
          <a:xfrm>
            <a:off x="-55248" y="5765800"/>
            <a:ext cx="13115296" cy="1270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4000"/>
            </a:pPr>
            <a:r>
              <a:rPr b="1"/>
              <a:t>A:</a:t>
            </a:r>
            <a:r>
              <a:t> This topic by itself merits its own video (link in the description).</a:t>
            </a:r>
          </a:p>
        </p:txBody>
      </p:sp>
    </p:spTree>
  </p:cSld>
  <p:clrMapOvr>
    <a:masterClrMapping/>
  </p:clrMapOvr>
  <p:transition spd="me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2" name="Next Video:…"/>
          <p:cNvSpPr>
            <a:spLocks noGrp="1"/>
          </p:cNvSpPr>
          <p:nvPr>
            <p:ph type="title"/>
          </p:nvPr>
        </p:nvSpPr>
        <p:spPr>
          <a:xfrm>
            <a:off x="0" y="-106710"/>
            <a:ext cx="13004800" cy="1832968"/>
          </a:xfrm>
          <a:prstGeom prst="rect">
            <a:avLst/>
          </a:prstGeom>
        </p:spPr>
        <p:txBody>
          <a:bodyPr/>
          <a:lstStyle/>
          <a:p>
            <a:pPr defTabSz="461518">
              <a:defRPr sz="5056" b="1"/>
            </a:pPr>
            <a:r>
              <a:rPr dirty="0"/>
              <a:t>Next Video: </a:t>
            </a:r>
          </a:p>
          <a:p>
            <a:pPr defTabSz="461518">
              <a:defRPr sz="5056" b="1"/>
            </a:pPr>
            <a:r>
              <a:rPr dirty="0"/>
              <a:t>Open addressing quadratic probing</a:t>
            </a:r>
          </a:p>
        </p:txBody>
      </p:sp>
      <p:sp>
        <p:nvSpPr>
          <p:cNvPr id="2433" name="Multiple hash table implementations and source code and tests can all be found at:"/>
          <p:cNvSpPr/>
          <p:nvPr/>
        </p:nvSpPr>
        <p:spPr>
          <a:xfrm>
            <a:off x="97352" y="7332944"/>
            <a:ext cx="12810096" cy="149790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defTabSz="286258">
              <a:defRPr sz="3920"/>
            </a:lvl1pPr>
          </a:lstStyle>
          <a:p>
            <a:r>
              <a:t>Multiple hash table implementations and source code and tests can all be found at:</a:t>
            </a:r>
          </a:p>
        </p:txBody>
      </p:sp>
      <p:sp>
        <p:nvSpPr>
          <p:cNvPr id="2434" name="github.com/williamfiset/data-structures"/>
          <p:cNvSpPr/>
          <p:nvPr/>
        </p:nvSpPr>
        <p:spPr>
          <a:xfrm>
            <a:off x="779530" y="8782701"/>
            <a:ext cx="11445740" cy="660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800" b="1" u="sng">
                <a:hlinkClick r:id="rId2"/>
              </a:defRPr>
            </a:lvl1pPr>
          </a:lstStyle>
          <a:p>
            <a:pPr>
              <a:defRPr u="none"/>
            </a:pPr>
            <a:r>
              <a:rPr u="sng">
                <a:hlinkClick r:id="rId2"/>
              </a:rPr>
              <a:t>github.com/williamfiset/data-structures</a:t>
            </a:r>
          </a:p>
        </p:txBody>
      </p:sp>
    </p:spTree>
  </p:cSld>
  <p:clrMapOvr>
    <a:masterClrMapping/>
  </p:clrMapOvr>
  <p:transition spd="me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6" name="Hash table…"/>
          <p:cNvSpPr>
            <a:spLocks noGrp="1"/>
          </p:cNvSpPr>
          <p:nvPr>
            <p:ph type="title"/>
          </p:nvPr>
        </p:nvSpPr>
        <p:spPr>
          <a:xfrm>
            <a:off x="-117753" y="1339165"/>
            <a:ext cx="13265706" cy="3467916"/>
          </a:xfrm>
          <a:prstGeom prst="rect">
            <a:avLst/>
          </a:prstGeom>
        </p:spPr>
        <p:txBody>
          <a:bodyPr/>
          <a:lstStyle/>
          <a:p>
            <a:pPr defTabSz="537463">
              <a:defRPr sz="10120"/>
            </a:pPr>
            <a:r>
              <a:rPr dirty="0"/>
              <a:t>Hash table</a:t>
            </a:r>
          </a:p>
          <a:p>
            <a:pPr defTabSz="537463">
              <a:defRPr sz="10120"/>
            </a:pPr>
            <a:r>
              <a:rPr dirty="0"/>
              <a:t>Quadratic Probing</a:t>
            </a:r>
          </a:p>
        </p:txBody>
      </p:sp>
      <p:sp>
        <p:nvSpPr>
          <p:cNvPr id="2437" name="An in depth look at quadratic probing"/>
          <p:cNvSpPr/>
          <p:nvPr/>
        </p:nvSpPr>
        <p:spPr>
          <a:xfrm>
            <a:off x="1352983" y="5690069"/>
            <a:ext cx="10298833"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An in depth look at quadratic probing</a:t>
            </a:r>
          </a:p>
        </p:txBody>
      </p:sp>
      <p:sp>
        <p:nvSpPr>
          <p:cNvPr id="2438" name="William Fiset"/>
          <p:cNvSpPr/>
          <p:nvPr/>
        </p:nvSpPr>
        <p:spPr>
          <a:xfrm>
            <a:off x="4656075" y="719535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William Fiset</a:t>
            </a:r>
          </a:p>
        </p:txBody>
      </p:sp>
    </p:spTree>
  </p:cSld>
  <p:clrMapOvr>
    <a:masterClrMapping/>
  </p:clrMapOvr>
  <p:transition spd="me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0" name="Open addressing main idea"/>
          <p:cNvSpPr>
            <a:spLocks noGrp="1"/>
          </p:cNvSpPr>
          <p:nvPr>
            <p:ph type="title"/>
          </p:nvPr>
        </p:nvSpPr>
        <p:spPr>
          <a:xfrm>
            <a:off x="0" y="30480"/>
            <a:ext cx="13004801" cy="1188319"/>
          </a:xfrm>
          <a:prstGeom prst="rect">
            <a:avLst/>
          </a:prstGeom>
        </p:spPr>
        <p:txBody>
          <a:bodyPr/>
          <a:lstStyle>
            <a:lvl1pPr defTabSz="490727">
              <a:defRPr sz="6719" b="1"/>
            </a:lvl1pPr>
          </a:lstStyle>
          <a:p>
            <a:r>
              <a:t>Open addressing main idea</a:t>
            </a:r>
          </a:p>
        </p:txBody>
      </p:sp>
      <p:sp>
        <p:nvSpPr>
          <p:cNvPr id="2441" name="x := 1…"/>
          <p:cNvSpPr/>
          <p:nvPr/>
        </p:nvSpPr>
        <p:spPr>
          <a:xfrm>
            <a:off x="2058198" y="3003550"/>
            <a:ext cx="10216428" cy="4787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r>
              <a:t>x := 1</a:t>
            </a:r>
          </a:p>
          <a:p>
            <a:pPr algn="l"/>
            <a:r>
              <a:t>keyHash := </a:t>
            </a:r>
            <a:r>
              <a:rPr b="1">
                <a:solidFill>
                  <a:schemeClr val="accent5">
                    <a:hueOff val="101205"/>
                    <a:satOff val="-13598"/>
                    <a:lumOff val="23877"/>
                  </a:schemeClr>
                </a:solidFill>
              </a:rPr>
              <a:t>H</a:t>
            </a:r>
            <a:r>
              <a:t>(k) mod N</a:t>
            </a:r>
          </a:p>
          <a:p>
            <a:pPr algn="l"/>
            <a:r>
              <a:t>index := keyHash</a:t>
            </a:r>
          </a:p>
          <a:p>
            <a:pPr algn="l"/>
            <a:endParaRPr/>
          </a:p>
          <a:p>
            <a:pPr algn="l"/>
            <a:r>
              <a:rPr b="1">
                <a:solidFill>
                  <a:schemeClr val="accent4">
                    <a:hueOff val="102361"/>
                    <a:satOff val="14118"/>
                    <a:lumOff val="10675"/>
                  </a:schemeClr>
                </a:solidFill>
              </a:rPr>
              <a:t>while</a:t>
            </a:r>
            <a:r>
              <a:t> table[index] != </a:t>
            </a:r>
            <a:r>
              <a:rPr b="1">
                <a:solidFill>
                  <a:schemeClr val="accent4">
                    <a:hueOff val="102361"/>
                    <a:satOff val="14118"/>
                    <a:lumOff val="10675"/>
                  </a:schemeClr>
                </a:solidFill>
              </a:rPr>
              <a:t>null</a:t>
            </a:r>
            <a:r>
              <a:t>:</a:t>
            </a:r>
          </a:p>
          <a:p>
            <a:pPr algn="l"/>
            <a:r>
              <a:t>    index = (keyHash + </a:t>
            </a:r>
            <a:r>
              <a:rPr b="1">
                <a:solidFill>
                  <a:schemeClr val="accent6">
                    <a:hueOff val="-241736"/>
                    <a:satOff val="29413"/>
                    <a:lumOff val="20727"/>
                  </a:schemeClr>
                </a:solidFill>
              </a:rPr>
              <a:t>P</a:t>
            </a:r>
            <a:r>
              <a:t>(k,x)) mod </a:t>
            </a:r>
            <a:r>
              <a:rPr b="1"/>
              <a:t>N</a:t>
            </a:r>
          </a:p>
          <a:p>
            <a:pPr algn="l"/>
            <a:r>
              <a:t>    x = x + 1</a:t>
            </a:r>
          </a:p>
          <a:p>
            <a:pPr algn="l"/>
            <a:endParaRPr/>
          </a:p>
          <a:p>
            <a:pPr algn="l"/>
            <a:r>
              <a:t>insert (k,v) at table[index]</a:t>
            </a:r>
          </a:p>
        </p:txBody>
      </p:sp>
      <p:sp>
        <p:nvSpPr>
          <p:cNvPr id="2442" name="General insertion method for open addressing on a table of size N goes as follows:"/>
          <p:cNvSpPr/>
          <p:nvPr/>
        </p:nvSpPr>
        <p:spPr>
          <a:xfrm>
            <a:off x="141027" y="1676834"/>
            <a:ext cx="12722747"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General insertion method for open addressing on a </a:t>
            </a:r>
            <a:r>
              <a:rPr u="sng"/>
              <a:t>table of size </a:t>
            </a:r>
            <a:r>
              <a:rPr b="1" u="sng"/>
              <a:t>N</a:t>
            </a:r>
            <a:r>
              <a:t> goes as follows:</a:t>
            </a:r>
          </a:p>
        </p:txBody>
      </p:sp>
      <p:sp>
        <p:nvSpPr>
          <p:cNvPr id="2443" name="Where H(k) is the hash for the key k and P(k,x) is the probing function"/>
          <p:cNvSpPr/>
          <p:nvPr/>
        </p:nvSpPr>
        <p:spPr>
          <a:xfrm>
            <a:off x="682332" y="8359140"/>
            <a:ext cx="11640136"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Where </a:t>
            </a:r>
            <a:r>
              <a:rPr b="1">
                <a:solidFill>
                  <a:schemeClr val="accent5">
                    <a:hueOff val="101205"/>
                    <a:satOff val="-13598"/>
                    <a:lumOff val="23877"/>
                  </a:schemeClr>
                </a:solidFill>
              </a:rPr>
              <a:t>H</a:t>
            </a:r>
            <a:r>
              <a:t>(k) is the hash for the key k and </a:t>
            </a:r>
            <a:r>
              <a:rPr b="1">
                <a:solidFill>
                  <a:schemeClr val="accent6">
                    <a:hueOff val="-241736"/>
                    <a:satOff val="29413"/>
                    <a:lumOff val="20727"/>
                  </a:schemeClr>
                </a:solidFill>
              </a:rPr>
              <a:t>P</a:t>
            </a:r>
            <a:r>
              <a:t>(k,x) is the probing function</a:t>
            </a:r>
          </a:p>
        </p:txBody>
      </p:sp>
    </p:spTree>
  </p:cSld>
  <p:clrMapOvr>
    <a:masterClrMapping/>
  </p:clrMapOvr>
  <p:transition spd="me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5" name="QP is a probing method which probes according to a quadratic formula, specifically:"/>
          <p:cNvSpPr/>
          <p:nvPr/>
        </p:nvSpPr>
        <p:spPr>
          <a:xfrm>
            <a:off x="108406" y="2388204"/>
            <a:ext cx="12787988"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QP is a </a:t>
            </a:r>
            <a:r>
              <a:rPr b="1">
                <a:solidFill>
                  <a:schemeClr val="accent2">
                    <a:satOff val="-13916"/>
                    <a:lumOff val="13989"/>
                  </a:schemeClr>
                </a:solidFill>
              </a:rPr>
              <a:t>probing method </a:t>
            </a:r>
            <a:r>
              <a:t>which probes according to a quadratic formula, specifically:</a:t>
            </a:r>
          </a:p>
        </p:txBody>
      </p:sp>
      <p:sp>
        <p:nvSpPr>
          <p:cNvPr id="2446" name="However, as we previously saw not all quadratic functions are viable because they are unable to produce a cycle of order N. We will need some way to handle this."/>
          <p:cNvSpPr/>
          <p:nvPr/>
        </p:nvSpPr>
        <p:spPr>
          <a:xfrm>
            <a:off x="314758" y="5827847"/>
            <a:ext cx="12070483"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However, as we previously saw not all quadratic functions are viable because they are unable to produce a cycle of order </a:t>
            </a:r>
            <a:r>
              <a:rPr b="1"/>
              <a:t>N</a:t>
            </a:r>
            <a:r>
              <a:t>. We will need some way to handle this.</a:t>
            </a:r>
          </a:p>
        </p:txBody>
      </p:sp>
      <p:sp>
        <p:nvSpPr>
          <p:cNvPr id="2447" name="What is Quadratic Probing (QP)?"/>
          <p:cNvSpPr>
            <a:spLocks noGrp="1"/>
          </p:cNvSpPr>
          <p:nvPr>
            <p:ph type="title"/>
          </p:nvPr>
        </p:nvSpPr>
        <p:spPr>
          <a:xfrm>
            <a:off x="0" y="172720"/>
            <a:ext cx="13004801" cy="1188319"/>
          </a:xfrm>
          <a:prstGeom prst="rect">
            <a:avLst/>
          </a:prstGeom>
        </p:spPr>
        <p:txBody>
          <a:bodyPr/>
          <a:lstStyle>
            <a:lvl1pPr defTabSz="397256">
              <a:defRPr sz="5440" b="1"/>
            </a:lvl1pPr>
          </a:lstStyle>
          <a:p>
            <a:r>
              <a:t>What is Quadratic Probing (QP)?</a:t>
            </a:r>
          </a:p>
        </p:txBody>
      </p:sp>
      <p:sp>
        <p:nvSpPr>
          <p:cNvPr id="2448" name="P(x) = ax² + bx + c where a,b,c are constants and a ≠ 0 (otherwise we have linear probing)"/>
          <p:cNvSpPr/>
          <p:nvPr/>
        </p:nvSpPr>
        <p:spPr>
          <a:xfrm>
            <a:off x="-38958" y="3759778"/>
            <a:ext cx="13082716"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a:solidFill>
                  <a:schemeClr val="accent6">
                    <a:hueOff val="-241736"/>
                    <a:satOff val="29413"/>
                    <a:lumOff val="20727"/>
                  </a:schemeClr>
                </a:solidFill>
              </a:rPr>
              <a:t>P</a:t>
            </a:r>
            <a:r>
              <a:t>(x) = ax² + bx + c where a,b,c are constants and a ≠ 0 (otherwise we have linear probing)</a:t>
            </a:r>
          </a:p>
        </p:txBody>
      </p:sp>
      <p:sp>
        <p:nvSpPr>
          <p:cNvPr id="2449" name="(Note: The constant c is obsolete, do you know why?)"/>
          <p:cNvSpPr/>
          <p:nvPr/>
        </p:nvSpPr>
        <p:spPr>
          <a:xfrm>
            <a:off x="1521717" y="4811605"/>
            <a:ext cx="9656565" cy="457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lvl1pPr>
          </a:lstStyle>
          <a:p>
            <a:r>
              <a:t>(Note: The constant c is obsolete, do you know why?)</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Outline"/>
          <p:cNvSpPr>
            <a:spLocks noGrp="1"/>
          </p:cNvSpPr>
          <p:nvPr>
            <p:ph type="title"/>
          </p:nvPr>
        </p:nvSpPr>
        <p:spPr>
          <a:xfrm>
            <a:off x="952500" y="-5328"/>
            <a:ext cx="11099800" cy="1421763"/>
          </a:xfrm>
          <a:prstGeom prst="rect">
            <a:avLst/>
          </a:prstGeom>
        </p:spPr>
        <p:txBody>
          <a:bodyPr/>
          <a:lstStyle>
            <a:lvl1pPr>
              <a:defRPr b="1"/>
            </a:lvl1pPr>
          </a:lstStyle>
          <a:p>
            <a:r>
              <a:t>Outline</a:t>
            </a:r>
          </a:p>
        </p:txBody>
      </p:sp>
      <p:sp>
        <p:nvSpPr>
          <p:cNvPr id="123" name="What is a Hash table(HT) and what is a hash function?…"/>
          <p:cNvSpPr>
            <a:spLocks noGrp="1"/>
          </p:cNvSpPr>
          <p:nvPr>
            <p:ph type="body" idx="1"/>
          </p:nvPr>
        </p:nvSpPr>
        <p:spPr>
          <a:xfrm>
            <a:off x="574449" y="1386206"/>
            <a:ext cx="12485396" cy="7749500"/>
          </a:xfrm>
          <a:prstGeom prst="rect">
            <a:avLst/>
          </a:prstGeom>
        </p:spPr>
        <p:txBody>
          <a:bodyPr/>
          <a:lstStyle/>
          <a:p>
            <a:pPr marL="360045" indent="-360045" defTabSz="473201">
              <a:spcBef>
                <a:spcPts val="3200"/>
              </a:spcBef>
              <a:defRPr sz="2916"/>
            </a:pPr>
            <a:r>
              <a:t>What is a </a:t>
            </a:r>
            <a:r>
              <a:rPr b="1">
                <a:solidFill>
                  <a:schemeClr val="accent2">
                    <a:satOff val="-13916"/>
                    <a:lumOff val="13989"/>
                  </a:schemeClr>
                </a:solidFill>
              </a:rPr>
              <a:t>Hash table(HT)</a:t>
            </a:r>
            <a:r>
              <a:t> and what is a </a:t>
            </a:r>
            <a:r>
              <a:rPr b="1">
                <a:solidFill>
                  <a:schemeClr val="accent2">
                    <a:satOff val="-13916"/>
                    <a:lumOff val="13989"/>
                  </a:schemeClr>
                </a:solidFill>
              </a:rPr>
              <a:t>hash function</a:t>
            </a:r>
            <a:r>
              <a:t>?</a:t>
            </a:r>
          </a:p>
          <a:p>
            <a:pPr marL="360045" indent="-360045" defTabSz="473201">
              <a:spcBef>
                <a:spcPts val="3200"/>
              </a:spcBef>
              <a:defRPr sz="2916"/>
            </a:pPr>
            <a:r>
              <a:t>Properties of hash functions</a:t>
            </a:r>
          </a:p>
          <a:p>
            <a:pPr marL="360045" indent="-360045" defTabSz="473201">
              <a:spcBef>
                <a:spcPts val="3200"/>
              </a:spcBef>
              <a:defRPr sz="2916"/>
            </a:pPr>
            <a:r>
              <a:t>Discussion on collision resolution methods, in particular: </a:t>
            </a:r>
            <a:r>
              <a:rPr b="1">
                <a:solidFill>
                  <a:schemeClr val="accent2">
                    <a:satOff val="-13916"/>
                    <a:lumOff val="13989"/>
                  </a:schemeClr>
                </a:solidFill>
              </a:rPr>
              <a:t>separate chaining</a:t>
            </a:r>
            <a:r>
              <a:t> and </a:t>
            </a:r>
            <a:r>
              <a:rPr b="1">
                <a:solidFill>
                  <a:schemeClr val="accent2">
                    <a:satOff val="-13916"/>
                    <a:lumOff val="13989"/>
                  </a:schemeClr>
                </a:solidFill>
              </a:rPr>
              <a:t>open addressing</a:t>
            </a:r>
            <a:endParaRPr>
              <a:solidFill>
                <a:schemeClr val="accent4"/>
              </a:solidFill>
            </a:endParaRPr>
          </a:p>
          <a:p>
            <a:pPr marL="360045" indent="-360045" defTabSz="473201">
              <a:spcBef>
                <a:spcPts val="3200"/>
              </a:spcBef>
              <a:defRPr sz="2916"/>
            </a:pPr>
            <a:r>
              <a:t>Complexity analysis</a:t>
            </a:r>
          </a:p>
          <a:p>
            <a:pPr marL="360045" indent="-360045" defTabSz="473201">
              <a:spcBef>
                <a:spcPts val="3200"/>
              </a:spcBef>
              <a:defRPr sz="2916"/>
            </a:pPr>
            <a:r>
              <a:t>Separate chaining implementation details:</a:t>
            </a:r>
          </a:p>
          <a:p>
            <a:pPr marL="720090" lvl="1" indent="-360045" defTabSz="473201">
              <a:spcBef>
                <a:spcPts val="3200"/>
              </a:spcBef>
              <a:defRPr sz="2916"/>
            </a:pPr>
            <a:r>
              <a:t>Linked list approach overview</a:t>
            </a:r>
          </a:p>
          <a:p>
            <a:pPr marL="720090" lvl="1" indent="-360045" defTabSz="473201">
              <a:spcBef>
                <a:spcPts val="3200"/>
              </a:spcBef>
              <a:defRPr sz="2916"/>
            </a:pPr>
            <a:r>
              <a:t>Separate chaining FAQs</a:t>
            </a:r>
          </a:p>
          <a:p>
            <a:pPr marL="720090" lvl="1" indent="-360045" defTabSz="473201">
              <a:spcBef>
                <a:spcPts val="3200"/>
              </a:spcBef>
              <a:defRPr sz="2916"/>
            </a:pPr>
            <a:r>
              <a:t>Separate chaining source code</a:t>
            </a:r>
          </a:p>
          <a:p>
            <a:pPr marL="360045" indent="-360045" defTabSz="473201">
              <a:spcBef>
                <a:spcPts val="3200"/>
              </a:spcBef>
              <a:defRPr sz="2916"/>
            </a:pPr>
            <a:r>
              <a:t>Separating chaining HT source code :)</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roperties of Hash functions"/>
          <p:cNvSpPr>
            <a:spLocks noGrp="1"/>
          </p:cNvSpPr>
          <p:nvPr>
            <p:ph type="title"/>
          </p:nvPr>
        </p:nvSpPr>
        <p:spPr>
          <a:xfrm>
            <a:off x="445665" y="117507"/>
            <a:ext cx="12113470" cy="1302226"/>
          </a:xfrm>
          <a:prstGeom prst="rect">
            <a:avLst/>
          </a:prstGeom>
        </p:spPr>
        <p:txBody>
          <a:bodyPr/>
          <a:lstStyle>
            <a:lvl1pPr defTabSz="408940">
              <a:defRPr sz="5600" b="1"/>
            </a:lvl1pPr>
          </a:lstStyle>
          <a:p>
            <a:r>
              <a:t>Properties of Hash functions</a:t>
            </a:r>
          </a:p>
        </p:txBody>
      </p:sp>
      <p:sp>
        <p:nvSpPr>
          <p:cNvPr id="224" name="Q: How can we use this to our advantage to speedup object comparisons?"/>
          <p:cNvSpPr/>
          <p:nvPr/>
        </p:nvSpPr>
        <p:spPr>
          <a:xfrm>
            <a:off x="445665" y="4201445"/>
            <a:ext cx="12113470"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Q: How can we use this to our advantage to speedup object comparisons?</a:t>
            </a:r>
          </a:p>
        </p:txBody>
      </p:sp>
      <p:sp>
        <p:nvSpPr>
          <p:cNvPr id="225" name="A: This means that instead of comparing x and y directly a smarter approach is to first compare their hash values, and only if the hash values match do we need to explicitly compare x and y."/>
          <p:cNvSpPr/>
          <p:nvPr/>
        </p:nvSpPr>
        <p:spPr>
          <a:xfrm>
            <a:off x="114324" y="5937249"/>
            <a:ext cx="12776151"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 This means that instead of comparing x and y directly a smarter approach is to first compare their hash values, and only if the hash values match do we need to explicitly compare x and y.</a:t>
            </a:r>
          </a:p>
        </p:txBody>
      </p:sp>
      <p:sp>
        <p:nvSpPr>
          <p:cNvPr id="226" name="If H(x) = H(y) then objects x and y might be equal, but if H(x) ≠ H(y) then x and y are certainly not equal."/>
          <p:cNvSpPr/>
          <p:nvPr/>
        </p:nvSpPr>
        <p:spPr>
          <a:xfrm>
            <a:off x="1213457" y="1805241"/>
            <a:ext cx="10577885"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If </a:t>
            </a:r>
            <a:r>
              <a:rPr b="1">
                <a:solidFill>
                  <a:schemeClr val="accent4">
                    <a:hueOff val="102361"/>
                    <a:satOff val="14118"/>
                    <a:lumOff val="10675"/>
                  </a:schemeClr>
                </a:solidFill>
              </a:rPr>
              <a:t>H(x) = H(y)</a:t>
            </a:r>
            <a:r>
              <a:t> then objects x and y </a:t>
            </a:r>
            <a:r>
              <a:rPr b="1">
                <a:solidFill>
                  <a:schemeClr val="accent4">
                    <a:hueOff val="102361"/>
                    <a:satOff val="14118"/>
                    <a:lumOff val="10675"/>
                  </a:schemeClr>
                </a:solidFill>
              </a:rPr>
              <a:t>might be equal</a:t>
            </a:r>
            <a:r>
              <a:t>, but if </a:t>
            </a:r>
            <a:r>
              <a:rPr b="1">
                <a:solidFill>
                  <a:schemeClr val="accent6">
                    <a:hueOff val="-241736"/>
                    <a:satOff val="29413"/>
                    <a:lumOff val="20727"/>
                  </a:schemeClr>
                </a:solidFill>
              </a:rPr>
              <a:t>H(x) ≠ H(y)</a:t>
            </a:r>
            <a:r>
              <a:t> then x and y are </a:t>
            </a:r>
            <a:r>
              <a:rPr b="1">
                <a:solidFill>
                  <a:schemeClr val="accent6">
                    <a:hueOff val="-241736"/>
                    <a:satOff val="29413"/>
                    <a:lumOff val="20727"/>
                  </a:schemeClr>
                </a:solidFill>
              </a:rPr>
              <a:t>certainly not equal</a:t>
            </a:r>
            <a:r>
              <a:t>. </a:t>
            </a:r>
          </a:p>
        </p:txBody>
      </p:sp>
    </p:spTree>
  </p:cSld>
  <p:clrMapOvr>
    <a:masterClrMapping/>
  </p:clrMapOvr>
  <p:transition spd="me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1" name="Randomly selected QP functions have the issue that they easily produce short cycles. For example, if P(x) = 2x² + 2, H(k) = 4, and table size is nine (N = 9) we end up with the following cycle occurring:"/>
          <p:cNvSpPr/>
          <p:nvPr/>
        </p:nvSpPr>
        <p:spPr>
          <a:xfrm>
            <a:off x="126913" y="1382294"/>
            <a:ext cx="12750975"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r>
              <a:t>Randomly selected QP functions have the issue that they easily produce short cycles. For example, if </a:t>
            </a:r>
            <a:r>
              <a:rPr b="1">
                <a:solidFill>
                  <a:schemeClr val="accent6">
                    <a:hueOff val="-241736"/>
                    <a:satOff val="29413"/>
                    <a:lumOff val="20727"/>
                  </a:schemeClr>
                </a:solidFill>
              </a:rPr>
              <a:t>P</a:t>
            </a:r>
            <a:r>
              <a:t>(x) = 2x² + 2, </a:t>
            </a:r>
            <a:r>
              <a:rPr b="1">
                <a:solidFill>
                  <a:schemeClr val="accent5">
                    <a:hueOff val="101205"/>
                    <a:satOff val="-13598"/>
                    <a:lumOff val="23877"/>
                  </a:schemeClr>
                </a:solidFill>
              </a:rPr>
              <a:t>H</a:t>
            </a:r>
            <a:r>
              <a:t>(k) = 4, and table size is nine (N = 9) we end up with the following cycle occurring:</a:t>
            </a:r>
          </a:p>
        </p:txBody>
      </p:sp>
      <p:sp>
        <p:nvSpPr>
          <p:cNvPr id="2452" name="H(k)+P(0) mod N = 4…"/>
          <p:cNvSpPr/>
          <p:nvPr/>
        </p:nvSpPr>
        <p:spPr>
          <a:xfrm>
            <a:off x="528320" y="4377890"/>
            <a:ext cx="5619453"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(0)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(1)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(2)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(3)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(4)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(5)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(6)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(7)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(8) mod N = 4</a:t>
            </a:r>
          </a:p>
        </p:txBody>
      </p:sp>
      <p:sp>
        <p:nvSpPr>
          <p:cNvPr id="2453" name="…"/>
          <p:cNvSpPr/>
          <p:nvPr/>
        </p:nvSpPr>
        <p:spPr>
          <a:xfrm>
            <a:off x="2988376" y="8960025"/>
            <a:ext cx="3895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t>
            </a:r>
          </a:p>
        </p:txBody>
      </p:sp>
      <p:sp>
        <p:nvSpPr>
          <p:cNvPr id="2454" name="Chaos with cycles"/>
          <p:cNvSpPr>
            <a:spLocks noGrp="1"/>
          </p:cNvSpPr>
          <p:nvPr>
            <p:ph type="title"/>
          </p:nvPr>
        </p:nvSpPr>
        <p:spPr>
          <a:xfrm>
            <a:off x="0" y="172720"/>
            <a:ext cx="13004801" cy="1188319"/>
          </a:xfrm>
          <a:prstGeom prst="rect">
            <a:avLst/>
          </a:prstGeom>
        </p:spPr>
        <p:txBody>
          <a:bodyPr/>
          <a:lstStyle>
            <a:lvl1pPr defTabSz="537463">
              <a:defRPr sz="7360" b="1"/>
            </a:lvl1pPr>
          </a:lstStyle>
          <a:p>
            <a:r>
              <a:t>Chaos with cycles</a:t>
            </a:r>
          </a:p>
        </p:txBody>
      </p:sp>
      <p:sp>
        <p:nvSpPr>
          <p:cNvPr id="2455" name="The cycle {4,7} makes it impossible to reach buckets {0,1,2,3,5,6,8}!"/>
          <p:cNvSpPr/>
          <p:nvPr/>
        </p:nvSpPr>
        <p:spPr>
          <a:xfrm>
            <a:off x="6007283" y="4309109"/>
            <a:ext cx="6850490"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The cycle {4,7} makes it impossible to reach buckets {0,1,2,3,5,6,8}!</a:t>
            </a:r>
          </a:p>
        </p:txBody>
      </p:sp>
      <p:sp>
        <p:nvSpPr>
          <p:cNvPr id="2456" name="This would cause an infinite loop in our hash table if the buckets 4 and 7 were already occupied!"/>
          <p:cNvSpPr/>
          <p:nvPr/>
        </p:nvSpPr>
        <p:spPr>
          <a:xfrm>
            <a:off x="6159524" y="6194524"/>
            <a:ext cx="6698249"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This would cause an </a:t>
            </a:r>
            <a:r>
              <a:rPr b="1">
                <a:solidFill>
                  <a:schemeClr val="accent5"/>
                </a:solidFill>
              </a:rPr>
              <a:t>infinite loop</a:t>
            </a:r>
            <a:r>
              <a:t> in our hash table if the buckets 4 and 7 were already occupied!</a:t>
            </a:r>
          </a:p>
        </p:txBody>
      </p:sp>
    </p:spTree>
  </p:cSld>
  <p:clrMapOvr>
    <a:masterClrMapping/>
  </p:clrMapOvr>
  <p:transition spd="me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 name="Q: So how do we pick a probing function we can work with?"/>
          <p:cNvSpPr/>
          <p:nvPr/>
        </p:nvSpPr>
        <p:spPr>
          <a:xfrm>
            <a:off x="2077362" y="1544753"/>
            <a:ext cx="8850076"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a:t>Q:</a:t>
            </a:r>
            <a:r>
              <a:t> So how do we pick a probing function we can work with?</a:t>
            </a:r>
          </a:p>
        </p:txBody>
      </p:sp>
      <p:sp>
        <p:nvSpPr>
          <p:cNvPr id="2459" name="Chaos with cycles"/>
          <p:cNvSpPr>
            <a:spLocks noGrp="1"/>
          </p:cNvSpPr>
          <p:nvPr>
            <p:ph type="title"/>
          </p:nvPr>
        </p:nvSpPr>
        <p:spPr>
          <a:xfrm>
            <a:off x="0" y="172720"/>
            <a:ext cx="13004801" cy="1188319"/>
          </a:xfrm>
          <a:prstGeom prst="rect">
            <a:avLst/>
          </a:prstGeom>
        </p:spPr>
        <p:txBody>
          <a:bodyPr/>
          <a:lstStyle>
            <a:lvl1pPr defTabSz="537463">
              <a:defRPr sz="7360" b="1"/>
            </a:lvl1pPr>
          </a:lstStyle>
          <a:p>
            <a:r>
              <a:t>Chaos with cycles</a:t>
            </a:r>
          </a:p>
        </p:txBody>
      </p:sp>
      <p:sp>
        <p:nvSpPr>
          <p:cNvPr id="2460" name="A: There are numerous ways, but three of the most popular approaches are:"/>
          <p:cNvSpPr/>
          <p:nvPr/>
        </p:nvSpPr>
        <p:spPr>
          <a:xfrm>
            <a:off x="612139" y="3175434"/>
            <a:ext cx="10889339"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a:t>A:</a:t>
            </a:r>
            <a:r>
              <a:t> There are numerous ways, but three of the most popular approaches are:</a:t>
            </a:r>
          </a:p>
        </p:txBody>
      </p:sp>
      <p:sp>
        <p:nvSpPr>
          <p:cNvPr id="2461" name="1) Let P(x) = x², keep the table size a prime number &gt; 3 and also keep α ≤ ½"/>
          <p:cNvSpPr/>
          <p:nvPr/>
        </p:nvSpPr>
        <p:spPr>
          <a:xfrm>
            <a:off x="513243" y="4592753"/>
            <a:ext cx="11572945"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1) Let </a:t>
            </a:r>
            <a:r>
              <a:rPr b="1">
                <a:solidFill>
                  <a:schemeClr val="accent6">
                    <a:hueOff val="-241736"/>
                    <a:satOff val="29413"/>
                    <a:lumOff val="20727"/>
                  </a:schemeClr>
                </a:solidFill>
              </a:rPr>
              <a:t>P</a:t>
            </a:r>
            <a:r>
              <a:t>(x) = x², keep the table size a prime number &gt; 3 and also keep α ≤ ½</a:t>
            </a:r>
          </a:p>
        </p:txBody>
      </p:sp>
      <p:sp>
        <p:nvSpPr>
          <p:cNvPr id="2462" name="2) Let P(x) = (x² + x)/2 and keep the table size a power of two"/>
          <p:cNvSpPr/>
          <p:nvPr/>
        </p:nvSpPr>
        <p:spPr>
          <a:xfrm>
            <a:off x="1030887" y="6132829"/>
            <a:ext cx="10537657"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2) Let </a:t>
            </a:r>
            <a:r>
              <a:rPr b="1">
                <a:solidFill>
                  <a:schemeClr val="accent6">
                    <a:hueOff val="-241736"/>
                    <a:satOff val="29413"/>
                    <a:lumOff val="20727"/>
                  </a:schemeClr>
                </a:solidFill>
              </a:rPr>
              <a:t>P</a:t>
            </a:r>
            <a:r>
              <a:t>(x) = (x² + x)/2 and keep the table size a power of two</a:t>
            </a:r>
          </a:p>
        </p:txBody>
      </p:sp>
      <p:sp>
        <p:nvSpPr>
          <p:cNvPr id="2463" name="3) Let P(x) = (-1x)*x² and keep the table size a prime N where N ≡ 3 mod 4"/>
          <p:cNvSpPr/>
          <p:nvPr/>
        </p:nvSpPr>
        <p:spPr>
          <a:xfrm>
            <a:off x="787980" y="7427393"/>
            <a:ext cx="11023470"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3) Let </a:t>
            </a:r>
            <a:r>
              <a:rPr b="1">
                <a:solidFill>
                  <a:schemeClr val="accent6">
                    <a:hueOff val="-241736"/>
                    <a:satOff val="29413"/>
                    <a:lumOff val="20727"/>
                  </a:schemeClr>
                </a:solidFill>
              </a:rPr>
              <a:t>P</a:t>
            </a:r>
            <a:r>
              <a:t>(x) = (-1</a:t>
            </a:r>
            <a:r>
              <a:rPr baseline="31999"/>
              <a:t>x</a:t>
            </a:r>
            <a:r>
              <a:t>)*x² and keep the table size a prime N where N ≡ 3 mod 4</a:t>
            </a:r>
          </a:p>
        </p:txBody>
      </p:sp>
    </p:spTree>
  </p:cSld>
  <p:clrMapOvr>
    <a:masterClrMapping/>
  </p:clrMapOvr>
  <p:transition spd="me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5" name="Chaos with cycles"/>
          <p:cNvSpPr>
            <a:spLocks noGrp="1"/>
          </p:cNvSpPr>
          <p:nvPr>
            <p:ph type="title"/>
          </p:nvPr>
        </p:nvSpPr>
        <p:spPr>
          <a:xfrm>
            <a:off x="0" y="172720"/>
            <a:ext cx="13004801" cy="1188319"/>
          </a:xfrm>
          <a:prstGeom prst="rect">
            <a:avLst/>
          </a:prstGeom>
        </p:spPr>
        <p:txBody>
          <a:bodyPr/>
          <a:lstStyle>
            <a:lvl1pPr defTabSz="537463">
              <a:defRPr sz="7360" b="1"/>
            </a:lvl1pPr>
          </a:lstStyle>
          <a:p>
            <a:r>
              <a:t>Chaos with cycles</a:t>
            </a:r>
          </a:p>
        </p:txBody>
      </p:sp>
      <p:sp>
        <p:nvSpPr>
          <p:cNvPr id="2466" name="2) Let P(x) = (x² + x)/2 and keep the table size a power of two"/>
          <p:cNvSpPr/>
          <p:nvPr/>
        </p:nvSpPr>
        <p:spPr>
          <a:xfrm>
            <a:off x="1030887" y="6132829"/>
            <a:ext cx="10537657"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2) Let </a:t>
            </a:r>
            <a:r>
              <a:rPr b="1">
                <a:solidFill>
                  <a:schemeClr val="accent6">
                    <a:hueOff val="-241736"/>
                    <a:satOff val="29413"/>
                    <a:lumOff val="20727"/>
                  </a:schemeClr>
                </a:solidFill>
              </a:rPr>
              <a:t>P</a:t>
            </a:r>
            <a:r>
              <a:t>(x) = (x² + x)/2 and keep the table size a power of two</a:t>
            </a:r>
          </a:p>
        </p:txBody>
      </p:sp>
      <p:pic>
        <p:nvPicPr>
          <p:cNvPr id="2467" name="Rectangle" descr="Rectangle"/>
          <p:cNvPicPr>
            <a:picLocks/>
          </p:cNvPicPr>
          <p:nvPr/>
        </p:nvPicPr>
        <p:blipFill>
          <a:blip r:embed="rId2"/>
          <a:stretch>
            <a:fillRect/>
          </a:stretch>
        </p:blipFill>
        <p:spPr>
          <a:xfrm>
            <a:off x="855046" y="5849218"/>
            <a:ext cx="10889338" cy="1566312"/>
          </a:xfrm>
          <a:prstGeom prst="rect">
            <a:avLst/>
          </a:prstGeom>
        </p:spPr>
      </p:pic>
      <p:sp>
        <p:nvSpPr>
          <p:cNvPr id="2469" name="Let’s see an example of inserting using this quadratic probing function…"/>
          <p:cNvSpPr/>
          <p:nvPr/>
        </p:nvSpPr>
        <p:spPr>
          <a:xfrm>
            <a:off x="607592" y="3451859"/>
            <a:ext cx="11384246"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Let’s see an example of inserting using this quadratic probing function…</a:t>
            </a:r>
          </a:p>
        </p:txBody>
      </p:sp>
    </p:spTree>
  </p:cSld>
  <p:clrMapOvr>
    <a:masterClrMapping/>
  </p:clrMapOvr>
  <p:transition spd="me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1" name="Inserting with QP"/>
          <p:cNvSpPr>
            <a:spLocks noGrp="1"/>
          </p:cNvSpPr>
          <p:nvPr>
            <p:ph type="title"/>
          </p:nvPr>
        </p:nvSpPr>
        <p:spPr>
          <a:xfrm>
            <a:off x="0" y="71120"/>
            <a:ext cx="13004801" cy="1188319"/>
          </a:xfrm>
          <a:prstGeom prst="rect">
            <a:avLst/>
          </a:prstGeom>
        </p:spPr>
        <p:txBody>
          <a:bodyPr/>
          <a:lstStyle>
            <a:lvl1pPr defTabSz="537463">
              <a:defRPr sz="7360" b="1"/>
            </a:lvl1pPr>
          </a:lstStyle>
          <a:p>
            <a:r>
              <a:t>Inserting with QP</a:t>
            </a:r>
          </a:p>
        </p:txBody>
      </p:sp>
      <p:sp>
        <p:nvSpPr>
          <p:cNvPr id="2472" name="Suppose we have an originally empty hash table and we want to insert some (ki,vi) pairs with QP and we selected our hash table to have:"/>
          <p:cNvSpPr/>
          <p:nvPr/>
        </p:nvSpPr>
        <p:spPr>
          <a:xfrm>
            <a:off x="0" y="3840797"/>
            <a:ext cx="13004801"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r>
              <a:t>Suppose we have an originally empty hash table and we want to insert some (k</a:t>
            </a:r>
            <a:r>
              <a:rPr baseline="-5999"/>
              <a:t>i</a:t>
            </a:r>
            <a:r>
              <a:t>,v</a:t>
            </a:r>
            <a:r>
              <a:rPr baseline="-5999"/>
              <a:t>i</a:t>
            </a:r>
            <a:r>
              <a:t>) pairs with QP and we selected our hash table to have:</a:t>
            </a:r>
          </a:p>
        </p:txBody>
      </p:sp>
      <p:graphicFrame>
        <p:nvGraphicFramePr>
          <p:cNvPr id="2473" name="Table"/>
          <p:cNvGraphicFramePr/>
          <p:nvPr/>
        </p:nvGraphicFramePr>
        <p:xfrm>
          <a:off x="763885" y="22758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474" name="Probing function: P(x) = (x² + x)/2…"/>
          <p:cNvSpPr/>
          <p:nvPr/>
        </p:nvSpPr>
        <p:spPr>
          <a:xfrm>
            <a:off x="1215355" y="6192519"/>
            <a:ext cx="10574090"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Probing function: </a:t>
            </a:r>
            <a:r>
              <a:rPr b="1">
                <a:solidFill>
                  <a:schemeClr val="accent6">
                    <a:hueOff val="-241736"/>
                    <a:satOff val="29413"/>
                    <a:lumOff val="20727"/>
                  </a:schemeClr>
                </a:solidFill>
              </a:rPr>
              <a:t>P</a:t>
            </a:r>
            <a:r>
              <a:t>(x) = (x² + x)/2 </a:t>
            </a:r>
          </a:p>
          <a:p>
            <a:r>
              <a:t>Table size: N = 2³ = 8 (power of two)</a:t>
            </a:r>
            <a:endParaRPr b="1">
              <a:solidFill>
                <a:schemeClr val="accent4">
                  <a:hueOff val="102361"/>
                  <a:satOff val="14118"/>
                  <a:lumOff val="10675"/>
                </a:schemeClr>
              </a:solidFill>
            </a:endParaRPr>
          </a:p>
          <a:p>
            <a:r>
              <a:t>Max load factor: α = 0.4</a:t>
            </a:r>
          </a:p>
          <a:p>
            <a:r>
              <a:t>Threshold before resize = N * α = 3</a:t>
            </a:r>
          </a:p>
        </p:txBody>
      </p:sp>
      <p:graphicFrame>
        <p:nvGraphicFramePr>
          <p:cNvPr id="2475" name="Table"/>
          <p:cNvGraphicFramePr/>
          <p:nvPr/>
        </p:nvGraphicFramePr>
        <p:xfrm>
          <a:off x="763885" y="155955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7" name="Inserting with QP"/>
          <p:cNvSpPr>
            <a:spLocks noGrp="1"/>
          </p:cNvSpPr>
          <p:nvPr>
            <p:ph type="title"/>
          </p:nvPr>
        </p:nvSpPr>
        <p:spPr>
          <a:xfrm>
            <a:off x="0" y="71120"/>
            <a:ext cx="13004801" cy="1188319"/>
          </a:xfrm>
          <a:prstGeom prst="rect">
            <a:avLst/>
          </a:prstGeom>
        </p:spPr>
        <p:txBody>
          <a:bodyPr/>
          <a:lstStyle>
            <a:lvl1pPr defTabSz="537463">
              <a:defRPr sz="7360" b="1"/>
            </a:lvl1pPr>
          </a:lstStyle>
          <a:p>
            <a:r>
              <a:t>Inserting with QP</a:t>
            </a:r>
          </a:p>
        </p:txBody>
      </p:sp>
      <p:sp>
        <p:nvSpPr>
          <p:cNvPr id="2478" name="Suppose we have an originally empty hash table and we want to insert some (ki,vi) pairs with QP and we selected our hash table to have:"/>
          <p:cNvSpPr/>
          <p:nvPr/>
        </p:nvSpPr>
        <p:spPr>
          <a:xfrm>
            <a:off x="0" y="3840797"/>
            <a:ext cx="13004801"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r>
              <a:t>Suppose we have an originally empty hash table and we want to insert some (k</a:t>
            </a:r>
            <a:r>
              <a:rPr baseline="-5999"/>
              <a:t>i</a:t>
            </a:r>
            <a:r>
              <a:t>,v</a:t>
            </a:r>
            <a:r>
              <a:rPr baseline="-5999"/>
              <a:t>i</a:t>
            </a:r>
            <a:r>
              <a:t>) pairs with QP and we selected our hash table to have:</a:t>
            </a:r>
          </a:p>
        </p:txBody>
      </p:sp>
      <p:sp>
        <p:nvSpPr>
          <p:cNvPr id="2479" name="Probing function: P(x) = (x² + x)/2…"/>
          <p:cNvSpPr/>
          <p:nvPr/>
        </p:nvSpPr>
        <p:spPr>
          <a:xfrm>
            <a:off x="1215355" y="6192519"/>
            <a:ext cx="10574090"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Probing function: </a:t>
            </a:r>
            <a:r>
              <a:rPr b="1">
                <a:solidFill>
                  <a:schemeClr val="accent6">
                    <a:hueOff val="-241736"/>
                    <a:satOff val="29413"/>
                    <a:lumOff val="20727"/>
                  </a:schemeClr>
                </a:solidFill>
              </a:rPr>
              <a:t>P</a:t>
            </a:r>
            <a:r>
              <a:t>(x) = (x² + x)/2 </a:t>
            </a:r>
          </a:p>
          <a:p>
            <a:r>
              <a:t>Table size: </a:t>
            </a:r>
            <a:r>
              <a:rPr b="1">
                <a:solidFill>
                  <a:schemeClr val="accent4">
                    <a:hueOff val="102361"/>
                    <a:satOff val="14118"/>
                    <a:lumOff val="10675"/>
                  </a:schemeClr>
                </a:solidFill>
              </a:rPr>
              <a:t>N = 2³ = 8 (power of two)</a:t>
            </a:r>
          </a:p>
          <a:p>
            <a:r>
              <a:t>Max load factor: α = 0.4</a:t>
            </a:r>
          </a:p>
          <a:p>
            <a:r>
              <a:t>Threshold before resize = N * α = 3</a:t>
            </a:r>
          </a:p>
        </p:txBody>
      </p:sp>
      <p:graphicFrame>
        <p:nvGraphicFramePr>
          <p:cNvPr id="2480" name="Table"/>
          <p:cNvGraphicFramePr/>
          <p:nvPr/>
        </p:nvGraphicFramePr>
        <p:xfrm>
          <a:off x="763885" y="22758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481" name="Table"/>
          <p:cNvGraphicFramePr/>
          <p:nvPr/>
        </p:nvGraphicFramePr>
        <p:xfrm>
          <a:off x="763885" y="155955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83" name="Table"/>
          <p:cNvGraphicFramePr/>
          <p:nvPr/>
        </p:nvGraphicFramePr>
        <p:xfrm>
          <a:off x="763885" y="142240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484" name="Table"/>
          <p:cNvGraphicFramePr/>
          <p:nvPr/>
        </p:nvGraphicFramePr>
        <p:xfrm>
          <a:off x="763885" y="7061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485"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486" name="Recall P(x) = (x² + x)/2, N = 8, threshold = 3"/>
          <p:cNvSpPr/>
          <p:nvPr/>
        </p:nvSpPr>
        <p:spPr>
          <a:xfrm>
            <a:off x="-627613" y="3249612"/>
            <a:ext cx="14260026"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8, threshold = 3 </a:t>
            </a:r>
          </a:p>
        </p:txBody>
      </p:sp>
      <p:sp>
        <p:nvSpPr>
          <p:cNvPr id="2487"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89" name="Table"/>
          <p:cNvGraphicFramePr/>
          <p:nvPr/>
        </p:nvGraphicFramePr>
        <p:xfrm>
          <a:off x="763885" y="142240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490" name="Table"/>
          <p:cNvGraphicFramePr/>
          <p:nvPr/>
        </p:nvGraphicFramePr>
        <p:xfrm>
          <a:off x="763885" y="7061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491"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492" name="Recall P(x) = (x² + x)/2, N = 8, threshold = 3"/>
          <p:cNvSpPr/>
          <p:nvPr/>
        </p:nvSpPr>
        <p:spPr>
          <a:xfrm>
            <a:off x="-627613" y="3249612"/>
            <a:ext cx="14260026"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8, threshold = 3 </a:t>
            </a:r>
          </a:p>
        </p:txBody>
      </p:sp>
      <p:sp>
        <p:nvSpPr>
          <p:cNvPr id="2493" name="Suppose H(k1) =  6"/>
          <p:cNvSpPr/>
          <p:nvPr/>
        </p:nvSpPr>
        <p:spPr>
          <a:xfrm>
            <a:off x="5111087" y="4105909"/>
            <a:ext cx="497718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1</a:t>
            </a:r>
            <a:r>
              <a:t>) =  6</a:t>
            </a:r>
          </a:p>
        </p:txBody>
      </p:sp>
      <p:sp>
        <p:nvSpPr>
          <p:cNvPr id="2494"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a:solidFill>
                  <a:schemeClr val="accent4">
                    <a:hueOff val="102361"/>
                    <a:satOff val="14118"/>
                    <a:lumOff val="10675"/>
                  </a:schemeClr>
                </a:solidFill>
              </a:defRPr>
            </a:pPr>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96" name="Table"/>
          <p:cNvGraphicFramePr/>
          <p:nvPr/>
        </p:nvGraphicFramePr>
        <p:xfrm>
          <a:off x="763885" y="142240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497" name="Table"/>
          <p:cNvGraphicFramePr/>
          <p:nvPr/>
        </p:nvGraphicFramePr>
        <p:xfrm>
          <a:off x="763885" y="7061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498"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499" name="Recall P(x) = (x² + x)/2, N = 8, threshold = 3"/>
          <p:cNvSpPr/>
          <p:nvPr/>
        </p:nvSpPr>
        <p:spPr>
          <a:xfrm>
            <a:off x="-627613" y="3249612"/>
            <a:ext cx="14260026"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8, threshold = 3 </a:t>
            </a:r>
          </a:p>
        </p:txBody>
      </p:sp>
      <p:sp>
        <p:nvSpPr>
          <p:cNvPr id="2500" name="Suppose H(k1) =  6"/>
          <p:cNvSpPr/>
          <p:nvPr/>
        </p:nvSpPr>
        <p:spPr>
          <a:xfrm>
            <a:off x="5111087" y="4105909"/>
            <a:ext cx="497718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1</a:t>
            </a:r>
            <a:r>
              <a:t>) =  6</a:t>
            </a:r>
          </a:p>
        </p:txBody>
      </p:sp>
      <p:sp>
        <p:nvSpPr>
          <p:cNvPr id="2501" name="H(k1) + P(0) mod N"/>
          <p:cNvSpPr/>
          <p:nvPr/>
        </p:nvSpPr>
        <p:spPr>
          <a:xfrm>
            <a:off x="4560572" y="4822189"/>
            <a:ext cx="497718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a:t>
            </a:r>
          </a:p>
        </p:txBody>
      </p:sp>
      <p:sp>
        <p:nvSpPr>
          <p:cNvPr id="2502" name="6   +   0  mod 8 = 6"/>
          <p:cNvSpPr/>
          <p:nvPr/>
        </p:nvSpPr>
        <p:spPr>
          <a:xfrm>
            <a:off x="4514696" y="5429250"/>
            <a:ext cx="6169969" cy="6223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lstStyle>
          <a:p>
            <a:r>
              <a:t>  6   +   0  mod 8 = 6</a:t>
            </a:r>
          </a:p>
        </p:txBody>
      </p:sp>
      <p:sp>
        <p:nvSpPr>
          <p:cNvPr id="2503"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a:solidFill>
                  <a:schemeClr val="accent4">
                    <a:hueOff val="102361"/>
                    <a:satOff val="14118"/>
                    <a:lumOff val="10675"/>
                  </a:schemeClr>
                </a:solidFill>
              </a:defRPr>
            </a:pPr>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05" name="Table"/>
          <p:cNvGraphicFramePr/>
          <p:nvPr/>
        </p:nvGraphicFramePr>
        <p:xfrm>
          <a:off x="763885" y="142240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506" name="Table"/>
          <p:cNvGraphicFramePr/>
          <p:nvPr/>
        </p:nvGraphicFramePr>
        <p:xfrm>
          <a:off x="763885" y="7061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507"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508" name="Recall P(x) = (x² + x)/2, N = 8, threshold = 3"/>
          <p:cNvSpPr/>
          <p:nvPr/>
        </p:nvSpPr>
        <p:spPr>
          <a:xfrm>
            <a:off x="-627613" y="3249612"/>
            <a:ext cx="14260026"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8, threshold = 3 </a:t>
            </a:r>
          </a:p>
        </p:txBody>
      </p:sp>
      <p:sp>
        <p:nvSpPr>
          <p:cNvPr id="2509" name="Suppose H(k1) =  6"/>
          <p:cNvSpPr/>
          <p:nvPr/>
        </p:nvSpPr>
        <p:spPr>
          <a:xfrm>
            <a:off x="5111087" y="4105909"/>
            <a:ext cx="497718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1</a:t>
            </a:r>
            <a:r>
              <a:t>) =  6</a:t>
            </a:r>
          </a:p>
        </p:txBody>
      </p:sp>
      <p:sp>
        <p:nvSpPr>
          <p:cNvPr id="2510" name="H(k1) + P(0) mod N"/>
          <p:cNvSpPr/>
          <p:nvPr/>
        </p:nvSpPr>
        <p:spPr>
          <a:xfrm>
            <a:off x="4560572" y="4822189"/>
            <a:ext cx="497718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a:t>
            </a:r>
          </a:p>
        </p:txBody>
      </p:sp>
      <p:sp>
        <p:nvSpPr>
          <p:cNvPr id="2511" name="Line"/>
          <p:cNvSpPr/>
          <p:nvPr/>
        </p:nvSpPr>
        <p:spPr>
          <a:xfrm flipV="1">
            <a:off x="10083800" y="2393315"/>
            <a:ext cx="0"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12" name="6   +   0  mod 8 = 6"/>
          <p:cNvSpPr/>
          <p:nvPr/>
        </p:nvSpPr>
        <p:spPr>
          <a:xfrm>
            <a:off x="4514696" y="5429250"/>
            <a:ext cx="6169969" cy="6223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lstStyle>
          <a:p>
            <a:r>
              <a:t>  6   +   0  mod 8 = 6</a:t>
            </a:r>
          </a:p>
        </p:txBody>
      </p:sp>
      <p:sp>
        <p:nvSpPr>
          <p:cNvPr id="2513"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a:solidFill>
                  <a:schemeClr val="accent4">
                    <a:hueOff val="102361"/>
                    <a:satOff val="14118"/>
                    <a:lumOff val="10675"/>
                  </a:schemeClr>
                </a:solidFill>
              </a:defRPr>
            </a:pPr>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15" name="Table"/>
          <p:cNvGraphicFramePr/>
          <p:nvPr/>
        </p:nvGraphicFramePr>
        <p:xfrm>
          <a:off x="763885" y="142240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516" name="Table"/>
          <p:cNvGraphicFramePr/>
          <p:nvPr/>
        </p:nvGraphicFramePr>
        <p:xfrm>
          <a:off x="763885" y="7061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517"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518" name="Recall P(x) = (x² + x)/2, N = 8, threshold = 3"/>
          <p:cNvSpPr/>
          <p:nvPr/>
        </p:nvSpPr>
        <p:spPr>
          <a:xfrm>
            <a:off x="-627613" y="3249612"/>
            <a:ext cx="14260026"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8, threshold = 3 </a:t>
            </a:r>
          </a:p>
        </p:txBody>
      </p:sp>
      <p:sp>
        <p:nvSpPr>
          <p:cNvPr id="2519"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defRPr>
                <a:solidFill>
                  <a:schemeClr val="accent4">
                    <a:hueOff val="102361"/>
                    <a:satOff val="14118"/>
                    <a:lumOff val="10675"/>
                  </a:schemeClr>
                </a:solidFill>
              </a:defRPr>
            </a:pPr>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roperties of Hash functions"/>
          <p:cNvSpPr>
            <a:spLocks noGrp="1"/>
          </p:cNvSpPr>
          <p:nvPr>
            <p:ph type="title"/>
          </p:nvPr>
        </p:nvSpPr>
        <p:spPr>
          <a:xfrm>
            <a:off x="445665" y="117507"/>
            <a:ext cx="12113470" cy="1302226"/>
          </a:xfrm>
          <a:prstGeom prst="rect">
            <a:avLst/>
          </a:prstGeom>
        </p:spPr>
        <p:txBody>
          <a:bodyPr/>
          <a:lstStyle>
            <a:lvl1pPr defTabSz="408940">
              <a:defRPr sz="5600" b="1"/>
            </a:lvl1pPr>
          </a:lstStyle>
          <a:p>
            <a:r>
              <a:t>Properties of Hash functions</a:t>
            </a:r>
          </a:p>
        </p:txBody>
      </p:sp>
      <p:sp>
        <p:nvSpPr>
          <p:cNvPr id="229" name="Consider the problem of trying to determine if two very large files have the same contents.…"/>
          <p:cNvSpPr/>
          <p:nvPr/>
        </p:nvSpPr>
        <p:spPr>
          <a:xfrm>
            <a:off x="-23304" y="1155700"/>
            <a:ext cx="13051409" cy="4559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300"/>
            </a:pPr>
            <a:r>
              <a:t>Consider the problem of trying to determine if two very large files have the same contents.</a:t>
            </a:r>
          </a:p>
          <a:p>
            <a:pPr>
              <a:defRPr sz="3300"/>
            </a:pPr>
            <a:endParaRPr/>
          </a:p>
          <a:p>
            <a:pPr>
              <a:defRPr sz="3300"/>
            </a:pPr>
            <a:r>
              <a:t>If we precomputed </a:t>
            </a:r>
            <a:r>
              <a:rPr b="1">
                <a:solidFill>
                  <a:schemeClr val="accent5">
                    <a:hueOff val="101205"/>
                    <a:satOff val="-13598"/>
                    <a:lumOff val="23877"/>
                  </a:schemeClr>
                </a:solidFill>
              </a:rPr>
              <a:t>H</a:t>
            </a:r>
            <a:r>
              <a:t>(file1) and </a:t>
            </a:r>
            <a:r>
              <a:rPr b="1">
                <a:solidFill>
                  <a:schemeClr val="accent5">
                    <a:hueOff val="101205"/>
                    <a:satOff val="-13598"/>
                    <a:lumOff val="23877"/>
                  </a:schemeClr>
                </a:solidFill>
              </a:rPr>
              <a:t>H</a:t>
            </a:r>
            <a:r>
              <a:t>(file2) first we should compare those hash values since comparing hash values is </a:t>
            </a:r>
            <a:r>
              <a:rPr b="1">
                <a:solidFill>
                  <a:schemeClr val="accent3">
                    <a:hueOff val="-499813"/>
                    <a:satOff val="-5228"/>
                    <a:lumOff val="24899"/>
                  </a:schemeClr>
                </a:solidFill>
              </a:rPr>
              <a:t>O(1)</a:t>
            </a:r>
            <a:r>
              <a:t>! If possible, we do not want to open either of the files directly. Comparing their contents can be very slow, although we may have to if </a:t>
            </a:r>
            <a:r>
              <a:rPr b="1">
                <a:solidFill>
                  <a:schemeClr val="accent5">
                    <a:hueOff val="101205"/>
                    <a:satOff val="-13598"/>
                    <a:lumOff val="23877"/>
                  </a:schemeClr>
                </a:solidFill>
              </a:rPr>
              <a:t>H</a:t>
            </a:r>
            <a:r>
              <a:t>(file1) = </a:t>
            </a:r>
            <a:r>
              <a:rPr b="1">
                <a:solidFill>
                  <a:schemeClr val="accent5">
                    <a:hueOff val="101205"/>
                    <a:satOff val="-13598"/>
                    <a:lumOff val="23877"/>
                  </a:schemeClr>
                </a:solidFill>
              </a:rPr>
              <a:t>H</a:t>
            </a:r>
            <a:r>
              <a:t>(file2).</a:t>
            </a:r>
          </a:p>
        </p:txBody>
      </p:sp>
      <p:pic>
        <p:nvPicPr>
          <p:cNvPr id="230" name="13540413091668666327Text File.svg.med.png" descr="13540413091668666327Text File.svg.med.png"/>
          <p:cNvPicPr>
            <a:picLocks noChangeAspect="1"/>
          </p:cNvPicPr>
          <p:nvPr/>
        </p:nvPicPr>
        <p:blipFill>
          <a:blip r:embed="rId2"/>
          <a:stretch>
            <a:fillRect/>
          </a:stretch>
        </p:blipFill>
        <p:spPr>
          <a:xfrm>
            <a:off x="4008276" y="5720311"/>
            <a:ext cx="1457648" cy="1596471"/>
          </a:xfrm>
          <a:prstGeom prst="rect">
            <a:avLst/>
          </a:prstGeom>
          <a:ln w="12700">
            <a:miter lim="400000"/>
          </a:ln>
        </p:spPr>
      </p:pic>
      <p:pic>
        <p:nvPicPr>
          <p:cNvPr id="231" name="13540413091668666327Text File.svg.med.png" descr="13540413091668666327Text File.svg.med.png"/>
          <p:cNvPicPr>
            <a:picLocks noChangeAspect="1"/>
          </p:cNvPicPr>
          <p:nvPr/>
        </p:nvPicPr>
        <p:blipFill>
          <a:blip r:embed="rId2"/>
          <a:stretch>
            <a:fillRect/>
          </a:stretch>
        </p:blipFill>
        <p:spPr>
          <a:xfrm>
            <a:off x="7538876" y="5720311"/>
            <a:ext cx="1457648" cy="1596471"/>
          </a:xfrm>
          <a:prstGeom prst="rect">
            <a:avLst/>
          </a:prstGeom>
          <a:ln w="12700">
            <a:miter lim="400000"/>
          </a:ln>
        </p:spPr>
      </p:pic>
      <p:sp>
        <p:nvSpPr>
          <p:cNvPr id="232" name="file1"/>
          <p:cNvSpPr/>
          <p:nvPr/>
        </p:nvSpPr>
        <p:spPr>
          <a:xfrm>
            <a:off x="4106496" y="7273394"/>
            <a:ext cx="1261208" cy="54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000"/>
            </a:lvl1pPr>
          </a:lstStyle>
          <a:p>
            <a:r>
              <a:t>file1</a:t>
            </a:r>
          </a:p>
        </p:txBody>
      </p:sp>
      <p:sp>
        <p:nvSpPr>
          <p:cNvPr id="233" name="file2"/>
          <p:cNvSpPr/>
          <p:nvPr/>
        </p:nvSpPr>
        <p:spPr>
          <a:xfrm>
            <a:off x="7637096" y="7273394"/>
            <a:ext cx="1261208" cy="54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000"/>
            </a:lvl1pPr>
          </a:lstStyle>
          <a:p>
            <a:r>
              <a:t>file2</a:t>
            </a:r>
          </a:p>
        </p:txBody>
      </p:sp>
      <p:sp>
        <p:nvSpPr>
          <p:cNvPr id="234" name="="/>
          <p:cNvSpPr/>
          <p:nvPr/>
        </p:nvSpPr>
        <p:spPr>
          <a:xfrm>
            <a:off x="6200576" y="6264547"/>
            <a:ext cx="603648" cy="1041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6400"/>
            </a:lvl1pPr>
          </a:lstStyle>
          <a:p>
            <a:r>
              <a:t>=</a:t>
            </a:r>
          </a:p>
        </p:txBody>
      </p:sp>
      <p:sp>
        <p:nvSpPr>
          <p:cNvPr id="235" name="?"/>
          <p:cNvSpPr/>
          <p:nvPr/>
        </p:nvSpPr>
        <p:spPr>
          <a:xfrm>
            <a:off x="6200576" y="5731146"/>
            <a:ext cx="603648" cy="1041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6400"/>
            </a:lvl1pPr>
          </a:lstStyle>
          <a:p>
            <a:r>
              <a:t>?</a:t>
            </a:r>
          </a:p>
        </p:txBody>
      </p:sp>
      <p:sp>
        <p:nvSpPr>
          <p:cNvPr id="236" name="NOTE: Hash functions for files are more sophisticated than those used for hashtables. Instead for files we use what are called cryptographic hash functions also called checksums."/>
          <p:cNvSpPr/>
          <p:nvPr/>
        </p:nvSpPr>
        <p:spPr>
          <a:xfrm>
            <a:off x="292224" y="7766594"/>
            <a:ext cx="12420352"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000"/>
            </a:pPr>
            <a:r>
              <a:rPr b="1"/>
              <a:t>NOTE</a:t>
            </a:r>
            <a:r>
              <a:t>: Hash functions for files are more sophisticated than those used for hashtables. Instead for files we use what are called </a:t>
            </a:r>
            <a:r>
              <a:rPr b="1">
                <a:solidFill>
                  <a:schemeClr val="accent2">
                    <a:satOff val="-13916"/>
                    <a:lumOff val="13989"/>
                  </a:schemeClr>
                </a:solidFill>
              </a:rPr>
              <a:t>cryptographic hash functions</a:t>
            </a:r>
            <a:r>
              <a:t> also called </a:t>
            </a:r>
            <a:r>
              <a:rPr b="1">
                <a:solidFill>
                  <a:schemeClr val="accent2">
                    <a:satOff val="-13916"/>
                    <a:lumOff val="13989"/>
                  </a:schemeClr>
                </a:solidFill>
              </a:rPr>
              <a:t>checksums</a:t>
            </a:r>
            <a:r>
              <a:t>.</a:t>
            </a:r>
          </a:p>
        </p:txBody>
      </p:sp>
    </p:spTree>
  </p:cSld>
  <p:clrMapOvr>
    <a:masterClrMapping/>
  </p:clrMapOvr>
  <p:transition spd="me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21" name="Table"/>
          <p:cNvGraphicFramePr/>
          <p:nvPr/>
        </p:nvGraphicFramePr>
        <p:xfrm>
          <a:off x="763885" y="142240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522" name="Table"/>
          <p:cNvGraphicFramePr/>
          <p:nvPr/>
        </p:nvGraphicFramePr>
        <p:xfrm>
          <a:off x="763885" y="7061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523"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524" name="Recall P(x) = (x² + x)/2, N = 8, threshold = 3"/>
          <p:cNvSpPr/>
          <p:nvPr/>
        </p:nvSpPr>
        <p:spPr>
          <a:xfrm>
            <a:off x="-627613" y="3249612"/>
            <a:ext cx="14260026"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8, threshold = 3 </a:t>
            </a:r>
          </a:p>
        </p:txBody>
      </p:sp>
      <p:sp>
        <p:nvSpPr>
          <p:cNvPr id="2525" name="Suppose H(k2) =  5"/>
          <p:cNvSpPr/>
          <p:nvPr/>
        </p:nvSpPr>
        <p:spPr>
          <a:xfrm>
            <a:off x="5111087" y="4105909"/>
            <a:ext cx="497718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2</a:t>
            </a:r>
            <a:r>
              <a:t>) =  5</a:t>
            </a:r>
          </a:p>
        </p:txBody>
      </p:sp>
      <p:sp>
        <p:nvSpPr>
          <p:cNvPr id="2526" name="H(k2) + P(0) mod N"/>
          <p:cNvSpPr/>
          <p:nvPr/>
        </p:nvSpPr>
        <p:spPr>
          <a:xfrm>
            <a:off x="4560572" y="4822189"/>
            <a:ext cx="497718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a:t>
            </a:r>
          </a:p>
        </p:txBody>
      </p:sp>
      <p:sp>
        <p:nvSpPr>
          <p:cNvPr id="2527" name="5   +   0  mod 8 = 5"/>
          <p:cNvSpPr/>
          <p:nvPr/>
        </p:nvSpPr>
        <p:spPr>
          <a:xfrm>
            <a:off x="4514696" y="5429250"/>
            <a:ext cx="6169969" cy="6223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lstStyle>
          <a:p>
            <a:r>
              <a:t>  5   +   0  mod 8 = 5</a:t>
            </a:r>
          </a:p>
        </p:txBody>
      </p:sp>
      <p:sp>
        <p:nvSpPr>
          <p:cNvPr id="2528"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defRPr>
                <a:solidFill>
                  <a:schemeClr val="accent4">
                    <a:hueOff val="102361"/>
                    <a:satOff val="14118"/>
                    <a:lumOff val="10675"/>
                  </a:schemeClr>
                </a:solidFill>
              </a:defRPr>
            </a:pPr>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30" name="Table"/>
          <p:cNvGraphicFramePr/>
          <p:nvPr/>
        </p:nvGraphicFramePr>
        <p:xfrm>
          <a:off x="763885" y="142240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531" name="Table"/>
          <p:cNvGraphicFramePr/>
          <p:nvPr/>
        </p:nvGraphicFramePr>
        <p:xfrm>
          <a:off x="763885" y="7061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532"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533" name="Recall P(x) = (x² + x)/2, N = 8, threshold = 3"/>
          <p:cNvSpPr/>
          <p:nvPr/>
        </p:nvSpPr>
        <p:spPr>
          <a:xfrm>
            <a:off x="-627613" y="3249612"/>
            <a:ext cx="14260026"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8, threshold = 3 </a:t>
            </a:r>
          </a:p>
        </p:txBody>
      </p:sp>
      <p:sp>
        <p:nvSpPr>
          <p:cNvPr id="2534" name="Suppose H(k2) =  5"/>
          <p:cNvSpPr/>
          <p:nvPr/>
        </p:nvSpPr>
        <p:spPr>
          <a:xfrm>
            <a:off x="5111087" y="4105909"/>
            <a:ext cx="497718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2</a:t>
            </a:r>
            <a:r>
              <a:t>) =  5</a:t>
            </a:r>
          </a:p>
        </p:txBody>
      </p:sp>
      <p:sp>
        <p:nvSpPr>
          <p:cNvPr id="2535" name="H(k2) + P(0) mod N"/>
          <p:cNvSpPr/>
          <p:nvPr/>
        </p:nvSpPr>
        <p:spPr>
          <a:xfrm>
            <a:off x="4560572" y="4822189"/>
            <a:ext cx="497718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a:t>
            </a:r>
          </a:p>
        </p:txBody>
      </p:sp>
      <p:sp>
        <p:nvSpPr>
          <p:cNvPr id="2536" name="Line"/>
          <p:cNvSpPr/>
          <p:nvPr/>
        </p:nvSpPr>
        <p:spPr>
          <a:xfrm flipV="1">
            <a:off x="8648700" y="2393315"/>
            <a:ext cx="0"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37" name="5   +   0  mod 8 = 5"/>
          <p:cNvSpPr/>
          <p:nvPr/>
        </p:nvSpPr>
        <p:spPr>
          <a:xfrm>
            <a:off x="4514696" y="5429250"/>
            <a:ext cx="6169969" cy="6223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lstStyle>
          <a:p>
            <a:r>
              <a:t>  5   +   0  mod 8 = 5</a:t>
            </a:r>
          </a:p>
        </p:txBody>
      </p:sp>
      <p:sp>
        <p:nvSpPr>
          <p:cNvPr id="2538"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defRPr>
                <a:solidFill>
                  <a:schemeClr val="accent4">
                    <a:hueOff val="102361"/>
                    <a:satOff val="14118"/>
                    <a:lumOff val="10675"/>
                  </a:schemeClr>
                </a:solidFill>
              </a:defRPr>
            </a:pPr>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40" name="Table"/>
          <p:cNvGraphicFramePr/>
          <p:nvPr/>
        </p:nvGraphicFramePr>
        <p:xfrm>
          <a:off x="763885" y="142240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541" name="Table"/>
          <p:cNvGraphicFramePr/>
          <p:nvPr/>
        </p:nvGraphicFramePr>
        <p:xfrm>
          <a:off x="763885" y="7061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542"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543" name="Recall P(x) = (x² + x)/2, N = 8, threshold = 3"/>
          <p:cNvSpPr/>
          <p:nvPr/>
        </p:nvSpPr>
        <p:spPr>
          <a:xfrm>
            <a:off x="-627613" y="3249612"/>
            <a:ext cx="14260026"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8, threshold = 3 </a:t>
            </a:r>
          </a:p>
        </p:txBody>
      </p:sp>
      <p:sp>
        <p:nvSpPr>
          <p:cNvPr id="2544"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defRPr>
                <a:solidFill>
                  <a:schemeClr val="accent4">
                    <a:hueOff val="102361"/>
                    <a:satOff val="14118"/>
                    <a:lumOff val="10675"/>
                  </a:schemeClr>
                </a:solidFill>
              </a:defRPr>
            </a:pPr>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46" name="Table"/>
          <p:cNvGraphicFramePr/>
          <p:nvPr/>
        </p:nvGraphicFramePr>
        <p:xfrm>
          <a:off x="763885" y="142240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547" name="Table"/>
          <p:cNvGraphicFramePr/>
          <p:nvPr/>
        </p:nvGraphicFramePr>
        <p:xfrm>
          <a:off x="763885" y="7061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548"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549" name="Recall P(x) = (x² + x)/2, N = 8, threshold = 3"/>
          <p:cNvSpPr/>
          <p:nvPr/>
        </p:nvSpPr>
        <p:spPr>
          <a:xfrm>
            <a:off x="-627613" y="3249612"/>
            <a:ext cx="14260026"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8, threshold = 3 </a:t>
            </a:r>
          </a:p>
        </p:txBody>
      </p:sp>
      <p:sp>
        <p:nvSpPr>
          <p:cNvPr id="2550" name="Suppose H(k3) =  5"/>
          <p:cNvSpPr/>
          <p:nvPr/>
        </p:nvSpPr>
        <p:spPr>
          <a:xfrm>
            <a:off x="5111087" y="4105909"/>
            <a:ext cx="497718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3</a:t>
            </a:r>
            <a:r>
              <a:t>) =  5</a:t>
            </a:r>
          </a:p>
        </p:txBody>
      </p:sp>
      <p:sp>
        <p:nvSpPr>
          <p:cNvPr id="2551" name="H(k3) + P(0) mod N"/>
          <p:cNvSpPr/>
          <p:nvPr/>
        </p:nvSpPr>
        <p:spPr>
          <a:xfrm>
            <a:off x="4560572" y="4822189"/>
            <a:ext cx="497718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a:t>
            </a:r>
          </a:p>
        </p:txBody>
      </p:sp>
      <p:sp>
        <p:nvSpPr>
          <p:cNvPr id="2552" name="5   +   0  mod 8 = 5"/>
          <p:cNvSpPr/>
          <p:nvPr/>
        </p:nvSpPr>
        <p:spPr>
          <a:xfrm>
            <a:off x="4514696" y="5429250"/>
            <a:ext cx="6169969" cy="6223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lstStyle>
          <a:p>
            <a:r>
              <a:t>  5   +   0  mod 8 = 5</a:t>
            </a:r>
          </a:p>
        </p:txBody>
      </p:sp>
      <p:sp>
        <p:nvSpPr>
          <p:cNvPr id="2553"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defRPr>
                <a:solidFill>
                  <a:schemeClr val="accent4">
                    <a:hueOff val="102361"/>
                    <a:satOff val="14118"/>
                    <a:lumOff val="10675"/>
                  </a:schemeClr>
                </a:solidFill>
              </a:defRPr>
            </a:pPr>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55" name="Table"/>
          <p:cNvGraphicFramePr/>
          <p:nvPr/>
        </p:nvGraphicFramePr>
        <p:xfrm>
          <a:off x="763885" y="142240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556" name="Table"/>
          <p:cNvGraphicFramePr/>
          <p:nvPr/>
        </p:nvGraphicFramePr>
        <p:xfrm>
          <a:off x="763885" y="7061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557"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558" name="Recall P(x) = (x² + x)/2, N = 8, threshold = 3"/>
          <p:cNvSpPr/>
          <p:nvPr/>
        </p:nvSpPr>
        <p:spPr>
          <a:xfrm>
            <a:off x="-627613" y="3249612"/>
            <a:ext cx="14260026"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8, threshold = 3 </a:t>
            </a:r>
          </a:p>
        </p:txBody>
      </p:sp>
      <p:sp>
        <p:nvSpPr>
          <p:cNvPr id="2559" name="Suppose H(k3) =  5"/>
          <p:cNvSpPr/>
          <p:nvPr/>
        </p:nvSpPr>
        <p:spPr>
          <a:xfrm>
            <a:off x="5111087" y="4105909"/>
            <a:ext cx="497718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3</a:t>
            </a:r>
            <a:r>
              <a:t>) =  5</a:t>
            </a:r>
          </a:p>
        </p:txBody>
      </p:sp>
      <p:sp>
        <p:nvSpPr>
          <p:cNvPr id="2560" name="H(k3) + P(0) mod N"/>
          <p:cNvSpPr/>
          <p:nvPr/>
        </p:nvSpPr>
        <p:spPr>
          <a:xfrm>
            <a:off x="4560572" y="4822189"/>
            <a:ext cx="497718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a:t>
            </a:r>
          </a:p>
        </p:txBody>
      </p:sp>
      <p:sp>
        <p:nvSpPr>
          <p:cNvPr id="2561" name="Line"/>
          <p:cNvSpPr/>
          <p:nvPr/>
        </p:nvSpPr>
        <p:spPr>
          <a:xfrm flipV="1">
            <a:off x="8648700" y="2393315"/>
            <a:ext cx="0"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62" name="Bucket 5 is already taken! Try the next probe position at P(1) instead of P(0)"/>
          <p:cNvSpPr/>
          <p:nvPr/>
        </p:nvSpPr>
        <p:spPr>
          <a:xfrm>
            <a:off x="841756" y="8335327"/>
            <a:ext cx="11119953"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Bucket 5 is already taken! Try the next probe position at </a:t>
            </a:r>
            <a:r>
              <a:rPr b="1">
                <a:solidFill>
                  <a:schemeClr val="accent6">
                    <a:hueOff val="-241736"/>
                    <a:satOff val="29413"/>
                    <a:lumOff val="20727"/>
                  </a:schemeClr>
                </a:solidFill>
              </a:rPr>
              <a:t>P</a:t>
            </a:r>
            <a:r>
              <a:t>(1) instead of </a:t>
            </a:r>
            <a:r>
              <a:rPr b="1">
                <a:solidFill>
                  <a:schemeClr val="accent6">
                    <a:hueOff val="-241736"/>
                    <a:satOff val="29413"/>
                    <a:lumOff val="20727"/>
                  </a:schemeClr>
                </a:solidFill>
              </a:rPr>
              <a:t>P</a:t>
            </a:r>
            <a:r>
              <a:t>(0)</a:t>
            </a:r>
          </a:p>
        </p:txBody>
      </p:sp>
      <p:sp>
        <p:nvSpPr>
          <p:cNvPr id="2563" name="5   +   0  mod 8 = 5"/>
          <p:cNvSpPr/>
          <p:nvPr/>
        </p:nvSpPr>
        <p:spPr>
          <a:xfrm>
            <a:off x="4514696" y="5429250"/>
            <a:ext cx="6169969" cy="6223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lstStyle>
          <a:p>
            <a:r>
              <a:t>  5   +   0  mod 8 = 5</a:t>
            </a:r>
          </a:p>
        </p:txBody>
      </p:sp>
      <p:sp>
        <p:nvSpPr>
          <p:cNvPr id="2564"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defRPr>
                <a:solidFill>
                  <a:schemeClr val="accent4">
                    <a:hueOff val="102361"/>
                    <a:satOff val="14118"/>
                    <a:lumOff val="10675"/>
                  </a:schemeClr>
                </a:solidFill>
              </a:defRPr>
            </a:pPr>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6" name="Table"/>
          <p:cNvGraphicFramePr/>
          <p:nvPr/>
        </p:nvGraphicFramePr>
        <p:xfrm>
          <a:off x="763885" y="142240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567" name="Table"/>
          <p:cNvGraphicFramePr/>
          <p:nvPr/>
        </p:nvGraphicFramePr>
        <p:xfrm>
          <a:off x="763885" y="7061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568"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569" name="Recall P(x) = (x² + x)/2, N = 8, threshold = 3"/>
          <p:cNvSpPr/>
          <p:nvPr/>
        </p:nvSpPr>
        <p:spPr>
          <a:xfrm>
            <a:off x="-627613" y="3249612"/>
            <a:ext cx="14260026"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8, threshold = 3 </a:t>
            </a:r>
          </a:p>
        </p:txBody>
      </p:sp>
      <p:sp>
        <p:nvSpPr>
          <p:cNvPr id="2570" name="Suppose H(k3) =  5"/>
          <p:cNvSpPr/>
          <p:nvPr/>
        </p:nvSpPr>
        <p:spPr>
          <a:xfrm>
            <a:off x="5111087" y="4105909"/>
            <a:ext cx="497718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3</a:t>
            </a:r>
            <a:r>
              <a:t>) =  5</a:t>
            </a:r>
          </a:p>
        </p:txBody>
      </p:sp>
      <p:sp>
        <p:nvSpPr>
          <p:cNvPr id="2571" name="Line"/>
          <p:cNvSpPr/>
          <p:nvPr/>
        </p:nvSpPr>
        <p:spPr>
          <a:xfrm flipV="1">
            <a:off x="8648700" y="2393315"/>
            <a:ext cx="0"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72" name="H(k3) + P(1) mod N"/>
          <p:cNvSpPr/>
          <p:nvPr/>
        </p:nvSpPr>
        <p:spPr>
          <a:xfrm>
            <a:off x="4560572" y="5965189"/>
            <a:ext cx="497718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(1) mod N</a:t>
            </a:r>
          </a:p>
        </p:txBody>
      </p:sp>
      <p:sp>
        <p:nvSpPr>
          <p:cNvPr id="2573" name="5   +   1  mod 8 = 6"/>
          <p:cNvSpPr/>
          <p:nvPr/>
        </p:nvSpPr>
        <p:spPr>
          <a:xfrm>
            <a:off x="4514696" y="6572250"/>
            <a:ext cx="6169969" cy="6223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lstStyle>
          <a:p>
            <a:r>
              <a:t>  5   +   1  mod 8 = 6</a:t>
            </a:r>
          </a:p>
        </p:txBody>
      </p:sp>
      <p:sp>
        <p:nvSpPr>
          <p:cNvPr id="2580" name="Connection Line"/>
          <p:cNvSpPr/>
          <p:nvPr/>
        </p:nvSpPr>
        <p:spPr>
          <a:xfrm>
            <a:off x="8883385" y="2410473"/>
            <a:ext cx="1209517" cy="483773"/>
          </a:xfrm>
          <a:custGeom>
            <a:avLst/>
            <a:gdLst/>
            <a:ahLst/>
            <a:cxnLst>
              <a:cxn ang="0">
                <a:pos x="wd2" y="hd2"/>
              </a:cxn>
              <a:cxn ang="5400000">
                <a:pos x="wd2" y="hd2"/>
              </a:cxn>
              <a:cxn ang="10800000">
                <a:pos x="wd2" y="hd2"/>
              </a:cxn>
              <a:cxn ang="16200000">
                <a:pos x="wd2" y="hd2"/>
              </a:cxn>
            </a:cxnLst>
            <a:rect l="0" t="0" r="r" b="b"/>
            <a:pathLst>
              <a:path w="21600" h="16207" extrusionOk="0">
                <a:moveTo>
                  <a:pt x="21600" y="0"/>
                </a:moveTo>
                <a:cubicBezTo>
                  <a:pt x="14258" y="21166"/>
                  <a:pt x="7058" y="21600"/>
                  <a:pt x="0" y="1303"/>
                </a:cubicBezTo>
              </a:path>
            </a:pathLst>
          </a:custGeom>
          <a:ln w="50800">
            <a:solidFill>
              <a:srgbClr val="FFFFFF"/>
            </a:solidFill>
            <a:miter lim="400000"/>
          </a:ln>
        </p:spPr>
        <p:txBody>
          <a:bodyPr/>
          <a:lstStyle/>
          <a:p>
            <a:endParaRPr/>
          </a:p>
        </p:txBody>
      </p:sp>
      <p:sp>
        <p:nvSpPr>
          <p:cNvPr id="2575" name="Line"/>
          <p:cNvSpPr/>
          <p:nvPr/>
        </p:nvSpPr>
        <p:spPr>
          <a:xfrm flipV="1">
            <a:off x="10035430" y="2248561"/>
            <a:ext cx="143620" cy="24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76" name="Bucket 6 is already taken! Try the next probe position at P(2) instead of P(1)"/>
          <p:cNvSpPr/>
          <p:nvPr/>
        </p:nvSpPr>
        <p:spPr>
          <a:xfrm>
            <a:off x="841756" y="8335327"/>
            <a:ext cx="11119953"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Bucket 6 is already taken! Try the next probe position at </a:t>
            </a:r>
            <a:r>
              <a:rPr b="1">
                <a:solidFill>
                  <a:schemeClr val="accent6">
                    <a:hueOff val="-241736"/>
                    <a:satOff val="29413"/>
                    <a:lumOff val="20727"/>
                  </a:schemeClr>
                </a:solidFill>
              </a:rPr>
              <a:t>P</a:t>
            </a:r>
            <a:r>
              <a:t>(2) instead of </a:t>
            </a:r>
            <a:r>
              <a:rPr b="1">
                <a:solidFill>
                  <a:schemeClr val="accent6">
                    <a:hueOff val="-241736"/>
                    <a:satOff val="29413"/>
                    <a:lumOff val="20727"/>
                  </a:schemeClr>
                </a:solidFill>
              </a:rPr>
              <a:t>P</a:t>
            </a:r>
            <a:r>
              <a:t>(1)</a:t>
            </a:r>
          </a:p>
        </p:txBody>
      </p:sp>
      <p:sp>
        <p:nvSpPr>
          <p:cNvPr id="2577" name="H(k3) + P(0) mod N"/>
          <p:cNvSpPr/>
          <p:nvPr/>
        </p:nvSpPr>
        <p:spPr>
          <a:xfrm>
            <a:off x="4560572" y="4822189"/>
            <a:ext cx="497718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a:t>
            </a:r>
          </a:p>
        </p:txBody>
      </p:sp>
      <p:sp>
        <p:nvSpPr>
          <p:cNvPr id="2578" name="5   +   0  mod 8 = 5"/>
          <p:cNvSpPr/>
          <p:nvPr/>
        </p:nvSpPr>
        <p:spPr>
          <a:xfrm>
            <a:off x="4514696" y="5429250"/>
            <a:ext cx="6169969" cy="6223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lstStyle>
          <a:p>
            <a:r>
              <a:t>  5   +   0  mod 8 = 5</a:t>
            </a:r>
          </a:p>
        </p:txBody>
      </p:sp>
      <p:sp>
        <p:nvSpPr>
          <p:cNvPr id="2579"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defRPr>
                <a:solidFill>
                  <a:schemeClr val="accent4">
                    <a:hueOff val="102361"/>
                    <a:satOff val="14118"/>
                    <a:lumOff val="10675"/>
                  </a:schemeClr>
                </a:solidFill>
              </a:defRPr>
            </a:pPr>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82" name="Table"/>
          <p:cNvGraphicFramePr/>
          <p:nvPr/>
        </p:nvGraphicFramePr>
        <p:xfrm>
          <a:off x="763885" y="142240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583" name="Table"/>
          <p:cNvGraphicFramePr/>
          <p:nvPr/>
        </p:nvGraphicFramePr>
        <p:xfrm>
          <a:off x="763885" y="7061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584"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585" name="Recall P(x) = (x² + x)/2, N = 8, threshold = 3"/>
          <p:cNvSpPr/>
          <p:nvPr/>
        </p:nvSpPr>
        <p:spPr>
          <a:xfrm>
            <a:off x="-627613" y="3249612"/>
            <a:ext cx="14260026"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8, threshold = 3 </a:t>
            </a:r>
          </a:p>
        </p:txBody>
      </p:sp>
      <p:sp>
        <p:nvSpPr>
          <p:cNvPr id="2586" name="Suppose H(k3) =  5"/>
          <p:cNvSpPr/>
          <p:nvPr/>
        </p:nvSpPr>
        <p:spPr>
          <a:xfrm>
            <a:off x="5111087" y="4105909"/>
            <a:ext cx="497718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3</a:t>
            </a:r>
            <a:r>
              <a:t>) =  5</a:t>
            </a:r>
          </a:p>
        </p:txBody>
      </p:sp>
      <p:sp>
        <p:nvSpPr>
          <p:cNvPr id="2587" name="Line"/>
          <p:cNvSpPr/>
          <p:nvPr/>
        </p:nvSpPr>
        <p:spPr>
          <a:xfrm flipV="1">
            <a:off x="8648700" y="2393315"/>
            <a:ext cx="0"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99" name="Connection Line"/>
          <p:cNvSpPr/>
          <p:nvPr/>
        </p:nvSpPr>
        <p:spPr>
          <a:xfrm>
            <a:off x="8883385" y="2410473"/>
            <a:ext cx="1209517" cy="483773"/>
          </a:xfrm>
          <a:custGeom>
            <a:avLst/>
            <a:gdLst/>
            <a:ahLst/>
            <a:cxnLst>
              <a:cxn ang="0">
                <a:pos x="wd2" y="hd2"/>
              </a:cxn>
              <a:cxn ang="5400000">
                <a:pos x="wd2" y="hd2"/>
              </a:cxn>
              <a:cxn ang="10800000">
                <a:pos x="wd2" y="hd2"/>
              </a:cxn>
              <a:cxn ang="16200000">
                <a:pos x="wd2" y="hd2"/>
              </a:cxn>
            </a:cxnLst>
            <a:rect l="0" t="0" r="r" b="b"/>
            <a:pathLst>
              <a:path w="21600" h="16207" extrusionOk="0">
                <a:moveTo>
                  <a:pt x="21600" y="0"/>
                </a:moveTo>
                <a:cubicBezTo>
                  <a:pt x="14258" y="21166"/>
                  <a:pt x="7058" y="21600"/>
                  <a:pt x="0" y="1303"/>
                </a:cubicBezTo>
              </a:path>
            </a:pathLst>
          </a:custGeom>
          <a:ln w="50800">
            <a:solidFill>
              <a:srgbClr val="FFFFFF"/>
            </a:solidFill>
            <a:miter lim="400000"/>
          </a:ln>
        </p:spPr>
        <p:txBody>
          <a:bodyPr/>
          <a:lstStyle/>
          <a:p>
            <a:endParaRPr/>
          </a:p>
        </p:txBody>
      </p:sp>
      <p:sp>
        <p:nvSpPr>
          <p:cNvPr id="2589" name="Line"/>
          <p:cNvSpPr/>
          <p:nvPr/>
        </p:nvSpPr>
        <p:spPr>
          <a:xfrm flipV="1">
            <a:off x="10035430" y="2248561"/>
            <a:ext cx="143620" cy="24747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90" name="H(k3) + P(2) mod N"/>
          <p:cNvSpPr/>
          <p:nvPr/>
        </p:nvSpPr>
        <p:spPr>
          <a:xfrm>
            <a:off x="4560572" y="7108190"/>
            <a:ext cx="497718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(2) mod N</a:t>
            </a:r>
          </a:p>
        </p:txBody>
      </p:sp>
      <p:sp>
        <p:nvSpPr>
          <p:cNvPr id="2591" name="5   +   3  mod 8 = 0"/>
          <p:cNvSpPr/>
          <p:nvPr/>
        </p:nvSpPr>
        <p:spPr>
          <a:xfrm>
            <a:off x="4514696" y="7715250"/>
            <a:ext cx="6169969" cy="6223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lstStyle>
          <a:p>
            <a:r>
              <a:t>  5   +   3  mod 8 = 0</a:t>
            </a:r>
          </a:p>
        </p:txBody>
      </p:sp>
      <p:sp>
        <p:nvSpPr>
          <p:cNvPr id="2600" name="Connection Line"/>
          <p:cNvSpPr/>
          <p:nvPr/>
        </p:nvSpPr>
        <p:spPr>
          <a:xfrm>
            <a:off x="1833179" y="201106"/>
            <a:ext cx="7877374" cy="1019973"/>
          </a:xfrm>
          <a:custGeom>
            <a:avLst/>
            <a:gdLst/>
            <a:ahLst/>
            <a:cxnLst>
              <a:cxn ang="0">
                <a:pos x="wd2" y="hd2"/>
              </a:cxn>
              <a:cxn ang="5400000">
                <a:pos x="wd2" y="hd2"/>
              </a:cxn>
              <a:cxn ang="10800000">
                <a:pos x="wd2" y="hd2"/>
              </a:cxn>
              <a:cxn ang="16200000">
                <a:pos x="wd2" y="hd2"/>
              </a:cxn>
            </a:cxnLst>
            <a:rect l="0" t="0" r="r" b="b"/>
            <a:pathLst>
              <a:path w="21600" h="16202" extrusionOk="0">
                <a:moveTo>
                  <a:pt x="21600" y="16202"/>
                </a:moveTo>
                <a:cubicBezTo>
                  <a:pt x="13888" y="-5152"/>
                  <a:pt x="6688" y="-5398"/>
                  <a:pt x="0" y="15465"/>
                </a:cubicBezTo>
              </a:path>
            </a:pathLst>
          </a:custGeom>
          <a:ln w="50800">
            <a:solidFill>
              <a:srgbClr val="FFFFFF"/>
            </a:solidFill>
            <a:miter lim="400000"/>
          </a:ln>
        </p:spPr>
        <p:txBody>
          <a:bodyPr/>
          <a:lstStyle/>
          <a:p>
            <a:endParaRPr/>
          </a:p>
        </p:txBody>
      </p:sp>
      <p:sp>
        <p:nvSpPr>
          <p:cNvPr id="2593" name="Line"/>
          <p:cNvSpPr/>
          <p:nvPr/>
        </p:nvSpPr>
        <p:spPr>
          <a:xfrm flipH="1">
            <a:off x="1641033" y="1150826"/>
            <a:ext cx="239714" cy="11947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594" name="H(k3) + P(1) mod N"/>
          <p:cNvSpPr/>
          <p:nvPr/>
        </p:nvSpPr>
        <p:spPr>
          <a:xfrm>
            <a:off x="4560572" y="5965189"/>
            <a:ext cx="497718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(1) mod N</a:t>
            </a:r>
          </a:p>
        </p:txBody>
      </p:sp>
      <p:sp>
        <p:nvSpPr>
          <p:cNvPr id="2595" name="5   +   1  mod 8 = 6"/>
          <p:cNvSpPr/>
          <p:nvPr/>
        </p:nvSpPr>
        <p:spPr>
          <a:xfrm>
            <a:off x="4514696" y="6572250"/>
            <a:ext cx="6169969" cy="6223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lstStyle>
          <a:p>
            <a:r>
              <a:t>  5   +   1  mod 8 = 6</a:t>
            </a:r>
          </a:p>
        </p:txBody>
      </p:sp>
      <p:sp>
        <p:nvSpPr>
          <p:cNvPr id="2596" name="H(k3) + P(0) mod N"/>
          <p:cNvSpPr/>
          <p:nvPr/>
        </p:nvSpPr>
        <p:spPr>
          <a:xfrm>
            <a:off x="4560572" y="4822189"/>
            <a:ext cx="497718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a:t>
            </a:r>
          </a:p>
        </p:txBody>
      </p:sp>
      <p:sp>
        <p:nvSpPr>
          <p:cNvPr id="2597" name="5   +   0  mod 8 = 5"/>
          <p:cNvSpPr/>
          <p:nvPr/>
        </p:nvSpPr>
        <p:spPr>
          <a:xfrm>
            <a:off x="4514696" y="5429250"/>
            <a:ext cx="6169969" cy="6223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lvl1pPr algn="l"/>
          </a:lstStyle>
          <a:p>
            <a:r>
              <a:t>  5   +   0  mod 8 = 5</a:t>
            </a:r>
          </a:p>
        </p:txBody>
      </p:sp>
      <p:sp>
        <p:nvSpPr>
          <p:cNvPr id="2598"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defRPr>
                <a:solidFill>
                  <a:schemeClr val="accent4">
                    <a:hueOff val="102361"/>
                    <a:satOff val="14118"/>
                    <a:lumOff val="10675"/>
                  </a:schemeClr>
                </a:solidFill>
              </a:defRPr>
            </a:pPr>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02" name="Table"/>
          <p:cNvGraphicFramePr/>
          <p:nvPr/>
        </p:nvGraphicFramePr>
        <p:xfrm>
          <a:off x="763885" y="142240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03" name="Table"/>
          <p:cNvGraphicFramePr/>
          <p:nvPr/>
        </p:nvGraphicFramePr>
        <p:xfrm>
          <a:off x="763885" y="7061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604"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605" name="Recall P(x) = (x² + x)/2, N = 8, threshold = 3"/>
          <p:cNvSpPr/>
          <p:nvPr/>
        </p:nvSpPr>
        <p:spPr>
          <a:xfrm>
            <a:off x="-627613" y="3249612"/>
            <a:ext cx="14260026"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8, threshold = 3 </a:t>
            </a:r>
          </a:p>
        </p:txBody>
      </p:sp>
      <p:sp>
        <p:nvSpPr>
          <p:cNvPr id="2606"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08" name="Table"/>
          <p:cNvGraphicFramePr/>
          <p:nvPr/>
        </p:nvGraphicFramePr>
        <p:xfrm>
          <a:off x="763885" y="142240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09" name="Table"/>
          <p:cNvGraphicFramePr/>
          <p:nvPr/>
        </p:nvGraphicFramePr>
        <p:xfrm>
          <a:off x="763885" y="7061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610"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611" name="Recall P(x) = (x² + x)/2, N = 8, threshold = 3"/>
          <p:cNvSpPr/>
          <p:nvPr/>
        </p:nvSpPr>
        <p:spPr>
          <a:xfrm>
            <a:off x="-627613" y="3249612"/>
            <a:ext cx="14260026"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8, </a:t>
            </a:r>
            <a:r>
              <a:rPr b="1">
                <a:solidFill>
                  <a:schemeClr val="accent4">
                    <a:hueOff val="102361"/>
                    <a:satOff val="14118"/>
                    <a:lumOff val="10675"/>
                  </a:schemeClr>
                </a:solidFill>
              </a:rPr>
              <a:t>threshold = 3</a:t>
            </a:r>
            <a:r>
              <a:t> </a:t>
            </a:r>
          </a:p>
        </p:txBody>
      </p:sp>
      <p:sp>
        <p:nvSpPr>
          <p:cNvPr id="2612" name="We have now reached the table threshold, so it’s time to resize the table!"/>
          <p:cNvSpPr/>
          <p:nvPr/>
        </p:nvSpPr>
        <p:spPr>
          <a:xfrm>
            <a:off x="3955742" y="4908550"/>
            <a:ext cx="8333285"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We have now reached the table </a:t>
            </a:r>
            <a:r>
              <a:rPr b="1">
                <a:solidFill>
                  <a:schemeClr val="accent4">
                    <a:hueOff val="102361"/>
                    <a:satOff val="14118"/>
                    <a:lumOff val="10675"/>
                  </a:schemeClr>
                </a:solidFill>
              </a:rPr>
              <a:t>threshold</a:t>
            </a:r>
            <a:r>
              <a:t>, so it’s time to resize the table!</a:t>
            </a:r>
          </a:p>
        </p:txBody>
      </p:sp>
      <p:sp>
        <p:nvSpPr>
          <p:cNvPr id="2613"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15" name="Table"/>
          <p:cNvGraphicFramePr/>
          <p:nvPr/>
        </p:nvGraphicFramePr>
        <p:xfrm>
          <a:off x="763885" y="9855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16" name="Table"/>
          <p:cNvGraphicFramePr/>
          <p:nvPr/>
        </p:nvGraphicFramePr>
        <p:xfrm>
          <a:off x="763885" y="269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17" name="Table"/>
          <p:cNvGraphicFramePr/>
          <p:nvPr/>
        </p:nvGraphicFramePr>
        <p:xfrm>
          <a:off x="763885" y="333755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18" name="Table"/>
          <p:cNvGraphicFramePr/>
          <p:nvPr/>
        </p:nvGraphicFramePr>
        <p:xfrm>
          <a:off x="763885" y="4206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19" name="Table"/>
          <p:cNvGraphicFramePr/>
          <p:nvPr/>
        </p:nvGraphicFramePr>
        <p:xfrm>
          <a:off x="763885" y="267207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20" name="Table"/>
          <p:cNvGraphicFramePr/>
          <p:nvPr/>
        </p:nvGraphicFramePr>
        <p:xfrm>
          <a:off x="763885" y="492252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621" name="Our quadratic probing scheme requires that the table size remains a power of two, so let’s double the table size!"/>
          <p:cNvSpPr/>
          <p:nvPr/>
        </p:nvSpPr>
        <p:spPr>
          <a:xfrm>
            <a:off x="911515" y="6501129"/>
            <a:ext cx="11181770"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Our quadratic probing scheme requires that the table size remains a power of two, so let’s double the table size!</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Properties of Hash functions"/>
          <p:cNvSpPr>
            <a:spLocks noGrp="1"/>
          </p:cNvSpPr>
          <p:nvPr>
            <p:ph type="title"/>
          </p:nvPr>
        </p:nvSpPr>
        <p:spPr>
          <a:xfrm>
            <a:off x="445665" y="117507"/>
            <a:ext cx="12113470" cy="1302226"/>
          </a:xfrm>
          <a:prstGeom prst="rect">
            <a:avLst/>
          </a:prstGeom>
        </p:spPr>
        <p:txBody>
          <a:bodyPr/>
          <a:lstStyle>
            <a:lvl1pPr defTabSz="408940">
              <a:defRPr sz="5600" b="1"/>
            </a:lvl1pPr>
          </a:lstStyle>
          <a:p>
            <a:r>
              <a:t>Properties of Hash functions</a:t>
            </a:r>
          </a:p>
        </p:txBody>
      </p:sp>
      <p:sp>
        <p:nvSpPr>
          <p:cNvPr id="239" name="A hash function H(x) must be deterministic."/>
          <p:cNvSpPr/>
          <p:nvPr/>
        </p:nvSpPr>
        <p:spPr>
          <a:xfrm>
            <a:off x="445665" y="1720849"/>
            <a:ext cx="12113470"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 hash function </a:t>
            </a:r>
            <a:r>
              <a:rPr b="1">
                <a:solidFill>
                  <a:schemeClr val="accent5">
                    <a:hueOff val="101205"/>
                    <a:satOff val="-13598"/>
                    <a:lumOff val="23877"/>
                  </a:schemeClr>
                </a:solidFill>
              </a:rPr>
              <a:t>H</a:t>
            </a:r>
            <a:r>
              <a:t>(x) must be </a:t>
            </a:r>
            <a:r>
              <a:rPr b="1">
                <a:solidFill>
                  <a:schemeClr val="accent2">
                    <a:satOff val="-13916"/>
                    <a:lumOff val="13989"/>
                  </a:schemeClr>
                </a:solidFill>
              </a:rPr>
              <a:t>deterministic</a:t>
            </a:r>
            <a:r>
              <a:t>.</a:t>
            </a:r>
          </a:p>
        </p:txBody>
      </p:sp>
      <p:sp>
        <p:nvSpPr>
          <p:cNvPr id="240" name="This means that if H(x) = y then H(x) must always produce y and never another value. This may seen obvious, but it is critical to the functionality of a hash function."/>
          <p:cNvSpPr/>
          <p:nvPr/>
        </p:nvSpPr>
        <p:spPr>
          <a:xfrm>
            <a:off x="652735" y="2644267"/>
            <a:ext cx="11699330"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This means that if </a:t>
            </a:r>
            <a:r>
              <a:rPr b="1">
                <a:solidFill>
                  <a:schemeClr val="accent5">
                    <a:hueOff val="101205"/>
                    <a:satOff val="-13598"/>
                    <a:lumOff val="23877"/>
                  </a:schemeClr>
                </a:solidFill>
              </a:rPr>
              <a:t>H</a:t>
            </a:r>
            <a:r>
              <a:t>(x) = y then </a:t>
            </a:r>
            <a:r>
              <a:rPr b="1">
                <a:solidFill>
                  <a:schemeClr val="accent5">
                    <a:hueOff val="101205"/>
                    <a:satOff val="-13598"/>
                    <a:lumOff val="23877"/>
                  </a:schemeClr>
                </a:solidFill>
              </a:rPr>
              <a:t>H</a:t>
            </a:r>
            <a:r>
              <a:t>(x) must always produce y and never another value. This may seen obvious, but it is critical to the functionality of a hash function.</a:t>
            </a:r>
          </a:p>
        </p:txBody>
      </p:sp>
    </p:spTree>
  </p:cSld>
  <p:clrMapOvr>
    <a:masterClrMapping/>
  </p:clrMapOvr>
  <p:transition spd="med"/>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23" name="Table"/>
          <p:cNvGraphicFramePr/>
          <p:nvPr/>
        </p:nvGraphicFramePr>
        <p:xfrm>
          <a:off x="763885" y="9855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24" name="Table"/>
          <p:cNvGraphicFramePr/>
          <p:nvPr/>
        </p:nvGraphicFramePr>
        <p:xfrm>
          <a:off x="763885" y="269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25" name="Table"/>
          <p:cNvGraphicFramePr/>
          <p:nvPr/>
        </p:nvGraphicFramePr>
        <p:xfrm>
          <a:off x="763885" y="333755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26" name="Table"/>
          <p:cNvGraphicFramePr/>
          <p:nvPr/>
        </p:nvGraphicFramePr>
        <p:xfrm>
          <a:off x="763885" y="4206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27" name="Table"/>
          <p:cNvGraphicFramePr/>
          <p:nvPr/>
        </p:nvGraphicFramePr>
        <p:xfrm>
          <a:off x="763885" y="267207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28" name="Table"/>
          <p:cNvGraphicFramePr/>
          <p:nvPr/>
        </p:nvGraphicFramePr>
        <p:xfrm>
          <a:off x="763885" y="492252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629" name="New table size N = 2⁴ = 16…"/>
          <p:cNvSpPr/>
          <p:nvPr/>
        </p:nvSpPr>
        <p:spPr>
          <a:xfrm>
            <a:off x="911515" y="6240779"/>
            <a:ext cx="11181770"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New table size N = 2⁴ = 16</a:t>
            </a:r>
          </a:p>
          <a:p>
            <a:r>
              <a:t>Max load factor α = 0.4</a:t>
            </a:r>
          </a:p>
          <a:p>
            <a:r>
              <a:t>New threshold value = N*α = 6</a:t>
            </a:r>
          </a:p>
          <a:p>
            <a:r>
              <a:t>Probing function </a:t>
            </a:r>
            <a:r>
              <a:rPr b="1">
                <a:solidFill>
                  <a:schemeClr val="accent6">
                    <a:hueOff val="-241736"/>
                    <a:satOff val="29413"/>
                    <a:lumOff val="20727"/>
                  </a:schemeClr>
                </a:solidFill>
              </a:rPr>
              <a:t>P</a:t>
            </a:r>
            <a:r>
              <a:t>(x) stays the same</a:t>
            </a:r>
          </a:p>
        </p:txBody>
      </p:sp>
    </p:spTree>
  </p:cSld>
  <p:clrMapOvr>
    <a:masterClrMapping/>
  </p:clrMapOvr>
  <p:transition spd="med"/>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31" name="Table"/>
          <p:cNvGraphicFramePr/>
          <p:nvPr/>
        </p:nvGraphicFramePr>
        <p:xfrm>
          <a:off x="763885" y="9855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32" name="Table"/>
          <p:cNvGraphicFramePr/>
          <p:nvPr/>
        </p:nvGraphicFramePr>
        <p:xfrm>
          <a:off x="763885" y="269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33" name="Table"/>
          <p:cNvGraphicFramePr/>
          <p:nvPr/>
        </p:nvGraphicFramePr>
        <p:xfrm>
          <a:off x="763885" y="333755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34" name="Table"/>
          <p:cNvGraphicFramePr/>
          <p:nvPr/>
        </p:nvGraphicFramePr>
        <p:xfrm>
          <a:off x="763885" y="4206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35" name="Table"/>
          <p:cNvGraphicFramePr/>
          <p:nvPr/>
        </p:nvGraphicFramePr>
        <p:xfrm>
          <a:off x="763885" y="267207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36" name="Table"/>
          <p:cNvGraphicFramePr/>
          <p:nvPr/>
        </p:nvGraphicFramePr>
        <p:xfrm>
          <a:off x="763885" y="492252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38" name="Table"/>
          <p:cNvGraphicFramePr/>
          <p:nvPr/>
        </p:nvGraphicFramePr>
        <p:xfrm>
          <a:off x="763885" y="9855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39" name="Table"/>
          <p:cNvGraphicFramePr/>
          <p:nvPr/>
        </p:nvGraphicFramePr>
        <p:xfrm>
          <a:off x="763885" y="269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40" name="Table"/>
          <p:cNvGraphicFramePr/>
          <p:nvPr/>
        </p:nvGraphicFramePr>
        <p:xfrm>
          <a:off x="763885" y="333755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41" name="Table"/>
          <p:cNvGraphicFramePr/>
          <p:nvPr/>
        </p:nvGraphicFramePr>
        <p:xfrm>
          <a:off x="763885" y="4206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42" name="Table"/>
          <p:cNvGraphicFramePr/>
          <p:nvPr/>
        </p:nvGraphicFramePr>
        <p:xfrm>
          <a:off x="763885" y="267207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43" name="Table"/>
          <p:cNvGraphicFramePr/>
          <p:nvPr/>
        </p:nvGraphicFramePr>
        <p:xfrm>
          <a:off x="763885" y="492252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644" name="From before, H(k3) = 5"/>
          <p:cNvSpPr/>
          <p:nvPr/>
        </p:nvSpPr>
        <p:spPr>
          <a:xfrm>
            <a:off x="2894332" y="5740399"/>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3</a:t>
            </a:r>
            <a:r>
              <a:t>) = 5</a:t>
            </a:r>
          </a:p>
        </p:txBody>
      </p:sp>
      <p:sp>
        <p:nvSpPr>
          <p:cNvPr id="2645" name="Line"/>
          <p:cNvSpPr/>
          <p:nvPr/>
        </p:nvSpPr>
        <p:spPr>
          <a:xfrm flipV="1">
            <a:off x="1457960"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47" name="Table"/>
          <p:cNvGraphicFramePr/>
          <p:nvPr/>
        </p:nvGraphicFramePr>
        <p:xfrm>
          <a:off x="763885" y="9855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48" name="Table"/>
          <p:cNvGraphicFramePr/>
          <p:nvPr/>
        </p:nvGraphicFramePr>
        <p:xfrm>
          <a:off x="763885" y="269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49" name="Table"/>
          <p:cNvGraphicFramePr/>
          <p:nvPr/>
        </p:nvGraphicFramePr>
        <p:xfrm>
          <a:off x="763885" y="333755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50" name="Table"/>
          <p:cNvGraphicFramePr/>
          <p:nvPr/>
        </p:nvGraphicFramePr>
        <p:xfrm>
          <a:off x="763885" y="4206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51" name="Table"/>
          <p:cNvGraphicFramePr/>
          <p:nvPr/>
        </p:nvGraphicFramePr>
        <p:xfrm>
          <a:off x="763885" y="267207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52" name="Table"/>
          <p:cNvGraphicFramePr/>
          <p:nvPr/>
        </p:nvGraphicFramePr>
        <p:xfrm>
          <a:off x="763885" y="492252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653" name="From before, H(k3) = 5"/>
          <p:cNvSpPr/>
          <p:nvPr/>
        </p:nvSpPr>
        <p:spPr>
          <a:xfrm>
            <a:off x="2894332" y="5740399"/>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3</a:t>
            </a:r>
            <a:r>
              <a:t>) = 5</a:t>
            </a:r>
          </a:p>
        </p:txBody>
      </p:sp>
      <p:sp>
        <p:nvSpPr>
          <p:cNvPr id="2654" name="H(k3) + P(0) mod N"/>
          <p:cNvSpPr/>
          <p:nvPr/>
        </p:nvSpPr>
        <p:spPr>
          <a:xfrm>
            <a:off x="3444847" y="6405879"/>
            <a:ext cx="497718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a:t>
            </a:r>
          </a:p>
        </p:txBody>
      </p:sp>
      <p:sp>
        <p:nvSpPr>
          <p:cNvPr id="2655" name="5   +   0  mod 16 = 5"/>
          <p:cNvSpPr/>
          <p:nvPr/>
        </p:nvSpPr>
        <p:spPr>
          <a:xfrm>
            <a:off x="3902360" y="7019925"/>
            <a:ext cx="5894711" cy="6223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5</a:t>
            </a:r>
            <a:r>
              <a:rPr b="1">
                <a:solidFill>
                  <a:schemeClr val="accent5">
                    <a:hueOff val="101205"/>
                    <a:satOff val="-13598"/>
                    <a:lumOff val="23877"/>
                  </a:schemeClr>
                </a:solidFill>
              </a:rPr>
              <a:t>  </a:t>
            </a:r>
            <a:r>
              <a:t> +   0  mod 16 = 5</a:t>
            </a:r>
          </a:p>
        </p:txBody>
      </p:sp>
      <p:sp>
        <p:nvSpPr>
          <p:cNvPr id="2656" name="Line"/>
          <p:cNvSpPr/>
          <p:nvPr/>
        </p:nvSpPr>
        <p:spPr>
          <a:xfrm flipV="1">
            <a:off x="1457960"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657" name="Line"/>
          <p:cNvSpPr/>
          <p:nvPr/>
        </p:nvSpPr>
        <p:spPr>
          <a:xfrm>
            <a:off x="1885156" y="1956315"/>
            <a:ext cx="6197204" cy="172236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59" name="Table"/>
          <p:cNvGraphicFramePr/>
          <p:nvPr/>
        </p:nvGraphicFramePr>
        <p:xfrm>
          <a:off x="763885" y="9855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60" name="Table"/>
          <p:cNvGraphicFramePr/>
          <p:nvPr/>
        </p:nvGraphicFramePr>
        <p:xfrm>
          <a:off x="763885" y="269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61" name="Table"/>
          <p:cNvGraphicFramePr/>
          <p:nvPr/>
        </p:nvGraphicFramePr>
        <p:xfrm>
          <a:off x="763885" y="333755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62" name="Table"/>
          <p:cNvGraphicFramePr/>
          <p:nvPr/>
        </p:nvGraphicFramePr>
        <p:xfrm>
          <a:off x="763885" y="4206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63" name="Table"/>
          <p:cNvGraphicFramePr/>
          <p:nvPr/>
        </p:nvGraphicFramePr>
        <p:xfrm>
          <a:off x="763885" y="267207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64" name="Table"/>
          <p:cNvGraphicFramePr/>
          <p:nvPr/>
        </p:nvGraphicFramePr>
        <p:xfrm>
          <a:off x="763885" y="492252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665" name="Line"/>
          <p:cNvSpPr/>
          <p:nvPr/>
        </p:nvSpPr>
        <p:spPr>
          <a:xfrm flipV="1">
            <a:off x="2918460"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7" name="Table"/>
          <p:cNvGraphicFramePr/>
          <p:nvPr/>
        </p:nvGraphicFramePr>
        <p:xfrm>
          <a:off x="763885" y="9855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68" name="Table"/>
          <p:cNvGraphicFramePr/>
          <p:nvPr/>
        </p:nvGraphicFramePr>
        <p:xfrm>
          <a:off x="763885" y="269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69" name="Table"/>
          <p:cNvGraphicFramePr/>
          <p:nvPr/>
        </p:nvGraphicFramePr>
        <p:xfrm>
          <a:off x="763885" y="333755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70" name="Table"/>
          <p:cNvGraphicFramePr/>
          <p:nvPr/>
        </p:nvGraphicFramePr>
        <p:xfrm>
          <a:off x="763885" y="4206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71" name="Table"/>
          <p:cNvGraphicFramePr/>
          <p:nvPr/>
        </p:nvGraphicFramePr>
        <p:xfrm>
          <a:off x="763885" y="267207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72" name="Table"/>
          <p:cNvGraphicFramePr/>
          <p:nvPr/>
        </p:nvGraphicFramePr>
        <p:xfrm>
          <a:off x="763885" y="492252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673" name="Line"/>
          <p:cNvSpPr/>
          <p:nvPr/>
        </p:nvSpPr>
        <p:spPr>
          <a:xfrm flipV="1">
            <a:off x="4353559"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75" name="Table"/>
          <p:cNvGraphicFramePr/>
          <p:nvPr/>
        </p:nvGraphicFramePr>
        <p:xfrm>
          <a:off x="763885" y="9855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76" name="Table"/>
          <p:cNvGraphicFramePr/>
          <p:nvPr/>
        </p:nvGraphicFramePr>
        <p:xfrm>
          <a:off x="763885" y="269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77" name="Table"/>
          <p:cNvGraphicFramePr/>
          <p:nvPr/>
        </p:nvGraphicFramePr>
        <p:xfrm>
          <a:off x="763885" y="333755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78" name="Table"/>
          <p:cNvGraphicFramePr/>
          <p:nvPr/>
        </p:nvGraphicFramePr>
        <p:xfrm>
          <a:off x="763885" y="4206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79" name="Table"/>
          <p:cNvGraphicFramePr/>
          <p:nvPr/>
        </p:nvGraphicFramePr>
        <p:xfrm>
          <a:off x="763885" y="267207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80" name="Table"/>
          <p:cNvGraphicFramePr/>
          <p:nvPr/>
        </p:nvGraphicFramePr>
        <p:xfrm>
          <a:off x="763885" y="492252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681" name="Line"/>
          <p:cNvSpPr/>
          <p:nvPr/>
        </p:nvSpPr>
        <p:spPr>
          <a:xfrm flipV="1">
            <a:off x="5801359"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83" name="Table"/>
          <p:cNvGraphicFramePr/>
          <p:nvPr/>
        </p:nvGraphicFramePr>
        <p:xfrm>
          <a:off x="763885" y="9855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84" name="Table"/>
          <p:cNvGraphicFramePr/>
          <p:nvPr/>
        </p:nvGraphicFramePr>
        <p:xfrm>
          <a:off x="763885" y="269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85" name="Table"/>
          <p:cNvGraphicFramePr/>
          <p:nvPr/>
        </p:nvGraphicFramePr>
        <p:xfrm>
          <a:off x="763885" y="333755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86" name="Table"/>
          <p:cNvGraphicFramePr/>
          <p:nvPr/>
        </p:nvGraphicFramePr>
        <p:xfrm>
          <a:off x="763885" y="4206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87" name="Table"/>
          <p:cNvGraphicFramePr/>
          <p:nvPr/>
        </p:nvGraphicFramePr>
        <p:xfrm>
          <a:off x="763885" y="267207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88" name="Table"/>
          <p:cNvGraphicFramePr/>
          <p:nvPr/>
        </p:nvGraphicFramePr>
        <p:xfrm>
          <a:off x="763885" y="492252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689" name="Line"/>
          <p:cNvSpPr/>
          <p:nvPr/>
        </p:nvSpPr>
        <p:spPr>
          <a:xfrm flipV="1">
            <a:off x="7223759"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91" name="Table"/>
          <p:cNvGraphicFramePr/>
          <p:nvPr/>
        </p:nvGraphicFramePr>
        <p:xfrm>
          <a:off x="763885" y="9855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92" name="Table"/>
          <p:cNvGraphicFramePr/>
          <p:nvPr/>
        </p:nvGraphicFramePr>
        <p:xfrm>
          <a:off x="763885" y="269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93" name="Table"/>
          <p:cNvGraphicFramePr/>
          <p:nvPr/>
        </p:nvGraphicFramePr>
        <p:xfrm>
          <a:off x="763885" y="333755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94" name="Table"/>
          <p:cNvGraphicFramePr/>
          <p:nvPr/>
        </p:nvGraphicFramePr>
        <p:xfrm>
          <a:off x="763885" y="4206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95" name="Table"/>
          <p:cNvGraphicFramePr/>
          <p:nvPr/>
        </p:nvGraphicFramePr>
        <p:xfrm>
          <a:off x="763885" y="267207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696" name="Table"/>
          <p:cNvGraphicFramePr/>
          <p:nvPr/>
        </p:nvGraphicFramePr>
        <p:xfrm>
          <a:off x="763885" y="492252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697" name="Line"/>
          <p:cNvSpPr/>
          <p:nvPr/>
        </p:nvSpPr>
        <p:spPr>
          <a:xfrm flipV="1">
            <a:off x="8633459"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99" name="Table"/>
          <p:cNvGraphicFramePr/>
          <p:nvPr/>
        </p:nvGraphicFramePr>
        <p:xfrm>
          <a:off x="763885" y="9855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00" name="Table"/>
          <p:cNvGraphicFramePr/>
          <p:nvPr/>
        </p:nvGraphicFramePr>
        <p:xfrm>
          <a:off x="763885" y="269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01" name="Table"/>
          <p:cNvGraphicFramePr/>
          <p:nvPr/>
        </p:nvGraphicFramePr>
        <p:xfrm>
          <a:off x="763885" y="333755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02" name="Table"/>
          <p:cNvGraphicFramePr/>
          <p:nvPr/>
        </p:nvGraphicFramePr>
        <p:xfrm>
          <a:off x="763885" y="4206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03" name="Table"/>
          <p:cNvGraphicFramePr/>
          <p:nvPr/>
        </p:nvGraphicFramePr>
        <p:xfrm>
          <a:off x="763885" y="267207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04" name="Table"/>
          <p:cNvGraphicFramePr/>
          <p:nvPr/>
        </p:nvGraphicFramePr>
        <p:xfrm>
          <a:off x="763885" y="492252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705" name="Line"/>
          <p:cNvSpPr/>
          <p:nvPr/>
        </p:nvSpPr>
        <p:spPr>
          <a:xfrm flipV="1">
            <a:off x="8633459"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06" name="From before, H(k2) = 5"/>
          <p:cNvSpPr/>
          <p:nvPr/>
        </p:nvSpPr>
        <p:spPr>
          <a:xfrm>
            <a:off x="2894332" y="5740399"/>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2</a:t>
            </a:r>
            <a:r>
              <a:t>) = 5</a:t>
            </a:r>
          </a:p>
        </p:txBody>
      </p:sp>
      <p:sp>
        <p:nvSpPr>
          <p:cNvPr id="2707" name="H(k2) + P(0) mod N"/>
          <p:cNvSpPr/>
          <p:nvPr/>
        </p:nvSpPr>
        <p:spPr>
          <a:xfrm>
            <a:off x="3444847" y="6405879"/>
            <a:ext cx="497718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a:t>
            </a:r>
          </a:p>
        </p:txBody>
      </p:sp>
      <p:sp>
        <p:nvSpPr>
          <p:cNvPr id="2708" name="5   +   0  mod 16 = 5"/>
          <p:cNvSpPr/>
          <p:nvPr/>
        </p:nvSpPr>
        <p:spPr>
          <a:xfrm>
            <a:off x="3902360" y="7019925"/>
            <a:ext cx="5894711" cy="6223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5</a:t>
            </a:r>
            <a:r>
              <a:rPr b="1">
                <a:solidFill>
                  <a:schemeClr val="accent5">
                    <a:hueOff val="101205"/>
                    <a:satOff val="-13598"/>
                    <a:lumOff val="23877"/>
                  </a:schemeClr>
                </a:solidFill>
              </a:rPr>
              <a:t>  </a:t>
            </a:r>
            <a:r>
              <a:t> +   0  mod 16 = 5</a:t>
            </a:r>
          </a:p>
        </p:txBody>
      </p:sp>
      <p:sp>
        <p:nvSpPr>
          <p:cNvPr id="2709" name="Line"/>
          <p:cNvSpPr/>
          <p:nvPr/>
        </p:nvSpPr>
        <p:spPr>
          <a:xfrm>
            <a:off x="9067800" y="1756886"/>
            <a:ext cx="0" cy="1866583"/>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roperties of Hash functions"/>
          <p:cNvSpPr>
            <a:spLocks noGrp="1"/>
          </p:cNvSpPr>
          <p:nvPr>
            <p:ph type="title"/>
          </p:nvPr>
        </p:nvSpPr>
        <p:spPr>
          <a:xfrm>
            <a:off x="445665" y="117507"/>
            <a:ext cx="12113470" cy="1302226"/>
          </a:xfrm>
          <a:prstGeom prst="rect">
            <a:avLst/>
          </a:prstGeom>
        </p:spPr>
        <p:txBody>
          <a:bodyPr/>
          <a:lstStyle>
            <a:lvl1pPr defTabSz="408940">
              <a:defRPr sz="5600" b="1"/>
            </a:lvl1pPr>
          </a:lstStyle>
          <a:p>
            <a:r>
              <a:t>Properties of Hash functions</a:t>
            </a:r>
          </a:p>
        </p:txBody>
      </p:sp>
      <p:sp>
        <p:nvSpPr>
          <p:cNvPr id="243" name="Example of non-deterministic hash function:"/>
          <p:cNvSpPr/>
          <p:nvPr/>
        </p:nvSpPr>
        <p:spPr>
          <a:xfrm>
            <a:off x="527211" y="5034535"/>
            <a:ext cx="1195037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Example of non-deterministic hash function:</a:t>
            </a:r>
          </a:p>
        </p:txBody>
      </p:sp>
      <p:sp>
        <p:nvSpPr>
          <p:cNvPr id="244" name="counter := 0…"/>
          <p:cNvSpPr/>
          <p:nvPr/>
        </p:nvSpPr>
        <p:spPr>
          <a:xfrm>
            <a:off x="2787811" y="5862702"/>
            <a:ext cx="8647287"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counter := 0</a:t>
            </a:r>
          </a:p>
          <a:p>
            <a:pPr algn="l"/>
            <a:r>
              <a:rPr b="1">
                <a:solidFill>
                  <a:schemeClr val="accent5">
                    <a:hueOff val="101205"/>
                    <a:satOff val="-13598"/>
                    <a:lumOff val="23877"/>
                  </a:schemeClr>
                </a:solidFill>
              </a:rPr>
              <a:t>function</a:t>
            </a:r>
            <a:r>
              <a:t> </a:t>
            </a:r>
            <a:r>
              <a:rPr b="1">
                <a:solidFill>
                  <a:schemeClr val="accent5">
                    <a:hueOff val="101205"/>
                    <a:satOff val="-13598"/>
                    <a:lumOff val="23877"/>
                  </a:schemeClr>
                </a:solidFill>
              </a:rPr>
              <a:t>H</a:t>
            </a:r>
            <a:r>
              <a:t>(x):</a:t>
            </a:r>
          </a:p>
          <a:p>
            <a:pPr algn="l"/>
            <a:r>
              <a:t>    counter = counter + 1</a:t>
            </a:r>
          </a:p>
          <a:p>
            <a:pPr algn="l"/>
            <a:r>
              <a:t>    </a:t>
            </a:r>
            <a:r>
              <a:rPr b="1">
                <a:solidFill>
                  <a:schemeClr val="accent5">
                    <a:hueOff val="101205"/>
                    <a:satOff val="-13598"/>
                    <a:lumOff val="23877"/>
                  </a:schemeClr>
                </a:solidFill>
              </a:rPr>
              <a:t>return</a:t>
            </a:r>
            <a:r>
              <a:t> (x + counter) mod 13</a:t>
            </a:r>
          </a:p>
        </p:txBody>
      </p:sp>
      <p:sp>
        <p:nvSpPr>
          <p:cNvPr id="245" name="The first time called H(5) = 6, but if called again H(5) = 7!"/>
          <p:cNvSpPr/>
          <p:nvPr/>
        </p:nvSpPr>
        <p:spPr>
          <a:xfrm>
            <a:off x="1347787" y="8252970"/>
            <a:ext cx="10309226"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The first time called </a:t>
            </a:r>
            <a:r>
              <a:rPr b="1">
                <a:solidFill>
                  <a:schemeClr val="accent5">
                    <a:hueOff val="101205"/>
                    <a:satOff val="-13598"/>
                    <a:lumOff val="23877"/>
                  </a:schemeClr>
                </a:solidFill>
              </a:rPr>
              <a:t>H</a:t>
            </a:r>
            <a:r>
              <a:t>(5) = 6, but if called again </a:t>
            </a:r>
            <a:r>
              <a:rPr b="1">
                <a:solidFill>
                  <a:schemeClr val="accent5">
                    <a:hueOff val="101205"/>
                    <a:satOff val="-13598"/>
                    <a:lumOff val="23877"/>
                  </a:schemeClr>
                </a:solidFill>
              </a:rPr>
              <a:t>H</a:t>
            </a:r>
            <a:r>
              <a:t>(5) = 7!</a:t>
            </a:r>
          </a:p>
        </p:txBody>
      </p:sp>
      <p:sp>
        <p:nvSpPr>
          <p:cNvPr id="246" name="A hash function H(x) must be deterministic."/>
          <p:cNvSpPr/>
          <p:nvPr/>
        </p:nvSpPr>
        <p:spPr>
          <a:xfrm>
            <a:off x="445665" y="1720849"/>
            <a:ext cx="12113470"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 hash function </a:t>
            </a:r>
            <a:r>
              <a:rPr b="1">
                <a:solidFill>
                  <a:schemeClr val="accent5">
                    <a:hueOff val="101205"/>
                    <a:satOff val="-13598"/>
                    <a:lumOff val="23877"/>
                  </a:schemeClr>
                </a:solidFill>
              </a:rPr>
              <a:t>H</a:t>
            </a:r>
            <a:r>
              <a:t>(x) must be </a:t>
            </a:r>
            <a:r>
              <a:rPr b="1">
                <a:solidFill>
                  <a:schemeClr val="accent2">
                    <a:satOff val="-13916"/>
                    <a:lumOff val="13989"/>
                  </a:schemeClr>
                </a:solidFill>
              </a:rPr>
              <a:t>deterministic</a:t>
            </a:r>
            <a:r>
              <a:t>.</a:t>
            </a:r>
          </a:p>
        </p:txBody>
      </p:sp>
      <p:sp>
        <p:nvSpPr>
          <p:cNvPr id="247" name="This means that if H(x) = y then H(x) must always produce y and never another value. This may seen obvious, but it is critical to the functionality of a hash function."/>
          <p:cNvSpPr/>
          <p:nvPr/>
        </p:nvSpPr>
        <p:spPr>
          <a:xfrm>
            <a:off x="652735" y="2644267"/>
            <a:ext cx="11699330"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This means that if </a:t>
            </a:r>
            <a:r>
              <a:rPr b="1">
                <a:solidFill>
                  <a:schemeClr val="accent5">
                    <a:hueOff val="101205"/>
                    <a:satOff val="-13598"/>
                    <a:lumOff val="23877"/>
                  </a:schemeClr>
                </a:solidFill>
              </a:rPr>
              <a:t>H</a:t>
            </a:r>
            <a:r>
              <a:t>(x) = y then </a:t>
            </a:r>
            <a:r>
              <a:rPr b="1">
                <a:solidFill>
                  <a:schemeClr val="accent5">
                    <a:hueOff val="101205"/>
                    <a:satOff val="-13598"/>
                    <a:lumOff val="23877"/>
                  </a:schemeClr>
                </a:solidFill>
              </a:rPr>
              <a:t>H</a:t>
            </a:r>
            <a:r>
              <a:t>(x) must always produce y and never another value. This may seen obvious, but it is critical to the functionality of a hash function.</a:t>
            </a:r>
          </a:p>
        </p:txBody>
      </p:sp>
    </p:spTree>
  </p:cSld>
  <p:clrMapOvr>
    <a:masterClrMapping/>
  </p:clrMapOvr>
  <p:transition spd="med"/>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11" name="Table"/>
          <p:cNvGraphicFramePr/>
          <p:nvPr/>
        </p:nvGraphicFramePr>
        <p:xfrm>
          <a:off x="763885" y="9855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12" name="Table"/>
          <p:cNvGraphicFramePr/>
          <p:nvPr/>
        </p:nvGraphicFramePr>
        <p:xfrm>
          <a:off x="763885" y="269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13" name="Table"/>
          <p:cNvGraphicFramePr/>
          <p:nvPr/>
        </p:nvGraphicFramePr>
        <p:xfrm>
          <a:off x="763885" y="333755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14" name="Table"/>
          <p:cNvGraphicFramePr/>
          <p:nvPr/>
        </p:nvGraphicFramePr>
        <p:xfrm>
          <a:off x="763885" y="4206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15" name="Table"/>
          <p:cNvGraphicFramePr/>
          <p:nvPr/>
        </p:nvGraphicFramePr>
        <p:xfrm>
          <a:off x="763885" y="267207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16" name="Table"/>
          <p:cNvGraphicFramePr/>
          <p:nvPr/>
        </p:nvGraphicFramePr>
        <p:xfrm>
          <a:off x="763885" y="492252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717" name="Line"/>
          <p:cNvSpPr/>
          <p:nvPr/>
        </p:nvSpPr>
        <p:spPr>
          <a:xfrm flipV="1">
            <a:off x="8633459"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18" name="From before, H(k2) = 5"/>
          <p:cNvSpPr/>
          <p:nvPr/>
        </p:nvSpPr>
        <p:spPr>
          <a:xfrm>
            <a:off x="2894332" y="5740399"/>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2</a:t>
            </a:r>
            <a:r>
              <a:t>) = 5</a:t>
            </a:r>
          </a:p>
        </p:txBody>
      </p:sp>
      <p:sp>
        <p:nvSpPr>
          <p:cNvPr id="2719" name="H(k2) + P(0) mod N"/>
          <p:cNvSpPr/>
          <p:nvPr/>
        </p:nvSpPr>
        <p:spPr>
          <a:xfrm>
            <a:off x="3444847" y="6405879"/>
            <a:ext cx="497718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a:t>
            </a:r>
          </a:p>
        </p:txBody>
      </p:sp>
      <p:sp>
        <p:nvSpPr>
          <p:cNvPr id="2720" name="5   +   0  mod 16 = 5"/>
          <p:cNvSpPr/>
          <p:nvPr/>
        </p:nvSpPr>
        <p:spPr>
          <a:xfrm>
            <a:off x="3902360" y="7019925"/>
            <a:ext cx="5894711" cy="6223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5</a:t>
            </a:r>
            <a:r>
              <a:rPr b="1">
                <a:solidFill>
                  <a:schemeClr val="accent5">
                    <a:hueOff val="101205"/>
                    <a:satOff val="-13598"/>
                    <a:lumOff val="23877"/>
                  </a:schemeClr>
                </a:solidFill>
              </a:rPr>
              <a:t>  </a:t>
            </a:r>
            <a:r>
              <a:t> +   0  mod 16 = 5</a:t>
            </a:r>
          </a:p>
        </p:txBody>
      </p:sp>
      <p:sp>
        <p:nvSpPr>
          <p:cNvPr id="2721" name="Line"/>
          <p:cNvSpPr/>
          <p:nvPr/>
        </p:nvSpPr>
        <p:spPr>
          <a:xfrm>
            <a:off x="9067800" y="1756886"/>
            <a:ext cx="0" cy="1866583"/>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22" name="H(k2) + P(1) mod N"/>
          <p:cNvSpPr/>
          <p:nvPr/>
        </p:nvSpPr>
        <p:spPr>
          <a:xfrm>
            <a:off x="3429607" y="7640953"/>
            <a:ext cx="497718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(1) mod N</a:t>
            </a:r>
          </a:p>
        </p:txBody>
      </p:sp>
      <p:sp>
        <p:nvSpPr>
          <p:cNvPr id="2723" name="5   +   1  mod 16 = 6"/>
          <p:cNvSpPr/>
          <p:nvPr/>
        </p:nvSpPr>
        <p:spPr>
          <a:xfrm>
            <a:off x="3887120" y="8254999"/>
            <a:ext cx="589471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5</a:t>
            </a:r>
            <a:r>
              <a:rPr b="1">
                <a:solidFill>
                  <a:schemeClr val="accent5">
                    <a:hueOff val="101205"/>
                    <a:satOff val="-13598"/>
                    <a:lumOff val="23877"/>
                  </a:schemeClr>
                </a:solidFill>
              </a:rPr>
              <a:t>  </a:t>
            </a:r>
            <a:r>
              <a:t> +   1  mod 16 = 6</a:t>
            </a:r>
          </a:p>
        </p:txBody>
      </p:sp>
      <p:sp>
        <p:nvSpPr>
          <p:cNvPr id="2724" name="Line"/>
          <p:cNvSpPr/>
          <p:nvPr/>
        </p:nvSpPr>
        <p:spPr>
          <a:xfrm>
            <a:off x="9227819" y="4039234"/>
            <a:ext cx="444080"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26" name="Table"/>
          <p:cNvGraphicFramePr/>
          <p:nvPr/>
        </p:nvGraphicFramePr>
        <p:xfrm>
          <a:off x="763885" y="9855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27" name="Table"/>
          <p:cNvGraphicFramePr/>
          <p:nvPr/>
        </p:nvGraphicFramePr>
        <p:xfrm>
          <a:off x="763885" y="269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28" name="Table"/>
          <p:cNvGraphicFramePr/>
          <p:nvPr/>
        </p:nvGraphicFramePr>
        <p:xfrm>
          <a:off x="763885" y="333755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29" name="Table"/>
          <p:cNvGraphicFramePr/>
          <p:nvPr/>
        </p:nvGraphicFramePr>
        <p:xfrm>
          <a:off x="763885" y="4206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30" name="Table"/>
          <p:cNvGraphicFramePr/>
          <p:nvPr/>
        </p:nvGraphicFramePr>
        <p:xfrm>
          <a:off x="763885" y="267207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31" name="Table"/>
          <p:cNvGraphicFramePr/>
          <p:nvPr/>
        </p:nvGraphicFramePr>
        <p:xfrm>
          <a:off x="763885" y="492252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732" name="Line"/>
          <p:cNvSpPr/>
          <p:nvPr/>
        </p:nvSpPr>
        <p:spPr>
          <a:xfrm flipV="1">
            <a:off x="10068559"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34" name="Table"/>
          <p:cNvGraphicFramePr/>
          <p:nvPr/>
        </p:nvGraphicFramePr>
        <p:xfrm>
          <a:off x="763885" y="9855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35" name="Table"/>
          <p:cNvGraphicFramePr/>
          <p:nvPr/>
        </p:nvGraphicFramePr>
        <p:xfrm>
          <a:off x="763885" y="269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36" name="Table"/>
          <p:cNvGraphicFramePr/>
          <p:nvPr/>
        </p:nvGraphicFramePr>
        <p:xfrm>
          <a:off x="763885" y="333755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37" name="Table"/>
          <p:cNvGraphicFramePr/>
          <p:nvPr/>
        </p:nvGraphicFramePr>
        <p:xfrm>
          <a:off x="763885" y="4206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38" name="Table"/>
          <p:cNvGraphicFramePr/>
          <p:nvPr/>
        </p:nvGraphicFramePr>
        <p:xfrm>
          <a:off x="763885" y="267207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39" name="Table"/>
          <p:cNvGraphicFramePr/>
          <p:nvPr/>
        </p:nvGraphicFramePr>
        <p:xfrm>
          <a:off x="763885" y="492252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740" name="Line"/>
          <p:cNvSpPr/>
          <p:nvPr/>
        </p:nvSpPr>
        <p:spPr>
          <a:xfrm flipV="1">
            <a:off x="10068559"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41" name="From before, H(k1) = 6"/>
          <p:cNvSpPr/>
          <p:nvPr/>
        </p:nvSpPr>
        <p:spPr>
          <a:xfrm>
            <a:off x="2894332" y="5740399"/>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1</a:t>
            </a:r>
            <a:r>
              <a:t>) = 6</a:t>
            </a:r>
          </a:p>
        </p:txBody>
      </p:sp>
    </p:spTree>
  </p:cSld>
  <p:clrMapOvr>
    <a:masterClrMapping/>
  </p:clrMapOvr>
  <p:transition spd="med"/>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43" name="Table"/>
          <p:cNvGraphicFramePr/>
          <p:nvPr/>
        </p:nvGraphicFramePr>
        <p:xfrm>
          <a:off x="763885" y="9855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44" name="Table"/>
          <p:cNvGraphicFramePr/>
          <p:nvPr/>
        </p:nvGraphicFramePr>
        <p:xfrm>
          <a:off x="763885" y="269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45" name="Table"/>
          <p:cNvGraphicFramePr/>
          <p:nvPr/>
        </p:nvGraphicFramePr>
        <p:xfrm>
          <a:off x="763885" y="333755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46" name="Table"/>
          <p:cNvGraphicFramePr/>
          <p:nvPr/>
        </p:nvGraphicFramePr>
        <p:xfrm>
          <a:off x="763885" y="4206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47" name="Table"/>
          <p:cNvGraphicFramePr/>
          <p:nvPr/>
        </p:nvGraphicFramePr>
        <p:xfrm>
          <a:off x="763885" y="267207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48" name="Table"/>
          <p:cNvGraphicFramePr/>
          <p:nvPr/>
        </p:nvGraphicFramePr>
        <p:xfrm>
          <a:off x="763885" y="492252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749" name="Line"/>
          <p:cNvSpPr/>
          <p:nvPr/>
        </p:nvSpPr>
        <p:spPr>
          <a:xfrm flipV="1">
            <a:off x="10068559"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50" name="From before, H(k1) = 6"/>
          <p:cNvSpPr/>
          <p:nvPr/>
        </p:nvSpPr>
        <p:spPr>
          <a:xfrm>
            <a:off x="2894332" y="5740399"/>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1</a:t>
            </a:r>
            <a:r>
              <a:t>) = 6</a:t>
            </a:r>
          </a:p>
        </p:txBody>
      </p:sp>
      <p:sp>
        <p:nvSpPr>
          <p:cNvPr id="2751" name="H(k1) + P(0) mod N"/>
          <p:cNvSpPr/>
          <p:nvPr/>
        </p:nvSpPr>
        <p:spPr>
          <a:xfrm>
            <a:off x="3444847" y="6405879"/>
            <a:ext cx="497718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a:t>
            </a:r>
          </a:p>
        </p:txBody>
      </p:sp>
      <p:sp>
        <p:nvSpPr>
          <p:cNvPr id="2752" name="6   +   0  mod 16 = 6"/>
          <p:cNvSpPr/>
          <p:nvPr/>
        </p:nvSpPr>
        <p:spPr>
          <a:xfrm>
            <a:off x="3902360" y="7019925"/>
            <a:ext cx="5894711" cy="6223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6</a:t>
            </a:r>
            <a:r>
              <a:rPr b="1">
                <a:solidFill>
                  <a:schemeClr val="accent5">
                    <a:hueOff val="101205"/>
                    <a:satOff val="-13598"/>
                    <a:lumOff val="23877"/>
                  </a:schemeClr>
                </a:solidFill>
              </a:rPr>
              <a:t>  </a:t>
            </a:r>
            <a:r>
              <a:t> +   0  mod 16 = 6</a:t>
            </a:r>
          </a:p>
        </p:txBody>
      </p:sp>
      <p:sp>
        <p:nvSpPr>
          <p:cNvPr id="2753" name="Line"/>
          <p:cNvSpPr/>
          <p:nvPr/>
        </p:nvSpPr>
        <p:spPr>
          <a:xfrm>
            <a:off x="10459720" y="1721338"/>
            <a:ext cx="1" cy="1897038"/>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55" name="Table"/>
          <p:cNvGraphicFramePr/>
          <p:nvPr/>
        </p:nvGraphicFramePr>
        <p:xfrm>
          <a:off x="763885" y="9855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56" name="Table"/>
          <p:cNvGraphicFramePr/>
          <p:nvPr/>
        </p:nvGraphicFramePr>
        <p:xfrm>
          <a:off x="763885" y="269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57" name="Table"/>
          <p:cNvGraphicFramePr/>
          <p:nvPr/>
        </p:nvGraphicFramePr>
        <p:xfrm>
          <a:off x="763885" y="333755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58" name="Table"/>
          <p:cNvGraphicFramePr/>
          <p:nvPr/>
        </p:nvGraphicFramePr>
        <p:xfrm>
          <a:off x="763885" y="4206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59" name="Table"/>
          <p:cNvGraphicFramePr/>
          <p:nvPr/>
        </p:nvGraphicFramePr>
        <p:xfrm>
          <a:off x="763885" y="267207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60" name="Table"/>
          <p:cNvGraphicFramePr/>
          <p:nvPr/>
        </p:nvGraphicFramePr>
        <p:xfrm>
          <a:off x="763885" y="492252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761" name="Line"/>
          <p:cNvSpPr/>
          <p:nvPr/>
        </p:nvSpPr>
        <p:spPr>
          <a:xfrm flipV="1">
            <a:off x="10068559"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62" name="From before, H(k1) = 6"/>
          <p:cNvSpPr/>
          <p:nvPr/>
        </p:nvSpPr>
        <p:spPr>
          <a:xfrm>
            <a:off x="2894332" y="5740399"/>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1</a:t>
            </a:r>
            <a:r>
              <a:t>) = 6</a:t>
            </a:r>
          </a:p>
        </p:txBody>
      </p:sp>
      <p:sp>
        <p:nvSpPr>
          <p:cNvPr id="2763" name="H(k1) + P(0) mod N"/>
          <p:cNvSpPr/>
          <p:nvPr/>
        </p:nvSpPr>
        <p:spPr>
          <a:xfrm>
            <a:off x="3444847" y="6405879"/>
            <a:ext cx="497718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a:t>
            </a:r>
          </a:p>
        </p:txBody>
      </p:sp>
      <p:sp>
        <p:nvSpPr>
          <p:cNvPr id="2764" name="6   +   0  mod 16 = 6"/>
          <p:cNvSpPr/>
          <p:nvPr/>
        </p:nvSpPr>
        <p:spPr>
          <a:xfrm>
            <a:off x="3902360" y="7019925"/>
            <a:ext cx="5894711" cy="62230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6</a:t>
            </a:r>
            <a:r>
              <a:rPr b="1">
                <a:solidFill>
                  <a:schemeClr val="accent5">
                    <a:hueOff val="101205"/>
                    <a:satOff val="-13598"/>
                    <a:lumOff val="23877"/>
                  </a:schemeClr>
                </a:solidFill>
              </a:rPr>
              <a:t>  </a:t>
            </a:r>
            <a:r>
              <a:t> +   0  mod 16 = 6</a:t>
            </a:r>
          </a:p>
        </p:txBody>
      </p:sp>
      <p:sp>
        <p:nvSpPr>
          <p:cNvPr id="2765" name="Line"/>
          <p:cNvSpPr/>
          <p:nvPr/>
        </p:nvSpPr>
        <p:spPr>
          <a:xfrm>
            <a:off x="10459720" y="1721338"/>
            <a:ext cx="1" cy="1897038"/>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766" name="H(k1) + P(1) mod N"/>
          <p:cNvSpPr/>
          <p:nvPr/>
        </p:nvSpPr>
        <p:spPr>
          <a:xfrm>
            <a:off x="3470247" y="7640953"/>
            <a:ext cx="497718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(1) mod N</a:t>
            </a:r>
          </a:p>
        </p:txBody>
      </p:sp>
      <p:sp>
        <p:nvSpPr>
          <p:cNvPr id="2767" name="6   +   1  mod 16 = 7"/>
          <p:cNvSpPr/>
          <p:nvPr/>
        </p:nvSpPr>
        <p:spPr>
          <a:xfrm>
            <a:off x="3927760" y="8254999"/>
            <a:ext cx="589471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6</a:t>
            </a:r>
            <a:r>
              <a:rPr b="1">
                <a:solidFill>
                  <a:schemeClr val="accent5">
                    <a:hueOff val="101205"/>
                    <a:satOff val="-13598"/>
                    <a:lumOff val="23877"/>
                  </a:schemeClr>
                </a:solidFill>
              </a:rPr>
              <a:t>  </a:t>
            </a:r>
            <a:r>
              <a:t> +   1  mod 16 = 7</a:t>
            </a:r>
          </a:p>
        </p:txBody>
      </p:sp>
      <p:sp>
        <p:nvSpPr>
          <p:cNvPr id="2768" name="Line"/>
          <p:cNvSpPr/>
          <p:nvPr/>
        </p:nvSpPr>
        <p:spPr>
          <a:xfrm>
            <a:off x="10449559" y="4045267"/>
            <a:ext cx="718572"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70" name="Table"/>
          <p:cNvGraphicFramePr/>
          <p:nvPr/>
        </p:nvGraphicFramePr>
        <p:xfrm>
          <a:off x="763885" y="9855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71" name="Table"/>
          <p:cNvGraphicFramePr/>
          <p:nvPr/>
        </p:nvGraphicFramePr>
        <p:xfrm>
          <a:off x="763885" y="269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72" name="Table"/>
          <p:cNvGraphicFramePr/>
          <p:nvPr/>
        </p:nvGraphicFramePr>
        <p:xfrm>
          <a:off x="763885" y="333755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73" name="Table"/>
          <p:cNvGraphicFramePr/>
          <p:nvPr/>
        </p:nvGraphicFramePr>
        <p:xfrm>
          <a:off x="763885" y="4206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74" name="Table"/>
          <p:cNvGraphicFramePr/>
          <p:nvPr/>
        </p:nvGraphicFramePr>
        <p:xfrm>
          <a:off x="763885" y="267207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75" name="Table"/>
          <p:cNvGraphicFramePr/>
          <p:nvPr/>
        </p:nvGraphicFramePr>
        <p:xfrm>
          <a:off x="763885" y="492252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776" name="Line"/>
          <p:cNvSpPr/>
          <p:nvPr/>
        </p:nvSpPr>
        <p:spPr>
          <a:xfrm flipV="1">
            <a:off x="11516359" y="1924367"/>
            <a:ext cx="1"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78" name="Table"/>
          <p:cNvGraphicFramePr/>
          <p:nvPr/>
        </p:nvGraphicFramePr>
        <p:xfrm>
          <a:off x="763885" y="1031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79" name="Table"/>
          <p:cNvGraphicFramePr/>
          <p:nvPr/>
        </p:nvGraphicFramePr>
        <p:xfrm>
          <a:off x="763885" y="18999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80" name="Table"/>
          <p:cNvGraphicFramePr/>
          <p:nvPr/>
        </p:nvGraphicFramePr>
        <p:xfrm>
          <a:off x="763885" y="36575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81" name="Table"/>
          <p:cNvGraphicFramePr/>
          <p:nvPr/>
        </p:nvGraphicFramePr>
        <p:xfrm>
          <a:off x="763885" y="261620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782"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783" name="Recall P(x) = (x² + x)/2, N = 16, threshold = 6"/>
          <p:cNvSpPr/>
          <p:nvPr/>
        </p:nvSpPr>
        <p:spPr>
          <a:xfrm>
            <a:off x="-627613" y="3412172"/>
            <a:ext cx="14260026"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784"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86" name="Table"/>
          <p:cNvGraphicFramePr/>
          <p:nvPr/>
        </p:nvGraphicFramePr>
        <p:xfrm>
          <a:off x="763885" y="1031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87" name="Table"/>
          <p:cNvGraphicFramePr/>
          <p:nvPr/>
        </p:nvGraphicFramePr>
        <p:xfrm>
          <a:off x="763885" y="18999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88" name="Table"/>
          <p:cNvGraphicFramePr/>
          <p:nvPr/>
        </p:nvGraphicFramePr>
        <p:xfrm>
          <a:off x="763885" y="36575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789" name="Table"/>
          <p:cNvGraphicFramePr/>
          <p:nvPr/>
        </p:nvGraphicFramePr>
        <p:xfrm>
          <a:off x="763885" y="261620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790"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791" name="Recall P(x) = (x² + x)/2, N = 16, threshold = 6"/>
          <p:cNvSpPr/>
          <p:nvPr/>
        </p:nvSpPr>
        <p:spPr>
          <a:xfrm>
            <a:off x="-627613" y="3412172"/>
            <a:ext cx="14260026"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792" name="Suppose H(k4) = 35410"/>
          <p:cNvSpPr/>
          <p:nvPr/>
        </p:nvSpPr>
        <p:spPr>
          <a:xfrm>
            <a:off x="4688041" y="4194810"/>
            <a:ext cx="58029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4</a:t>
            </a:r>
            <a:r>
              <a:t>) = 35410</a:t>
            </a:r>
          </a:p>
        </p:txBody>
      </p:sp>
      <p:sp>
        <p:nvSpPr>
          <p:cNvPr id="2793" name="35410 +   0  mod 16 = 2"/>
          <p:cNvSpPr/>
          <p:nvPr/>
        </p:nvSpPr>
        <p:spPr>
          <a:xfrm>
            <a:off x="4876800" y="5538469"/>
            <a:ext cx="644522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35410 +   0  mod 16 = 2</a:t>
            </a:r>
          </a:p>
        </p:txBody>
      </p:sp>
      <p:sp>
        <p:nvSpPr>
          <p:cNvPr id="2794" name="H(k4) + P(0) mod N  ="/>
          <p:cNvSpPr/>
          <p:nvPr/>
        </p:nvSpPr>
        <p:spPr>
          <a:xfrm>
            <a:off x="4947919" y="4982447"/>
            <a:ext cx="58029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(0) mod N  =</a:t>
            </a:r>
          </a:p>
        </p:txBody>
      </p:sp>
      <p:sp>
        <p:nvSpPr>
          <p:cNvPr id="2795"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97" name="Table"/>
          <p:cNvGraphicFramePr/>
          <p:nvPr/>
        </p:nvGraphicFramePr>
        <p:xfrm>
          <a:off x="763885" y="1031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98" name="Table"/>
          <p:cNvGraphicFramePr/>
          <p:nvPr/>
        </p:nvGraphicFramePr>
        <p:xfrm>
          <a:off x="763885" y="18999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99" name="Table"/>
          <p:cNvGraphicFramePr/>
          <p:nvPr/>
        </p:nvGraphicFramePr>
        <p:xfrm>
          <a:off x="763885" y="36575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800" name="Table"/>
          <p:cNvGraphicFramePr/>
          <p:nvPr/>
        </p:nvGraphicFramePr>
        <p:xfrm>
          <a:off x="763885" y="261620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801"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802" name="Recall P(x) = (x² + x)/2, N = 16, threshold = 6"/>
          <p:cNvSpPr/>
          <p:nvPr/>
        </p:nvSpPr>
        <p:spPr>
          <a:xfrm>
            <a:off x="-627613" y="3412172"/>
            <a:ext cx="14260026"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803" name="Suppose H(k4) = 35410"/>
          <p:cNvSpPr/>
          <p:nvPr/>
        </p:nvSpPr>
        <p:spPr>
          <a:xfrm>
            <a:off x="4688041" y="4194810"/>
            <a:ext cx="58029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4</a:t>
            </a:r>
            <a:r>
              <a:t>) = 35410</a:t>
            </a:r>
          </a:p>
        </p:txBody>
      </p:sp>
      <p:sp>
        <p:nvSpPr>
          <p:cNvPr id="2804" name="H(k4) + P(0) mod N  ="/>
          <p:cNvSpPr/>
          <p:nvPr/>
        </p:nvSpPr>
        <p:spPr>
          <a:xfrm>
            <a:off x="4947919" y="4982447"/>
            <a:ext cx="580295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4</a:t>
            </a:r>
            <a:r>
              <a:t>) + </a:t>
            </a:r>
            <a:r>
              <a:rPr b="1">
                <a:solidFill>
                  <a:schemeClr val="accent6">
                    <a:hueOff val="-241736"/>
                    <a:satOff val="29413"/>
                    <a:lumOff val="20727"/>
                  </a:schemeClr>
                </a:solidFill>
              </a:rPr>
              <a:t>P</a:t>
            </a:r>
            <a:r>
              <a:t>(0) mod N  =</a:t>
            </a:r>
          </a:p>
        </p:txBody>
      </p:sp>
      <p:sp>
        <p:nvSpPr>
          <p:cNvPr id="2805" name="35410 +   0  mod 16 = 2"/>
          <p:cNvSpPr/>
          <p:nvPr/>
        </p:nvSpPr>
        <p:spPr>
          <a:xfrm>
            <a:off x="4876800" y="5538469"/>
            <a:ext cx="644522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35410 +   0  mod 16 = 2</a:t>
            </a:r>
          </a:p>
        </p:txBody>
      </p:sp>
      <p:sp>
        <p:nvSpPr>
          <p:cNvPr id="2806" name="Line"/>
          <p:cNvSpPr/>
          <p:nvPr/>
        </p:nvSpPr>
        <p:spPr>
          <a:xfrm flipV="1">
            <a:off x="3845560" y="1761092"/>
            <a:ext cx="1" cy="2743361"/>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07"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09" name="Table"/>
          <p:cNvGraphicFramePr/>
          <p:nvPr/>
        </p:nvGraphicFramePr>
        <p:xfrm>
          <a:off x="763885" y="1031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10" name="Table"/>
          <p:cNvGraphicFramePr/>
          <p:nvPr/>
        </p:nvGraphicFramePr>
        <p:xfrm>
          <a:off x="763885" y="18999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11" name="Table"/>
          <p:cNvGraphicFramePr/>
          <p:nvPr/>
        </p:nvGraphicFramePr>
        <p:xfrm>
          <a:off x="763885" y="36575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812" name="Table"/>
          <p:cNvGraphicFramePr/>
          <p:nvPr/>
        </p:nvGraphicFramePr>
        <p:xfrm>
          <a:off x="763885" y="261620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813"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814" name="Recall P(x) = (x² + x)/2, N = 16, threshold = 6"/>
          <p:cNvSpPr/>
          <p:nvPr/>
        </p:nvSpPr>
        <p:spPr>
          <a:xfrm>
            <a:off x="-627613" y="3412172"/>
            <a:ext cx="14260026"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815"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defRPr>
                <a:solidFill>
                  <a:schemeClr val="accent4">
                    <a:hueOff val="102361"/>
                    <a:satOff val="14118"/>
                    <a:lumOff val="10675"/>
                  </a:schemeClr>
                </a:solidFill>
              </a:defRPr>
            </a:pPr>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Properties of Hash functions"/>
          <p:cNvSpPr>
            <a:spLocks noGrp="1"/>
          </p:cNvSpPr>
          <p:nvPr>
            <p:ph type="title"/>
          </p:nvPr>
        </p:nvSpPr>
        <p:spPr>
          <a:xfrm>
            <a:off x="445665" y="117507"/>
            <a:ext cx="12113470" cy="1302226"/>
          </a:xfrm>
          <a:prstGeom prst="rect">
            <a:avLst/>
          </a:prstGeom>
        </p:spPr>
        <p:txBody>
          <a:bodyPr/>
          <a:lstStyle>
            <a:lvl1pPr defTabSz="408940">
              <a:defRPr sz="5600" b="1"/>
            </a:lvl1pPr>
          </a:lstStyle>
          <a:p>
            <a:r>
              <a:t>Properties of Hash functions</a:t>
            </a:r>
          </a:p>
        </p:txBody>
      </p:sp>
      <p:sp>
        <p:nvSpPr>
          <p:cNvPr id="250" name="We try very hard to make uniform hash functions to minimize the number of hash collisions."/>
          <p:cNvSpPr/>
          <p:nvPr/>
        </p:nvSpPr>
        <p:spPr>
          <a:xfrm>
            <a:off x="-235397" y="1573466"/>
            <a:ext cx="13475594"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We try very hard to make </a:t>
            </a:r>
            <a:r>
              <a:rPr b="1">
                <a:solidFill>
                  <a:schemeClr val="accent2">
                    <a:satOff val="-13916"/>
                    <a:lumOff val="13989"/>
                  </a:schemeClr>
                </a:solidFill>
              </a:rPr>
              <a:t>uniform</a:t>
            </a:r>
            <a:r>
              <a:t> hash functions to minimize the number of hash collisions.</a:t>
            </a:r>
          </a:p>
        </p:txBody>
      </p:sp>
      <p:sp>
        <p:nvSpPr>
          <p:cNvPr id="251" name="A hash collision is when two objects x, y hash to the same value (i.e. H(x) = H(y))."/>
          <p:cNvSpPr/>
          <p:nvPr/>
        </p:nvSpPr>
        <p:spPr>
          <a:xfrm>
            <a:off x="652735" y="3022600"/>
            <a:ext cx="11699330"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 </a:t>
            </a:r>
            <a:r>
              <a:rPr b="1">
                <a:solidFill>
                  <a:schemeClr val="accent2">
                    <a:satOff val="-13916"/>
                    <a:lumOff val="13989"/>
                  </a:schemeClr>
                </a:solidFill>
              </a:rPr>
              <a:t>hash collision</a:t>
            </a:r>
            <a:r>
              <a:t> is when two objects x, y hash to the same value (i.e. </a:t>
            </a:r>
            <a:r>
              <a:rPr b="1">
                <a:solidFill>
                  <a:schemeClr val="accent5">
                    <a:hueOff val="101205"/>
                    <a:satOff val="-13598"/>
                    <a:lumOff val="23877"/>
                  </a:schemeClr>
                </a:solidFill>
              </a:rPr>
              <a:t>H</a:t>
            </a:r>
            <a:r>
              <a:t>(x) = </a:t>
            </a:r>
            <a:r>
              <a:rPr b="1">
                <a:solidFill>
                  <a:schemeClr val="accent5">
                    <a:hueOff val="101205"/>
                    <a:satOff val="-13598"/>
                    <a:lumOff val="23877"/>
                  </a:schemeClr>
                </a:solidFill>
              </a:rPr>
              <a:t>H</a:t>
            </a:r>
            <a:r>
              <a:t>(y)).</a:t>
            </a:r>
          </a:p>
        </p:txBody>
      </p:sp>
    </p:spTree>
  </p:cSld>
  <p:clrMapOvr>
    <a:masterClrMapping/>
  </p:clrMapOvr>
  <p:transition spd="med"/>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17" name="Table"/>
          <p:cNvGraphicFramePr/>
          <p:nvPr/>
        </p:nvGraphicFramePr>
        <p:xfrm>
          <a:off x="763885" y="1031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18" name="Table"/>
          <p:cNvGraphicFramePr/>
          <p:nvPr/>
        </p:nvGraphicFramePr>
        <p:xfrm>
          <a:off x="763885" y="18999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19" name="Table"/>
          <p:cNvGraphicFramePr/>
          <p:nvPr/>
        </p:nvGraphicFramePr>
        <p:xfrm>
          <a:off x="763885" y="36575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820" name="Table"/>
          <p:cNvGraphicFramePr/>
          <p:nvPr/>
        </p:nvGraphicFramePr>
        <p:xfrm>
          <a:off x="763885" y="261620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821"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822" name="Recall P(x) = (x² + x)/2, N = 16, threshold = 6"/>
          <p:cNvSpPr/>
          <p:nvPr/>
        </p:nvSpPr>
        <p:spPr>
          <a:xfrm>
            <a:off x="-627613" y="3412172"/>
            <a:ext cx="14260026"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823" name="From before, H(k3) = 5"/>
          <p:cNvSpPr/>
          <p:nvPr/>
        </p:nvSpPr>
        <p:spPr>
          <a:xfrm>
            <a:off x="4458972" y="4565649"/>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3</a:t>
            </a:r>
            <a:r>
              <a:t>) = 5</a:t>
            </a:r>
          </a:p>
        </p:txBody>
      </p:sp>
      <p:sp>
        <p:nvSpPr>
          <p:cNvPr id="2824"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defRPr>
                <a:solidFill>
                  <a:schemeClr val="accent4">
                    <a:hueOff val="102361"/>
                    <a:satOff val="14118"/>
                    <a:lumOff val="10675"/>
                  </a:schemeClr>
                </a:solidFill>
              </a:defRPr>
            </a:pPr>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26" name="Table"/>
          <p:cNvGraphicFramePr/>
          <p:nvPr/>
        </p:nvGraphicFramePr>
        <p:xfrm>
          <a:off x="763885" y="1031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rPr b="1">
                          <a:solidFill>
                            <a:schemeClr val="accent3">
                              <a:hueOff val="-499813"/>
                              <a:satOff val="-5228"/>
                              <a:lumOff val="24899"/>
                            </a:schemeClr>
                          </a:solidFill>
                        </a:rPr>
                        <a:t>v</a:t>
                      </a:r>
                      <a:r>
                        <a:rPr b="1" baseline="-5999">
                          <a:solidFill>
                            <a:schemeClr val="accent3">
                              <a:hueOff val="-499813"/>
                              <a:satOff val="-5228"/>
                              <a:lumOff val="24899"/>
                            </a:schemeClr>
                          </a:solidFill>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27" name="Table"/>
          <p:cNvGraphicFramePr/>
          <p:nvPr/>
        </p:nvGraphicFramePr>
        <p:xfrm>
          <a:off x="763885" y="18999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28" name="Table"/>
          <p:cNvGraphicFramePr/>
          <p:nvPr/>
        </p:nvGraphicFramePr>
        <p:xfrm>
          <a:off x="763885" y="36575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829" name="Table"/>
          <p:cNvGraphicFramePr/>
          <p:nvPr/>
        </p:nvGraphicFramePr>
        <p:xfrm>
          <a:off x="763885" y="261620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830"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831" name="Recall P(x) = (x² + x)/2, N = 16, threshold = 6"/>
          <p:cNvSpPr/>
          <p:nvPr/>
        </p:nvSpPr>
        <p:spPr>
          <a:xfrm>
            <a:off x="-627613" y="3412172"/>
            <a:ext cx="14260026"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832" name="From before, H(k3) = 5"/>
          <p:cNvSpPr/>
          <p:nvPr/>
        </p:nvSpPr>
        <p:spPr>
          <a:xfrm>
            <a:off x="4458972" y="4565649"/>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t>(k</a:t>
            </a:r>
            <a:r>
              <a:rPr baseline="-5999"/>
              <a:t>3</a:t>
            </a:r>
            <a:r>
              <a:t>) = 5</a:t>
            </a:r>
          </a:p>
        </p:txBody>
      </p:sp>
      <p:sp>
        <p:nvSpPr>
          <p:cNvPr id="2833" name="H(k3) + P(0) mod N"/>
          <p:cNvSpPr/>
          <p:nvPr/>
        </p:nvSpPr>
        <p:spPr>
          <a:xfrm>
            <a:off x="4755487" y="5538469"/>
            <a:ext cx="497718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a:t>
            </a:r>
          </a:p>
        </p:txBody>
      </p:sp>
      <p:sp>
        <p:nvSpPr>
          <p:cNvPr id="2834" name="5   +   0  mod 16 = 5"/>
          <p:cNvSpPr/>
          <p:nvPr/>
        </p:nvSpPr>
        <p:spPr>
          <a:xfrm>
            <a:off x="4684367" y="6061709"/>
            <a:ext cx="644522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  5</a:t>
            </a:r>
            <a:r>
              <a:rPr b="1">
                <a:solidFill>
                  <a:schemeClr val="accent5">
                    <a:hueOff val="101205"/>
                    <a:satOff val="-13598"/>
                    <a:lumOff val="23877"/>
                  </a:schemeClr>
                </a:solidFill>
              </a:rPr>
              <a:t>   </a:t>
            </a:r>
            <a:r>
              <a:t>+   0  mod 16 = 5</a:t>
            </a:r>
          </a:p>
        </p:txBody>
      </p:sp>
      <p:sp>
        <p:nvSpPr>
          <p:cNvPr id="2835" name="Since k3 already existed in the table simply update the value associated with k3."/>
          <p:cNvSpPr/>
          <p:nvPr/>
        </p:nvSpPr>
        <p:spPr>
          <a:xfrm>
            <a:off x="3558716" y="7072630"/>
            <a:ext cx="8696529"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Since k</a:t>
            </a:r>
            <a:r>
              <a:rPr baseline="-5999"/>
              <a:t>3</a:t>
            </a:r>
            <a:r>
              <a:t> already existed in the table simply update the value associated with k</a:t>
            </a:r>
            <a:r>
              <a:rPr baseline="-5999"/>
              <a:t>3</a:t>
            </a:r>
            <a:r>
              <a:t>.</a:t>
            </a:r>
          </a:p>
        </p:txBody>
      </p:sp>
      <p:sp>
        <p:nvSpPr>
          <p:cNvPr id="2836" name="Line"/>
          <p:cNvSpPr/>
          <p:nvPr/>
        </p:nvSpPr>
        <p:spPr>
          <a:xfrm flipH="1" flipV="1">
            <a:off x="9056965" y="1679574"/>
            <a:ext cx="1727003" cy="43917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37"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defRPr>
                <a:solidFill>
                  <a:schemeClr val="accent4">
                    <a:hueOff val="102361"/>
                    <a:satOff val="14118"/>
                    <a:lumOff val="10675"/>
                  </a:schemeClr>
                </a:solidFill>
              </a:defRPr>
            </a:pPr>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39" name="Table"/>
          <p:cNvGraphicFramePr/>
          <p:nvPr/>
        </p:nvGraphicFramePr>
        <p:xfrm>
          <a:off x="763885" y="1031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40" name="Table"/>
          <p:cNvGraphicFramePr/>
          <p:nvPr/>
        </p:nvGraphicFramePr>
        <p:xfrm>
          <a:off x="763885" y="18999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41" name="Table"/>
          <p:cNvGraphicFramePr/>
          <p:nvPr/>
        </p:nvGraphicFramePr>
        <p:xfrm>
          <a:off x="763885" y="36575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842" name="Table"/>
          <p:cNvGraphicFramePr/>
          <p:nvPr/>
        </p:nvGraphicFramePr>
        <p:xfrm>
          <a:off x="763885" y="261620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843"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844" name="Recall P(x) = (x² + x)/2, N = 16, threshold = 6"/>
          <p:cNvSpPr/>
          <p:nvPr/>
        </p:nvSpPr>
        <p:spPr>
          <a:xfrm>
            <a:off x="-627613" y="3412172"/>
            <a:ext cx="14260026"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845"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defRPr>
                <a:solidFill>
                  <a:schemeClr val="accent4">
                    <a:hueOff val="102361"/>
                    <a:satOff val="14118"/>
                    <a:lumOff val="10675"/>
                  </a:schemeClr>
                </a:solidFill>
              </a:defRPr>
            </a:pPr>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47" name="Table"/>
          <p:cNvGraphicFramePr/>
          <p:nvPr/>
        </p:nvGraphicFramePr>
        <p:xfrm>
          <a:off x="763885" y="1031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48" name="Table"/>
          <p:cNvGraphicFramePr/>
          <p:nvPr/>
        </p:nvGraphicFramePr>
        <p:xfrm>
          <a:off x="763885" y="18999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49" name="Table"/>
          <p:cNvGraphicFramePr/>
          <p:nvPr/>
        </p:nvGraphicFramePr>
        <p:xfrm>
          <a:off x="763885" y="36575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850" name="Table"/>
          <p:cNvGraphicFramePr/>
          <p:nvPr/>
        </p:nvGraphicFramePr>
        <p:xfrm>
          <a:off x="763885" y="261620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851"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852" name="Recall P(x) = (x² + x)/2, N = 16, threshold = 6"/>
          <p:cNvSpPr/>
          <p:nvPr/>
        </p:nvSpPr>
        <p:spPr>
          <a:xfrm>
            <a:off x="-627613" y="3412172"/>
            <a:ext cx="14260026"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853" name="Suppose H(k6) = -6413"/>
          <p:cNvSpPr/>
          <p:nvPr/>
        </p:nvSpPr>
        <p:spPr>
          <a:xfrm>
            <a:off x="4535641" y="4194810"/>
            <a:ext cx="58029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6</a:t>
            </a:r>
            <a:r>
              <a:t>) = -6413</a:t>
            </a:r>
          </a:p>
        </p:txBody>
      </p:sp>
      <p:sp>
        <p:nvSpPr>
          <p:cNvPr id="2854"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defRPr>
                <a:solidFill>
                  <a:schemeClr val="accent4">
                    <a:hueOff val="102361"/>
                    <a:satOff val="14118"/>
                    <a:lumOff val="10675"/>
                  </a:schemeClr>
                </a:solidFill>
              </a:defRPr>
            </a:pPr>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56" name="Table"/>
          <p:cNvGraphicFramePr/>
          <p:nvPr/>
        </p:nvGraphicFramePr>
        <p:xfrm>
          <a:off x="763885" y="1031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57" name="Table"/>
          <p:cNvGraphicFramePr/>
          <p:nvPr/>
        </p:nvGraphicFramePr>
        <p:xfrm>
          <a:off x="763885" y="18999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58" name="Table"/>
          <p:cNvGraphicFramePr/>
          <p:nvPr/>
        </p:nvGraphicFramePr>
        <p:xfrm>
          <a:off x="763885" y="36575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859" name="Table"/>
          <p:cNvGraphicFramePr/>
          <p:nvPr/>
        </p:nvGraphicFramePr>
        <p:xfrm>
          <a:off x="763885" y="261620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860"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861" name="Recall P(x) = (x² + x)/2, N = 16, threshold = 6"/>
          <p:cNvSpPr/>
          <p:nvPr/>
        </p:nvSpPr>
        <p:spPr>
          <a:xfrm>
            <a:off x="-627613" y="3412172"/>
            <a:ext cx="14260026"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862" name="Suppose H(k6) = -6413"/>
          <p:cNvSpPr/>
          <p:nvPr/>
        </p:nvSpPr>
        <p:spPr>
          <a:xfrm>
            <a:off x="4535641" y="4194810"/>
            <a:ext cx="58029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6</a:t>
            </a:r>
            <a:r>
              <a:t>) = -6413</a:t>
            </a:r>
          </a:p>
        </p:txBody>
      </p:sp>
      <p:sp>
        <p:nvSpPr>
          <p:cNvPr id="2863" name="H(k6) + P(0) mod N"/>
          <p:cNvSpPr/>
          <p:nvPr/>
        </p:nvSpPr>
        <p:spPr>
          <a:xfrm>
            <a:off x="4745328" y="4977448"/>
            <a:ext cx="497718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(0) mod N</a:t>
            </a:r>
          </a:p>
        </p:txBody>
      </p:sp>
      <p:sp>
        <p:nvSpPr>
          <p:cNvPr id="2864" name="-6413 +   0  mod 16 = 3"/>
          <p:cNvSpPr/>
          <p:nvPr/>
        </p:nvSpPr>
        <p:spPr>
          <a:xfrm>
            <a:off x="4674207" y="5500688"/>
            <a:ext cx="644522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-6413</a:t>
            </a:r>
            <a:r>
              <a:rPr b="1">
                <a:solidFill>
                  <a:schemeClr val="accent5">
                    <a:hueOff val="101205"/>
                    <a:satOff val="-13598"/>
                    <a:lumOff val="23877"/>
                  </a:schemeClr>
                </a:solidFill>
              </a:rPr>
              <a:t> </a:t>
            </a:r>
            <a:r>
              <a:t>+   0  mod 16 = 3</a:t>
            </a:r>
          </a:p>
        </p:txBody>
      </p:sp>
      <p:sp>
        <p:nvSpPr>
          <p:cNvPr id="2865"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defRPr>
                <a:solidFill>
                  <a:schemeClr val="accent4">
                    <a:hueOff val="102361"/>
                    <a:satOff val="14118"/>
                    <a:lumOff val="10675"/>
                  </a:schemeClr>
                </a:solidFill>
              </a:defRPr>
            </a:pPr>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 name="Table"/>
          <p:cNvGraphicFramePr/>
          <p:nvPr/>
        </p:nvGraphicFramePr>
        <p:xfrm>
          <a:off x="763885" y="1031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68" name="Table"/>
          <p:cNvGraphicFramePr/>
          <p:nvPr/>
        </p:nvGraphicFramePr>
        <p:xfrm>
          <a:off x="763885" y="18999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69" name="Table"/>
          <p:cNvGraphicFramePr/>
          <p:nvPr/>
        </p:nvGraphicFramePr>
        <p:xfrm>
          <a:off x="763885" y="36575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870" name="Table"/>
          <p:cNvGraphicFramePr/>
          <p:nvPr/>
        </p:nvGraphicFramePr>
        <p:xfrm>
          <a:off x="763885" y="261620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871"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872" name="Recall P(x) = (x² + x)/2, N = 16, threshold = 6"/>
          <p:cNvSpPr/>
          <p:nvPr/>
        </p:nvSpPr>
        <p:spPr>
          <a:xfrm>
            <a:off x="-627613" y="3412172"/>
            <a:ext cx="14260026"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873" name="Suppose H(k6) = -6413"/>
          <p:cNvSpPr/>
          <p:nvPr/>
        </p:nvSpPr>
        <p:spPr>
          <a:xfrm>
            <a:off x="4535641" y="4194810"/>
            <a:ext cx="58029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6</a:t>
            </a:r>
            <a:r>
              <a:t>) = -6413</a:t>
            </a:r>
          </a:p>
        </p:txBody>
      </p:sp>
      <p:sp>
        <p:nvSpPr>
          <p:cNvPr id="2874" name="H(k6) + P(0) mod N"/>
          <p:cNvSpPr/>
          <p:nvPr/>
        </p:nvSpPr>
        <p:spPr>
          <a:xfrm>
            <a:off x="4745328" y="4977448"/>
            <a:ext cx="497718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6</a:t>
            </a:r>
            <a:r>
              <a:t>) + </a:t>
            </a:r>
            <a:r>
              <a:rPr b="1">
                <a:solidFill>
                  <a:schemeClr val="accent6">
                    <a:hueOff val="-241736"/>
                    <a:satOff val="29413"/>
                    <a:lumOff val="20727"/>
                  </a:schemeClr>
                </a:solidFill>
              </a:rPr>
              <a:t>P</a:t>
            </a:r>
            <a:r>
              <a:t>(0) mod N</a:t>
            </a:r>
          </a:p>
        </p:txBody>
      </p:sp>
      <p:sp>
        <p:nvSpPr>
          <p:cNvPr id="2875" name="-6413 +   0  mod 16 = 3"/>
          <p:cNvSpPr/>
          <p:nvPr/>
        </p:nvSpPr>
        <p:spPr>
          <a:xfrm>
            <a:off x="4674207" y="5500688"/>
            <a:ext cx="644522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-6413</a:t>
            </a:r>
            <a:r>
              <a:rPr b="1">
                <a:solidFill>
                  <a:schemeClr val="accent5">
                    <a:hueOff val="101205"/>
                    <a:satOff val="-13598"/>
                    <a:lumOff val="23877"/>
                  </a:schemeClr>
                </a:solidFill>
              </a:rPr>
              <a:t> </a:t>
            </a:r>
            <a:r>
              <a:t>+   0  mod 16 = 3</a:t>
            </a:r>
          </a:p>
        </p:txBody>
      </p:sp>
      <p:sp>
        <p:nvSpPr>
          <p:cNvPr id="2876" name="Line"/>
          <p:cNvSpPr/>
          <p:nvPr/>
        </p:nvSpPr>
        <p:spPr>
          <a:xfrm flipH="1" flipV="1">
            <a:off x="6300470" y="1772483"/>
            <a:ext cx="4427022" cy="376602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77"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defRPr>
                <a:solidFill>
                  <a:schemeClr val="accent4">
                    <a:hueOff val="102361"/>
                    <a:satOff val="14118"/>
                    <a:lumOff val="10675"/>
                  </a:schemeClr>
                </a:solidFill>
              </a:defRPr>
            </a:pPr>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79" name="Table"/>
          <p:cNvGraphicFramePr/>
          <p:nvPr/>
        </p:nvGraphicFramePr>
        <p:xfrm>
          <a:off x="763885" y="1031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80" name="Table"/>
          <p:cNvGraphicFramePr/>
          <p:nvPr/>
        </p:nvGraphicFramePr>
        <p:xfrm>
          <a:off x="763885" y="18999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81" name="Table"/>
          <p:cNvGraphicFramePr/>
          <p:nvPr/>
        </p:nvGraphicFramePr>
        <p:xfrm>
          <a:off x="763885" y="36575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882" name="Table"/>
          <p:cNvGraphicFramePr/>
          <p:nvPr/>
        </p:nvGraphicFramePr>
        <p:xfrm>
          <a:off x="763885" y="261620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883"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884" name="Recall P(x) = (x² + x)/2, N = 16, threshold = 6"/>
          <p:cNvSpPr/>
          <p:nvPr/>
        </p:nvSpPr>
        <p:spPr>
          <a:xfrm>
            <a:off x="-627613" y="3412172"/>
            <a:ext cx="14260026"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885"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defRPr>
                <a:solidFill>
                  <a:schemeClr val="accent4">
                    <a:hueOff val="102361"/>
                    <a:satOff val="14118"/>
                    <a:lumOff val="10675"/>
                  </a:schemeClr>
                </a:solidFill>
              </a:defRPr>
            </a:pPr>
            <a:r>
              <a:t>insert(k</a:t>
            </a:r>
            <a:r>
              <a:rPr baseline="-5999"/>
              <a:t>7</a:t>
            </a:r>
            <a:r>
              <a:t>,v</a:t>
            </a:r>
            <a:r>
              <a:rPr baseline="-5999"/>
              <a:t>7</a:t>
            </a:r>
            <a:r>
              <a:t>)</a:t>
            </a:r>
          </a:p>
        </p:txBody>
      </p:sp>
    </p:spTree>
  </p:cSld>
  <p:clrMapOvr>
    <a:masterClrMapping/>
  </p:clrMapOvr>
  <p:transition spd="med"/>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87" name="Table"/>
          <p:cNvGraphicFramePr/>
          <p:nvPr/>
        </p:nvGraphicFramePr>
        <p:xfrm>
          <a:off x="763885" y="1031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88" name="Table"/>
          <p:cNvGraphicFramePr/>
          <p:nvPr/>
        </p:nvGraphicFramePr>
        <p:xfrm>
          <a:off x="763885" y="18999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89" name="Table"/>
          <p:cNvGraphicFramePr/>
          <p:nvPr/>
        </p:nvGraphicFramePr>
        <p:xfrm>
          <a:off x="763885" y="36575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890" name="Table"/>
          <p:cNvGraphicFramePr/>
          <p:nvPr/>
        </p:nvGraphicFramePr>
        <p:xfrm>
          <a:off x="763885" y="261620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891"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892" name="Recall P(x) = (x² + x)/2, N = 16, threshold = 6"/>
          <p:cNvSpPr/>
          <p:nvPr/>
        </p:nvSpPr>
        <p:spPr>
          <a:xfrm>
            <a:off x="-627613" y="3412172"/>
            <a:ext cx="14260026"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893" name="Suppose H(k7) = 2"/>
          <p:cNvSpPr/>
          <p:nvPr/>
        </p:nvSpPr>
        <p:spPr>
          <a:xfrm>
            <a:off x="5106476" y="4105909"/>
            <a:ext cx="470192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7</a:t>
            </a:r>
            <a:r>
              <a:t>) = 2</a:t>
            </a:r>
          </a:p>
        </p:txBody>
      </p:sp>
      <p:sp>
        <p:nvSpPr>
          <p:cNvPr id="2894"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defRPr>
                <a:solidFill>
                  <a:schemeClr val="accent4">
                    <a:hueOff val="102361"/>
                    <a:satOff val="14118"/>
                    <a:lumOff val="10675"/>
                  </a:schemeClr>
                </a:solidFill>
              </a:defRPr>
            </a:pPr>
            <a:r>
              <a:t>insert(k</a:t>
            </a:r>
            <a:r>
              <a:rPr baseline="-5999"/>
              <a:t>7</a:t>
            </a:r>
            <a:r>
              <a:t>,v</a:t>
            </a:r>
            <a:r>
              <a:rPr baseline="-5999"/>
              <a:t>7</a:t>
            </a:r>
            <a:r>
              <a:t>)</a:t>
            </a:r>
          </a:p>
        </p:txBody>
      </p:sp>
    </p:spTree>
  </p:cSld>
  <p:clrMapOvr>
    <a:masterClrMapping/>
  </p:clrMapOvr>
  <p:transition spd="med"/>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96" name="Table"/>
          <p:cNvGraphicFramePr/>
          <p:nvPr/>
        </p:nvGraphicFramePr>
        <p:xfrm>
          <a:off x="763885" y="1031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97" name="Table"/>
          <p:cNvGraphicFramePr/>
          <p:nvPr/>
        </p:nvGraphicFramePr>
        <p:xfrm>
          <a:off x="763885" y="18999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98" name="Table"/>
          <p:cNvGraphicFramePr/>
          <p:nvPr/>
        </p:nvGraphicFramePr>
        <p:xfrm>
          <a:off x="763885" y="36575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899" name="Table"/>
          <p:cNvGraphicFramePr/>
          <p:nvPr/>
        </p:nvGraphicFramePr>
        <p:xfrm>
          <a:off x="763885" y="261620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900"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901" name="Recall P(x) = (x² + x)/2, N = 16, threshold = 6"/>
          <p:cNvSpPr/>
          <p:nvPr/>
        </p:nvSpPr>
        <p:spPr>
          <a:xfrm>
            <a:off x="-627613" y="3412172"/>
            <a:ext cx="14260026"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902" name="Suppose H(k7) = 2"/>
          <p:cNvSpPr/>
          <p:nvPr/>
        </p:nvSpPr>
        <p:spPr>
          <a:xfrm>
            <a:off x="5106476" y="4105909"/>
            <a:ext cx="470192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7</a:t>
            </a:r>
            <a:r>
              <a:t>) = 2</a:t>
            </a:r>
          </a:p>
        </p:txBody>
      </p:sp>
      <p:sp>
        <p:nvSpPr>
          <p:cNvPr id="2903" name="H(k7) + P(0) mod N"/>
          <p:cNvSpPr/>
          <p:nvPr/>
        </p:nvSpPr>
        <p:spPr>
          <a:xfrm>
            <a:off x="4704687" y="4859019"/>
            <a:ext cx="497718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(0) mod N</a:t>
            </a:r>
          </a:p>
        </p:txBody>
      </p:sp>
      <p:sp>
        <p:nvSpPr>
          <p:cNvPr id="2904" name="2  +   0  mod 16 = 2"/>
          <p:cNvSpPr/>
          <p:nvPr/>
        </p:nvSpPr>
        <p:spPr>
          <a:xfrm>
            <a:off x="4633567" y="5328920"/>
            <a:ext cx="644522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   2 </a:t>
            </a:r>
            <a:r>
              <a:rPr b="1">
                <a:solidFill>
                  <a:schemeClr val="accent5">
                    <a:hueOff val="101205"/>
                    <a:satOff val="-13598"/>
                    <a:lumOff val="23877"/>
                  </a:schemeClr>
                </a:solidFill>
              </a:rPr>
              <a:t> </a:t>
            </a:r>
            <a:r>
              <a:t>+   0  mod 16 = 2</a:t>
            </a:r>
          </a:p>
        </p:txBody>
      </p:sp>
      <p:sp>
        <p:nvSpPr>
          <p:cNvPr id="2905" name="Line"/>
          <p:cNvSpPr/>
          <p:nvPr/>
        </p:nvSpPr>
        <p:spPr>
          <a:xfrm>
            <a:off x="4607559" y="140476"/>
            <a:ext cx="1" cy="71740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06"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defRPr>
                <a:solidFill>
                  <a:schemeClr val="accent4">
                    <a:hueOff val="102361"/>
                    <a:satOff val="14118"/>
                    <a:lumOff val="10675"/>
                  </a:schemeClr>
                </a:solidFill>
              </a:defRPr>
            </a:pPr>
            <a:r>
              <a:t>insert(k</a:t>
            </a:r>
            <a:r>
              <a:rPr baseline="-5999"/>
              <a:t>7</a:t>
            </a:r>
            <a:r>
              <a:t>,v</a:t>
            </a:r>
            <a:r>
              <a:rPr baseline="-5999"/>
              <a:t>7</a:t>
            </a:r>
            <a:r>
              <a:t>)</a:t>
            </a:r>
          </a:p>
        </p:txBody>
      </p:sp>
    </p:spTree>
  </p:cSld>
  <p:clrMapOvr>
    <a:masterClrMapping/>
  </p:clrMapOvr>
  <p:transition spd="med"/>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08" name="Table"/>
          <p:cNvGraphicFramePr/>
          <p:nvPr/>
        </p:nvGraphicFramePr>
        <p:xfrm>
          <a:off x="763885" y="1031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909" name="Table"/>
          <p:cNvGraphicFramePr/>
          <p:nvPr/>
        </p:nvGraphicFramePr>
        <p:xfrm>
          <a:off x="763885" y="18999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910" name="Table"/>
          <p:cNvGraphicFramePr/>
          <p:nvPr/>
        </p:nvGraphicFramePr>
        <p:xfrm>
          <a:off x="763885" y="36575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911" name="Table"/>
          <p:cNvGraphicFramePr/>
          <p:nvPr/>
        </p:nvGraphicFramePr>
        <p:xfrm>
          <a:off x="763885" y="261620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912"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913" name="Recall P(x) = (x² + x)/2, N = 16, threshold = 6"/>
          <p:cNvSpPr/>
          <p:nvPr/>
        </p:nvSpPr>
        <p:spPr>
          <a:xfrm>
            <a:off x="-627613" y="3412172"/>
            <a:ext cx="14260026"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914" name="Suppose H(k7) = 2"/>
          <p:cNvSpPr/>
          <p:nvPr/>
        </p:nvSpPr>
        <p:spPr>
          <a:xfrm>
            <a:off x="5106476" y="4105909"/>
            <a:ext cx="470192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7</a:t>
            </a:r>
            <a:r>
              <a:t>) = 2</a:t>
            </a:r>
          </a:p>
        </p:txBody>
      </p:sp>
      <p:sp>
        <p:nvSpPr>
          <p:cNvPr id="2915" name="H(k7) + P(0) mod N"/>
          <p:cNvSpPr/>
          <p:nvPr/>
        </p:nvSpPr>
        <p:spPr>
          <a:xfrm>
            <a:off x="4704687" y="4859019"/>
            <a:ext cx="497718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(0) mod N</a:t>
            </a:r>
          </a:p>
        </p:txBody>
      </p:sp>
      <p:sp>
        <p:nvSpPr>
          <p:cNvPr id="2916" name="2  +   0  mod 16 = 2"/>
          <p:cNvSpPr/>
          <p:nvPr/>
        </p:nvSpPr>
        <p:spPr>
          <a:xfrm>
            <a:off x="4633567" y="5328920"/>
            <a:ext cx="644522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   2 </a:t>
            </a:r>
            <a:r>
              <a:rPr b="1">
                <a:solidFill>
                  <a:schemeClr val="accent5">
                    <a:hueOff val="101205"/>
                    <a:satOff val="-13598"/>
                    <a:lumOff val="23877"/>
                  </a:schemeClr>
                </a:solidFill>
              </a:rPr>
              <a:t> </a:t>
            </a:r>
            <a:r>
              <a:t>+   0  mod 16 = 2</a:t>
            </a:r>
          </a:p>
        </p:txBody>
      </p:sp>
      <p:sp>
        <p:nvSpPr>
          <p:cNvPr id="2917" name="H(k7) + P(1) mod N"/>
          <p:cNvSpPr/>
          <p:nvPr/>
        </p:nvSpPr>
        <p:spPr>
          <a:xfrm>
            <a:off x="4704687" y="5860097"/>
            <a:ext cx="497718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(1) mod N</a:t>
            </a:r>
          </a:p>
        </p:txBody>
      </p:sp>
      <p:sp>
        <p:nvSpPr>
          <p:cNvPr id="2918" name="2  +   1  mod 16 = 3"/>
          <p:cNvSpPr/>
          <p:nvPr/>
        </p:nvSpPr>
        <p:spPr>
          <a:xfrm>
            <a:off x="4633567" y="6322377"/>
            <a:ext cx="644522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   2 </a:t>
            </a:r>
            <a:r>
              <a:rPr b="1">
                <a:solidFill>
                  <a:schemeClr val="accent5">
                    <a:hueOff val="101205"/>
                    <a:satOff val="-13598"/>
                    <a:lumOff val="23877"/>
                  </a:schemeClr>
                </a:solidFill>
              </a:rPr>
              <a:t> </a:t>
            </a:r>
            <a:r>
              <a:t>+   1  mod 16 = 3</a:t>
            </a:r>
          </a:p>
        </p:txBody>
      </p:sp>
      <p:sp>
        <p:nvSpPr>
          <p:cNvPr id="2919" name="Line"/>
          <p:cNvSpPr/>
          <p:nvPr/>
        </p:nvSpPr>
        <p:spPr>
          <a:xfrm>
            <a:off x="4607559" y="140476"/>
            <a:ext cx="1" cy="71740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23" name="Connection Line"/>
          <p:cNvSpPr/>
          <p:nvPr/>
        </p:nvSpPr>
        <p:spPr>
          <a:xfrm>
            <a:off x="4759139" y="588760"/>
            <a:ext cx="652464" cy="334572"/>
          </a:xfrm>
          <a:custGeom>
            <a:avLst/>
            <a:gdLst/>
            <a:ahLst/>
            <a:cxnLst>
              <a:cxn ang="0">
                <a:pos x="wd2" y="hd2"/>
              </a:cxn>
              <a:cxn ang="5400000">
                <a:pos x="wd2" y="hd2"/>
              </a:cxn>
              <a:cxn ang="10800000">
                <a:pos x="wd2" y="hd2"/>
              </a:cxn>
              <a:cxn ang="16200000">
                <a:pos x="wd2" y="hd2"/>
              </a:cxn>
            </a:cxnLst>
            <a:rect l="0" t="0" r="r" b="b"/>
            <a:pathLst>
              <a:path w="21600" h="16224" extrusionOk="0">
                <a:moveTo>
                  <a:pt x="0" y="16224"/>
                </a:moveTo>
                <a:cubicBezTo>
                  <a:pt x="7119" y="-4575"/>
                  <a:pt x="14319" y="-5376"/>
                  <a:pt x="21600" y="13822"/>
                </a:cubicBezTo>
              </a:path>
            </a:pathLst>
          </a:custGeom>
          <a:ln w="50800">
            <a:solidFill>
              <a:srgbClr val="FFFFFF"/>
            </a:solidFill>
            <a:miter lim="400000"/>
          </a:ln>
        </p:spPr>
        <p:txBody>
          <a:bodyPr/>
          <a:lstStyle/>
          <a:p>
            <a:endParaRPr/>
          </a:p>
        </p:txBody>
      </p:sp>
      <p:sp>
        <p:nvSpPr>
          <p:cNvPr id="2921" name="Line"/>
          <p:cNvSpPr/>
          <p:nvPr/>
        </p:nvSpPr>
        <p:spPr>
          <a:xfrm>
            <a:off x="5329473" y="744771"/>
            <a:ext cx="160102" cy="24230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22"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defRPr>
                <a:solidFill>
                  <a:schemeClr val="accent4">
                    <a:hueOff val="102361"/>
                    <a:satOff val="14118"/>
                    <a:lumOff val="10675"/>
                  </a:schemeClr>
                </a:solidFill>
              </a:defRPr>
            </a:pPr>
            <a:r>
              <a:t>insert(k</a:t>
            </a:r>
            <a:r>
              <a:rPr baseline="-5999"/>
              <a:t>7</a:t>
            </a:r>
            <a:r>
              <a:t>,v</a:t>
            </a:r>
            <a:r>
              <a:rPr baseline="-5999"/>
              <a:t>7</a:t>
            </a:r>
            <a:r>
              <a:t>)</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Properties of Hash functions"/>
          <p:cNvSpPr>
            <a:spLocks noGrp="1"/>
          </p:cNvSpPr>
          <p:nvPr>
            <p:ph type="title"/>
          </p:nvPr>
        </p:nvSpPr>
        <p:spPr>
          <a:xfrm>
            <a:off x="445665" y="117507"/>
            <a:ext cx="12113470" cy="1302226"/>
          </a:xfrm>
          <a:prstGeom prst="rect">
            <a:avLst/>
          </a:prstGeom>
        </p:spPr>
        <p:txBody>
          <a:bodyPr/>
          <a:lstStyle>
            <a:lvl1pPr defTabSz="408940">
              <a:defRPr sz="5600" b="1"/>
            </a:lvl1pPr>
          </a:lstStyle>
          <a:p>
            <a:r>
              <a:t>Properties of Hash functions</a:t>
            </a:r>
          </a:p>
        </p:txBody>
      </p:sp>
      <p:sp>
        <p:nvSpPr>
          <p:cNvPr id="254" name="We try very hard to make uniform hash functions to minimize the number of hash collisions."/>
          <p:cNvSpPr/>
          <p:nvPr/>
        </p:nvSpPr>
        <p:spPr>
          <a:xfrm>
            <a:off x="-235397" y="1573466"/>
            <a:ext cx="13475594"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We try very hard to make </a:t>
            </a:r>
            <a:r>
              <a:rPr b="1">
                <a:solidFill>
                  <a:schemeClr val="accent2">
                    <a:satOff val="-13916"/>
                    <a:lumOff val="13989"/>
                  </a:schemeClr>
                </a:solidFill>
              </a:rPr>
              <a:t>uniform</a:t>
            </a:r>
            <a:r>
              <a:t> hash functions to minimize the number of hash collisions.</a:t>
            </a:r>
          </a:p>
        </p:txBody>
      </p:sp>
      <p:sp>
        <p:nvSpPr>
          <p:cNvPr id="255" name="A hash collision is when two objects x, y hash to the same value (i.e. H(x) = H(y))."/>
          <p:cNvSpPr/>
          <p:nvPr/>
        </p:nvSpPr>
        <p:spPr>
          <a:xfrm>
            <a:off x="652735" y="3022600"/>
            <a:ext cx="11699330"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 </a:t>
            </a:r>
            <a:r>
              <a:rPr b="1">
                <a:solidFill>
                  <a:schemeClr val="accent2">
                    <a:satOff val="-13916"/>
                    <a:lumOff val="13989"/>
                  </a:schemeClr>
                </a:solidFill>
              </a:rPr>
              <a:t>hash collision</a:t>
            </a:r>
            <a:r>
              <a:t> is when two objects x, y hash to the same value (i.e. </a:t>
            </a:r>
            <a:r>
              <a:rPr b="1">
                <a:solidFill>
                  <a:schemeClr val="accent5">
                    <a:hueOff val="101205"/>
                    <a:satOff val="-13598"/>
                    <a:lumOff val="23877"/>
                  </a:schemeClr>
                </a:solidFill>
              </a:rPr>
              <a:t>H</a:t>
            </a:r>
            <a:r>
              <a:t>(x) = </a:t>
            </a:r>
            <a:r>
              <a:rPr b="1">
                <a:solidFill>
                  <a:schemeClr val="accent5">
                    <a:hueOff val="101205"/>
                    <a:satOff val="-13598"/>
                    <a:lumOff val="23877"/>
                  </a:schemeClr>
                </a:solidFill>
              </a:rPr>
              <a:t>H</a:t>
            </a:r>
            <a:r>
              <a:t>(y)).</a:t>
            </a:r>
          </a:p>
        </p:txBody>
      </p:sp>
      <p:graphicFrame>
        <p:nvGraphicFramePr>
          <p:cNvPr id="256" name="Table"/>
          <p:cNvGraphicFramePr/>
          <p:nvPr/>
        </p:nvGraphicFramePr>
        <p:xfrm>
          <a:off x="1158428" y="6239879"/>
          <a:ext cx="10700644" cy="3120121"/>
        </p:xfrm>
        <a:graphic>
          <a:graphicData uri="http://schemas.openxmlformats.org/drawingml/2006/table">
            <a:tbl>
              <a:tblPr>
                <a:tableStyleId>{4C3C2611-4C71-4FC5-86AE-919BDF0F9419}</a:tableStyleId>
              </a:tblPr>
              <a:tblGrid>
                <a:gridCol w="2671985">
                  <a:extLst>
                    <a:ext uri="{9D8B030D-6E8A-4147-A177-3AD203B41FA5}">
                      <a16:colId xmlns:a16="http://schemas.microsoft.com/office/drawing/2014/main" val="20000"/>
                    </a:ext>
                  </a:extLst>
                </a:gridCol>
                <a:gridCol w="2671985">
                  <a:extLst>
                    <a:ext uri="{9D8B030D-6E8A-4147-A177-3AD203B41FA5}">
                      <a16:colId xmlns:a16="http://schemas.microsoft.com/office/drawing/2014/main" val="20001"/>
                    </a:ext>
                  </a:extLst>
                </a:gridCol>
                <a:gridCol w="2671985">
                  <a:extLst>
                    <a:ext uri="{9D8B030D-6E8A-4147-A177-3AD203B41FA5}">
                      <a16:colId xmlns:a16="http://schemas.microsoft.com/office/drawing/2014/main" val="20002"/>
                    </a:ext>
                  </a:extLst>
                </a:gridCol>
                <a:gridCol w="2671985">
                  <a:extLst>
                    <a:ext uri="{9D8B030D-6E8A-4147-A177-3AD203B41FA5}">
                      <a16:colId xmlns:a16="http://schemas.microsoft.com/office/drawing/2014/main" val="20003"/>
                    </a:ext>
                  </a:extLst>
                </a:gridCol>
              </a:tblGrid>
              <a:tr h="621483">
                <a:tc>
                  <a:txBody>
                    <a:bodyPr/>
                    <a:lstStyle/>
                    <a:p>
                      <a:pPr defTabSz="914400">
                        <a:defRPr>
                          <a:solidFill>
                            <a:srgbClr val="000000"/>
                          </a:solidFill>
                        </a:defRPr>
                      </a:pPr>
                      <a:r>
                        <a:rPr sz="3600" b="1">
                          <a:solidFill>
                            <a:srgbClr val="FFFFFF"/>
                          </a:solidFill>
                          <a:latin typeface="Helvetica"/>
                          <a:ea typeface="Helvetica"/>
                          <a:cs typeface="Helvetica"/>
                          <a:sym typeface="Helvetica"/>
                        </a:rPr>
                        <a:t>Name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600" b="1">
                          <a:solidFill>
                            <a:srgbClr val="FFFFFF"/>
                          </a:solidFill>
                          <a:latin typeface="Helvetica"/>
                          <a:ea typeface="Helvetica"/>
                          <a:cs typeface="Helvetica"/>
                          <a:sym typeface="Helvetica"/>
                        </a:rPr>
                        <a:t>Age</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3600" b="1">
                          <a:solidFill>
                            <a:srgbClr val="FFFFFF"/>
                          </a:solidFill>
                          <a:latin typeface="Helvetica"/>
                          <a:ea typeface="Helvetica"/>
                          <a:cs typeface="Helvetica"/>
                          <a:sym typeface="Helvetica"/>
                        </a:rPr>
                        <a:t>Sex</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3600" b="1">
                          <a:solidFill>
                            <a:srgbClr val="FFFFFF"/>
                          </a:solidFill>
                          <a:latin typeface="Helvetica"/>
                          <a:ea typeface="Helvetica"/>
                          <a:cs typeface="Helvetica"/>
                          <a:sym typeface="Helvetica"/>
                        </a:rPr>
                        <a:t>Hash</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621483">
                <a:tc>
                  <a:txBody>
                    <a:bodyPr/>
                    <a:lstStyle/>
                    <a:p>
                      <a:pPr defTabSz="914400">
                        <a:defRPr>
                          <a:solidFill>
                            <a:srgbClr val="000000"/>
                          </a:solidFill>
                        </a:defRPr>
                      </a:pPr>
                      <a:r>
                        <a:rPr sz="3600">
                          <a:solidFill>
                            <a:srgbClr val="FFFFFF"/>
                          </a:solidFill>
                        </a:rPr>
                        <a:t>William</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21</a:t>
                      </a:r>
                    </a:p>
                  </a:txBody>
                  <a:tcPr marL="50800" marR="50800" marT="50800" marB="50800" anchor="ctr" horzOverflow="overflow"/>
                </a:tc>
                <a:tc>
                  <a:txBody>
                    <a:bodyPr/>
                    <a:lstStyle/>
                    <a:p>
                      <a:pPr defTabSz="914400">
                        <a:defRPr>
                          <a:solidFill>
                            <a:srgbClr val="000000"/>
                          </a:solidFill>
                        </a:defRPr>
                      </a:pPr>
                      <a:r>
                        <a:rPr sz="3600">
                          <a:solidFill>
                            <a:srgbClr val="FFFFFF"/>
                          </a:solidFill>
                        </a:rPr>
                        <a:t>M</a:t>
                      </a:r>
                    </a:p>
                  </a:txBody>
                  <a:tcPr marL="50800" marR="50800" marT="50800" marB="50800" anchor="ctr" horzOverflow="overflow"/>
                </a:tc>
                <a:tc>
                  <a:txBody>
                    <a:bodyPr/>
                    <a:lstStyle/>
                    <a:p>
                      <a:pPr defTabSz="914400">
                        <a:defRPr>
                          <a:solidFill>
                            <a:srgbClr val="000000"/>
                          </a:solidFill>
                        </a:defRPr>
                      </a:pPr>
                      <a:r>
                        <a:rPr sz="3600" b="1">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621483">
                <a:tc>
                  <a:txBody>
                    <a:bodyPr/>
                    <a:lstStyle/>
                    <a:p>
                      <a:pPr defTabSz="914400">
                        <a:defRPr>
                          <a:solidFill>
                            <a:srgbClr val="000000"/>
                          </a:solidFill>
                        </a:defRPr>
                      </a:pPr>
                      <a:r>
                        <a:rPr sz="3600">
                          <a:solidFill>
                            <a:srgbClr val="FFFFFF"/>
                          </a:solidFill>
                        </a:rPr>
                        <a:t>Kate</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19</a:t>
                      </a:r>
                    </a:p>
                  </a:txBody>
                  <a:tcPr marL="50800" marR="50800" marT="50800" marB="50800" anchor="ctr" horzOverflow="overflow"/>
                </a:tc>
                <a:tc>
                  <a:txBody>
                    <a:bodyPr/>
                    <a:lstStyle/>
                    <a:p>
                      <a:pPr defTabSz="914400">
                        <a:defRPr>
                          <a:solidFill>
                            <a:srgbClr val="000000"/>
                          </a:solidFill>
                        </a:defRPr>
                      </a:pPr>
                      <a:r>
                        <a:rPr sz="3600">
                          <a:solidFill>
                            <a:srgbClr val="FFFFFF"/>
                          </a:solidFill>
                        </a:rPr>
                        <a:t>F</a:t>
                      </a:r>
                    </a:p>
                  </a:txBody>
                  <a:tcPr marL="50800" marR="50800" marT="50800" marB="50800" anchor="ctr" horzOverflow="overflow"/>
                </a:tc>
                <a:tc>
                  <a:txBody>
                    <a:bodyPr/>
                    <a:lstStyle/>
                    <a:p>
                      <a:pPr defTabSz="914400">
                        <a:defRPr>
                          <a:solidFill>
                            <a:srgbClr val="000000"/>
                          </a:solidFill>
                        </a:defRPr>
                      </a:pPr>
                      <a:r>
                        <a:rPr sz="3600" b="1">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621483">
                <a:tc>
                  <a:txBody>
                    <a:bodyPr/>
                    <a:lstStyle/>
                    <a:p>
                      <a:pPr defTabSz="914400">
                        <a:defRPr>
                          <a:solidFill>
                            <a:srgbClr val="000000"/>
                          </a:solidFill>
                        </a:defRPr>
                      </a:pPr>
                      <a:r>
                        <a:rPr sz="3600">
                          <a:solidFill>
                            <a:srgbClr val="FFFFFF"/>
                          </a:solidFill>
                        </a:rPr>
                        <a:t>Bob</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600">
                          <a:solidFill>
                            <a:srgbClr val="FFFFFF"/>
                          </a:solidFill>
                        </a:rPr>
                        <a:t>33</a:t>
                      </a:r>
                    </a:p>
                  </a:txBody>
                  <a:tcPr marL="50800" marR="50800" marT="50800" marB="50800" anchor="ctr" horzOverflow="overflow"/>
                </a:tc>
                <a:tc>
                  <a:txBody>
                    <a:bodyPr/>
                    <a:lstStyle/>
                    <a:p>
                      <a:pPr defTabSz="914400">
                        <a:defRPr>
                          <a:solidFill>
                            <a:srgbClr val="000000"/>
                          </a:solidFill>
                        </a:defRPr>
                      </a:pPr>
                      <a:r>
                        <a:rPr sz="3600">
                          <a:solidFill>
                            <a:srgbClr val="FFFFFF"/>
                          </a:solidFill>
                        </a:rPr>
                        <a:t>M</a:t>
                      </a:r>
                    </a:p>
                  </a:txBody>
                  <a:tcPr marL="50800" marR="50800" marT="50800" marB="50800" anchor="ctr" horzOverflow="overflow"/>
                </a:tc>
                <a:tc>
                  <a:txBody>
                    <a:bodyPr/>
                    <a:lstStyle/>
                    <a:p>
                      <a:pPr defTabSz="914400">
                        <a:defRPr>
                          <a:solidFill>
                            <a:srgbClr val="000000"/>
                          </a:solidFill>
                        </a:defRPr>
                      </a:pPr>
                      <a:r>
                        <a:rPr sz="36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621483">
                <a:tc>
                  <a:txBody>
                    <a:bodyPr/>
                    <a:lstStyle/>
                    <a:p>
                      <a:pPr defTabSz="914400">
                        <a:defRPr>
                          <a:solidFill>
                            <a:srgbClr val="000000"/>
                          </a:solidFill>
                        </a:defRPr>
                      </a:pPr>
                      <a:r>
                        <a:rPr sz="3600">
                          <a:solidFill>
                            <a:srgbClr val="FFFFFF"/>
                          </a:solidFill>
                        </a:rPr>
                        <a:t>Rose</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600">
                          <a:solidFill>
                            <a:srgbClr val="FFFFFF"/>
                          </a:solidFill>
                        </a:rPr>
                        <a:t>26</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3600">
                          <a:solidFill>
                            <a:srgbClr val="FFFFFF"/>
                          </a:solidFill>
                        </a:rPr>
                        <a:t>F</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3600" b="1">
                          <a:solidFill>
                            <a:srgbClr val="FFFFFF"/>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
        <p:nvSpPr>
          <p:cNvPr id="257" name="In the table we generated earlier William and Kate have a hash collision."/>
          <p:cNvSpPr/>
          <p:nvPr/>
        </p:nvSpPr>
        <p:spPr>
          <a:xfrm>
            <a:off x="652735" y="4628064"/>
            <a:ext cx="11699330"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In the table we generated earlier William and Kate have a hash collision.</a:t>
            </a:r>
          </a:p>
        </p:txBody>
      </p:sp>
      <p:sp>
        <p:nvSpPr>
          <p:cNvPr id="258" name="Circle"/>
          <p:cNvSpPr/>
          <p:nvPr/>
        </p:nvSpPr>
        <p:spPr>
          <a:xfrm>
            <a:off x="9817100" y="6805662"/>
            <a:ext cx="1348904" cy="1348904"/>
          </a:xfrm>
          <a:prstGeom prst="ellipse">
            <a:avLst/>
          </a:prstGeom>
          <a:ln w="76200">
            <a:solidFill>
              <a:schemeClr val="accent4">
                <a:hueOff val="102361"/>
                <a:satOff val="14118"/>
                <a:lumOff val="10675"/>
              </a:schemeClr>
            </a:solidFill>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25" name="Table"/>
          <p:cNvGraphicFramePr/>
          <p:nvPr/>
        </p:nvGraphicFramePr>
        <p:xfrm>
          <a:off x="763885" y="1031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926" name="Table"/>
          <p:cNvGraphicFramePr/>
          <p:nvPr/>
        </p:nvGraphicFramePr>
        <p:xfrm>
          <a:off x="763885" y="18999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927" name="Table"/>
          <p:cNvGraphicFramePr/>
          <p:nvPr/>
        </p:nvGraphicFramePr>
        <p:xfrm>
          <a:off x="763885" y="36575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928" name="Table"/>
          <p:cNvGraphicFramePr/>
          <p:nvPr/>
        </p:nvGraphicFramePr>
        <p:xfrm>
          <a:off x="763885" y="261620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929"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930" name="Recall P(x) = (x² + x)/2, N = 16, threshold = 6"/>
          <p:cNvSpPr/>
          <p:nvPr/>
        </p:nvSpPr>
        <p:spPr>
          <a:xfrm>
            <a:off x="-627613" y="3412172"/>
            <a:ext cx="14260026"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931" name="Suppose H(k7) = 2"/>
          <p:cNvSpPr/>
          <p:nvPr/>
        </p:nvSpPr>
        <p:spPr>
          <a:xfrm>
            <a:off x="5106476" y="4105909"/>
            <a:ext cx="470192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7</a:t>
            </a:r>
            <a:r>
              <a:t>) = 2</a:t>
            </a:r>
          </a:p>
        </p:txBody>
      </p:sp>
      <p:sp>
        <p:nvSpPr>
          <p:cNvPr id="2932" name="H(k7) + P(0) mod N"/>
          <p:cNvSpPr/>
          <p:nvPr/>
        </p:nvSpPr>
        <p:spPr>
          <a:xfrm>
            <a:off x="4704687" y="4859019"/>
            <a:ext cx="497718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(0) mod N</a:t>
            </a:r>
          </a:p>
        </p:txBody>
      </p:sp>
      <p:sp>
        <p:nvSpPr>
          <p:cNvPr id="2933" name="2  +   0  mod 16 = 2"/>
          <p:cNvSpPr/>
          <p:nvPr/>
        </p:nvSpPr>
        <p:spPr>
          <a:xfrm>
            <a:off x="4633567" y="5328920"/>
            <a:ext cx="644522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   2 </a:t>
            </a:r>
            <a:r>
              <a:rPr b="1">
                <a:solidFill>
                  <a:schemeClr val="accent5">
                    <a:hueOff val="101205"/>
                    <a:satOff val="-13598"/>
                    <a:lumOff val="23877"/>
                  </a:schemeClr>
                </a:solidFill>
              </a:rPr>
              <a:t> </a:t>
            </a:r>
            <a:r>
              <a:t>+   0  mod 16 = 2</a:t>
            </a:r>
          </a:p>
        </p:txBody>
      </p:sp>
      <p:sp>
        <p:nvSpPr>
          <p:cNvPr id="2934" name="H(k7) + P(1) mod N"/>
          <p:cNvSpPr/>
          <p:nvPr/>
        </p:nvSpPr>
        <p:spPr>
          <a:xfrm>
            <a:off x="4704687" y="5860097"/>
            <a:ext cx="497718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(1) mod N</a:t>
            </a:r>
          </a:p>
        </p:txBody>
      </p:sp>
      <p:sp>
        <p:nvSpPr>
          <p:cNvPr id="2935" name="2  +   1  mod 16 = 3"/>
          <p:cNvSpPr/>
          <p:nvPr/>
        </p:nvSpPr>
        <p:spPr>
          <a:xfrm>
            <a:off x="4633567" y="6322377"/>
            <a:ext cx="644522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   2 </a:t>
            </a:r>
            <a:r>
              <a:rPr b="1">
                <a:solidFill>
                  <a:schemeClr val="accent5">
                    <a:hueOff val="101205"/>
                    <a:satOff val="-13598"/>
                    <a:lumOff val="23877"/>
                  </a:schemeClr>
                </a:solidFill>
              </a:rPr>
              <a:t> </a:t>
            </a:r>
            <a:r>
              <a:t>+   1  mod 16 = 3</a:t>
            </a:r>
          </a:p>
        </p:txBody>
      </p:sp>
      <p:sp>
        <p:nvSpPr>
          <p:cNvPr id="2936" name="H(k7) + P(2) mod N"/>
          <p:cNvSpPr/>
          <p:nvPr/>
        </p:nvSpPr>
        <p:spPr>
          <a:xfrm>
            <a:off x="4704687" y="6853554"/>
            <a:ext cx="497718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(2) mod N</a:t>
            </a:r>
          </a:p>
        </p:txBody>
      </p:sp>
      <p:sp>
        <p:nvSpPr>
          <p:cNvPr id="2937" name="2  +   3  mod 16 = 5"/>
          <p:cNvSpPr/>
          <p:nvPr/>
        </p:nvSpPr>
        <p:spPr>
          <a:xfrm>
            <a:off x="4633567" y="7315834"/>
            <a:ext cx="644522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   2 </a:t>
            </a:r>
            <a:r>
              <a:rPr b="1">
                <a:solidFill>
                  <a:schemeClr val="accent5">
                    <a:hueOff val="101205"/>
                    <a:satOff val="-13598"/>
                    <a:lumOff val="23877"/>
                  </a:schemeClr>
                </a:solidFill>
              </a:rPr>
              <a:t> </a:t>
            </a:r>
            <a:r>
              <a:t>+   3  mod 16 = 5</a:t>
            </a:r>
          </a:p>
        </p:txBody>
      </p:sp>
      <p:sp>
        <p:nvSpPr>
          <p:cNvPr id="2938" name="Line"/>
          <p:cNvSpPr/>
          <p:nvPr/>
        </p:nvSpPr>
        <p:spPr>
          <a:xfrm>
            <a:off x="4607559" y="140476"/>
            <a:ext cx="1" cy="71740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44" name="Connection Line"/>
          <p:cNvSpPr/>
          <p:nvPr/>
        </p:nvSpPr>
        <p:spPr>
          <a:xfrm>
            <a:off x="4759139" y="588760"/>
            <a:ext cx="652464" cy="334572"/>
          </a:xfrm>
          <a:custGeom>
            <a:avLst/>
            <a:gdLst/>
            <a:ahLst/>
            <a:cxnLst>
              <a:cxn ang="0">
                <a:pos x="wd2" y="hd2"/>
              </a:cxn>
              <a:cxn ang="5400000">
                <a:pos x="wd2" y="hd2"/>
              </a:cxn>
              <a:cxn ang="10800000">
                <a:pos x="wd2" y="hd2"/>
              </a:cxn>
              <a:cxn ang="16200000">
                <a:pos x="wd2" y="hd2"/>
              </a:cxn>
            </a:cxnLst>
            <a:rect l="0" t="0" r="r" b="b"/>
            <a:pathLst>
              <a:path w="21600" h="16224" extrusionOk="0">
                <a:moveTo>
                  <a:pt x="0" y="16224"/>
                </a:moveTo>
                <a:cubicBezTo>
                  <a:pt x="7119" y="-4575"/>
                  <a:pt x="14319" y="-5376"/>
                  <a:pt x="21600" y="13822"/>
                </a:cubicBezTo>
              </a:path>
            </a:pathLst>
          </a:custGeom>
          <a:ln w="50800">
            <a:solidFill>
              <a:srgbClr val="FFFFFF"/>
            </a:solidFill>
            <a:miter lim="400000"/>
          </a:ln>
        </p:spPr>
        <p:txBody>
          <a:bodyPr/>
          <a:lstStyle/>
          <a:p>
            <a:endParaRPr/>
          </a:p>
        </p:txBody>
      </p:sp>
      <p:sp>
        <p:nvSpPr>
          <p:cNvPr id="2940" name="Line"/>
          <p:cNvSpPr/>
          <p:nvPr/>
        </p:nvSpPr>
        <p:spPr>
          <a:xfrm>
            <a:off x="5329473" y="744771"/>
            <a:ext cx="160102" cy="24230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45" name="Connection Line"/>
          <p:cNvSpPr/>
          <p:nvPr/>
        </p:nvSpPr>
        <p:spPr>
          <a:xfrm>
            <a:off x="6148535" y="435536"/>
            <a:ext cx="2131021" cy="513647"/>
          </a:xfrm>
          <a:custGeom>
            <a:avLst/>
            <a:gdLst/>
            <a:ahLst/>
            <a:cxnLst>
              <a:cxn ang="0">
                <a:pos x="wd2" y="hd2"/>
              </a:cxn>
              <a:cxn ang="5400000">
                <a:pos x="wd2" y="hd2"/>
              </a:cxn>
              <a:cxn ang="10800000">
                <a:pos x="wd2" y="hd2"/>
              </a:cxn>
              <a:cxn ang="16200000">
                <a:pos x="wd2" y="hd2"/>
              </a:cxn>
            </a:cxnLst>
            <a:rect l="0" t="0" r="r" b="b"/>
            <a:pathLst>
              <a:path w="21600" h="16202" extrusionOk="0">
                <a:moveTo>
                  <a:pt x="0" y="16202"/>
                </a:moveTo>
                <a:cubicBezTo>
                  <a:pt x="7167" y="-5168"/>
                  <a:pt x="14367" y="-5398"/>
                  <a:pt x="21600" y="15512"/>
                </a:cubicBezTo>
              </a:path>
            </a:pathLst>
          </a:custGeom>
          <a:ln w="50800">
            <a:solidFill>
              <a:srgbClr val="FFFFFF"/>
            </a:solidFill>
            <a:miter lim="400000"/>
          </a:ln>
        </p:spPr>
        <p:txBody>
          <a:bodyPr/>
          <a:lstStyle/>
          <a:p>
            <a:endParaRPr/>
          </a:p>
        </p:txBody>
      </p:sp>
      <p:sp>
        <p:nvSpPr>
          <p:cNvPr id="2942" name="Line"/>
          <p:cNvSpPr/>
          <p:nvPr/>
        </p:nvSpPr>
        <p:spPr>
          <a:xfrm>
            <a:off x="8096449" y="773173"/>
            <a:ext cx="260152" cy="21707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43"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defRPr>
                <a:solidFill>
                  <a:schemeClr val="accent4">
                    <a:hueOff val="102361"/>
                    <a:satOff val="14118"/>
                    <a:lumOff val="10675"/>
                  </a:schemeClr>
                </a:solidFill>
              </a:defRPr>
            </a:pPr>
            <a:r>
              <a:t>insert(k</a:t>
            </a:r>
            <a:r>
              <a:rPr baseline="-5999"/>
              <a:t>7</a:t>
            </a:r>
            <a:r>
              <a:t>,v</a:t>
            </a:r>
            <a:r>
              <a:rPr baseline="-5999"/>
              <a:t>7</a:t>
            </a:r>
            <a:r>
              <a:t>)</a:t>
            </a:r>
          </a:p>
        </p:txBody>
      </p:sp>
    </p:spTree>
  </p:cSld>
  <p:clrMapOvr>
    <a:masterClrMapping/>
  </p:clrMapOvr>
  <p:transition spd="med"/>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47" name="Table"/>
          <p:cNvGraphicFramePr/>
          <p:nvPr/>
        </p:nvGraphicFramePr>
        <p:xfrm>
          <a:off x="763885" y="1031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948" name="Table"/>
          <p:cNvGraphicFramePr/>
          <p:nvPr/>
        </p:nvGraphicFramePr>
        <p:xfrm>
          <a:off x="763885" y="18999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949" name="Table"/>
          <p:cNvGraphicFramePr/>
          <p:nvPr/>
        </p:nvGraphicFramePr>
        <p:xfrm>
          <a:off x="763885" y="36575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950" name="Table"/>
          <p:cNvGraphicFramePr/>
          <p:nvPr/>
        </p:nvGraphicFramePr>
        <p:xfrm>
          <a:off x="763885" y="261620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951"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952" name="Recall P(x) = (x² + x)/2, N = 16, threshold = 6"/>
          <p:cNvSpPr/>
          <p:nvPr/>
        </p:nvSpPr>
        <p:spPr>
          <a:xfrm>
            <a:off x="-627613" y="3412172"/>
            <a:ext cx="14260026"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953" name="Suppose H(k7) = 2"/>
          <p:cNvSpPr/>
          <p:nvPr/>
        </p:nvSpPr>
        <p:spPr>
          <a:xfrm>
            <a:off x="5106476" y="4105909"/>
            <a:ext cx="470192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t>(k</a:t>
            </a:r>
            <a:r>
              <a:rPr baseline="-5999"/>
              <a:t>7</a:t>
            </a:r>
            <a:r>
              <a:t>) = 2</a:t>
            </a:r>
          </a:p>
        </p:txBody>
      </p:sp>
      <p:sp>
        <p:nvSpPr>
          <p:cNvPr id="2954" name="H(k7) + P(0) mod N"/>
          <p:cNvSpPr/>
          <p:nvPr/>
        </p:nvSpPr>
        <p:spPr>
          <a:xfrm>
            <a:off x="4704687" y="4859019"/>
            <a:ext cx="497718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(0) mod N</a:t>
            </a:r>
          </a:p>
        </p:txBody>
      </p:sp>
      <p:sp>
        <p:nvSpPr>
          <p:cNvPr id="2955" name="2  +   0  mod 16 = 2"/>
          <p:cNvSpPr/>
          <p:nvPr/>
        </p:nvSpPr>
        <p:spPr>
          <a:xfrm>
            <a:off x="4633567" y="5328920"/>
            <a:ext cx="644522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   2 </a:t>
            </a:r>
            <a:r>
              <a:rPr b="1">
                <a:solidFill>
                  <a:schemeClr val="accent5">
                    <a:hueOff val="101205"/>
                    <a:satOff val="-13598"/>
                    <a:lumOff val="23877"/>
                  </a:schemeClr>
                </a:solidFill>
              </a:rPr>
              <a:t> </a:t>
            </a:r>
            <a:r>
              <a:t>+   0  mod 16 = 2</a:t>
            </a:r>
          </a:p>
        </p:txBody>
      </p:sp>
      <p:sp>
        <p:nvSpPr>
          <p:cNvPr id="2956" name="H(k7) + P(1) mod N"/>
          <p:cNvSpPr/>
          <p:nvPr/>
        </p:nvSpPr>
        <p:spPr>
          <a:xfrm>
            <a:off x="4704687" y="5860097"/>
            <a:ext cx="497718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(1) mod N</a:t>
            </a:r>
          </a:p>
        </p:txBody>
      </p:sp>
      <p:sp>
        <p:nvSpPr>
          <p:cNvPr id="2957" name="2  +   1  mod 16 = 3"/>
          <p:cNvSpPr/>
          <p:nvPr/>
        </p:nvSpPr>
        <p:spPr>
          <a:xfrm>
            <a:off x="4633567" y="6322377"/>
            <a:ext cx="644522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   2 </a:t>
            </a:r>
            <a:r>
              <a:rPr b="1">
                <a:solidFill>
                  <a:schemeClr val="accent5">
                    <a:hueOff val="101205"/>
                    <a:satOff val="-13598"/>
                    <a:lumOff val="23877"/>
                  </a:schemeClr>
                </a:solidFill>
              </a:rPr>
              <a:t> </a:t>
            </a:r>
            <a:r>
              <a:t>+   1  mod 16 = 3</a:t>
            </a:r>
          </a:p>
        </p:txBody>
      </p:sp>
      <p:sp>
        <p:nvSpPr>
          <p:cNvPr id="2958" name="H(k7) + P(2) mod N"/>
          <p:cNvSpPr/>
          <p:nvPr/>
        </p:nvSpPr>
        <p:spPr>
          <a:xfrm>
            <a:off x="4704687" y="6853554"/>
            <a:ext cx="497718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(2) mod N</a:t>
            </a:r>
          </a:p>
        </p:txBody>
      </p:sp>
      <p:sp>
        <p:nvSpPr>
          <p:cNvPr id="2959" name="2  +   3  mod 16 = 5"/>
          <p:cNvSpPr/>
          <p:nvPr/>
        </p:nvSpPr>
        <p:spPr>
          <a:xfrm>
            <a:off x="4633567" y="7315834"/>
            <a:ext cx="644522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   2 </a:t>
            </a:r>
            <a:r>
              <a:rPr b="1">
                <a:solidFill>
                  <a:schemeClr val="accent5">
                    <a:hueOff val="101205"/>
                    <a:satOff val="-13598"/>
                    <a:lumOff val="23877"/>
                  </a:schemeClr>
                </a:solidFill>
              </a:rPr>
              <a:t> </a:t>
            </a:r>
            <a:r>
              <a:t>+   3  mod 16 = 5</a:t>
            </a:r>
          </a:p>
        </p:txBody>
      </p:sp>
      <p:sp>
        <p:nvSpPr>
          <p:cNvPr id="2960" name="H(k7) + P(3) mod N"/>
          <p:cNvSpPr/>
          <p:nvPr/>
        </p:nvSpPr>
        <p:spPr>
          <a:xfrm>
            <a:off x="4704687" y="7883206"/>
            <a:ext cx="497718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(3) mod N</a:t>
            </a:r>
          </a:p>
        </p:txBody>
      </p:sp>
      <p:sp>
        <p:nvSpPr>
          <p:cNvPr id="2961" name="2  +   6  mod 16 = 8"/>
          <p:cNvSpPr/>
          <p:nvPr/>
        </p:nvSpPr>
        <p:spPr>
          <a:xfrm>
            <a:off x="4633567" y="8345486"/>
            <a:ext cx="644522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   2 </a:t>
            </a:r>
            <a:r>
              <a:rPr b="1">
                <a:solidFill>
                  <a:schemeClr val="accent5">
                    <a:hueOff val="101205"/>
                    <a:satOff val="-13598"/>
                    <a:lumOff val="23877"/>
                  </a:schemeClr>
                </a:solidFill>
              </a:rPr>
              <a:t> </a:t>
            </a:r>
            <a:r>
              <a:t>+   6  mod 16 = 8</a:t>
            </a:r>
          </a:p>
        </p:txBody>
      </p:sp>
      <p:sp>
        <p:nvSpPr>
          <p:cNvPr id="2962" name="Line"/>
          <p:cNvSpPr/>
          <p:nvPr/>
        </p:nvSpPr>
        <p:spPr>
          <a:xfrm>
            <a:off x="4607559" y="140476"/>
            <a:ext cx="1" cy="71740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69" name="Connection Line"/>
          <p:cNvSpPr/>
          <p:nvPr/>
        </p:nvSpPr>
        <p:spPr>
          <a:xfrm>
            <a:off x="4759139" y="588760"/>
            <a:ext cx="652464" cy="334572"/>
          </a:xfrm>
          <a:custGeom>
            <a:avLst/>
            <a:gdLst/>
            <a:ahLst/>
            <a:cxnLst>
              <a:cxn ang="0">
                <a:pos x="wd2" y="hd2"/>
              </a:cxn>
              <a:cxn ang="5400000">
                <a:pos x="wd2" y="hd2"/>
              </a:cxn>
              <a:cxn ang="10800000">
                <a:pos x="wd2" y="hd2"/>
              </a:cxn>
              <a:cxn ang="16200000">
                <a:pos x="wd2" y="hd2"/>
              </a:cxn>
            </a:cxnLst>
            <a:rect l="0" t="0" r="r" b="b"/>
            <a:pathLst>
              <a:path w="21600" h="16224" extrusionOk="0">
                <a:moveTo>
                  <a:pt x="0" y="16224"/>
                </a:moveTo>
                <a:cubicBezTo>
                  <a:pt x="7119" y="-4575"/>
                  <a:pt x="14319" y="-5376"/>
                  <a:pt x="21600" y="13822"/>
                </a:cubicBezTo>
              </a:path>
            </a:pathLst>
          </a:custGeom>
          <a:ln w="50800">
            <a:solidFill>
              <a:srgbClr val="FFFFFF"/>
            </a:solidFill>
            <a:miter lim="400000"/>
          </a:ln>
        </p:spPr>
        <p:txBody>
          <a:bodyPr/>
          <a:lstStyle/>
          <a:p>
            <a:endParaRPr/>
          </a:p>
        </p:txBody>
      </p:sp>
      <p:sp>
        <p:nvSpPr>
          <p:cNvPr id="2964" name="Line"/>
          <p:cNvSpPr/>
          <p:nvPr/>
        </p:nvSpPr>
        <p:spPr>
          <a:xfrm>
            <a:off x="5329473" y="744771"/>
            <a:ext cx="160102" cy="242305"/>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70" name="Connection Line"/>
          <p:cNvSpPr/>
          <p:nvPr/>
        </p:nvSpPr>
        <p:spPr>
          <a:xfrm>
            <a:off x="6148535" y="435536"/>
            <a:ext cx="2131021" cy="513647"/>
          </a:xfrm>
          <a:custGeom>
            <a:avLst/>
            <a:gdLst/>
            <a:ahLst/>
            <a:cxnLst>
              <a:cxn ang="0">
                <a:pos x="wd2" y="hd2"/>
              </a:cxn>
              <a:cxn ang="5400000">
                <a:pos x="wd2" y="hd2"/>
              </a:cxn>
              <a:cxn ang="10800000">
                <a:pos x="wd2" y="hd2"/>
              </a:cxn>
              <a:cxn ang="16200000">
                <a:pos x="wd2" y="hd2"/>
              </a:cxn>
            </a:cxnLst>
            <a:rect l="0" t="0" r="r" b="b"/>
            <a:pathLst>
              <a:path w="21600" h="16202" extrusionOk="0">
                <a:moveTo>
                  <a:pt x="0" y="16202"/>
                </a:moveTo>
                <a:cubicBezTo>
                  <a:pt x="7167" y="-5168"/>
                  <a:pt x="14367" y="-5398"/>
                  <a:pt x="21600" y="15512"/>
                </a:cubicBezTo>
              </a:path>
            </a:pathLst>
          </a:custGeom>
          <a:ln w="50800">
            <a:solidFill>
              <a:srgbClr val="FFFFFF"/>
            </a:solidFill>
            <a:miter lim="400000"/>
          </a:ln>
        </p:spPr>
        <p:txBody>
          <a:bodyPr/>
          <a:lstStyle/>
          <a:p>
            <a:endParaRPr/>
          </a:p>
        </p:txBody>
      </p:sp>
      <p:sp>
        <p:nvSpPr>
          <p:cNvPr id="2966" name="Line"/>
          <p:cNvSpPr/>
          <p:nvPr/>
        </p:nvSpPr>
        <p:spPr>
          <a:xfrm>
            <a:off x="8096449" y="773173"/>
            <a:ext cx="260152" cy="21707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67" name="Line"/>
          <p:cNvSpPr/>
          <p:nvPr/>
        </p:nvSpPr>
        <p:spPr>
          <a:xfrm flipH="1">
            <a:off x="1931167" y="1756485"/>
            <a:ext cx="6189101" cy="4623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68"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defRPr>
                <a:solidFill>
                  <a:schemeClr val="accent4">
                    <a:hueOff val="102361"/>
                    <a:satOff val="14118"/>
                    <a:lumOff val="10675"/>
                  </a:schemeClr>
                </a:solidFill>
              </a:defRPr>
            </a:pPr>
            <a:r>
              <a:t>insert(k</a:t>
            </a:r>
            <a:r>
              <a:rPr baseline="-5999"/>
              <a:t>7</a:t>
            </a:r>
            <a:r>
              <a:t>,v</a:t>
            </a:r>
            <a:r>
              <a:rPr baseline="-5999"/>
              <a:t>7</a:t>
            </a:r>
            <a:r>
              <a:t>)</a:t>
            </a:r>
          </a:p>
        </p:txBody>
      </p:sp>
    </p:spTree>
  </p:cSld>
  <p:clrMapOvr>
    <a:masterClrMapping/>
  </p:clrMapOvr>
  <p:transition spd="med"/>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72" name="Table"/>
          <p:cNvGraphicFramePr/>
          <p:nvPr/>
        </p:nvGraphicFramePr>
        <p:xfrm>
          <a:off x="763885" y="103123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973" name="Table"/>
          <p:cNvGraphicFramePr/>
          <p:nvPr/>
        </p:nvGraphicFramePr>
        <p:xfrm>
          <a:off x="763885" y="189991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974" name="Table"/>
          <p:cNvGraphicFramePr/>
          <p:nvPr/>
        </p:nvGraphicFramePr>
        <p:xfrm>
          <a:off x="763885" y="365759"/>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2975" name="Table"/>
          <p:cNvGraphicFramePr/>
          <p:nvPr/>
        </p:nvGraphicFramePr>
        <p:xfrm>
          <a:off x="763885" y="2616200"/>
          <a:ext cx="11477024" cy="870585"/>
        </p:xfrm>
        <a:graphic>
          <a:graphicData uri="http://schemas.openxmlformats.org/drawingml/2006/table">
            <a:tbl>
              <a:tblPr>
                <a:tableStyleId>{4C3C2611-4C71-4FC5-86AE-919BDF0F9419}</a:tableStyleId>
              </a:tblPr>
              <a:tblGrid>
                <a:gridCol w="1434628">
                  <a:extLst>
                    <a:ext uri="{9D8B030D-6E8A-4147-A177-3AD203B41FA5}">
                      <a16:colId xmlns:a16="http://schemas.microsoft.com/office/drawing/2014/main" val="20000"/>
                    </a:ext>
                  </a:extLst>
                </a:gridCol>
                <a:gridCol w="1434628">
                  <a:extLst>
                    <a:ext uri="{9D8B030D-6E8A-4147-A177-3AD203B41FA5}">
                      <a16:colId xmlns:a16="http://schemas.microsoft.com/office/drawing/2014/main" val="20001"/>
                    </a:ext>
                  </a:extLst>
                </a:gridCol>
                <a:gridCol w="1434628">
                  <a:extLst>
                    <a:ext uri="{9D8B030D-6E8A-4147-A177-3AD203B41FA5}">
                      <a16:colId xmlns:a16="http://schemas.microsoft.com/office/drawing/2014/main" val="20002"/>
                    </a:ext>
                  </a:extLst>
                </a:gridCol>
                <a:gridCol w="1434628">
                  <a:extLst>
                    <a:ext uri="{9D8B030D-6E8A-4147-A177-3AD203B41FA5}">
                      <a16:colId xmlns:a16="http://schemas.microsoft.com/office/drawing/2014/main" val="20003"/>
                    </a:ext>
                  </a:extLst>
                </a:gridCol>
                <a:gridCol w="1434628">
                  <a:extLst>
                    <a:ext uri="{9D8B030D-6E8A-4147-A177-3AD203B41FA5}">
                      <a16:colId xmlns:a16="http://schemas.microsoft.com/office/drawing/2014/main" val="20004"/>
                    </a:ext>
                  </a:extLst>
                </a:gridCol>
                <a:gridCol w="1434628">
                  <a:extLst>
                    <a:ext uri="{9D8B030D-6E8A-4147-A177-3AD203B41FA5}">
                      <a16:colId xmlns:a16="http://schemas.microsoft.com/office/drawing/2014/main" val="20005"/>
                    </a:ext>
                  </a:extLst>
                </a:gridCol>
                <a:gridCol w="1434628">
                  <a:extLst>
                    <a:ext uri="{9D8B030D-6E8A-4147-A177-3AD203B41FA5}">
                      <a16:colId xmlns:a16="http://schemas.microsoft.com/office/drawing/2014/main" val="20006"/>
                    </a:ext>
                  </a:extLst>
                </a:gridCol>
                <a:gridCol w="1434628">
                  <a:extLst>
                    <a:ext uri="{9D8B030D-6E8A-4147-A177-3AD203B41FA5}">
                      <a16:colId xmlns:a16="http://schemas.microsoft.com/office/drawing/2014/main" val="20007"/>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2976" name="Operations:"/>
          <p:cNvSpPr/>
          <p:nvPr/>
        </p:nvSpPr>
        <p:spPr>
          <a:xfrm>
            <a:off x="318693" y="4105909"/>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2977" name="Recall P(x) = (x² + x)/2, N = 16, threshold = 6"/>
          <p:cNvSpPr/>
          <p:nvPr/>
        </p:nvSpPr>
        <p:spPr>
          <a:xfrm>
            <a:off x="-627613" y="3412172"/>
            <a:ext cx="14260026"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a:t>
            </a:r>
            <a:r>
              <a:rPr b="1">
                <a:solidFill>
                  <a:schemeClr val="accent6">
                    <a:hueOff val="-241736"/>
                    <a:satOff val="29413"/>
                    <a:lumOff val="20727"/>
                  </a:schemeClr>
                </a:solidFill>
              </a:rPr>
              <a:t>P</a:t>
            </a:r>
            <a:r>
              <a:t>(x) = (x² + x)/2, N = 16, threshold = 6</a:t>
            </a:r>
          </a:p>
        </p:txBody>
      </p:sp>
      <p:sp>
        <p:nvSpPr>
          <p:cNvPr id="2978" name="insert(k1,v1)…"/>
          <p:cNvSpPr/>
          <p:nvPr/>
        </p:nvSpPr>
        <p:spPr>
          <a:xfrm>
            <a:off x="85013" y="4669790"/>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defRPr>
                <a:solidFill>
                  <a:schemeClr val="accent4">
                    <a:hueOff val="102361"/>
                    <a:satOff val="14118"/>
                    <a:lumOff val="10675"/>
                  </a:schemeClr>
                </a:solidFill>
              </a:defRPr>
            </a:pPr>
            <a:r>
              <a:t>insert(k</a:t>
            </a:r>
            <a:r>
              <a:rPr baseline="-5999"/>
              <a:t>7</a:t>
            </a:r>
            <a:r>
              <a:t>,v</a:t>
            </a:r>
            <a:r>
              <a:rPr baseline="-5999"/>
              <a:t>7</a:t>
            </a:r>
            <a:r>
              <a:t>)</a:t>
            </a:r>
          </a:p>
        </p:txBody>
      </p:sp>
    </p:spTree>
  </p:cSld>
  <p:clrMapOvr>
    <a:masterClrMapping/>
  </p:clrMapOvr>
  <p:transition spd="med"/>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0" name="Next Video:…"/>
          <p:cNvSpPr>
            <a:spLocks noGrp="1"/>
          </p:cNvSpPr>
          <p:nvPr>
            <p:ph type="title"/>
          </p:nvPr>
        </p:nvSpPr>
        <p:spPr>
          <a:xfrm>
            <a:off x="0" y="-106710"/>
            <a:ext cx="13004800" cy="1832968"/>
          </a:xfrm>
          <a:prstGeom prst="rect">
            <a:avLst/>
          </a:prstGeom>
        </p:spPr>
        <p:txBody>
          <a:bodyPr/>
          <a:lstStyle/>
          <a:p>
            <a:pPr defTabSz="508254">
              <a:defRPr sz="5568" b="1"/>
            </a:pPr>
            <a:r>
              <a:t>Next Video: </a:t>
            </a:r>
          </a:p>
          <a:p>
            <a:pPr defTabSz="508254">
              <a:defRPr sz="5568" b="1"/>
            </a:pPr>
            <a:r>
              <a:t>Open addressing double hashing</a:t>
            </a:r>
          </a:p>
        </p:txBody>
      </p:sp>
      <p:sp>
        <p:nvSpPr>
          <p:cNvPr id="2981" name="Multiple hash table implementations and source code and tests can all be found at:"/>
          <p:cNvSpPr/>
          <p:nvPr/>
        </p:nvSpPr>
        <p:spPr>
          <a:xfrm>
            <a:off x="97352" y="7332944"/>
            <a:ext cx="12810096" cy="149790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defTabSz="286258">
              <a:defRPr sz="3920"/>
            </a:lvl1pPr>
          </a:lstStyle>
          <a:p>
            <a:r>
              <a:t>Multiple hash table implementations and source code and tests can all be found at:</a:t>
            </a:r>
          </a:p>
        </p:txBody>
      </p:sp>
      <p:sp>
        <p:nvSpPr>
          <p:cNvPr id="2982" name="github.com/williamfiset/data-structures"/>
          <p:cNvSpPr/>
          <p:nvPr/>
        </p:nvSpPr>
        <p:spPr>
          <a:xfrm>
            <a:off x="779530" y="8782701"/>
            <a:ext cx="11445740" cy="660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800" b="1" u="sng">
                <a:hlinkClick r:id="rId2"/>
              </a:defRPr>
            </a:lvl1pPr>
          </a:lstStyle>
          <a:p>
            <a:pPr>
              <a:defRPr u="none"/>
            </a:pPr>
            <a:r>
              <a:rPr u="sng">
                <a:hlinkClick r:id="rId2"/>
              </a:rPr>
              <a:t>github.com/williamfiset/data-structures</a:t>
            </a:r>
          </a:p>
        </p:txBody>
      </p:sp>
    </p:spTree>
  </p:cSld>
  <p:clrMapOvr>
    <a:masterClrMapping/>
  </p:clrMapOvr>
  <p:transition spd="med"/>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4" name="Hash table (HT)…"/>
          <p:cNvSpPr>
            <a:spLocks noGrp="1"/>
          </p:cNvSpPr>
          <p:nvPr>
            <p:ph type="title"/>
          </p:nvPr>
        </p:nvSpPr>
        <p:spPr>
          <a:xfrm>
            <a:off x="-1" y="1758265"/>
            <a:ext cx="13004801" cy="3698748"/>
          </a:xfrm>
          <a:prstGeom prst="rect">
            <a:avLst/>
          </a:prstGeom>
        </p:spPr>
        <p:txBody>
          <a:bodyPr/>
          <a:lstStyle/>
          <a:p>
            <a:pPr>
              <a:defRPr sz="11000"/>
            </a:pPr>
            <a:r>
              <a:t>Hash table (HT) </a:t>
            </a:r>
          </a:p>
          <a:p>
            <a:pPr>
              <a:defRPr sz="11000"/>
            </a:pPr>
            <a:r>
              <a:t>Double Hashing</a:t>
            </a:r>
          </a:p>
        </p:txBody>
      </p:sp>
      <p:sp>
        <p:nvSpPr>
          <p:cNvPr id="2985" name="An in depth look at double hashing"/>
          <p:cNvSpPr/>
          <p:nvPr/>
        </p:nvSpPr>
        <p:spPr>
          <a:xfrm>
            <a:off x="1765870" y="5690069"/>
            <a:ext cx="947306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An in depth look at double hashing</a:t>
            </a:r>
          </a:p>
        </p:txBody>
      </p:sp>
      <p:sp>
        <p:nvSpPr>
          <p:cNvPr id="2986" name="William Fiset"/>
          <p:cNvSpPr/>
          <p:nvPr/>
        </p:nvSpPr>
        <p:spPr>
          <a:xfrm>
            <a:off x="4656075" y="719535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William Fiset</a:t>
            </a:r>
          </a:p>
        </p:txBody>
      </p:sp>
    </p:spTree>
  </p:cSld>
  <p:clrMapOvr>
    <a:masterClrMapping/>
  </p:clrMapOvr>
  <p:transition spd="med"/>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8" name="Open addressing main idea"/>
          <p:cNvSpPr>
            <a:spLocks noGrp="1"/>
          </p:cNvSpPr>
          <p:nvPr>
            <p:ph type="title"/>
          </p:nvPr>
        </p:nvSpPr>
        <p:spPr>
          <a:xfrm>
            <a:off x="0" y="30480"/>
            <a:ext cx="13004801" cy="1188319"/>
          </a:xfrm>
          <a:prstGeom prst="rect">
            <a:avLst/>
          </a:prstGeom>
        </p:spPr>
        <p:txBody>
          <a:bodyPr/>
          <a:lstStyle>
            <a:lvl1pPr defTabSz="490727">
              <a:defRPr sz="6719" b="1"/>
            </a:lvl1pPr>
          </a:lstStyle>
          <a:p>
            <a:r>
              <a:t>Open addressing main idea</a:t>
            </a:r>
          </a:p>
        </p:txBody>
      </p:sp>
      <p:sp>
        <p:nvSpPr>
          <p:cNvPr id="2989" name="x := 1…"/>
          <p:cNvSpPr/>
          <p:nvPr/>
        </p:nvSpPr>
        <p:spPr>
          <a:xfrm>
            <a:off x="2058198" y="3003550"/>
            <a:ext cx="10216428" cy="4787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r>
              <a:t>x := 1</a:t>
            </a:r>
          </a:p>
          <a:p>
            <a:pPr algn="l"/>
            <a:r>
              <a:t>keyHash :=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 mod N</a:t>
            </a:r>
          </a:p>
          <a:p>
            <a:pPr algn="l"/>
            <a:r>
              <a:t>index := keyHash</a:t>
            </a:r>
          </a:p>
          <a:p>
            <a:pPr algn="l"/>
            <a:endParaRPr/>
          </a:p>
          <a:p>
            <a:pPr algn="l"/>
            <a:r>
              <a:rPr b="1">
                <a:solidFill>
                  <a:schemeClr val="accent4">
                    <a:hueOff val="102361"/>
                    <a:satOff val="14118"/>
                    <a:lumOff val="10675"/>
                  </a:schemeClr>
                </a:solidFill>
              </a:rPr>
              <a:t>while</a:t>
            </a:r>
            <a:r>
              <a:t> table[index] != </a:t>
            </a:r>
            <a:r>
              <a:rPr b="1">
                <a:solidFill>
                  <a:schemeClr val="accent4">
                    <a:hueOff val="102361"/>
                    <a:satOff val="14118"/>
                    <a:lumOff val="10675"/>
                  </a:schemeClr>
                </a:solidFill>
              </a:rPr>
              <a:t>null</a:t>
            </a:r>
            <a:r>
              <a:t>:</a:t>
            </a:r>
          </a:p>
          <a:p>
            <a:pPr algn="l"/>
            <a:r>
              <a:t>    index = (keyHash + </a:t>
            </a:r>
            <a:r>
              <a:rPr b="1">
                <a:solidFill>
                  <a:schemeClr val="accent6">
                    <a:hueOff val="-241736"/>
                    <a:satOff val="29413"/>
                    <a:lumOff val="20727"/>
                  </a:schemeClr>
                </a:solidFill>
              </a:rPr>
              <a:t>P</a:t>
            </a:r>
            <a:r>
              <a:t>(k,x)) mod </a:t>
            </a:r>
            <a:r>
              <a:rPr b="1"/>
              <a:t>N</a:t>
            </a:r>
          </a:p>
          <a:p>
            <a:pPr algn="l"/>
            <a:r>
              <a:t>    x = x + 1</a:t>
            </a:r>
          </a:p>
          <a:p>
            <a:pPr algn="l"/>
            <a:endParaRPr/>
          </a:p>
          <a:p>
            <a:pPr algn="l"/>
            <a:r>
              <a:t>insert (k,v) at table[index]</a:t>
            </a:r>
          </a:p>
        </p:txBody>
      </p:sp>
      <p:sp>
        <p:nvSpPr>
          <p:cNvPr id="2990" name="General insertion method for open addressing on a table of size N goes as follows:"/>
          <p:cNvSpPr/>
          <p:nvPr/>
        </p:nvSpPr>
        <p:spPr>
          <a:xfrm>
            <a:off x="141027" y="1676834"/>
            <a:ext cx="12722747"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General insertion method for open addressing on a </a:t>
            </a:r>
            <a:r>
              <a:rPr u="sng"/>
              <a:t>table of size </a:t>
            </a:r>
            <a:r>
              <a:rPr b="1" u="sng"/>
              <a:t>N</a:t>
            </a:r>
            <a:r>
              <a:t> goes as follows:</a:t>
            </a:r>
          </a:p>
        </p:txBody>
      </p:sp>
      <p:sp>
        <p:nvSpPr>
          <p:cNvPr id="2991" name="Where H1(k) is the hash for the key k and P(k,x) is the probing function"/>
          <p:cNvSpPr/>
          <p:nvPr/>
        </p:nvSpPr>
        <p:spPr>
          <a:xfrm>
            <a:off x="682332" y="8359140"/>
            <a:ext cx="11640136"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Where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 is the hash for the key k and </a:t>
            </a:r>
            <a:r>
              <a:rPr b="1">
                <a:solidFill>
                  <a:schemeClr val="accent6">
                    <a:hueOff val="-241736"/>
                    <a:satOff val="29413"/>
                    <a:lumOff val="20727"/>
                  </a:schemeClr>
                </a:solidFill>
              </a:rPr>
              <a:t>P</a:t>
            </a:r>
            <a:r>
              <a:t>(k,x) is the probing function</a:t>
            </a:r>
          </a:p>
        </p:txBody>
      </p:sp>
    </p:spTree>
  </p:cSld>
  <p:clrMapOvr>
    <a:masterClrMapping/>
  </p:clrMapOvr>
  <p:transition spd="med"/>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3" name="DH is a probing method which probes according to a constant multiple of another hash function, specifically:"/>
          <p:cNvSpPr/>
          <p:nvPr/>
        </p:nvSpPr>
        <p:spPr>
          <a:xfrm>
            <a:off x="432335" y="1995893"/>
            <a:ext cx="12140130"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DH is a </a:t>
            </a:r>
            <a:r>
              <a:rPr b="1">
                <a:solidFill>
                  <a:schemeClr val="accent2">
                    <a:satOff val="-13916"/>
                    <a:lumOff val="13989"/>
                  </a:schemeClr>
                </a:solidFill>
              </a:rPr>
              <a:t>probing method </a:t>
            </a:r>
            <a:r>
              <a:t>which probes according to a constant multiple of another hash function, specifically:</a:t>
            </a:r>
          </a:p>
        </p:txBody>
      </p:sp>
      <p:sp>
        <p:nvSpPr>
          <p:cNvPr id="2994" name="What is Double Hashing (DH)?"/>
          <p:cNvSpPr>
            <a:spLocks noGrp="1"/>
          </p:cNvSpPr>
          <p:nvPr>
            <p:ph type="title"/>
          </p:nvPr>
        </p:nvSpPr>
        <p:spPr>
          <a:xfrm>
            <a:off x="0" y="172720"/>
            <a:ext cx="13004801" cy="1188319"/>
          </a:xfrm>
          <a:prstGeom prst="rect">
            <a:avLst/>
          </a:prstGeom>
        </p:spPr>
        <p:txBody>
          <a:bodyPr/>
          <a:lstStyle>
            <a:lvl1pPr defTabSz="438150">
              <a:defRPr sz="6000" b="1"/>
            </a:lvl1pPr>
          </a:lstStyle>
          <a:p>
            <a:r>
              <a:t>What is Double Hashing (DH)?</a:t>
            </a:r>
          </a:p>
        </p:txBody>
      </p:sp>
      <p:sp>
        <p:nvSpPr>
          <p:cNvPr id="2995" name="P(k,x) = x*H2(k), where H2(k) is a second hash function"/>
          <p:cNvSpPr/>
          <p:nvPr/>
        </p:nvSpPr>
        <p:spPr>
          <a:xfrm>
            <a:off x="1426622" y="4477328"/>
            <a:ext cx="9806116"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a:solidFill>
                  <a:schemeClr val="accent6">
                    <a:hueOff val="-241736"/>
                    <a:satOff val="29413"/>
                    <a:lumOff val="20727"/>
                  </a:schemeClr>
                </a:solidFill>
              </a:rPr>
              <a:t>P</a:t>
            </a:r>
            <a:r>
              <a:t>(k,x) = x*</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where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is a second hash function </a:t>
            </a:r>
          </a:p>
        </p:txBody>
      </p:sp>
    </p:spTree>
  </p:cSld>
  <p:clrMapOvr>
    <a:masterClrMapping/>
  </p:clrMapOvr>
  <p:transition spd="med"/>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7" name="What is Double Hashing (DH)?"/>
          <p:cNvSpPr>
            <a:spLocks noGrp="1"/>
          </p:cNvSpPr>
          <p:nvPr>
            <p:ph type="title"/>
          </p:nvPr>
        </p:nvSpPr>
        <p:spPr>
          <a:xfrm>
            <a:off x="0" y="172720"/>
            <a:ext cx="13004801" cy="1188319"/>
          </a:xfrm>
          <a:prstGeom prst="rect">
            <a:avLst/>
          </a:prstGeom>
        </p:spPr>
        <p:txBody>
          <a:bodyPr/>
          <a:lstStyle>
            <a:lvl1pPr defTabSz="438150">
              <a:defRPr sz="6000" b="1"/>
            </a:lvl1pPr>
          </a:lstStyle>
          <a:p>
            <a:r>
              <a:t>What is Double Hashing (DH)?</a:t>
            </a:r>
          </a:p>
        </p:txBody>
      </p:sp>
      <p:sp>
        <p:nvSpPr>
          <p:cNvPr id="2998" name="P(k,x) = x*H2(k), where H2(k) is a second hash function"/>
          <p:cNvSpPr/>
          <p:nvPr/>
        </p:nvSpPr>
        <p:spPr>
          <a:xfrm>
            <a:off x="1426622" y="4477328"/>
            <a:ext cx="9806116"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a:solidFill>
                  <a:schemeClr val="accent6">
                    <a:hueOff val="-241736"/>
                    <a:satOff val="29413"/>
                    <a:lumOff val="20727"/>
                  </a:schemeClr>
                </a:solidFill>
              </a:rPr>
              <a:t>P</a:t>
            </a:r>
            <a:r>
              <a:t>(k,x) = x*</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where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is a second hash function </a:t>
            </a:r>
          </a:p>
        </p:txBody>
      </p:sp>
      <p:sp>
        <p:nvSpPr>
          <p:cNvPr id="2999" name="H2(k) must hash the same type of keys as H1(k)"/>
          <p:cNvSpPr/>
          <p:nvPr/>
        </p:nvSpPr>
        <p:spPr>
          <a:xfrm>
            <a:off x="-640904" y="6142009"/>
            <a:ext cx="14515803"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must hash the same type of keys as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p>
        </p:txBody>
      </p:sp>
      <p:sp>
        <p:nvSpPr>
          <p:cNvPr id="3000" name="NOTE: Notice that doubling hashing reduces to linear probing (except that the constant is unknown until runtime)"/>
          <p:cNvSpPr/>
          <p:nvPr/>
        </p:nvSpPr>
        <p:spPr>
          <a:xfrm>
            <a:off x="1499387" y="7285989"/>
            <a:ext cx="10896746"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a:t>NOTE</a:t>
            </a:r>
            <a:r>
              <a:t>: Notice that doubling hashing reduces to linear probing (except that the constant is unknown until runtime)</a:t>
            </a:r>
          </a:p>
        </p:txBody>
      </p:sp>
      <p:sp>
        <p:nvSpPr>
          <p:cNvPr id="3001" name="DH is a probing method which probes according to a constant multiple of another hash function, specifically:"/>
          <p:cNvSpPr/>
          <p:nvPr/>
        </p:nvSpPr>
        <p:spPr>
          <a:xfrm>
            <a:off x="432335" y="1995893"/>
            <a:ext cx="12140130"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DH is a </a:t>
            </a:r>
            <a:r>
              <a:rPr b="1">
                <a:solidFill>
                  <a:schemeClr val="accent2">
                    <a:satOff val="-13916"/>
                    <a:lumOff val="13989"/>
                  </a:schemeClr>
                </a:solidFill>
              </a:rPr>
              <a:t>probing method </a:t>
            </a:r>
            <a:r>
              <a:t>which probes according to a constant multiple of another hash function, specifically:</a:t>
            </a:r>
          </a:p>
        </p:txBody>
      </p:sp>
    </p:spTree>
  </p:cSld>
  <p:clrMapOvr>
    <a:masterClrMapping/>
  </p:clrMapOvr>
  <p:transition spd="med"/>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3" name="Since DH reduces to linear probing at runtime we may end up with a linear probing function such as: P(x) = 3x, H1(k) = 4, and table size is nine (N = 9) in which case we end up with the following cycle occurring:"/>
          <p:cNvSpPr/>
          <p:nvPr/>
        </p:nvSpPr>
        <p:spPr>
          <a:xfrm>
            <a:off x="250380" y="1415314"/>
            <a:ext cx="12328501"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r>
              <a:t>Since DH reduces to linear probing at runtime we may end up with a linear probing function such as: </a:t>
            </a:r>
            <a:r>
              <a:rPr b="1">
                <a:solidFill>
                  <a:schemeClr val="accent6">
                    <a:hueOff val="-241736"/>
                    <a:satOff val="29413"/>
                    <a:lumOff val="20727"/>
                  </a:schemeClr>
                </a:solidFill>
              </a:rPr>
              <a:t>P</a:t>
            </a:r>
            <a:r>
              <a:t>(x) = 3x,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 = 4, and table size is nine (N = 9) in which case we end up with the following cycle occurring:</a:t>
            </a:r>
          </a:p>
        </p:txBody>
      </p:sp>
      <p:sp>
        <p:nvSpPr>
          <p:cNvPr id="3004" name="H(k)+P(0) mod N = 4…"/>
          <p:cNvSpPr/>
          <p:nvPr/>
        </p:nvSpPr>
        <p:spPr>
          <a:xfrm>
            <a:off x="660400" y="4296610"/>
            <a:ext cx="5619453"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(0)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(1)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(2) mod N = 1</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(3)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(4)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(5) mod N = 1</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(6)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(7)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(8) mod N = 1</a:t>
            </a:r>
          </a:p>
        </p:txBody>
      </p:sp>
      <p:sp>
        <p:nvSpPr>
          <p:cNvPr id="3005" name="…"/>
          <p:cNvSpPr/>
          <p:nvPr/>
        </p:nvSpPr>
        <p:spPr>
          <a:xfrm>
            <a:off x="3072147" y="888890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t>
            </a:r>
          </a:p>
        </p:txBody>
      </p:sp>
      <p:sp>
        <p:nvSpPr>
          <p:cNvPr id="3006" name="Chaos with cycles"/>
          <p:cNvSpPr>
            <a:spLocks noGrp="1"/>
          </p:cNvSpPr>
          <p:nvPr>
            <p:ph type="title"/>
          </p:nvPr>
        </p:nvSpPr>
        <p:spPr>
          <a:xfrm>
            <a:off x="0" y="172720"/>
            <a:ext cx="13004801" cy="1188319"/>
          </a:xfrm>
          <a:prstGeom prst="rect">
            <a:avLst/>
          </a:prstGeom>
        </p:spPr>
        <p:txBody>
          <a:bodyPr/>
          <a:lstStyle>
            <a:lvl1pPr defTabSz="537463">
              <a:defRPr sz="7360" b="1"/>
            </a:lvl1pPr>
          </a:lstStyle>
          <a:p>
            <a:r>
              <a:t>Chaos with cycles</a:t>
            </a:r>
          </a:p>
        </p:txBody>
      </p:sp>
    </p:spTree>
  </p:cSld>
  <p:clrMapOvr>
    <a:masterClrMapping/>
  </p:clrMapOvr>
  <p:transition spd="med"/>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8" name="Since DH reduces to linear probing at runtime we may end up with a linear probing function such as: P(x) = 3x, H1(k) = 4, and table size is nine (N = 9) in which case we end up with the following cycle occurring:"/>
          <p:cNvSpPr/>
          <p:nvPr/>
        </p:nvSpPr>
        <p:spPr>
          <a:xfrm>
            <a:off x="250380" y="1415314"/>
            <a:ext cx="12328501"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r>
              <a:t>Since DH reduces to linear probing at runtime we may end up with a linear probing function such as: </a:t>
            </a:r>
            <a:r>
              <a:rPr b="1">
                <a:solidFill>
                  <a:schemeClr val="accent6">
                    <a:hueOff val="-241736"/>
                    <a:satOff val="29413"/>
                    <a:lumOff val="20727"/>
                  </a:schemeClr>
                </a:solidFill>
              </a:rPr>
              <a:t>P</a:t>
            </a:r>
            <a:r>
              <a:t>(x) = 3x,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 = 4, and table size is nine (N = 9) in which case we end up with the following cycle occurring:</a:t>
            </a:r>
          </a:p>
        </p:txBody>
      </p:sp>
      <p:sp>
        <p:nvSpPr>
          <p:cNvPr id="3009" name="H(k)+P(0) mod N = 4…"/>
          <p:cNvSpPr/>
          <p:nvPr/>
        </p:nvSpPr>
        <p:spPr>
          <a:xfrm>
            <a:off x="660400" y="4296610"/>
            <a:ext cx="5619453"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(0)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(1)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(2) mod N = 1</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(3)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(4)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(5) mod N = 1</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(6) mod N = 4</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(7) mod N = 7</a:t>
            </a:r>
          </a:p>
          <a:p>
            <a:pPr algn="l"/>
            <a:r>
              <a:rPr b="1">
                <a:solidFill>
                  <a:schemeClr val="accent5">
                    <a:hueOff val="101205"/>
                    <a:satOff val="-13598"/>
                    <a:lumOff val="23877"/>
                  </a:schemeClr>
                </a:solidFill>
              </a:rPr>
              <a:t>H</a:t>
            </a:r>
            <a:r>
              <a:t>(k)+</a:t>
            </a:r>
            <a:r>
              <a:rPr b="1">
                <a:solidFill>
                  <a:schemeClr val="accent6">
                    <a:hueOff val="-241736"/>
                    <a:satOff val="29413"/>
                    <a:lumOff val="20727"/>
                  </a:schemeClr>
                </a:solidFill>
              </a:rPr>
              <a:t>P</a:t>
            </a:r>
            <a:r>
              <a:t>(8) mod N = 1</a:t>
            </a:r>
          </a:p>
        </p:txBody>
      </p:sp>
      <p:sp>
        <p:nvSpPr>
          <p:cNvPr id="3010" name="…"/>
          <p:cNvSpPr/>
          <p:nvPr/>
        </p:nvSpPr>
        <p:spPr>
          <a:xfrm>
            <a:off x="3072147" y="8888905"/>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t>
            </a:r>
          </a:p>
        </p:txBody>
      </p:sp>
      <p:sp>
        <p:nvSpPr>
          <p:cNvPr id="3011" name="Chaos with cycles"/>
          <p:cNvSpPr>
            <a:spLocks noGrp="1"/>
          </p:cNvSpPr>
          <p:nvPr>
            <p:ph type="title"/>
          </p:nvPr>
        </p:nvSpPr>
        <p:spPr>
          <a:xfrm>
            <a:off x="0" y="172720"/>
            <a:ext cx="13004801" cy="1188319"/>
          </a:xfrm>
          <a:prstGeom prst="rect">
            <a:avLst/>
          </a:prstGeom>
        </p:spPr>
        <p:txBody>
          <a:bodyPr/>
          <a:lstStyle>
            <a:lvl1pPr defTabSz="537463">
              <a:defRPr sz="7360" b="1"/>
            </a:lvl1pPr>
          </a:lstStyle>
          <a:p>
            <a:r>
              <a:t>Chaos with cycles</a:t>
            </a:r>
          </a:p>
        </p:txBody>
      </p:sp>
      <p:sp>
        <p:nvSpPr>
          <p:cNvPr id="3012" name="The cycle {4,7,1} makes it impossible to reach buckets {0,2,3,5,6,8}!"/>
          <p:cNvSpPr/>
          <p:nvPr/>
        </p:nvSpPr>
        <p:spPr>
          <a:xfrm>
            <a:off x="6139204" y="4407101"/>
            <a:ext cx="6698249"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The cycle {4,7,1} makes it impossible to reach buckets {0,2,3,5,6,8}!</a:t>
            </a:r>
          </a:p>
        </p:txBody>
      </p:sp>
      <p:sp>
        <p:nvSpPr>
          <p:cNvPr id="3013" name="This would cause an infinite loop in our hash table if all the buckets 4, 7, and 1 were already occupied!"/>
          <p:cNvSpPr/>
          <p:nvPr/>
        </p:nvSpPr>
        <p:spPr>
          <a:xfrm>
            <a:off x="6139204" y="6268920"/>
            <a:ext cx="6698249"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This would cause an </a:t>
            </a:r>
            <a:r>
              <a:rPr b="1">
                <a:solidFill>
                  <a:schemeClr val="accent5"/>
                </a:solidFill>
              </a:rPr>
              <a:t>infinite loop</a:t>
            </a:r>
            <a:r>
              <a:t> in our hash table if all the buckets 4, 7, and 1 were already occupied!</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We are now able to answer a central question about the types of keys we are allowed to use in our hashtable:…"/>
          <p:cNvSpPr/>
          <p:nvPr/>
        </p:nvSpPr>
        <p:spPr>
          <a:xfrm>
            <a:off x="598388" y="855916"/>
            <a:ext cx="11808024"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We are now able to answer a central question about the types of keys we are allowed to use in our hashtable:</a:t>
            </a:r>
          </a:p>
          <a:p>
            <a:endParaRPr/>
          </a:p>
          <a:p>
            <a:r>
              <a:t>Q: What makes a key of type T </a:t>
            </a:r>
            <a:r>
              <a:rPr b="1">
                <a:solidFill>
                  <a:schemeClr val="accent2">
                    <a:satOff val="-13916"/>
                    <a:lumOff val="13989"/>
                  </a:schemeClr>
                </a:solidFill>
              </a:rPr>
              <a:t>hashable</a:t>
            </a:r>
            <a:r>
              <a:t> ?</a:t>
            </a:r>
          </a:p>
        </p:txBody>
      </p:sp>
    </p:spTree>
  </p:cSld>
  <p:clrMapOvr>
    <a:masterClrMapping/>
  </p:clrMapOvr>
  <p:transition spd="med"/>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5" name="To fix the issue of cycles pick the table size to be a prime number and also compute the value of δ"/>
          <p:cNvSpPr/>
          <p:nvPr/>
        </p:nvSpPr>
        <p:spPr>
          <a:xfrm>
            <a:off x="987953" y="1714934"/>
            <a:ext cx="11028894"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r>
              <a:t>To fix the issue of cycles pick the table size to be a prime number and also compute the value of δ</a:t>
            </a:r>
          </a:p>
        </p:txBody>
      </p:sp>
      <p:sp>
        <p:nvSpPr>
          <p:cNvPr id="3016" name="Chaos with cycles"/>
          <p:cNvSpPr>
            <a:spLocks noGrp="1"/>
          </p:cNvSpPr>
          <p:nvPr>
            <p:ph type="title"/>
          </p:nvPr>
        </p:nvSpPr>
        <p:spPr>
          <a:xfrm>
            <a:off x="0" y="172720"/>
            <a:ext cx="13004801" cy="1188319"/>
          </a:xfrm>
          <a:prstGeom prst="rect">
            <a:avLst/>
          </a:prstGeom>
        </p:spPr>
        <p:txBody>
          <a:bodyPr/>
          <a:lstStyle>
            <a:lvl1pPr defTabSz="537463">
              <a:defRPr sz="7360" b="1"/>
            </a:lvl1pPr>
          </a:lstStyle>
          <a:p>
            <a:r>
              <a:t>Chaos with cycles</a:t>
            </a:r>
          </a:p>
        </p:txBody>
      </p:sp>
      <p:sp>
        <p:nvSpPr>
          <p:cNvPr id="3017" name="δ = H2(k) mod N"/>
          <p:cNvSpPr/>
          <p:nvPr/>
        </p:nvSpPr>
        <p:spPr>
          <a:xfrm>
            <a:off x="4223494" y="3684053"/>
            <a:ext cx="415141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mod N</a:t>
            </a:r>
          </a:p>
        </p:txBody>
      </p:sp>
    </p:spTree>
  </p:cSld>
  <p:clrMapOvr>
    <a:masterClrMapping/>
  </p:clrMapOvr>
  <p:transition spd="med"/>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9" name="To fix the issue of cycles pick the table size to be a prime number and also compute the value of δ"/>
          <p:cNvSpPr/>
          <p:nvPr/>
        </p:nvSpPr>
        <p:spPr>
          <a:xfrm>
            <a:off x="987953" y="1714934"/>
            <a:ext cx="11028894"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r>
              <a:t>To fix the issue of cycles pick the table size to be a prime number and also compute the value of δ</a:t>
            </a:r>
          </a:p>
        </p:txBody>
      </p:sp>
      <p:sp>
        <p:nvSpPr>
          <p:cNvPr id="3020" name="Chaos with cycles"/>
          <p:cNvSpPr>
            <a:spLocks noGrp="1"/>
          </p:cNvSpPr>
          <p:nvPr>
            <p:ph type="title"/>
          </p:nvPr>
        </p:nvSpPr>
        <p:spPr>
          <a:xfrm>
            <a:off x="0" y="172720"/>
            <a:ext cx="13004801" cy="1188319"/>
          </a:xfrm>
          <a:prstGeom prst="rect">
            <a:avLst/>
          </a:prstGeom>
        </p:spPr>
        <p:txBody>
          <a:bodyPr/>
          <a:lstStyle>
            <a:lvl1pPr defTabSz="537463">
              <a:defRPr sz="7360" b="1"/>
            </a:lvl1pPr>
          </a:lstStyle>
          <a:p>
            <a:r>
              <a:t>Chaos with cycles</a:t>
            </a:r>
          </a:p>
        </p:txBody>
      </p:sp>
      <p:sp>
        <p:nvSpPr>
          <p:cNvPr id="3021" name="δ = H2(k) mod N"/>
          <p:cNvSpPr/>
          <p:nvPr/>
        </p:nvSpPr>
        <p:spPr>
          <a:xfrm>
            <a:off x="4223494" y="3684053"/>
            <a:ext cx="415141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mod N</a:t>
            </a:r>
          </a:p>
        </p:txBody>
      </p:sp>
      <p:sp>
        <p:nvSpPr>
          <p:cNvPr id="3022" name="If δ = 0 then we are guaranteed to be stuck in a cycle, so when this happens set δ = 1"/>
          <p:cNvSpPr/>
          <p:nvPr/>
        </p:nvSpPr>
        <p:spPr>
          <a:xfrm>
            <a:off x="455704" y="4611772"/>
            <a:ext cx="12093392"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If δ = 0 then we are guaranteed to be stuck in a cycle, so when this happens set δ = 1</a:t>
            </a:r>
          </a:p>
        </p:txBody>
      </p:sp>
    </p:spTree>
  </p:cSld>
  <p:clrMapOvr>
    <a:masterClrMapping/>
  </p:clrMapOvr>
  <p:transition spd="med"/>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4" name="To fix the issue of cycles pick the table size to be a prime number and also compute the value of δ"/>
          <p:cNvSpPr/>
          <p:nvPr/>
        </p:nvSpPr>
        <p:spPr>
          <a:xfrm>
            <a:off x="987953" y="1714934"/>
            <a:ext cx="11028894"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r>
              <a:t>To fix the issue of cycles pick the table size to be a prime number and also compute the value of δ</a:t>
            </a:r>
          </a:p>
        </p:txBody>
      </p:sp>
      <p:sp>
        <p:nvSpPr>
          <p:cNvPr id="3025" name="Chaos with cycles"/>
          <p:cNvSpPr>
            <a:spLocks noGrp="1"/>
          </p:cNvSpPr>
          <p:nvPr>
            <p:ph type="title"/>
          </p:nvPr>
        </p:nvSpPr>
        <p:spPr>
          <a:xfrm>
            <a:off x="0" y="172720"/>
            <a:ext cx="13004801" cy="1188319"/>
          </a:xfrm>
          <a:prstGeom prst="rect">
            <a:avLst/>
          </a:prstGeom>
        </p:spPr>
        <p:txBody>
          <a:bodyPr/>
          <a:lstStyle>
            <a:lvl1pPr defTabSz="537463">
              <a:defRPr sz="7360" b="1"/>
            </a:lvl1pPr>
          </a:lstStyle>
          <a:p>
            <a:r>
              <a:t>Chaos with cycles</a:t>
            </a:r>
          </a:p>
        </p:txBody>
      </p:sp>
      <p:sp>
        <p:nvSpPr>
          <p:cNvPr id="3026" name="δ = H2(k) mod N"/>
          <p:cNvSpPr/>
          <p:nvPr/>
        </p:nvSpPr>
        <p:spPr>
          <a:xfrm>
            <a:off x="4223494" y="3684053"/>
            <a:ext cx="415141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mod N</a:t>
            </a:r>
          </a:p>
        </p:txBody>
      </p:sp>
      <p:sp>
        <p:nvSpPr>
          <p:cNvPr id="3027" name="Notice that 1 ≤ δ &lt; N and GCD(δ,N) = 1 since N is prime. Hence, with these conditions we know that modulo N the sequence"/>
          <p:cNvSpPr/>
          <p:nvPr/>
        </p:nvSpPr>
        <p:spPr>
          <a:xfrm>
            <a:off x="651403" y="6111804"/>
            <a:ext cx="12407043"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Notice that 1 ≤ δ &lt; N and </a:t>
            </a:r>
            <a:r>
              <a:rPr b="1">
                <a:solidFill>
                  <a:schemeClr val="accent4">
                    <a:hueOff val="102361"/>
                    <a:satOff val="14118"/>
                    <a:lumOff val="10675"/>
                  </a:schemeClr>
                </a:solidFill>
              </a:rPr>
              <a:t>GCD</a:t>
            </a:r>
            <a:r>
              <a:t>(δ,N) = 1 since N is prime. Hence, with these conditions we know that modulo N the sequence</a:t>
            </a:r>
          </a:p>
        </p:txBody>
      </p:sp>
      <p:sp>
        <p:nvSpPr>
          <p:cNvPr id="3028" name="H1(k), H1(k)+1δ, H1(k)+2δ, H1(k)+3δ, H1(k)+4δ, …"/>
          <p:cNvSpPr/>
          <p:nvPr/>
        </p:nvSpPr>
        <p:spPr>
          <a:xfrm>
            <a:off x="68448" y="7998107"/>
            <a:ext cx="1286790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(k)+1δ,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(k)+2δ,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(k)+3δ,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(k)+4δ, …</a:t>
            </a:r>
          </a:p>
        </p:txBody>
      </p:sp>
      <p:sp>
        <p:nvSpPr>
          <p:cNvPr id="3029" name="is certain to have order N :)"/>
          <p:cNvSpPr/>
          <p:nvPr/>
        </p:nvSpPr>
        <p:spPr>
          <a:xfrm>
            <a:off x="2250814" y="8741409"/>
            <a:ext cx="809677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is certain to have order N :)</a:t>
            </a:r>
          </a:p>
        </p:txBody>
      </p:sp>
      <p:sp>
        <p:nvSpPr>
          <p:cNvPr id="3030" name="If δ = 0 then we are guaranteed to be stuck in a cycle, so when this happens set δ = 1"/>
          <p:cNvSpPr/>
          <p:nvPr/>
        </p:nvSpPr>
        <p:spPr>
          <a:xfrm>
            <a:off x="455704" y="4611772"/>
            <a:ext cx="12093392"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If δ = 0 then we are guaranteed to be stuck in a cycle, so when this happens set δ = 1</a:t>
            </a:r>
          </a:p>
        </p:txBody>
      </p:sp>
    </p:spTree>
  </p:cSld>
  <p:clrMapOvr>
    <a:masterClrMapping/>
  </p:clrMapOvr>
  <p:transition spd="med"/>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2" name="Whenever we want to use double hashing as a collision resolution method we need to fabricate a new function H2(k) that knows how to hash keys of type T."/>
          <p:cNvSpPr/>
          <p:nvPr/>
        </p:nvSpPr>
        <p:spPr>
          <a:xfrm>
            <a:off x="286977" y="2080661"/>
            <a:ext cx="12126046"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r>
              <a:t>Whenever we want to use double hashing as a collision resolution method we need to fabricate a new function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that knows how to hash keys of type T.</a:t>
            </a:r>
          </a:p>
        </p:txBody>
      </p:sp>
      <p:sp>
        <p:nvSpPr>
          <p:cNvPr id="3033" name="Constructing H2(k)"/>
          <p:cNvSpPr>
            <a:spLocks noGrp="1"/>
          </p:cNvSpPr>
          <p:nvPr>
            <p:ph type="title"/>
          </p:nvPr>
        </p:nvSpPr>
        <p:spPr>
          <a:xfrm>
            <a:off x="0" y="172720"/>
            <a:ext cx="13004801" cy="1188319"/>
          </a:xfrm>
          <a:prstGeom prst="rect">
            <a:avLst/>
          </a:prstGeom>
        </p:spPr>
        <p:txBody>
          <a:bodyPr/>
          <a:lstStyle/>
          <a:p>
            <a:pPr defTabSz="537463">
              <a:defRPr sz="7360" b="1"/>
            </a:pPr>
            <a:r>
              <a:t>Constructing </a:t>
            </a:r>
            <a:r>
              <a:rPr>
                <a:solidFill>
                  <a:schemeClr val="accent5">
                    <a:hueOff val="101205"/>
                    <a:satOff val="-13598"/>
                    <a:lumOff val="23877"/>
                  </a:schemeClr>
                </a:solidFill>
              </a:rPr>
              <a:t>H</a:t>
            </a:r>
            <a:r>
              <a:rPr baseline="-5999">
                <a:solidFill>
                  <a:schemeClr val="accent5">
                    <a:hueOff val="101205"/>
                    <a:satOff val="-13598"/>
                    <a:lumOff val="23877"/>
                  </a:schemeClr>
                </a:solidFill>
              </a:rPr>
              <a:t>2</a:t>
            </a:r>
            <a:r>
              <a:t>(k)</a:t>
            </a:r>
          </a:p>
        </p:txBody>
      </p:sp>
      <p:sp>
        <p:nvSpPr>
          <p:cNvPr id="3034" name="Suppose the key k has type T"/>
          <p:cNvSpPr/>
          <p:nvPr/>
        </p:nvSpPr>
        <p:spPr>
          <a:xfrm>
            <a:off x="2439243" y="1370514"/>
            <a:ext cx="782151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the key k has type T</a:t>
            </a:r>
          </a:p>
        </p:txBody>
      </p:sp>
    </p:spTree>
  </p:cSld>
  <p:clrMapOvr>
    <a:masterClrMapping/>
  </p:clrMapOvr>
  <p:transition spd="med"/>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6" name="Whenever we want to use double hashing as a collision resolution method we need to fabricate a new function H2(k) that knows how to hash keys of type T."/>
          <p:cNvSpPr/>
          <p:nvPr/>
        </p:nvSpPr>
        <p:spPr>
          <a:xfrm>
            <a:off x="286977" y="2080661"/>
            <a:ext cx="12126046"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r>
              <a:t>Whenever we want to use double hashing as a collision resolution method we need to fabricate a new function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that knows how to hash keys of type T.</a:t>
            </a:r>
          </a:p>
        </p:txBody>
      </p:sp>
      <p:sp>
        <p:nvSpPr>
          <p:cNvPr id="3037" name="Constructing H2(k)"/>
          <p:cNvSpPr>
            <a:spLocks noGrp="1"/>
          </p:cNvSpPr>
          <p:nvPr>
            <p:ph type="title"/>
          </p:nvPr>
        </p:nvSpPr>
        <p:spPr>
          <a:xfrm>
            <a:off x="0" y="172720"/>
            <a:ext cx="13004801" cy="1188319"/>
          </a:xfrm>
          <a:prstGeom prst="rect">
            <a:avLst/>
          </a:prstGeom>
        </p:spPr>
        <p:txBody>
          <a:bodyPr/>
          <a:lstStyle/>
          <a:p>
            <a:pPr defTabSz="537463">
              <a:defRPr sz="7360" b="1"/>
            </a:pPr>
            <a:r>
              <a:t>Constructing </a:t>
            </a:r>
            <a:r>
              <a:rPr>
                <a:solidFill>
                  <a:schemeClr val="accent5">
                    <a:hueOff val="101205"/>
                    <a:satOff val="-13598"/>
                    <a:lumOff val="23877"/>
                  </a:schemeClr>
                </a:solidFill>
              </a:rPr>
              <a:t>H</a:t>
            </a:r>
            <a:r>
              <a:rPr baseline="-5999">
                <a:solidFill>
                  <a:schemeClr val="accent5">
                    <a:hueOff val="101205"/>
                    <a:satOff val="-13598"/>
                    <a:lumOff val="23877"/>
                  </a:schemeClr>
                </a:solidFill>
              </a:rPr>
              <a:t>2</a:t>
            </a:r>
            <a:r>
              <a:t>(k)</a:t>
            </a:r>
          </a:p>
        </p:txBody>
      </p:sp>
      <p:sp>
        <p:nvSpPr>
          <p:cNvPr id="3038" name="It would be nice to have a systematic way to be able to effectively produce a new hash function every time we need one, right?"/>
          <p:cNvSpPr/>
          <p:nvPr/>
        </p:nvSpPr>
        <p:spPr>
          <a:xfrm>
            <a:off x="340853" y="4492966"/>
            <a:ext cx="12500894" cy="176458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dirty="0"/>
              <a:t>It would be nice to have a systematic way to be able to effectively produce a new hash function every time we need one, right?</a:t>
            </a:r>
          </a:p>
        </p:txBody>
      </p:sp>
      <p:sp>
        <p:nvSpPr>
          <p:cNvPr id="3039" name="Suppose the key k has type T"/>
          <p:cNvSpPr/>
          <p:nvPr/>
        </p:nvSpPr>
        <p:spPr>
          <a:xfrm>
            <a:off x="2439243" y="1370514"/>
            <a:ext cx="782151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the key k has type T</a:t>
            </a:r>
          </a:p>
        </p:txBody>
      </p:sp>
    </p:spTree>
  </p:cSld>
  <p:clrMapOvr>
    <a:masterClrMapping/>
  </p:clrMapOvr>
  <p:transition spd="med"/>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 name="Whenever we want to use double hashing as a collision resolution method we need to fabricate a new function H2(k) that knows how to hash keys of type T."/>
          <p:cNvSpPr/>
          <p:nvPr/>
        </p:nvSpPr>
        <p:spPr>
          <a:xfrm>
            <a:off x="286977" y="2080661"/>
            <a:ext cx="12126046"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r>
              <a:t>Whenever we want to use double hashing as a collision resolution method we need to fabricate a new function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that knows how to hash keys of type T.</a:t>
            </a:r>
          </a:p>
        </p:txBody>
      </p:sp>
      <p:sp>
        <p:nvSpPr>
          <p:cNvPr id="3042" name="Constructing H2(k)"/>
          <p:cNvSpPr>
            <a:spLocks noGrp="1"/>
          </p:cNvSpPr>
          <p:nvPr>
            <p:ph type="title"/>
          </p:nvPr>
        </p:nvSpPr>
        <p:spPr>
          <a:xfrm>
            <a:off x="0" y="172720"/>
            <a:ext cx="13004801" cy="1188319"/>
          </a:xfrm>
          <a:prstGeom prst="rect">
            <a:avLst/>
          </a:prstGeom>
        </p:spPr>
        <p:txBody>
          <a:bodyPr/>
          <a:lstStyle/>
          <a:p>
            <a:pPr defTabSz="537463">
              <a:defRPr sz="7360" b="1"/>
            </a:pPr>
            <a:r>
              <a:t>Constructing </a:t>
            </a:r>
            <a:r>
              <a:rPr>
                <a:solidFill>
                  <a:schemeClr val="accent5">
                    <a:hueOff val="101205"/>
                    <a:satOff val="-13598"/>
                    <a:lumOff val="23877"/>
                  </a:schemeClr>
                </a:solidFill>
              </a:rPr>
              <a:t>H</a:t>
            </a:r>
            <a:r>
              <a:rPr baseline="-5999">
                <a:solidFill>
                  <a:schemeClr val="accent5">
                    <a:hueOff val="101205"/>
                    <a:satOff val="-13598"/>
                    <a:lumOff val="23877"/>
                  </a:schemeClr>
                </a:solidFill>
              </a:rPr>
              <a:t>2</a:t>
            </a:r>
            <a:r>
              <a:t>(k)</a:t>
            </a:r>
          </a:p>
        </p:txBody>
      </p:sp>
      <p:sp>
        <p:nvSpPr>
          <p:cNvPr id="3043" name="It would be nice to have a systematic way to be able to effectively produce a new hash function every time we need one, right?"/>
          <p:cNvSpPr/>
          <p:nvPr/>
        </p:nvSpPr>
        <p:spPr>
          <a:xfrm>
            <a:off x="340853" y="4492966"/>
            <a:ext cx="12500894" cy="176458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dirty="0"/>
              <a:t>It would be nice to have a systematic way to be able to effectively produce a new hash function every time we need one, right?</a:t>
            </a:r>
          </a:p>
        </p:txBody>
      </p:sp>
      <p:sp>
        <p:nvSpPr>
          <p:cNvPr id="3044" name="Luckily for us the keys we need to hash are always composed of the same fundamental building blocks. In particular: integers, strings, real numbers, fixed length vectors, etc…"/>
          <p:cNvSpPr/>
          <p:nvPr/>
        </p:nvSpPr>
        <p:spPr>
          <a:xfrm>
            <a:off x="320265" y="6701356"/>
            <a:ext cx="12364270"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Luckily for us the keys we need to hash are always composed of the same fundamental building blocks. In particular: integers, strings, real numbers, fixed length vectors, etc…</a:t>
            </a:r>
          </a:p>
        </p:txBody>
      </p:sp>
      <p:sp>
        <p:nvSpPr>
          <p:cNvPr id="3045" name="Suppose the key k has type T"/>
          <p:cNvSpPr/>
          <p:nvPr/>
        </p:nvSpPr>
        <p:spPr>
          <a:xfrm>
            <a:off x="2439243" y="1370514"/>
            <a:ext cx="782151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the key k has type T</a:t>
            </a:r>
          </a:p>
        </p:txBody>
      </p:sp>
    </p:spTree>
  </p:cSld>
  <p:clrMapOvr>
    <a:masterClrMapping/>
  </p:clrMapOvr>
  <p:transition spd="med"/>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7" name="There are many well known high quality hash functions for these fundamental data types. Hence, we can use and combine them to construct our function H2(k)."/>
          <p:cNvSpPr/>
          <p:nvPr/>
        </p:nvSpPr>
        <p:spPr>
          <a:xfrm>
            <a:off x="692856" y="2276491"/>
            <a:ext cx="11619088"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r>
              <a:t>There are many well known high quality hash functions for these fundamental data types. Hence, we can use and combine them to construct our function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p>
        </p:txBody>
      </p:sp>
      <p:sp>
        <p:nvSpPr>
          <p:cNvPr id="3048" name="Constructing H2(k)"/>
          <p:cNvSpPr>
            <a:spLocks noGrp="1"/>
          </p:cNvSpPr>
          <p:nvPr>
            <p:ph type="title"/>
          </p:nvPr>
        </p:nvSpPr>
        <p:spPr>
          <a:xfrm>
            <a:off x="0" y="172720"/>
            <a:ext cx="13004801" cy="1188319"/>
          </a:xfrm>
          <a:prstGeom prst="rect">
            <a:avLst/>
          </a:prstGeom>
        </p:spPr>
        <p:txBody>
          <a:bodyPr/>
          <a:lstStyle/>
          <a:p>
            <a:pPr defTabSz="537463">
              <a:defRPr sz="7360" b="1"/>
            </a:pPr>
            <a:r>
              <a:t>Constructing </a:t>
            </a:r>
            <a:r>
              <a:rPr>
                <a:solidFill>
                  <a:schemeClr val="accent5">
                    <a:hueOff val="101205"/>
                    <a:satOff val="-13598"/>
                    <a:lumOff val="23877"/>
                  </a:schemeClr>
                </a:solidFill>
              </a:rPr>
              <a:t>H</a:t>
            </a:r>
            <a:r>
              <a:rPr baseline="-5999">
                <a:solidFill>
                  <a:schemeClr val="accent5">
                    <a:hueOff val="101205"/>
                    <a:satOff val="-13598"/>
                    <a:lumOff val="23877"/>
                  </a:schemeClr>
                </a:solidFill>
              </a:rPr>
              <a:t>2</a:t>
            </a:r>
            <a:r>
              <a:t>(k)</a:t>
            </a:r>
          </a:p>
        </p:txBody>
      </p:sp>
      <p:sp>
        <p:nvSpPr>
          <p:cNvPr id="3049" name="Frequently the hash functions selected to compose H2(k) are picked from a pool of hash functions called universal hash functions which generally operate on one fundamental data type."/>
          <p:cNvSpPr/>
          <p:nvPr/>
        </p:nvSpPr>
        <p:spPr>
          <a:xfrm>
            <a:off x="580243" y="5312844"/>
            <a:ext cx="11844314"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r>
              <a:t>Frequently the hash functions selected to compose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are picked from a pool of hash functions called </a:t>
            </a:r>
            <a:r>
              <a:rPr b="1">
                <a:solidFill>
                  <a:schemeClr val="accent2">
                    <a:satOff val="-13916"/>
                    <a:lumOff val="13989"/>
                  </a:schemeClr>
                </a:solidFill>
              </a:rPr>
              <a:t>universal hash functions</a:t>
            </a:r>
            <a:r>
              <a:t> which generally operate on one fundamental data type.</a:t>
            </a:r>
          </a:p>
        </p:txBody>
      </p:sp>
    </p:spTree>
  </p:cSld>
  <p:clrMapOvr>
    <a:masterClrMapping/>
  </p:clrMapOvr>
  <p:transition spd="med"/>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 name="Inserting with DH"/>
          <p:cNvSpPr>
            <a:spLocks noGrp="1"/>
          </p:cNvSpPr>
          <p:nvPr>
            <p:ph type="title"/>
          </p:nvPr>
        </p:nvSpPr>
        <p:spPr>
          <a:xfrm>
            <a:off x="0" y="-64347"/>
            <a:ext cx="13004801" cy="1263461"/>
          </a:xfrm>
          <a:prstGeom prst="rect">
            <a:avLst/>
          </a:prstGeom>
        </p:spPr>
        <p:txBody>
          <a:bodyPr/>
          <a:lstStyle>
            <a:lvl1pPr defTabSz="572516">
              <a:defRPr sz="7840" b="1"/>
            </a:lvl1pPr>
          </a:lstStyle>
          <a:p>
            <a:r>
              <a:t>Inserting with DH</a:t>
            </a:r>
          </a:p>
        </p:txBody>
      </p:sp>
      <p:sp>
        <p:nvSpPr>
          <p:cNvPr id="3052" name="Suppose we have an originally empty hash table and we want to insert some (ki,vi) pairs with DH and we selected our hash table to have:"/>
          <p:cNvSpPr/>
          <p:nvPr/>
        </p:nvSpPr>
        <p:spPr>
          <a:xfrm>
            <a:off x="0" y="3612197"/>
            <a:ext cx="13004801"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spAutoFit/>
          </a:bodyPr>
          <a:lstStyle/>
          <a:p>
            <a:r>
              <a:t>Suppose we have an originally empty hash table and we want to insert some (k</a:t>
            </a:r>
            <a:r>
              <a:rPr baseline="-5999"/>
              <a:t>i</a:t>
            </a:r>
            <a:r>
              <a:t>,v</a:t>
            </a:r>
            <a:r>
              <a:rPr baseline="-5999"/>
              <a:t>i</a:t>
            </a:r>
            <a:r>
              <a:t>) pairs with DH and we selected our hash table to have:</a:t>
            </a:r>
          </a:p>
        </p:txBody>
      </p:sp>
      <p:graphicFrame>
        <p:nvGraphicFramePr>
          <p:cNvPr id="3053" name="Table"/>
          <p:cNvGraphicFramePr/>
          <p:nvPr/>
        </p:nvGraphicFramePr>
        <p:xfrm>
          <a:off x="763885" y="18249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054" name="Probing function: P(x) = x*H2(k)…"/>
          <p:cNvSpPr/>
          <p:nvPr/>
        </p:nvSpPr>
        <p:spPr>
          <a:xfrm>
            <a:off x="1628241" y="6192519"/>
            <a:ext cx="9748318"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Probing function: </a:t>
            </a:r>
            <a:r>
              <a:rPr b="1">
                <a:solidFill>
                  <a:schemeClr val="accent6">
                    <a:hueOff val="-241736"/>
                    <a:satOff val="29413"/>
                    <a:lumOff val="20727"/>
                  </a:schemeClr>
                </a:solidFill>
              </a:rPr>
              <a:t>P</a:t>
            </a:r>
            <a:r>
              <a:t>(x) = x*</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p>
          <a:p>
            <a:r>
              <a:t>Table size: N = 7 (a prime number)</a:t>
            </a:r>
            <a:endParaRPr b="1">
              <a:solidFill>
                <a:schemeClr val="accent4">
                  <a:hueOff val="102361"/>
                  <a:satOff val="14118"/>
                  <a:lumOff val="10675"/>
                </a:schemeClr>
              </a:solidFill>
            </a:endParaRPr>
          </a:p>
          <a:p>
            <a:r>
              <a:t>Max load factor: α = 0.75</a:t>
            </a:r>
          </a:p>
          <a:p>
            <a:r>
              <a:t>Threshold before resize = N * α = 5</a:t>
            </a:r>
          </a:p>
        </p:txBody>
      </p:sp>
      <p:graphicFrame>
        <p:nvGraphicFramePr>
          <p:cNvPr id="3055" name="Table"/>
          <p:cNvGraphicFramePr/>
          <p:nvPr/>
        </p:nvGraphicFramePr>
        <p:xfrm>
          <a:off x="763885" y="1122256"/>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57" name="Table"/>
          <p:cNvGraphicFramePr/>
          <p:nvPr/>
        </p:nvGraphicFramePr>
        <p:xfrm>
          <a:off x="763885" y="15879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058" name="Table"/>
          <p:cNvGraphicFramePr/>
          <p:nvPr/>
        </p:nvGraphicFramePr>
        <p:xfrm>
          <a:off x="763885" y="8851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059"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3060"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a:solidFill>
                  <a:schemeClr val="accent4">
                    <a:hueOff val="102361"/>
                    <a:satOff val="14118"/>
                    <a:lumOff val="10675"/>
                  </a:schemeClr>
                </a:solidFill>
              </a:defRPr>
            </a:pPr>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62" name="Table"/>
          <p:cNvGraphicFramePr/>
          <p:nvPr/>
        </p:nvGraphicFramePr>
        <p:xfrm>
          <a:off x="763885" y="15879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063" name="Table"/>
          <p:cNvGraphicFramePr/>
          <p:nvPr/>
        </p:nvGraphicFramePr>
        <p:xfrm>
          <a:off x="763885" y="8851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064"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3065"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a:solidFill>
                  <a:schemeClr val="accent4">
                    <a:hueOff val="102361"/>
                    <a:satOff val="14118"/>
                    <a:lumOff val="10675"/>
                  </a:schemeClr>
                </a:solidFill>
              </a:defRPr>
            </a:pPr>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066" name="Suppose H1(k1) = 67, H2(k1) = 34"/>
          <p:cNvSpPr/>
          <p:nvPr/>
        </p:nvSpPr>
        <p:spPr>
          <a:xfrm>
            <a:off x="4318000" y="3681729"/>
            <a:ext cx="85555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67,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 34</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We are now able to answer a central question about the types of keys we are allowed to use in our hashtable:…"/>
          <p:cNvSpPr/>
          <p:nvPr/>
        </p:nvSpPr>
        <p:spPr>
          <a:xfrm>
            <a:off x="598388" y="855916"/>
            <a:ext cx="11808024"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We are now able to answer a central question about the types of keys we are allowed to use in our hashtable:</a:t>
            </a:r>
          </a:p>
          <a:p>
            <a:endParaRPr/>
          </a:p>
          <a:p>
            <a:r>
              <a:t>Q: What makes a key of type T </a:t>
            </a:r>
            <a:r>
              <a:rPr b="1">
                <a:solidFill>
                  <a:schemeClr val="accent2">
                    <a:satOff val="-13916"/>
                    <a:lumOff val="13989"/>
                  </a:schemeClr>
                </a:solidFill>
              </a:rPr>
              <a:t>hashable</a:t>
            </a:r>
            <a:r>
              <a:t> ?</a:t>
            </a:r>
          </a:p>
        </p:txBody>
      </p:sp>
      <p:sp>
        <p:nvSpPr>
          <p:cNvPr id="263" name="A: Since we are going to use hash functions in the implementation of our hash table we need our hash functions to be deterministic. To enforce this behaviour, we demand that the keys used in our hash table are immutable data types. Hence, if a key of type T is immutable, and we have a hash function H(k) defined for all keys k of type T then we say a key of type T is hashable."/>
          <p:cNvSpPr/>
          <p:nvPr/>
        </p:nvSpPr>
        <p:spPr>
          <a:xfrm>
            <a:off x="120885" y="3869481"/>
            <a:ext cx="12555117" cy="4787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 Since we are going to use hash functions in the implementation of our hash table we need our hash functions to be deterministic. To enforce this behaviour, we demand that the </a:t>
            </a:r>
            <a:r>
              <a:rPr b="1">
                <a:solidFill>
                  <a:schemeClr val="accent4">
                    <a:hueOff val="102361"/>
                    <a:satOff val="14118"/>
                    <a:lumOff val="10675"/>
                  </a:schemeClr>
                </a:solidFill>
              </a:rPr>
              <a:t>keys used in our hash table are immutable</a:t>
            </a:r>
            <a:r>
              <a:t> data types. Hence, if a key of type T is immutable, and we have a hash function </a:t>
            </a:r>
            <a:r>
              <a:rPr b="1">
                <a:solidFill>
                  <a:schemeClr val="accent5">
                    <a:hueOff val="101205"/>
                    <a:satOff val="-13598"/>
                    <a:lumOff val="23877"/>
                  </a:schemeClr>
                </a:solidFill>
              </a:rPr>
              <a:t>H</a:t>
            </a:r>
            <a:r>
              <a:t>(k) defined for all keys k of type T then we say a key of type T is hashable.</a:t>
            </a:r>
          </a:p>
        </p:txBody>
      </p:sp>
    </p:spTree>
  </p:cSld>
  <p:clrMapOvr>
    <a:masterClrMapping/>
  </p:clrMapOvr>
  <p:transition spd="med"/>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68" name="Table"/>
          <p:cNvGraphicFramePr/>
          <p:nvPr/>
        </p:nvGraphicFramePr>
        <p:xfrm>
          <a:off x="763885" y="15879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069" name="Table"/>
          <p:cNvGraphicFramePr/>
          <p:nvPr/>
        </p:nvGraphicFramePr>
        <p:xfrm>
          <a:off x="763885" y="8851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070"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3071"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a:solidFill>
                  <a:schemeClr val="accent4">
                    <a:hueOff val="102361"/>
                    <a:satOff val="14118"/>
                    <a:lumOff val="10675"/>
                  </a:schemeClr>
                </a:solidFill>
              </a:defRPr>
            </a:pPr>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072" name="δ = H2(k1) mod 7 = 6"/>
          <p:cNvSpPr/>
          <p:nvPr/>
        </p:nvSpPr>
        <p:spPr>
          <a:xfrm>
            <a:off x="5323666" y="4362449"/>
            <a:ext cx="54359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mod 7 = 6</a:t>
            </a:r>
          </a:p>
        </p:txBody>
      </p:sp>
      <p:sp>
        <p:nvSpPr>
          <p:cNvPr id="3073" name="Suppose H1(k1) = 67, H2(k1) = 34"/>
          <p:cNvSpPr/>
          <p:nvPr/>
        </p:nvSpPr>
        <p:spPr>
          <a:xfrm>
            <a:off x="4318000" y="3681729"/>
            <a:ext cx="85555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67,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 34</a:t>
            </a:r>
          </a:p>
        </p:txBody>
      </p:sp>
    </p:spTree>
  </p:cSld>
  <p:clrMapOvr>
    <a:masterClrMapping/>
  </p:clrMapOvr>
  <p:transition spd="med"/>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5" name="Table"/>
          <p:cNvGraphicFramePr/>
          <p:nvPr/>
        </p:nvGraphicFramePr>
        <p:xfrm>
          <a:off x="763885" y="15879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076" name="Table"/>
          <p:cNvGraphicFramePr/>
          <p:nvPr/>
        </p:nvGraphicFramePr>
        <p:xfrm>
          <a:off x="763885" y="8851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077"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3078"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defRPr>
                <a:solidFill>
                  <a:schemeClr val="accent4">
                    <a:hueOff val="102361"/>
                    <a:satOff val="14118"/>
                    <a:lumOff val="10675"/>
                  </a:schemeClr>
                </a:solidFill>
              </a:defRPr>
            </a:pPr>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079" name="Line"/>
          <p:cNvSpPr/>
          <p:nvPr/>
        </p:nvSpPr>
        <p:spPr>
          <a:xfrm flipV="1">
            <a:off x="8173719" y="2574289"/>
            <a:ext cx="1" cy="62230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80" name="H1(k1) + 0*δ mod 7 = 4"/>
          <p:cNvSpPr/>
          <p:nvPr/>
        </p:nvSpPr>
        <p:spPr>
          <a:xfrm>
            <a:off x="5048408" y="5043170"/>
            <a:ext cx="598646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+ 0*δ mod 7 = 4</a:t>
            </a:r>
          </a:p>
        </p:txBody>
      </p:sp>
      <p:sp>
        <p:nvSpPr>
          <p:cNvPr id="3081" name="δ = H2(k1) mod 7 = 6"/>
          <p:cNvSpPr/>
          <p:nvPr/>
        </p:nvSpPr>
        <p:spPr>
          <a:xfrm>
            <a:off x="5323666" y="4362449"/>
            <a:ext cx="54359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mod 7 = 6</a:t>
            </a:r>
          </a:p>
        </p:txBody>
      </p:sp>
      <p:sp>
        <p:nvSpPr>
          <p:cNvPr id="3082" name="Suppose H1(k1) = 67, H2(k1) = 34"/>
          <p:cNvSpPr/>
          <p:nvPr/>
        </p:nvSpPr>
        <p:spPr>
          <a:xfrm>
            <a:off x="4318000" y="3681729"/>
            <a:ext cx="85555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67,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 34</a:t>
            </a:r>
          </a:p>
        </p:txBody>
      </p:sp>
    </p:spTree>
  </p:cSld>
  <p:clrMapOvr>
    <a:masterClrMapping/>
  </p:clrMapOvr>
  <p:transition spd="med"/>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84" name="Table"/>
          <p:cNvGraphicFramePr/>
          <p:nvPr/>
        </p:nvGraphicFramePr>
        <p:xfrm>
          <a:off x="763885" y="15879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085" name="Table"/>
          <p:cNvGraphicFramePr/>
          <p:nvPr/>
        </p:nvGraphicFramePr>
        <p:xfrm>
          <a:off x="763885" y="8851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086"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3087"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defRPr>
                <a:solidFill>
                  <a:schemeClr val="accent4">
                    <a:hueOff val="102361"/>
                    <a:satOff val="14118"/>
                    <a:lumOff val="10675"/>
                  </a:schemeClr>
                </a:solidFill>
              </a:defRPr>
            </a:pPr>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89" name="Table"/>
          <p:cNvGraphicFramePr/>
          <p:nvPr/>
        </p:nvGraphicFramePr>
        <p:xfrm>
          <a:off x="763885" y="15879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090" name="Table"/>
          <p:cNvGraphicFramePr/>
          <p:nvPr/>
        </p:nvGraphicFramePr>
        <p:xfrm>
          <a:off x="763885" y="8851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091"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3092"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defRPr>
                <a:solidFill>
                  <a:schemeClr val="accent4">
                    <a:hueOff val="102361"/>
                    <a:satOff val="14118"/>
                    <a:lumOff val="10675"/>
                  </a:schemeClr>
                </a:solidFill>
              </a:defRPr>
            </a:pPr>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093" name="Suppose H1(k2) = 2, H2(k2) = -79"/>
          <p:cNvSpPr/>
          <p:nvPr/>
        </p:nvSpPr>
        <p:spPr>
          <a:xfrm>
            <a:off x="4318000" y="3681729"/>
            <a:ext cx="85555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2</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2</a:t>
            </a:r>
            <a:r>
              <a:t>) = -79</a:t>
            </a:r>
          </a:p>
        </p:txBody>
      </p:sp>
    </p:spTree>
  </p:cSld>
  <p:clrMapOvr>
    <a:masterClrMapping/>
  </p:clrMapOvr>
  <p:transition spd="med"/>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95" name="Table"/>
          <p:cNvGraphicFramePr/>
          <p:nvPr/>
        </p:nvGraphicFramePr>
        <p:xfrm>
          <a:off x="763885" y="15879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096" name="Table"/>
          <p:cNvGraphicFramePr/>
          <p:nvPr/>
        </p:nvGraphicFramePr>
        <p:xfrm>
          <a:off x="763885" y="8851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097"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3098"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defRPr>
                <a:solidFill>
                  <a:schemeClr val="accent4">
                    <a:hueOff val="102361"/>
                    <a:satOff val="14118"/>
                    <a:lumOff val="10675"/>
                  </a:schemeClr>
                </a:solidFill>
              </a:defRPr>
            </a:pPr>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099" name="δ = H2(k2) mod 7 = 5"/>
          <p:cNvSpPr/>
          <p:nvPr/>
        </p:nvSpPr>
        <p:spPr>
          <a:xfrm>
            <a:off x="5323666" y="4362449"/>
            <a:ext cx="54359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2</a:t>
            </a:r>
            <a:r>
              <a:t>) mod 7 = 5</a:t>
            </a:r>
          </a:p>
        </p:txBody>
      </p:sp>
      <p:sp>
        <p:nvSpPr>
          <p:cNvPr id="3100" name="Suppose H1(k2) = 2, H2(k2) = -79"/>
          <p:cNvSpPr/>
          <p:nvPr/>
        </p:nvSpPr>
        <p:spPr>
          <a:xfrm>
            <a:off x="4318000" y="3681729"/>
            <a:ext cx="85555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2</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2</a:t>
            </a:r>
            <a:r>
              <a:t>) = -79</a:t>
            </a:r>
          </a:p>
        </p:txBody>
      </p:sp>
    </p:spTree>
  </p:cSld>
  <p:clrMapOvr>
    <a:masterClrMapping/>
  </p:clrMapOvr>
  <p:transition spd="med"/>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02" name="Table"/>
          <p:cNvGraphicFramePr/>
          <p:nvPr/>
        </p:nvGraphicFramePr>
        <p:xfrm>
          <a:off x="763885" y="15879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103" name="Table"/>
          <p:cNvGraphicFramePr/>
          <p:nvPr/>
        </p:nvGraphicFramePr>
        <p:xfrm>
          <a:off x="763885" y="8851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104"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3105"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defRPr>
                <a:solidFill>
                  <a:schemeClr val="accent4">
                    <a:hueOff val="102361"/>
                    <a:satOff val="14118"/>
                    <a:lumOff val="10675"/>
                  </a:schemeClr>
                </a:solidFill>
              </a:defRPr>
            </a:pPr>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106" name="Line"/>
          <p:cNvSpPr/>
          <p:nvPr/>
        </p:nvSpPr>
        <p:spPr>
          <a:xfrm flipV="1">
            <a:off x="4871719" y="2574289"/>
            <a:ext cx="1" cy="62230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07" name="H1(k2) + 0*δ mod 7 = 2"/>
          <p:cNvSpPr/>
          <p:nvPr/>
        </p:nvSpPr>
        <p:spPr>
          <a:xfrm>
            <a:off x="5048408" y="5043170"/>
            <a:ext cx="598646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2</a:t>
            </a:r>
            <a:r>
              <a:t>) + 0*δ mod 7 = 2</a:t>
            </a:r>
          </a:p>
        </p:txBody>
      </p:sp>
      <p:sp>
        <p:nvSpPr>
          <p:cNvPr id="3108" name="δ = H2(k2) mod 7 = 5"/>
          <p:cNvSpPr/>
          <p:nvPr/>
        </p:nvSpPr>
        <p:spPr>
          <a:xfrm>
            <a:off x="5323666" y="4362449"/>
            <a:ext cx="54359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2</a:t>
            </a:r>
            <a:r>
              <a:t>) mod 7 = 5</a:t>
            </a:r>
          </a:p>
        </p:txBody>
      </p:sp>
      <p:sp>
        <p:nvSpPr>
          <p:cNvPr id="3109" name="Suppose H1(k2) = 2, H2(k2) = -79"/>
          <p:cNvSpPr/>
          <p:nvPr/>
        </p:nvSpPr>
        <p:spPr>
          <a:xfrm>
            <a:off x="4318000" y="3681729"/>
            <a:ext cx="85555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2</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2</a:t>
            </a:r>
            <a:r>
              <a:t>) = -79</a:t>
            </a:r>
          </a:p>
        </p:txBody>
      </p:sp>
    </p:spTree>
  </p:cSld>
  <p:clrMapOvr>
    <a:masterClrMapping/>
  </p:clrMapOvr>
  <p:transition spd="med"/>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11" name="Table"/>
          <p:cNvGraphicFramePr/>
          <p:nvPr/>
        </p:nvGraphicFramePr>
        <p:xfrm>
          <a:off x="763885" y="15879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112" name="Table"/>
          <p:cNvGraphicFramePr/>
          <p:nvPr/>
        </p:nvGraphicFramePr>
        <p:xfrm>
          <a:off x="763885" y="8851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113"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3114"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defRPr>
                <a:solidFill>
                  <a:schemeClr val="accent4">
                    <a:hueOff val="102361"/>
                    <a:satOff val="14118"/>
                    <a:lumOff val="10675"/>
                  </a:schemeClr>
                </a:solidFill>
              </a:defRPr>
            </a:pPr>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16" name="Table"/>
          <p:cNvGraphicFramePr/>
          <p:nvPr/>
        </p:nvGraphicFramePr>
        <p:xfrm>
          <a:off x="763885" y="15879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117" name="Table"/>
          <p:cNvGraphicFramePr/>
          <p:nvPr/>
        </p:nvGraphicFramePr>
        <p:xfrm>
          <a:off x="763885" y="8851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118"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3119"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defRPr>
                <a:solidFill>
                  <a:schemeClr val="accent4">
                    <a:hueOff val="102361"/>
                    <a:satOff val="14118"/>
                    <a:lumOff val="10675"/>
                  </a:schemeClr>
                </a:solidFill>
              </a:defRPr>
            </a:pPr>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120" name="Suppose H1(k3) = 2, H2(k3) = 10"/>
          <p:cNvSpPr/>
          <p:nvPr/>
        </p:nvSpPr>
        <p:spPr>
          <a:xfrm>
            <a:off x="4318000" y="3681729"/>
            <a:ext cx="828027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Tree>
  </p:cSld>
  <p:clrMapOvr>
    <a:masterClrMapping/>
  </p:clrMapOvr>
  <p:transition spd="med"/>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22" name="Table"/>
          <p:cNvGraphicFramePr/>
          <p:nvPr/>
        </p:nvGraphicFramePr>
        <p:xfrm>
          <a:off x="763885" y="15879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123" name="Table"/>
          <p:cNvGraphicFramePr/>
          <p:nvPr/>
        </p:nvGraphicFramePr>
        <p:xfrm>
          <a:off x="763885" y="8851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124"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3125"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defRPr>
                <a:solidFill>
                  <a:schemeClr val="accent4">
                    <a:hueOff val="102361"/>
                    <a:satOff val="14118"/>
                    <a:lumOff val="10675"/>
                  </a:schemeClr>
                </a:solidFill>
              </a:defRPr>
            </a:pPr>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126" name="δ = H2(k3) mod 7 = 3"/>
          <p:cNvSpPr/>
          <p:nvPr/>
        </p:nvSpPr>
        <p:spPr>
          <a:xfrm>
            <a:off x="5323666" y="4362449"/>
            <a:ext cx="54359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mod 7 = 3</a:t>
            </a:r>
          </a:p>
        </p:txBody>
      </p:sp>
      <p:sp>
        <p:nvSpPr>
          <p:cNvPr id="3127" name="Suppose H1(k3) = 2, H2(k3) = 10"/>
          <p:cNvSpPr/>
          <p:nvPr/>
        </p:nvSpPr>
        <p:spPr>
          <a:xfrm>
            <a:off x="4318000" y="3681729"/>
            <a:ext cx="828027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Tree>
  </p:cSld>
  <p:clrMapOvr>
    <a:masterClrMapping/>
  </p:clrMapOvr>
  <p:transition spd="med"/>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29" name="Table"/>
          <p:cNvGraphicFramePr/>
          <p:nvPr/>
        </p:nvGraphicFramePr>
        <p:xfrm>
          <a:off x="763885" y="15879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130" name="Table"/>
          <p:cNvGraphicFramePr/>
          <p:nvPr/>
        </p:nvGraphicFramePr>
        <p:xfrm>
          <a:off x="763885" y="8851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131"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3132"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defRPr>
                <a:solidFill>
                  <a:schemeClr val="accent4">
                    <a:hueOff val="102361"/>
                    <a:satOff val="14118"/>
                    <a:lumOff val="10675"/>
                  </a:schemeClr>
                </a:solidFill>
              </a:defRPr>
            </a:pPr>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133" name="H1(k3) + 0*δ mod 7 = 2"/>
          <p:cNvSpPr/>
          <p:nvPr/>
        </p:nvSpPr>
        <p:spPr>
          <a:xfrm>
            <a:off x="5048408" y="5043170"/>
            <a:ext cx="598646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+ 0*δ mod 7 = 2</a:t>
            </a:r>
          </a:p>
        </p:txBody>
      </p:sp>
      <p:sp>
        <p:nvSpPr>
          <p:cNvPr id="3134" name="Line"/>
          <p:cNvSpPr/>
          <p:nvPr/>
        </p:nvSpPr>
        <p:spPr>
          <a:xfrm flipV="1">
            <a:off x="4871719" y="2594930"/>
            <a:ext cx="1" cy="956728"/>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35" name="Bucket at index 2 is full, so keep probing"/>
          <p:cNvSpPr/>
          <p:nvPr/>
        </p:nvSpPr>
        <p:spPr>
          <a:xfrm>
            <a:off x="5204204" y="6882341"/>
            <a:ext cx="6140858"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Bucket at index 2 is full, so keep probing</a:t>
            </a:r>
          </a:p>
        </p:txBody>
      </p:sp>
      <p:sp>
        <p:nvSpPr>
          <p:cNvPr id="3136" name="δ = H2(k3) mod 7 = 3"/>
          <p:cNvSpPr/>
          <p:nvPr/>
        </p:nvSpPr>
        <p:spPr>
          <a:xfrm>
            <a:off x="5323666" y="4362449"/>
            <a:ext cx="54359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mod 7 = 3</a:t>
            </a:r>
          </a:p>
        </p:txBody>
      </p:sp>
      <p:sp>
        <p:nvSpPr>
          <p:cNvPr id="3137" name="Suppose H1(k3) = 2, H2(k3) = 10"/>
          <p:cNvSpPr/>
          <p:nvPr/>
        </p:nvSpPr>
        <p:spPr>
          <a:xfrm>
            <a:off x="4318000" y="3681729"/>
            <a:ext cx="828027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How does a hash table work?"/>
          <p:cNvSpPr>
            <a:spLocks noGrp="1"/>
          </p:cNvSpPr>
          <p:nvPr>
            <p:ph type="title"/>
          </p:nvPr>
        </p:nvSpPr>
        <p:spPr>
          <a:xfrm>
            <a:off x="436909" y="142907"/>
            <a:ext cx="12130981" cy="1166544"/>
          </a:xfrm>
          <a:prstGeom prst="rect">
            <a:avLst/>
          </a:prstGeom>
        </p:spPr>
        <p:txBody>
          <a:bodyPr/>
          <a:lstStyle>
            <a:lvl1pPr defTabSz="420624">
              <a:defRPr sz="5760" b="1"/>
            </a:lvl1pPr>
          </a:lstStyle>
          <a:p>
            <a:r>
              <a:t>How does a hash table work?</a:t>
            </a:r>
          </a:p>
        </p:txBody>
      </p:sp>
      <p:sp>
        <p:nvSpPr>
          <p:cNvPr id="266" name="Ideally we would like to have a very fast insertion, lookup and removal time for the data we are placing within our hash table."/>
          <p:cNvSpPr/>
          <p:nvPr/>
        </p:nvSpPr>
        <p:spPr>
          <a:xfrm>
            <a:off x="215316" y="2089150"/>
            <a:ext cx="12262273"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Ideally we would like to have a very fast insertion, lookup and removal time for the data we are placing within our hash table.</a:t>
            </a:r>
          </a:p>
        </p:txBody>
      </p:sp>
      <p:sp>
        <p:nvSpPr>
          <p:cNvPr id="267" name="Remarkably, we can achieve all this in O(1)* time using a hash function as a way to index into a hash table."/>
          <p:cNvSpPr/>
          <p:nvPr/>
        </p:nvSpPr>
        <p:spPr>
          <a:xfrm>
            <a:off x="215315" y="4532549"/>
            <a:ext cx="12262274"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Remarkably, we can achieve all this in </a:t>
            </a:r>
            <a:r>
              <a:rPr b="1">
                <a:solidFill>
                  <a:schemeClr val="accent3">
                    <a:hueOff val="-499813"/>
                    <a:satOff val="-5228"/>
                    <a:lumOff val="24899"/>
                  </a:schemeClr>
                </a:solidFill>
              </a:rPr>
              <a:t>O(1)</a:t>
            </a:r>
            <a:r>
              <a:rPr baseline="31999"/>
              <a:t>*</a:t>
            </a:r>
            <a:r>
              <a:t> time using a </a:t>
            </a:r>
            <a:r>
              <a:rPr b="1">
                <a:solidFill>
                  <a:schemeClr val="accent6">
                    <a:hueOff val="-241736"/>
                    <a:satOff val="29413"/>
                    <a:lumOff val="20727"/>
                  </a:schemeClr>
                </a:solidFill>
              </a:rPr>
              <a:t>hash function as a way to index into a hash table</a:t>
            </a:r>
            <a:r>
              <a:t>.</a:t>
            </a:r>
          </a:p>
        </p:txBody>
      </p:sp>
      <p:sp>
        <p:nvSpPr>
          <p:cNvPr id="268" name="* The constant time behaviour attributed to hash tables is only true if you have a good uniform hash function!"/>
          <p:cNvSpPr/>
          <p:nvPr/>
        </p:nvSpPr>
        <p:spPr>
          <a:xfrm>
            <a:off x="493973" y="6975948"/>
            <a:ext cx="12016855"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aseline="31999"/>
              <a:t>* </a:t>
            </a:r>
            <a:r>
              <a:t>The constant time behaviour attributed to hash tables is only true if you have a good</a:t>
            </a:r>
            <a:r>
              <a:rPr b="1">
                <a:solidFill>
                  <a:schemeClr val="accent6">
                    <a:hueOff val="-241736"/>
                    <a:satOff val="29413"/>
                    <a:lumOff val="20727"/>
                  </a:schemeClr>
                </a:solidFill>
              </a:rPr>
              <a:t> uniform hash</a:t>
            </a:r>
            <a:r>
              <a:rPr>
                <a:solidFill>
                  <a:schemeClr val="accent6">
                    <a:hueOff val="-241736"/>
                    <a:satOff val="29413"/>
                    <a:lumOff val="20727"/>
                  </a:schemeClr>
                </a:solidFill>
              </a:rPr>
              <a:t> </a:t>
            </a:r>
            <a:r>
              <a:rPr b="1">
                <a:solidFill>
                  <a:schemeClr val="accent6">
                    <a:hueOff val="-241736"/>
                    <a:satOff val="29413"/>
                    <a:lumOff val="20727"/>
                  </a:schemeClr>
                </a:solidFill>
              </a:rPr>
              <a:t>function</a:t>
            </a:r>
            <a:r>
              <a:t>! </a:t>
            </a:r>
          </a:p>
        </p:txBody>
      </p:sp>
    </p:spTree>
  </p:cSld>
  <p:clrMapOvr>
    <a:masterClrMapping/>
  </p:clrMapOvr>
  <p:transition spd="med"/>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39" name="Table"/>
          <p:cNvGraphicFramePr/>
          <p:nvPr/>
        </p:nvGraphicFramePr>
        <p:xfrm>
          <a:off x="763885" y="15879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140" name="Table"/>
          <p:cNvGraphicFramePr/>
          <p:nvPr/>
        </p:nvGraphicFramePr>
        <p:xfrm>
          <a:off x="763885" y="8851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141"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3142"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defRPr>
                <a:solidFill>
                  <a:schemeClr val="accent4">
                    <a:hueOff val="102361"/>
                    <a:satOff val="14118"/>
                    <a:lumOff val="10675"/>
                  </a:schemeClr>
                </a:solidFill>
              </a:defRPr>
            </a:pPr>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143" name="Line"/>
          <p:cNvSpPr/>
          <p:nvPr/>
        </p:nvSpPr>
        <p:spPr>
          <a:xfrm flipV="1">
            <a:off x="4871719" y="2594930"/>
            <a:ext cx="1" cy="956728"/>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44" name="H1(k3) + 1*δ mod 7 = 5"/>
          <p:cNvSpPr/>
          <p:nvPr/>
        </p:nvSpPr>
        <p:spPr>
          <a:xfrm>
            <a:off x="5048408" y="5622395"/>
            <a:ext cx="598646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+ 1*δ mod 7 = 5</a:t>
            </a:r>
          </a:p>
        </p:txBody>
      </p:sp>
      <p:sp>
        <p:nvSpPr>
          <p:cNvPr id="3145" name="H1(k3) + 0*δ mod 7 = 2"/>
          <p:cNvSpPr/>
          <p:nvPr/>
        </p:nvSpPr>
        <p:spPr>
          <a:xfrm>
            <a:off x="5048408" y="5043170"/>
            <a:ext cx="598646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+ 0*δ mod 7 = 2</a:t>
            </a:r>
          </a:p>
        </p:txBody>
      </p:sp>
      <p:sp>
        <p:nvSpPr>
          <p:cNvPr id="3146" name="δ = H2(k3) mod 7 = 3"/>
          <p:cNvSpPr/>
          <p:nvPr/>
        </p:nvSpPr>
        <p:spPr>
          <a:xfrm>
            <a:off x="5323666" y="4362449"/>
            <a:ext cx="54359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mod 7 = 3</a:t>
            </a:r>
          </a:p>
        </p:txBody>
      </p:sp>
      <p:sp>
        <p:nvSpPr>
          <p:cNvPr id="3147" name="Suppose H1(k3) = 2, H2(k3) = 10"/>
          <p:cNvSpPr/>
          <p:nvPr/>
        </p:nvSpPr>
        <p:spPr>
          <a:xfrm>
            <a:off x="4318000" y="3681729"/>
            <a:ext cx="828027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Tree>
  </p:cSld>
  <p:clrMapOvr>
    <a:masterClrMapping/>
  </p:clrMapOvr>
  <p:transition spd="med"/>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49" name="Table"/>
          <p:cNvGraphicFramePr/>
          <p:nvPr/>
        </p:nvGraphicFramePr>
        <p:xfrm>
          <a:off x="763885" y="15879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150" name="Table"/>
          <p:cNvGraphicFramePr/>
          <p:nvPr/>
        </p:nvGraphicFramePr>
        <p:xfrm>
          <a:off x="763885" y="8851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151"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3152"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defRPr>
                <a:solidFill>
                  <a:schemeClr val="accent4">
                    <a:hueOff val="102361"/>
                    <a:satOff val="14118"/>
                    <a:lumOff val="10675"/>
                  </a:schemeClr>
                </a:solidFill>
              </a:defRPr>
            </a:pPr>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153" name="Line"/>
          <p:cNvSpPr/>
          <p:nvPr/>
        </p:nvSpPr>
        <p:spPr>
          <a:xfrm flipV="1">
            <a:off x="4871719" y="2594930"/>
            <a:ext cx="1" cy="956728"/>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60" name="Connection Line"/>
          <p:cNvSpPr/>
          <p:nvPr/>
        </p:nvSpPr>
        <p:spPr>
          <a:xfrm>
            <a:off x="5164627" y="2568588"/>
            <a:ext cx="4127778" cy="878322"/>
          </a:xfrm>
          <a:custGeom>
            <a:avLst/>
            <a:gdLst/>
            <a:ahLst/>
            <a:cxnLst>
              <a:cxn ang="0">
                <a:pos x="wd2" y="hd2"/>
              </a:cxn>
              <a:cxn ang="5400000">
                <a:pos x="wd2" y="hd2"/>
              </a:cxn>
              <a:cxn ang="10800000">
                <a:pos x="wd2" y="hd2"/>
              </a:cxn>
              <a:cxn ang="16200000">
                <a:pos x="wd2" y="hd2"/>
              </a:cxn>
            </a:cxnLst>
            <a:rect l="0" t="0" r="r" b="b"/>
            <a:pathLst>
              <a:path w="21600" h="16202" extrusionOk="0">
                <a:moveTo>
                  <a:pt x="21600" y="0"/>
                </a:moveTo>
                <a:cubicBezTo>
                  <a:pt x="13959" y="21375"/>
                  <a:pt x="6759" y="21600"/>
                  <a:pt x="0" y="674"/>
                </a:cubicBezTo>
              </a:path>
            </a:pathLst>
          </a:custGeom>
          <a:ln w="63500">
            <a:solidFill>
              <a:srgbClr val="FFFFFF"/>
            </a:solidFill>
            <a:miter lim="400000"/>
          </a:ln>
        </p:spPr>
        <p:txBody>
          <a:bodyPr/>
          <a:lstStyle/>
          <a:p>
            <a:endParaRPr/>
          </a:p>
        </p:txBody>
      </p:sp>
      <p:sp>
        <p:nvSpPr>
          <p:cNvPr id="3155" name="Line"/>
          <p:cNvSpPr/>
          <p:nvPr/>
        </p:nvSpPr>
        <p:spPr>
          <a:xfrm flipV="1">
            <a:off x="9117449" y="2482323"/>
            <a:ext cx="298332" cy="21794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56" name="H1(k3) + 1*δ mod 7 = 5"/>
          <p:cNvSpPr/>
          <p:nvPr/>
        </p:nvSpPr>
        <p:spPr>
          <a:xfrm>
            <a:off x="5048408" y="5622395"/>
            <a:ext cx="598646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+ 1*δ mod 7 = 5</a:t>
            </a:r>
          </a:p>
        </p:txBody>
      </p:sp>
      <p:sp>
        <p:nvSpPr>
          <p:cNvPr id="3157" name="H1(k3) + 0*δ mod 7 = 2"/>
          <p:cNvSpPr/>
          <p:nvPr/>
        </p:nvSpPr>
        <p:spPr>
          <a:xfrm>
            <a:off x="5048408" y="5043170"/>
            <a:ext cx="598646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+ 0*δ mod 7 = 2</a:t>
            </a:r>
          </a:p>
        </p:txBody>
      </p:sp>
      <p:sp>
        <p:nvSpPr>
          <p:cNvPr id="3158" name="δ = H2(k3) mod 7 = 3"/>
          <p:cNvSpPr/>
          <p:nvPr/>
        </p:nvSpPr>
        <p:spPr>
          <a:xfrm>
            <a:off x="5323666" y="4362449"/>
            <a:ext cx="54359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mod 7 = 3</a:t>
            </a:r>
          </a:p>
        </p:txBody>
      </p:sp>
      <p:sp>
        <p:nvSpPr>
          <p:cNvPr id="3159" name="Suppose H1(k3) = 2, H2(k3) = 10"/>
          <p:cNvSpPr/>
          <p:nvPr/>
        </p:nvSpPr>
        <p:spPr>
          <a:xfrm>
            <a:off x="4318000" y="3681729"/>
            <a:ext cx="828027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Tree>
  </p:cSld>
  <p:clrMapOvr>
    <a:masterClrMapping/>
  </p:clrMapOvr>
  <p:transition spd="med"/>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62" name="Table"/>
          <p:cNvGraphicFramePr/>
          <p:nvPr/>
        </p:nvGraphicFramePr>
        <p:xfrm>
          <a:off x="763885" y="15879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163" name="Table"/>
          <p:cNvGraphicFramePr/>
          <p:nvPr/>
        </p:nvGraphicFramePr>
        <p:xfrm>
          <a:off x="763885" y="8851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164"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3165"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67" name="Table"/>
          <p:cNvGraphicFramePr/>
          <p:nvPr/>
        </p:nvGraphicFramePr>
        <p:xfrm>
          <a:off x="763885" y="15879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168" name="Table"/>
          <p:cNvGraphicFramePr/>
          <p:nvPr/>
        </p:nvGraphicFramePr>
        <p:xfrm>
          <a:off x="763885" y="8851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169"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3170"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171" name="Suppose H1(k4) = 2, H2(k4) = 7"/>
          <p:cNvSpPr/>
          <p:nvPr/>
        </p:nvSpPr>
        <p:spPr>
          <a:xfrm>
            <a:off x="4318000" y="3681729"/>
            <a:ext cx="800501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 7</a:t>
            </a:r>
          </a:p>
        </p:txBody>
      </p:sp>
    </p:spTree>
  </p:cSld>
  <p:clrMapOvr>
    <a:masterClrMapping/>
  </p:clrMapOvr>
  <p:transition spd="med"/>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3" name="Table"/>
          <p:cNvGraphicFramePr/>
          <p:nvPr/>
        </p:nvGraphicFramePr>
        <p:xfrm>
          <a:off x="763885" y="15879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174" name="Table"/>
          <p:cNvGraphicFramePr/>
          <p:nvPr/>
        </p:nvGraphicFramePr>
        <p:xfrm>
          <a:off x="763885" y="8851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175"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3176"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177" name="δ = H2(k4) mod 7 = 0"/>
          <p:cNvSpPr/>
          <p:nvPr/>
        </p:nvSpPr>
        <p:spPr>
          <a:xfrm>
            <a:off x="5323666" y="4362449"/>
            <a:ext cx="54359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mod 7 = 0</a:t>
            </a:r>
          </a:p>
        </p:txBody>
      </p:sp>
      <p:sp>
        <p:nvSpPr>
          <p:cNvPr id="3178" name="Suppose H1(k4) = 2, H2(k4) = 7"/>
          <p:cNvSpPr/>
          <p:nvPr/>
        </p:nvSpPr>
        <p:spPr>
          <a:xfrm>
            <a:off x="4318000" y="3681729"/>
            <a:ext cx="800501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 7</a:t>
            </a:r>
          </a:p>
        </p:txBody>
      </p:sp>
    </p:spTree>
  </p:cSld>
  <p:clrMapOvr>
    <a:masterClrMapping/>
  </p:clrMapOvr>
  <p:transition spd="med"/>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80" name="Table"/>
          <p:cNvGraphicFramePr/>
          <p:nvPr/>
        </p:nvGraphicFramePr>
        <p:xfrm>
          <a:off x="763885" y="15879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181" name="Table"/>
          <p:cNvGraphicFramePr/>
          <p:nvPr/>
        </p:nvGraphicFramePr>
        <p:xfrm>
          <a:off x="763885" y="8851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182"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3183"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184" name="δ = H2(k4) mod 7 = 0"/>
          <p:cNvSpPr/>
          <p:nvPr/>
        </p:nvSpPr>
        <p:spPr>
          <a:xfrm>
            <a:off x="5323666" y="4362449"/>
            <a:ext cx="54359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mod 7 = 0</a:t>
            </a:r>
          </a:p>
        </p:txBody>
      </p:sp>
      <p:sp>
        <p:nvSpPr>
          <p:cNvPr id="3185" name="δ = 0, so set δ = 1"/>
          <p:cNvSpPr/>
          <p:nvPr/>
        </p:nvSpPr>
        <p:spPr>
          <a:xfrm>
            <a:off x="5464906" y="5043170"/>
            <a:ext cx="534419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δ = 0, so set δ = 1</a:t>
            </a:r>
          </a:p>
        </p:txBody>
      </p:sp>
      <p:sp>
        <p:nvSpPr>
          <p:cNvPr id="3186" name="Suppose H1(k4) = 2, H2(k4) = 7"/>
          <p:cNvSpPr/>
          <p:nvPr/>
        </p:nvSpPr>
        <p:spPr>
          <a:xfrm>
            <a:off x="4318000" y="3681729"/>
            <a:ext cx="800501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 7</a:t>
            </a:r>
          </a:p>
        </p:txBody>
      </p:sp>
    </p:spTree>
  </p:cSld>
  <p:clrMapOvr>
    <a:masterClrMapping/>
  </p:clrMapOvr>
  <p:transition spd="med"/>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88" name="Table"/>
          <p:cNvGraphicFramePr/>
          <p:nvPr/>
        </p:nvGraphicFramePr>
        <p:xfrm>
          <a:off x="763885" y="15879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189" name="Table"/>
          <p:cNvGraphicFramePr/>
          <p:nvPr/>
        </p:nvGraphicFramePr>
        <p:xfrm>
          <a:off x="763885" y="8851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190"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3191"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192" name="δ = 1"/>
          <p:cNvSpPr/>
          <p:nvPr/>
        </p:nvSpPr>
        <p:spPr>
          <a:xfrm>
            <a:off x="7296346" y="4362449"/>
            <a:ext cx="149058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δ = 1</a:t>
            </a:r>
          </a:p>
        </p:txBody>
      </p:sp>
      <p:sp>
        <p:nvSpPr>
          <p:cNvPr id="3193" name="Suppose H1(k4) = 2, H2(k4) = 7"/>
          <p:cNvSpPr/>
          <p:nvPr/>
        </p:nvSpPr>
        <p:spPr>
          <a:xfrm>
            <a:off x="4318000" y="3681729"/>
            <a:ext cx="800501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 7</a:t>
            </a:r>
          </a:p>
        </p:txBody>
      </p:sp>
    </p:spTree>
  </p:cSld>
  <p:clrMapOvr>
    <a:masterClrMapping/>
  </p:clrMapOvr>
  <p:transition spd="med"/>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95" name="Table"/>
          <p:cNvGraphicFramePr/>
          <p:nvPr/>
        </p:nvGraphicFramePr>
        <p:xfrm>
          <a:off x="763885" y="15879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196" name="Table"/>
          <p:cNvGraphicFramePr/>
          <p:nvPr/>
        </p:nvGraphicFramePr>
        <p:xfrm>
          <a:off x="763885" y="8851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197"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3198"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199" name="δ = 1"/>
          <p:cNvSpPr/>
          <p:nvPr/>
        </p:nvSpPr>
        <p:spPr>
          <a:xfrm>
            <a:off x="7296346" y="4362449"/>
            <a:ext cx="149058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δ = 1</a:t>
            </a:r>
          </a:p>
        </p:txBody>
      </p:sp>
      <p:sp>
        <p:nvSpPr>
          <p:cNvPr id="3200" name="Suppose H1(k4) = 2, H2(k4) = 7"/>
          <p:cNvSpPr/>
          <p:nvPr/>
        </p:nvSpPr>
        <p:spPr>
          <a:xfrm>
            <a:off x="4318000" y="3681729"/>
            <a:ext cx="800501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 7</a:t>
            </a:r>
          </a:p>
        </p:txBody>
      </p:sp>
      <p:sp>
        <p:nvSpPr>
          <p:cNvPr id="3201" name="H1(k4) + 0*δ mod 7 = 2"/>
          <p:cNvSpPr/>
          <p:nvPr/>
        </p:nvSpPr>
        <p:spPr>
          <a:xfrm>
            <a:off x="5048408" y="5043170"/>
            <a:ext cx="598646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+ 0*δ mod 7 = 2</a:t>
            </a:r>
          </a:p>
        </p:txBody>
      </p:sp>
      <p:sp>
        <p:nvSpPr>
          <p:cNvPr id="3202" name="Line"/>
          <p:cNvSpPr/>
          <p:nvPr/>
        </p:nvSpPr>
        <p:spPr>
          <a:xfrm flipV="1">
            <a:off x="4871719" y="2594930"/>
            <a:ext cx="1" cy="956728"/>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03" name="Bucket at index 2 is full, so keep probing"/>
          <p:cNvSpPr/>
          <p:nvPr/>
        </p:nvSpPr>
        <p:spPr>
          <a:xfrm>
            <a:off x="5204204" y="6882341"/>
            <a:ext cx="6140858"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Bucket at index 2 is full, so keep probing</a:t>
            </a:r>
          </a:p>
        </p:txBody>
      </p:sp>
    </p:spTree>
  </p:cSld>
  <p:clrMapOvr>
    <a:masterClrMapping/>
  </p:clrMapOvr>
  <p:transition spd="med"/>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05" name="Table"/>
          <p:cNvGraphicFramePr/>
          <p:nvPr/>
        </p:nvGraphicFramePr>
        <p:xfrm>
          <a:off x="763885" y="15879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206" name="Table"/>
          <p:cNvGraphicFramePr/>
          <p:nvPr/>
        </p:nvGraphicFramePr>
        <p:xfrm>
          <a:off x="763885" y="8851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207"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3208"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defRPr>
                <a:solidFill>
                  <a:schemeClr val="accent4">
                    <a:hueOff val="102361"/>
                    <a:satOff val="14118"/>
                    <a:lumOff val="10675"/>
                  </a:schemeClr>
                </a:solidFill>
              </a:defRPr>
            </a:pPr>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209" name="δ = 1"/>
          <p:cNvSpPr/>
          <p:nvPr/>
        </p:nvSpPr>
        <p:spPr>
          <a:xfrm>
            <a:off x="7296346" y="4362449"/>
            <a:ext cx="149058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δ = 1</a:t>
            </a:r>
          </a:p>
        </p:txBody>
      </p:sp>
      <p:sp>
        <p:nvSpPr>
          <p:cNvPr id="3210" name="Suppose H1(k4) = 2, H2(k4) = 7"/>
          <p:cNvSpPr/>
          <p:nvPr/>
        </p:nvSpPr>
        <p:spPr>
          <a:xfrm>
            <a:off x="4318000" y="3681729"/>
            <a:ext cx="800501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 7</a:t>
            </a:r>
          </a:p>
        </p:txBody>
      </p:sp>
      <p:sp>
        <p:nvSpPr>
          <p:cNvPr id="3211" name="H1(k4) + 0*δ mod 7 = 2"/>
          <p:cNvSpPr/>
          <p:nvPr/>
        </p:nvSpPr>
        <p:spPr>
          <a:xfrm>
            <a:off x="5048408" y="5043170"/>
            <a:ext cx="598646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+ 0*δ mod 7 = 2</a:t>
            </a:r>
          </a:p>
        </p:txBody>
      </p:sp>
      <p:sp>
        <p:nvSpPr>
          <p:cNvPr id="3212" name="Line"/>
          <p:cNvSpPr/>
          <p:nvPr/>
        </p:nvSpPr>
        <p:spPr>
          <a:xfrm flipV="1">
            <a:off x="4871719" y="2594930"/>
            <a:ext cx="1" cy="956728"/>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13" name="H1(k4) + 1*δ mod 7 = 3"/>
          <p:cNvSpPr/>
          <p:nvPr/>
        </p:nvSpPr>
        <p:spPr>
          <a:xfrm>
            <a:off x="5048408" y="5520901"/>
            <a:ext cx="598646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+ 1*δ mod 7 = 3</a:t>
            </a:r>
          </a:p>
        </p:txBody>
      </p:sp>
      <p:sp>
        <p:nvSpPr>
          <p:cNvPr id="3216" name="Connection Line"/>
          <p:cNvSpPr/>
          <p:nvPr/>
        </p:nvSpPr>
        <p:spPr>
          <a:xfrm>
            <a:off x="5248843" y="2640740"/>
            <a:ext cx="1038901" cy="541748"/>
          </a:xfrm>
          <a:custGeom>
            <a:avLst/>
            <a:gdLst/>
            <a:ahLst/>
            <a:cxnLst>
              <a:cxn ang="0">
                <a:pos x="wd2" y="hd2"/>
              </a:cxn>
              <a:cxn ang="5400000">
                <a:pos x="wd2" y="hd2"/>
              </a:cxn>
              <a:cxn ang="10800000">
                <a:pos x="wd2" y="hd2"/>
              </a:cxn>
              <a:cxn ang="16200000">
                <a:pos x="wd2" y="hd2"/>
              </a:cxn>
            </a:cxnLst>
            <a:rect l="0" t="0" r="r" b="b"/>
            <a:pathLst>
              <a:path w="21600" h="16200" extrusionOk="0">
                <a:moveTo>
                  <a:pt x="21600" y="176"/>
                </a:moveTo>
                <a:cubicBezTo>
                  <a:pt x="14316" y="21600"/>
                  <a:pt x="7116" y="21541"/>
                  <a:pt x="0" y="0"/>
                </a:cubicBezTo>
              </a:path>
            </a:pathLst>
          </a:custGeom>
          <a:ln w="63500">
            <a:solidFill>
              <a:srgbClr val="FFFFFF"/>
            </a:solidFill>
            <a:miter lim="400000"/>
          </a:ln>
        </p:spPr>
        <p:txBody>
          <a:bodyPr/>
          <a:lstStyle/>
          <a:p>
            <a:endParaRPr/>
          </a:p>
        </p:txBody>
      </p:sp>
      <p:sp>
        <p:nvSpPr>
          <p:cNvPr id="3215" name="Line"/>
          <p:cNvSpPr/>
          <p:nvPr/>
        </p:nvSpPr>
        <p:spPr>
          <a:xfrm flipV="1">
            <a:off x="6182422" y="2559033"/>
            <a:ext cx="143025" cy="28126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18" name="Table"/>
          <p:cNvGraphicFramePr/>
          <p:nvPr/>
        </p:nvGraphicFramePr>
        <p:xfrm>
          <a:off x="763885" y="15879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219" name="Table"/>
          <p:cNvGraphicFramePr/>
          <p:nvPr/>
        </p:nvGraphicFramePr>
        <p:xfrm>
          <a:off x="763885" y="8851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220"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3221"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defRPr>
                <a:solidFill>
                  <a:schemeClr val="accent4">
                    <a:hueOff val="102361"/>
                    <a:satOff val="14118"/>
                    <a:lumOff val="10675"/>
                  </a:schemeClr>
                </a:solidFill>
              </a:defRPr>
            </a:pPr>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hink of the hash table on the right as an indexable block of memory (an array) and we can only access its entries using the value given to us by our hash function H(x)"/>
          <p:cNvSpPr/>
          <p:nvPr/>
        </p:nvSpPr>
        <p:spPr>
          <a:xfrm>
            <a:off x="14622" y="3263900"/>
            <a:ext cx="8461053" cy="3225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Think of the hash table on the right as an indexable block of memory (an array) and we can only access its entries using the value given to us by our hash function </a:t>
            </a:r>
            <a:r>
              <a:rPr b="1">
                <a:solidFill>
                  <a:schemeClr val="accent5">
                    <a:hueOff val="101205"/>
                    <a:satOff val="-13598"/>
                    <a:lumOff val="23877"/>
                  </a:schemeClr>
                </a:solidFill>
              </a:rPr>
              <a:t>H</a:t>
            </a:r>
            <a:r>
              <a:t>(x)</a:t>
            </a:r>
          </a:p>
        </p:txBody>
      </p:sp>
      <p:graphicFrame>
        <p:nvGraphicFramePr>
          <p:cNvPr id="271" name="Table"/>
          <p:cNvGraphicFramePr/>
          <p:nvPr/>
        </p:nvGraphicFramePr>
        <p:xfrm>
          <a:off x="8547100" y="1352550"/>
          <a:ext cx="4402287" cy="7849890"/>
        </p:xfrm>
        <a:graphic>
          <a:graphicData uri="http://schemas.openxmlformats.org/drawingml/2006/table">
            <a:tbl>
              <a:tblPr>
                <a:tableStyleId>{4C3C2611-4C71-4FC5-86AE-919BDF0F9419}</a:tableStyleId>
              </a:tblPr>
              <a:tblGrid>
                <a:gridCol w="647234">
                  <a:extLst>
                    <a:ext uri="{9D8B030D-6E8A-4147-A177-3AD203B41FA5}">
                      <a16:colId xmlns:a16="http://schemas.microsoft.com/office/drawing/2014/main" val="20000"/>
                    </a:ext>
                  </a:extLst>
                </a:gridCol>
                <a:gridCol w="1015255">
                  <a:extLst>
                    <a:ext uri="{9D8B030D-6E8A-4147-A177-3AD203B41FA5}">
                      <a16:colId xmlns:a16="http://schemas.microsoft.com/office/drawing/2014/main" val="20001"/>
                    </a:ext>
                  </a:extLst>
                </a:gridCol>
                <a:gridCol w="2727096">
                  <a:extLst>
                    <a:ext uri="{9D8B030D-6E8A-4147-A177-3AD203B41FA5}">
                      <a16:colId xmlns:a16="http://schemas.microsoft.com/office/drawing/2014/main" val="20002"/>
                    </a:ext>
                  </a:extLst>
                </a:gridCol>
              </a:tblGrid>
              <a:tr h="712471">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Key</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Value</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5"/>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6"/>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7"/>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8"/>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9"/>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10"/>
                  </a:ext>
                </a:extLst>
              </a:tr>
            </a:tbl>
          </a:graphicData>
        </a:graphic>
      </p:graphicFrame>
      <p:sp>
        <p:nvSpPr>
          <p:cNvPr id="272" name="How does a hash table work?"/>
          <p:cNvSpPr>
            <a:spLocks noGrp="1"/>
          </p:cNvSpPr>
          <p:nvPr>
            <p:ph type="title"/>
          </p:nvPr>
        </p:nvSpPr>
        <p:spPr>
          <a:xfrm>
            <a:off x="436909" y="142907"/>
            <a:ext cx="12130981" cy="1166544"/>
          </a:xfrm>
          <a:prstGeom prst="rect">
            <a:avLst/>
          </a:prstGeom>
        </p:spPr>
        <p:txBody>
          <a:bodyPr/>
          <a:lstStyle>
            <a:lvl1pPr defTabSz="420624">
              <a:defRPr sz="5760" b="1"/>
            </a:lvl1pPr>
          </a:lstStyle>
          <a:p>
            <a:r>
              <a:t>How does a hash table work?</a:t>
            </a:r>
          </a:p>
        </p:txBody>
      </p:sp>
    </p:spTree>
  </p:cSld>
  <p:clrMapOvr>
    <a:masterClrMapping/>
  </p:clrMapOvr>
  <p:transition spd="med"/>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23" name="Table"/>
          <p:cNvGraphicFramePr/>
          <p:nvPr/>
        </p:nvGraphicFramePr>
        <p:xfrm>
          <a:off x="763885" y="15879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224" name="Table"/>
          <p:cNvGraphicFramePr/>
          <p:nvPr/>
        </p:nvGraphicFramePr>
        <p:xfrm>
          <a:off x="763885" y="8851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225"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3226"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defRPr>
                <a:solidFill>
                  <a:schemeClr val="accent4">
                    <a:hueOff val="102361"/>
                    <a:satOff val="14118"/>
                    <a:lumOff val="10675"/>
                  </a:schemeClr>
                </a:solidFill>
              </a:defRPr>
            </a:pPr>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227" name="Suppose H1(k3) = 2, H2(k3) = 10"/>
          <p:cNvSpPr/>
          <p:nvPr/>
        </p:nvSpPr>
        <p:spPr>
          <a:xfrm>
            <a:off x="4318000" y="3681729"/>
            <a:ext cx="828027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Tree>
  </p:cSld>
  <p:clrMapOvr>
    <a:masterClrMapping/>
  </p:clrMapOvr>
  <p:transition spd="med"/>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29" name="Table"/>
          <p:cNvGraphicFramePr/>
          <p:nvPr/>
        </p:nvGraphicFramePr>
        <p:xfrm>
          <a:off x="763885" y="15879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230" name="Table"/>
          <p:cNvGraphicFramePr/>
          <p:nvPr/>
        </p:nvGraphicFramePr>
        <p:xfrm>
          <a:off x="763885" y="8851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231"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3232"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defRPr>
                <a:solidFill>
                  <a:schemeClr val="accent4">
                    <a:hueOff val="102361"/>
                    <a:satOff val="14118"/>
                    <a:lumOff val="10675"/>
                  </a:schemeClr>
                </a:solidFill>
              </a:defRPr>
            </a:pPr>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233" name="Suppose H1(k3) = 2, H2(k3) = 10"/>
          <p:cNvSpPr/>
          <p:nvPr/>
        </p:nvSpPr>
        <p:spPr>
          <a:xfrm>
            <a:off x="4318000" y="3681729"/>
            <a:ext cx="828027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
        <p:nvSpPr>
          <p:cNvPr id="3234" name="δ = H2(k3) mod 7 = 3"/>
          <p:cNvSpPr/>
          <p:nvPr/>
        </p:nvSpPr>
        <p:spPr>
          <a:xfrm>
            <a:off x="5323666" y="4362449"/>
            <a:ext cx="54359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mod 7 = 3</a:t>
            </a:r>
          </a:p>
        </p:txBody>
      </p:sp>
    </p:spTree>
  </p:cSld>
  <p:clrMapOvr>
    <a:masterClrMapping/>
  </p:clrMapOvr>
  <p:transition spd="med"/>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36" name="Table"/>
          <p:cNvGraphicFramePr/>
          <p:nvPr/>
        </p:nvGraphicFramePr>
        <p:xfrm>
          <a:off x="763885" y="15879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237" name="Table"/>
          <p:cNvGraphicFramePr/>
          <p:nvPr/>
        </p:nvGraphicFramePr>
        <p:xfrm>
          <a:off x="763885" y="8851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238"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3239"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defRPr>
                <a:solidFill>
                  <a:schemeClr val="accent4">
                    <a:hueOff val="102361"/>
                    <a:satOff val="14118"/>
                    <a:lumOff val="10675"/>
                  </a:schemeClr>
                </a:solidFill>
              </a:defRPr>
            </a:pPr>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240" name="Suppose H1(k3) = 2, H2(k3) = 10"/>
          <p:cNvSpPr/>
          <p:nvPr/>
        </p:nvSpPr>
        <p:spPr>
          <a:xfrm>
            <a:off x="4318000" y="3681729"/>
            <a:ext cx="828027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
        <p:nvSpPr>
          <p:cNvPr id="3241" name="δ = H2(k3) mod 7 = 3"/>
          <p:cNvSpPr/>
          <p:nvPr/>
        </p:nvSpPr>
        <p:spPr>
          <a:xfrm>
            <a:off x="5323666" y="4362449"/>
            <a:ext cx="54359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mod 7 = 3</a:t>
            </a:r>
          </a:p>
        </p:txBody>
      </p:sp>
      <p:sp>
        <p:nvSpPr>
          <p:cNvPr id="3242" name="H1(k3) + 0*δ mod 7 = 2"/>
          <p:cNvSpPr/>
          <p:nvPr/>
        </p:nvSpPr>
        <p:spPr>
          <a:xfrm>
            <a:off x="5048408" y="5043170"/>
            <a:ext cx="598646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+ 0*δ mod 7 = 2</a:t>
            </a:r>
          </a:p>
        </p:txBody>
      </p:sp>
      <p:sp>
        <p:nvSpPr>
          <p:cNvPr id="3243" name="Line"/>
          <p:cNvSpPr/>
          <p:nvPr/>
        </p:nvSpPr>
        <p:spPr>
          <a:xfrm flipV="1">
            <a:off x="4871719" y="2594930"/>
            <a:ext cx="1" cy="956728"/>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44" name="Collision at bucket 2"/>
          <p:cNvSpPr/>
          <p:nvPr/>
        </p:nvSpPr>
        <p:spPr>
          <a:xfrm>
            <a:off x="5170485" y="6882341"/>
            <a:ext cx="589471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Collision at bucket 2</a:t>
            </a:r>
          </a:p>
        </p:txBody>
      </p:sp>
    </p:spTree>
  </p:cSld>
  <p:clrMapOvr>
    <a:masterClrMapping/>
  </p:clrMapOvr>
  <p:transition spd="med"/>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46" name="Table"/>
          <p:cNvGraphicFramePr/>
          <p:nvPr/>
        </p:nvGraphicFramePr>
        <p:xfrm>
          <a:off x="763885" y="15879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a:t>
                      </a:r>
                      <a:r>
                        <a:rPr b="1">
                          <a:solidFill>
                            <a:schemeClr val="accent3">
                              <a:hueOff val="-499813"/>
                              <a:satOff val="-5228"/>
                              <a:lumOff val="24899"/>
                            </a:schemeClr>
                          </a:solidFill>
                        </a:rPr>
                        <a:t>v</a:t>
                      </a:r>
                      <a:r>
                        <a:rPr b="1" baseline="-5999">
                          <a:solidFill>
                            <a:schemeClr val="accent3">
                              <a:hueOff val="-499813"/>
                              <a:satOff val="-5228"/>
                              <a:lumOff val="24899"/>
                            </a:schemeClr>
                          </a:solidFill>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247" name="Table"/>
          <p:cNvGraphicFramePr/>
          <p:nvPr/>
        </p:nvGraphicFramePr>
        <p:xfrm>
          <a:off x="763885" y="8851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248"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3249"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defRPr>
                <a:solidFill>
                  <a:schemeClr val="accent4">
                    <a:hueOff val="102361"/>
                    <a:satOff val="14118"/>
                    <a:lumOff val="10675"/>
                  </a:schemeClr>
                </a:solidFill>
              </a:defRPr>
            </a:pPr>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
        <p:nvSpPr>
          <p:cNvPr id="3250" name="Suppose H1(k3) = 2, H2(k3) = 10"/>
          <p:cNvSpPr/>
          <p:nvPr/>
        </p:nvSpPr>
        <p:spPr>
          <a:xfrm>
            <a:off x="4318000" y="3681729"/>
            <a:ext cx="828027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
        <p:nvSpPr>
          <p:cNvPr id="3251" name="δ = H2(k3) mod 7 = 3"/>
          <p:cNvSpPr/>
          <p:nvPr/>
        </p:nvSpPr>
        <p:spPr>
          <a:xfrm>
            <a:off x="5323666" y="4362449"/>
            <a:ext cx="54359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mod 7 = 3</a:t>
            </a:r>
          </a:p>
        </p:txBody>
      </p:sp>
      <p:sp>
        <p:nvSpPr>
          <p:cNvPr id="3252" name="H1(k3) + 0*δ mod 7 = 2"/>
          <p:cNvSpPr/>
          <p:nvPr/>
        </p:nvSpPr>
        <p:spPr>
          <a:xfrm>
            <a:off x="5048408" y="5043170"/>
            <a:ext cx="598646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+ 0*δ mod 7 = 2</a:t>
            </a:r>
          </a:p>
        </p:txBody>
      </p:sp>
      <p:sp>
        <p:nvSpPr>
          <p:cNvPr id="3253" name="Line"/>
          <p:cNvSpPr/>
          <p:nvPr/>
        </p:nvSpPr>
        <p:spPr>
          <a:xfrm flipV="1">
            <a:off x="4871719" y="2594930"/>
            <a:ext cx="1" cy="956728"/>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54" name="H1(k3) + 1*δ mod 7 = 5"/>
          <p:cNvSpPr/>
          <p:nvPr/>
        </p:nvSpPr>
        <p:spPr>
          <a:xfrm>
            <a:off x="5048408" y="5622395"/>
            <a:ext cx="598646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+ 1*δ mod 7 = 5</a:t>
            </a:r>
          </a:p>
        </p:txBody>
      </p:sp>
      <p:sp>
        <p:nvSpPr>
          <p:cNvPr id="3258" name="Connection Line"/>
          <p:cNvSpPr/>
          <p:nvPr/>
        </p:nvSpPr>
        <p:spPr>
          <a:xfrm>
            <a:off x="5164627" y="2568588"/>
            <a:ext cx="4127778" cy="878322"/>
          </a:xfrm>
          <a:custGeom>
            <a:avLst/>
            <a:gdLst/>
            <a:ahLst/>
            <a:cxnLst>
              <a:cxn ang="0">
                <a:pos x="wd2" y="hd2"/>
              </a:cxn>
              <a:cxn ang="5400000">
                <a:pos x="wd2" y="hd2"/>
              </a:cxn>
              <a:cxn ang="10800000">
                <a:pos x="wd2" y="hd2"/>
              </a:cxn>
              <a:cxn ang="16200000">
                <a:pos x="wd2" y="hd2"/>
              </a:cxn>
            </a:cxnLst>
            <a:rect l="0" t="0" r="r" b="b"/>
            <a:pathLst>
              <a:path w="21600" h="16202" extrusionOk="0">
                <a:moveTo>
                  <a:pt x="21600" y="0"/>
                </a:moveTo>
                <a:cubicBezTo>
                  <a:pt x="13959" y="21375"/>
                  <a:pt x="6759" y="21600"/>
                  <a:pt x="0" y="674"/>
                </a:cubicBezTo>
              </a:path>
            </a:pathLst>
          </a:custGeom>
          <a:ln w="63500">
            <a:solidFill>
              <a:srgbClr val="FFFFFF"/>
            </a:solidFill>
            <a:miter lim="400000"/>
          </a:ln>
        </p:spPr>
        <p:txBody>
          <a:bodyPr/>
          <a:lstStyle/>
          <a:p>
            <a:endParaRPr/>
          </a:p>
        </p:txBody>
      </p:sp>
      <p:sp>
        <p:nvSpPr>
          <p:cNvPr id="3256" name="Line"/>
          <p:cNvSpPr/>
          <p:nvPr/>
        </p:nvSpPr>
        <p:spPr>
          <a:xfrm flipV="1">
            <a:off x="9117449" y="2482323"/>
            <a:ext cx="298332" cy="21794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57" name="k3 already existed inside the hash table so update its value"/>
          <p:cNvSpPr/>
          <p:nvPr/>
        </p:nvSpPr>
        <p:spPr>
          <a:xfrm>
            <a:off x="3918969" y="7010269"/>
            <a:ext cx="9078338"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k</a:t>
            </a:r>
            <a:r>
              <a:rPr baseline="-5999"/>
              <a:t>3</a:t>
            </a:r>
            <a:r>
              <a:t> already existed inside the hash table so update its value</a:t>
            </a:r>
          </a:p>
        </p:txBody>
      </p:sp>
    </p:spTree>
  </p:cSld>
  <p:clrMapOvr>
    <a:masterClrMapping/>
  </p:clrMapOvr>
  <p:transition spd="med"/>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60" name="Table"/>
          <p:cNvGraphicFramePr/>
          <p:nvPr/>
        </p:nvGraphicFramePr>
        <p:xfrm>
          <a:off x="763885" y="15879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261" name="Table"/>
          <p:cNvGraphicFramePr/>
          <p:nvPr/>
        </p:nvGraphicFramePr>
        <p:xfrm>
          <a:off x="763885" y="8851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262"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3263"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defRPr>
                <a:solidFill>
                  <a:schemeClr val="accent4">
                    <a:hueOff val="102361"/>
                    <a:satOff val="14118"/>
                    <a:lumOff val="10675"/>
                  </a:schemeClr>
                </a:solidFill>
              </a:defRPr>
            </a:pPr>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65" name="Table"/>
          <p:cNvGraphicFramePr/>
          <p:nvPr/>
        </p:nvGraphicFramePr>
        <p:xfrm>
          <a:off x="763885" y="15879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266" name="Table"/>
          <p:cNvGraphicFramePr/>
          <p:nvPr/>
        </p:nvGraphicFramePr>
        <p:xfrm>
          <a:off x="763885" y="8851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267"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3268"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defRPr>
                <a:solidFill>
                  <a:schemeClr val="accent4">
                    <a:hueOff val="102361"/>
                    <a:satOff val="14118"/>
                    <a:lumOff val="10675"/>
                  </a:schemeClr>
                </a:solidFill>
              </a:defRPr>
            </a:pPr>
            <a:r>
              <a:t>insert(k</a:t>
            </a:r>
            <a:r>
              <a:rPr baseline="-5999"/>
              <a:t>6</a:t>
            </a:r>
            <a:r>
              <a:t>,v</a:t>
            </a:r>
            <a:r>
              <a:rPr baseline="-5999"/>
              <a:t>6</a:t>
            </a:r>
            <a:r>
              <a:t>)</a:t>
            </a:r>
          </a:p>
          <a:p>
            <a:pPr algn="l"/>
            <a:r>
              <a:t>insert(k</a:t>
            </a:r>
            <a:r>
              <a:rPr baseline="-5999"/>
              <a:t>7</a:t>
            </a:r>
            <a:r>
              <a:t>,v</a:t>
            </a:r>
            <a:r>
              <a:rPr baseline="-5999"/>
              <a:t>7</a:t>
            </a:r>
            <a:r>
              <a:t>)</a:t>
            </a:r>
          </a:p>
        </p:txBody>
      </p:sp>
      <p:sp>
        <p:nvSpPr>
          <p:cNvPr id="3269" name="Suppose H1(k6) = 3, H2(k6) = 23"/>
          <p:cNvSpPr/>
          <p:nvPr/>
        </p:nvSpPr>
        <p:spPr>
          <a:xfrm>
            <a:off x="4318000" y="3681729"/>
            <a:ext cx="828027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3,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 23</a:t>
            </a:r>
          </a:p>
        </p:txBody>
      </p:sp>
    </p:spTree>
  </p:cSld>
  <p:clrMapOvr>
    <a:masterClrMapping/>
  </p:clrMapOvr>
  <p:transition spd="med"/>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1" name="Table"/>
          <p:cNvGraphicFramePr/>
          <p:nvPr/>
        </p:nvGraphicFramePr>
        <p:xfrm>
          <a:off x="763885" y="15879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272" name="Table"/>
          <p:cNvGraphicFramePr/>
          <p:nvPr/>
        </p:nvGraphicFramePr>
        <p:xfrm>
          <a:off x="763885" y="8851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273"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3274"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defRPr>
                <a:solidFill>
                  <a:schemeClr val="accent4">
                    <a:hueOff val="102361"/>
                    <a:satOff val="14118"/>
                    <a:lumOff val="10675"/>
                  </a:schemeClr>
                </a:solidFill>
              </a:defRPr>
            </a:pPr>
            <a:r>
              <a:t>insert(k</a:t>
            </a:r>
            <a:r>
              <a:rPr baseline="-5999"/>
              <a:t>6</a:t>
            </a:r>
            <a:r>
              <a:t>,v</a:t>
            </a:r>
            <a:r>
              <a:rPr baseline="-5999"/>
              <a:t>6</a:t>
            </a:r>
            <a:r>
              <a:t>)</a:t>
            </a:r>
          </a:p>
          <a:p>
            <a:pPr algn="l"/>
            <a:r>
              <a:t>insert(k</a:t>
            </a:r>
            <a:r>
              <a:rPr baseline="-5999"/>
              <a:t>7</a:t>
            </a:r>
            <a:r>
              <a:t>,v</a:t>
            </a:r>
            <a:r>
              <a:rPr baseline="-5999"/>
              <a:t>7</a:t>
            </a:r>
            <a:r>
              <a:t>)</a:t>
            </a:r>
          </a:p>
        </p:txBody>
      </p:sp>
      <p:sp>
        <p:nvSpPr>
          <p:cNvPr id="3275" name="Suppose H1(k6) = 3, H2(k6) = 23"/>
          <p:cNvSpPr/>
          <p:nvPr/>
        </p:nvSpPr>
        <p:spPr>
          <a:xfrm>
            <a:off x="4318000" y="3681729"/>
            <a:ext cx="828027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3,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 23</a:t>
            </a:r>
          </a:p>
        </p:txBody>
      </p:sp>
      <p:sp>
        <p:nvSpPr>
          <p:cNvPr id="3276" name="δ = H2(k6) mod 7 = 2"/>
          <p:cNvSpPr/>
          <p:nvPr/>
        </p:nvSpPr>
        <p:spPr>
          <a:xfrm>
            <a:off x="5323666" y="4362449"/>
            <a:ext cx="54359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mod 7 = 2</a:t>
            </a:r>
          </a:p>
        </p:txBody>
      </p:sp>
    </p:spTree>
  </p:cSld>
  <p:clrMapOvr>
    <a:masterClrMapping/>
  </p:clrMapOvr>
  <p:transition spd="med"/>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8" name="Table"/>
          <p:cNvGraphicFramePr/>
          <p:nvPr/>
        </p:nvGraphicFramePr>
        <p:xfrm>
          <a:off x="763885" y="15879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279" name="Table"/>
          <p:cNvGraphicFramePr/>
          <p:nvPr/>
        </p:nvGraphicFramePr>
        <p:xfrm>
          <a:off x="763885" y="8851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280"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3281"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defRPr>
                <a:solidFill>
                  <a:schemeClr val="accent4">
                    <a:hueOff val="102361"/>
                    <a:satOff val="14118"/>
                    <a:lumOff val="10675"/>
                  </a:schemeClr>
                </a:solidFill>
              </a:defRPr>
            </a:pPr>
            <a:r>
              <a:t>insert(k</a:t>
            </a:r>
            <a:r>
              <a:rPr baseline="-5999"/>
              <a:t>6</a:t>
            </a:r>
            <a:r>
              <a:t>,v</a:t>
            </a:r>
            <a:r>
              <a:rPr baseline="-5999"/>
              <a:t>6</a:t>
            </a:r>
            <a:r>
              <a:t>)</a:t>
            </a:r>
          </a:p>
          <a:p>
            <a:pPr algn="l"/>
            <a:r>
              <a:t>insert(k</a:t>
            </a:r>
            <a:r>
              <a:rPr baseline="-5999"/>
              <a:t>7</a:t>
            </a:r>
            <a:r>
              <a:t>,v</a:t>
            </a:r>
            <a:r>
              <a:rPr baseline="-5999"/>
              <a:t>7</a:t>
            </a:r>
            <a:r>
              <a:t>)</a:t>
            </a:r>
          </a:p>
        </p:txBody>
      </p:sp>
      <p:sp>
        <p:nvSpPr>
          <p:cNvPr id="3282" name="Suppose H1(k6) = 3, H2(k6) = 23"/>
          <p:cNvSpPr/>
          <p:nvPr/>
        </p:nvSpPr>
        <p:spPr>
          <a:xfrm>
            <a:off x="4318000" y="3681729"/>
            <a:ext cx="828027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3,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 23</a:t>
            </a:r>
          </a:p>
        </p:txBody>
      </p:sp>
      <p:sp>
        <p:nvSpPr>
          <p:cNvPr id="3283" name="δ = H2(k6) mod 7 = 2"/>
          <p:cNvSpPr/>
          <p:nvPr/>
        </p:nvSpPr>
        <p:spPr>
          <a:xfrm>
            <a:off x="5323666" y="4362449"/>
            <a:ext cx="54359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mod 7 = 2</a:t>
            </a:r>
          </a:p>
        </p:txBody>
      </p:sp>
      <p:sp>
        <p:nvSpPr>
          <p:cNvPr id="3284" name="H1(k6) + 0*δ mod 7 = 3"/>
          <p:cNvSpPr/>
          <p:nvPr/>
        </p:nvSpPr>
        <p:spPr>
          <a:xfrm>
            <a:off x="5048408" y="5043170"/>
            <a:ext cx="598646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+ 0*δ mod 7 = 3</a:t>
            </a:r>
          </a:p>
        </p:txBody>
      </p:sp>
      <p:sp>
        <p:nvSpPr>
          <p:cNvPr id="3285" name="Line"/>
          <p:cNvSpPr/>
          <p:nvPr/>
        </p:nvSpPr>
        <p:spPr>
          <a:xfrm flipV="1">
            <a:off x="6502400" y="2538465"/>
            <a:ext cx="1" cy="66310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86" name="Bucket at index 3 is full so keep probing!"/>
          <p:cNvSpPr/>
          <p:nvPr/>
        </p:nvSpPr>
        <p:spPr>
          <a:xfrm>
            <a:off x="4449440" y="6527800"/>
            <a:ext cx="7793634"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Bucket at index 3 is full so keep probing!</a:t>
            </a:r>
          </a:p>
        </p:txBody>
      </p:sp>
    </p:spTree>
  </p:cSld>
  <p:clrMapOvr>
    <a:masterClrMapping/>
  </p:clrMapOvr>
  <p:transition spd="med"/>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88" name="Table"/>
          <p:cNvGraphicFramePr/>
          <p:nvPr/>
        </p:nvGraphicFramePr>
        <p:xfrm>
          <a:off x="763885" y="15879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289" name="Table"/>
          <p:cNvGraphicFramePr/>
          <p:nvPr/>
        </p:nvGraphicFramePr>
        <p:xfrm>
          <a:off x="763885" y="8851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290"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3291"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defRPr>
                <a:solidFill>
                  <a:schemeClr val="accent4">
                    <a:hueOff val="102361"/>
                    <a:satOff val="14118"/>
                    <a:lumOff val="10675"/>
                  </a:schemeClr>
                </a:solidFill>
              </a:defRPr>
            </a:pPr>
            <a:r>
              <a:t>insert(k</a:t>
            </a:r>
            <a:r>
              <a:rPr baseline="-5999"/>
              <a:t>6</a:t>
            </a:r>
            <a:r>
              <a:t>,v</a:t>
            </a:r>
            <a:r>
              <a:rPr baseline="-5999"/>
              <a:t>6</a:t>
            </a:r>
            <a:r>
              <a:t>)</a:t>
            </a:r>
          </a:p>
          <a:p>
            <a:pPr algn="l"/>
            <a:r>
              <a:t>insert(k</a:t>
            </a:r>
            <a:r>
              <a:rPr baseline="-5999"/>
              <a:t>7</a:t>
            </a:r>
            <a:r>
              <a:t>,v</a:t>
            </a:r>
            <a:r>
              <a:rPr baseline="-5999"/>
              <a:t>7</a:t>
            </a:r>
            <a:r>
              <a:t>)</a:t>
            </a:r>
          </a:p>
        </p:txBody>
      </p:sp>
      <p:sp>
        <p:nvSpPr>
          <p:cNvPr id="3292" name="Suppose H1(k6) = 3, H2(k6) = 23"/>
          <p:cNvSpPr/>
          <p:nvPr/>
        </p:nvSpPr>
        <p:spPr>
          <a:xfrm>
            <a:off x="4318000" y="3681729"/>
            <a:ext cx="828027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3,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 23</a:t>
            </a:r>
          </a:p>
        </p:txBody>
      </p:sp>
      <p:sp>
        <p:nvSpPr>
          <p:cNvPr id="3293" name="δ = H2(k6) mod 7 = 2"/>
          <p:cNvSpPr/>
          <p:nvPr/>
        </p:nvSpPr>
        <p:spPr>
          <a:xfrm>
            <a:off x="5323666" y="4362449"/>
            <a:ext cx="54359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mod 7 = 2</a:t>
            </a:r>
          </a:p>
        </p:txBody>
      </p:sp>
      <p:sp>
        <p:nvSpPr>
          <p:cNvPr id="3294" name="H1(k6) + 0*δ mod 7 = 3"/>
          <p:cNvSpPr/>
          <p:nvPr/>
        </p:nvSpPr>
        <p:spPr>
          <a:xfrm>
            <a:off x="5048408" y="5043170"/>
            <a:ext cx="598646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+ 0*δ mod 7 = 3</a:t>
            </a:r>
          </a:p>
        </p:txBody>
      </p:sp>
      <p:sp>
        <p:nvSpPr>
          <p:cNvPr id="3295" name="H1(k6) + 1*δ mod 7 = 5"/>
          <p:cNvSpPr/>
          <p:nvPr/>
        </p:nvSpPr>
        <p:spPr>
          <a:xfrm>
            <a:off x="5048408" y="5602075"/>
            <a:ext cx="598646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+ 1*δ mod 7 = 5</a:t>
            </a:r>
          </a:p>
        </p:txBody>
      </p:sp>
      <p:sp>
        <p:nvSpPr>
          <p:cNvPr id="3296" name="Line"/>
          <p:cNvSpPr/>
          <p:nvPr/>
        </p:nvSpPr>
        <p:spPr>
          <a:xfrm flipV="1">
            <a:off x="6502400" y="2538465"/>
            <a:ext cx="1" cy="66310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00" name="Connection Line"/>
          <p:cNvSpPr/>
          <p:nvPr/>
        </p:nvSpPr>
        <p:spPr>
          <a:xfrm>
            <a:off x="6811578" y="2553110"/>
            <a:ext cx="2475152" cy="683060"/>
          </a:xfrm>
          <a:custGeom>
            <a:avLst/>
            <a:gdLst/>
            <a:ahLst/>
            <a:cxnLst>
              <a:cxn ang="0">
                <a:pos x="wd2" y="hd2"/>
              </a:cxn>
              <a:cxn ang="5400000">
                <a:pos x="wd2" y="hd2"/>
              </a:cxn>
              <a:cxn ang="10800000">
                <a:pos x="wd2" y="hd2"/>
              </a:cxn>
              <a:cxn ang="16200000">
                <a:pos x="wd2" y="hd2"/>
              </a:cxn>
            </a:cxnLst>
            <a:rect l="0" t="0" r="r" b="b"/>
            <a:pathLst>
              <a:path w="21600" h="16203" extrusionOk="0">
                <a:moveTo>
                  <a:pt x="21600" y="0"/>
                </a:moveTo>
                <a:cubicBezTo>
                  <a:pt x="14778" y="21328"/>
                  <a:pt x="7578" y="21600"/>
                  <a:pt x="0" y="815"/>
                </a:cubicBezTo>
              </a:path>
            </a:pathLst>
          </a:custGeom>
          <a:ln w="50800">
            <a:solidFill>
              <a:srgbClr val="FFFFFF"/>
            </a:solidFill>
            <a:miter lim="400000"/>
          </a:ln>
        </p:spPr>
        <p:txBody>
          <a:bodyPr/>
          <a:lstStyle/>
          <a:p>
            <a:endParaRPr/>
          </a:p>
        </p:txBody>
      </p:sp>
      <p:sp>
        <p:nvSpPr>
          <p:cNvPr id="3298" name="Line"/>
          <p:cNvSpPr/>
          <p:nvPr/>
        </p:nvSpPr>
        <p:spPr>
          <a:xfrm flipV="1">
            <a:off x="9148008" y="2485628"/>
            <a:ext cx="215703" cy="21665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299" name="Bucket at index 5 is full so keep probing!"/>
          <p:cNvSpPr/>
          <p:nvPr/>
        </p:nvSpPr>
        <p:spPr>
          <a:xfrm>
            <a:off x="4449440" y="6527800"/>
            <a:ext cx="7793634"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Bucket at index 5 is full so keep probing!</a:t>
            </a:r>
          </a:p>
        </p:txBody>
      </p:sp>
    </p:spTree>
  </p:cSld>
  <p:clrMapOvr>
    <a:masterClrMapping/>
  </p:clrMapOvr>
  <p:transition spd="med"/>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02" name="Table"/>
          <p:cNvGraphicFramePr/>
          <p:nvPr/>
        </p:nvGraphicFramePr>
        <p:xfrm>
          <a:off x="763885" y="15879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03" name="Table"/>
          <p:cNvGraphicFramePr/>
          <p:nvPr/>
        </p:nvGraphicFramePr>
        <p:xfrm>
          <a:off x="763885" y="8851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304" name="Operations:"/>
          <p:cNvSpPr/>
          <p:nvPr/>
        </p:nvSpPr>
        <p:spPr>
          <a:xfrm>
            <a:off x="593013" y="3906096"/>
            <a:ext cx="314213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3305" name="insert(k1,v1)…"/>
          <p:cNvSpPr/>
          <p:nvPr/>
        </p:nvSpPr>
        <p:spPr>
          <a:xfrm>
            <a:off x="359333" y="4469976"/>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defRPr>
                <a:solidFill>
                  <a:schemeClr val="accent4">
                    <a:hueOff val="102361"/>
                    <a:satOff val="14118"/>
                    <a:lumOff val="10675"/>
                  </a:schemeClr>
                </a:solidFill>
              </a:defRPr>
            </a:pPr>
            <a:r>
              <a:t>insert(k</a:t>
            </a:r>
            <a:r>
              <a:rPr baseline="-5999"/>
              <a:t>6</a:t>
            </a:r>
            <a:r>
              <a:t>,v</a:t>
            </a:r>
            <a:r>
              <a:rPr baseline="-5999"/>
              <a:t>6</a:t>
            </a:r>
            <a:r>
              <a:t>)</a:t>
            </a:r>
          </a:p>
          <a:p>
            <a:pPr algn="l"/>
            <a:r>
              <a:t>insert(k</a:t>
            </a:r>
            <a:r>
              <a:rPr baseline="-5999"/>
              <a:t>7</a:t>
            </a:r>
            <a:r>
              <a:t>,v</a:t>
            </a:r>
            <a:r>
              <a:rPr baseline="-5999"/>
              <a:t>7</a:t>
            </a:r>
            <a:r>
              <a:t>)</a:t>
            </a:r>
          </a:p>
        </p:txBody>
      </p:sp>
      <p:sp>
        <p:nvSpPr>
          <p:cNvPr id="3306" name="Suppose H1(k6) = 3, H2(k6) = 23"/>
          <p:cNvSpPr/>
          <p:nvPr/>
        </p:nvSpPr>
        <p:spPr>
          <a:xfrm>
            <a:off x="4318000" y="3681729"/>
            <a:ext cx="828027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3,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 23</a:t>
            </a:r>
          </a:p>
        </p:txBody>
      </p:sp>
      <p:sp>
        <p:nvSpPr>
          <p:cNvPr id="3307" name="δ = H2(k6) mod 7 = 2"/>
          <p:cNvSpPr/>
          <p:nvPr/>
        </p:nvSpPr>
        <p:spPr>
          <a:xfrm>
            <a:off x="5323666" y="4362449"/>
            <a:ext cx="543594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mod 7 = 2</a:t>
            </a:r>
          </a:p>
        </p:txBody>
      </p:sp>
      <p:sp>
        <p:nvSpPr>
          <p:cNvPr id="3308" name="H1(k6) + 0*δ mod 7 = 3"/>
          <p:cNvSpPr/>
          <p:nvPr/>
        </p:nvSpPr>
        <p:spPr>
          <a:xfrm>
            <a:off x="5048408" y="5043170"/>
            <a:ext cx="598646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+ 0*δ mod 7 = 3</a:t>
            </a:r>
          </a:p>
        </p:txBody>
      </p:sp>
      <p:sp>
        <p:nvSpPr>
          <p:cNvPr id="3309" name="H1(k6) + 1*δ mod 7 = 5"/>
          <p:cNvSpPr/>
          <p:nvPr/>
        </p:nvSpPr>
        <p:spPr>
          <a:xfrm>
            <a:off x="5048408" y="5602075"/>
            <a:ext cx="598646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+ 1*δ mod 7 = 5</a:t>
            </a:r>
          </a:p>
        </p:txBody>
      </p:sp>
      <p:sp>
        <p:nvSpPr>
          <p:cNvPr id="3310" name="H1(k6) + 2*δ mod 7 = 0"/>
          <p:cNvSpPr/>
          <p:nvPr/>
        </p:nvSpPr>
        <p:spPr>
          <a:xfrm>
            <a:off x="5048408" y="6145636"/>
            <a:ext cx="598646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+ 2*δ mod 7 = 0</a:t>
            </a:r>
          </a:p>
        </p:txBody>
      </p:sp>
      <p:sp>
        <p:nvSpPr>
          <p:cNvPr id="3311" name="Line"/>
          <p:cNvSpPr/>
          <p:nvPr/>
        </p:nvSpPr>
        <p:spPr>
          <a:xfrm flipV="1">
            <a:off x="6502400" y="2538465"/>
            <a:ext cx="1" cy="66310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16" name="Connection Line"/>
          <p:cNvSpPr/>
          <p:nvPr/>
        </p:nvSpPr>
        <p:spPr>
          <a:xfrm>
            <a:off x="6811578" y="2553110"/>
            <a:ext cx="2475152" cy="683060"/>
          </a:xfrm>
          <a:custGeom>
            <a:avLst/>
            <a:gdLst/>
            <a:ahLst/>
            <a:cxnLst>
              <a:cxn ang="0">
                <a:pos x="wd2" y="hd2"/>
              </a:cxn>
              <a:cxn ang="5400000">
                <a:pos x="wd2" y="hd2"/>
              </a:cxn>
              <a:cxn ang="10800000">
                <a:pos x="wd2" y="hd2"/>
              </a:cxn>
              <a:cxn ang="16200000">
                <a:pos x="wd2" y="hd2"/>
              </a:cxn>
            </a:cxnLst>
            <a:rect l="0" t="0" r="r" b="b"/>
            <a:pathLst>
              <a:path w="21600" h="16203" extrusionOk="0">
                <a:moveTo>
                  <a:pt x="21600" y="0"/>
                </a:moveTo>
                <a:cubicBezTo>
                  <a:pt x="14778" y="21328"/>
                  <a:pt x="7578" y="21600"/>
                  <a:pt x="0" y="815"/>
                </a:cubicBezTo>
              </a:path>
            </a:pathLst>
          </a:custGeom>
          <a:ln w="50800">
            <a:solidFill>
              <a:srgbClr val="FFFFFF"/>
            </a:solidFill>
            <a:miter lim="400000"/>
          </a:ln>
        </p:spPr>
        <p:txBody>
          <a:bodyPr/>
          <a:lstStyle/>
          <a:p>
            <a:endParaRPr/>
          </a:p>
        </p:txBody>
      </p:sp>
      <p:sp>
        <p:nvSpPr>
          <p:cNvPr id="3313" name="Line"/>
          <p:cNvSpPr/>
          <p:nvPr/>
        </p:nvSpPr>
        <p:spPr>
          <a:xfrm flipV="1">
            <a:off x="9148008" y="2485628"/>
            <a:ext cx="215703" cy="216652"/>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17" name="Connection Line"/>
          <p:cNvSpPr/>
          <p:nvPr/>
        </p:nvSpPr>
        <p:spPr>
          <a:xfrm>
            <a:off x="2031755" y="221360"/>
            <a:ext cx="7444195" cy="1155502"/>
          </a:xfrm>
          <a:custGeom>
            <a:avLst/>
            <a:gdLst/>
            <a:ahLst/>
            <a:cxnLst>
              <a:cxn ang="0">
                <a:pos x="wd2" y="hd2"/>
              </a:cxn>
              <a:cxn ang="5400000">
                <a:pos x="wd2" y="hd2"/>
              </a:cxn>
              <a:cxn ang="10800000">
                <a:pos x="wd2" y="hd2"/>
              </a:cxn>
              <a:cxn ang="16200000">
                <a:pos x="wd2" y="hd2"/>
              </a:cxn>
            </a:cxnLst>
            <a:rect l="0" t="0" r="r" b="b"/>
            <a:pathLst>
              <a:path w="21600" h="16204" extrusionOk="0">
                <a:moveTo>
                  <a:pt x="0" y="15222"/>
                </a:moveTo>
                <a:cubicBezTo>
                  <a:pt x="6850" y="-5396"/>
                  <a:pt x="14050" y="-5069"/>
                  <a:pt x="21600" y="16204"/>
                </a:cubicBezTo>
              </a:path>
            </a:pathLst>
          </a:custGeom>
          <a:ln w="50800">
            <a:solidFill>
              <a:srgbClr val="FFFFFF"/>
            </a:solidFill>
            <a:miter lim="400000"/>
          </a:ln>
        </p:spPr>
        <p:txBody>
          <a:bodyPr/>
          <a:lstStyle/>
          <a:p>
            <a:endParaRPr/>
          </a:p>
        </p:txBody>
      </p:sp>
      <p:sp>
        <p:nvSpPr>
          <p:cNvPr id="3315" name="Line"/>
          <p:cNvSpPr/>
          <p:nvPr/>
        </p:nvSpPr>
        <p:spPr>
          <a:xfrm flipH="1">
            <a:off x="1839369" y="1278113"/>
            <a:ext cx="238027" cy="15741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Outline"/>
          <p:cNvSpPr>
            <a:spLocks noGrp="1"/>
          </p:cNvSpPr>
          <p:nvPr>
            <p:ph type="title"/>
          </p:nvPr>
        </p:nvSpPr>
        <p:spPr>
          <a:xfrm>
            <a:off x="952500" y="-5328"/>
            <a:ext cx="11099800" cy="1421763"/>
          </a:xfrm>
          <a:prstGeom prst="rect">
            <a:avLst/>
          </a:prstGeom>
        </p:spPr>
        <p:txBody>
          <a:bodyPr/>
          <a:lstStyle>
            <a:lvl1pPr>
              <a:defRPr b="1"/>
            </a:lvl1pPr>
          </a:lstStyle>
          <a:p>
            <a:r>
              <a:t>Outline</a:t>
            </a:r>
          </a:p>
        </p:txBody>
      </p:sp>
      <p:sp>
        <p:nvSpPr>
          <p:cNvPr id="126" name="Open addressing techniques implementation details:…"/>
          <p:cNvSpPr>
            <a:spLocks noGrp="1"/>
          </p:cNvSpPr>
          <p:nvPr>
            <p:ph type="body" idx="1"/>
          </p:nvPr>
        </p:nvSpPr>
        <p:spPr>
          <a:xfrm>
            <a:off x="1244987" y="1187297"/>
            <a:ext cx="11099801" cy="8014299"/>
          </a:xfrm>
          <a:prstGeom prst="rect">
            <a:avLst/>
          </a:prstGeom>
        </p:spPr>
        <p:txBody>
          <a:bodyPr/>
          <a:lstStyle/>
          <a:p>
            <a:pPr marL="262254" indent="-262254" defTabSz="344677">
              <a:spcBef>
                <a:spcPts val="2300"/>
              </a:spcBef>
              <a:defRPr sz="2773"/>
            </a:pPr>
            <a:r>
              <a:rPr dirty="0"/>
              <a:t>Open addressing techniques implementation details:</a:t>
            </a:r>
          </a:p>
          <a:p>
            <a:pPr marL="524509" lvl="1" indent="-262254" defTabSz="344677">
              <a:spcBef>
                <a:spcPts val="2300"/>
              </a:spcBef>
              <a:defRPr sz="2773" b="1">
                <a:solidFill>
                  <a:schemeClr val="accent2">
                    <a:satOff val="-13916"/>
                    <a:lumOff val="13989"/>
                  </a:schemeClr>
                </a:solidFill>
              </a:defRPr>
            </a:pPr>
            <a:r>
              <a:rPr dirty="0"/>
              <a:t>Linear probing</a:t>
            </a:r>
          </a:p>
          <a:p>
            <a:pPr marL="786764" lvl="2" indent="-262254" defTabSz="344677">
              <a:spcBef>
                <a:spcPts val="2300"/>
              </a:spcBef>
              <a:defRPr sz="2773"/>
            </a:pPr>
            <a:r>
              <a:rPr dirty="0"/>
              <a:t>What is linear probing?</a:t>
            </a:r>
          </a:p>
          <a:p>
            <a:pPr marL="786764" lvl="2" indent="-262254" defTabSz="344677">
              <a:spcBef>
                <a:spcPts val="2300"/>
              </a:spcBef>
              <a:defRPr sz="2773"/>
            </a:pPr>
            <a:r>
              <a:rPr dirty="0"/>
              <a:t>Chaos with cycles</a:t>
            </a:r>
          </a:p>
          <a:p>
            <a:pPr marL="786764" lvl="2" indent="-262254" defTabSz="344677">
              <a:spcBef>
                <a:spcPts val="2300"/>
              </a:spcBef>
              <a:defRPr sz="2773"/>
            </a:pPr>
            <a:r>
              <a:rPr dirty="0"/>
              <a:t>Linear probing insertion examples</a:t>
            </a:r>
          </a:p>
          <a:p>
            <a:pPr marL="786764" lvl="2" indent="-262254" defTabSz="344677">
              <a:spcBef>
                <a:spcPts val="2300"/>
              </a:spcBef>
              <a:defRPr sz="2773"/>
            </a:pPr>
            <a:r>
              <a:rPr dirty="0"/>
              <a:t>Table resizing and updating values</a:t>
            </a:r>
          </a:p>
          <a:p>
            <a:pPr marL="524509" lvl="1" indent="-262254" defTabSz="344677">
              <a:spcBef>
                <a:spcPts val="2300"/>
              </a:spcBef>
              <a:defRPr sz="2773" b="1">
                <a:solidFill>
                  <a:schemeClr val="accent2">
                    <a:satOff val="-13916"/>
                    <a:lumOff val="13989"/>
                  </a:schemeClr>
                </a:solidFill>
              </a:defRPr>
            </a:pPr>
            <a:r>
              <a:rPr dirty="0"/>
              <a:t>Quadratic probing</a:t>
            </a:r>
          </a:p>
          <a:p>
            <a:pPr marL="786764" lvl="2" indent="-262254" defTabSz="344677">
              <a:spcBef>
                <a:spcPts val="2300"/>
              </a:spcBef>
              <a:defRPr sz="2773"/>
            </a:pPr>
            <a:r>
              <a:rPr dirty="0"/>
              <a:t>What is quadratic probing?</a:t>
            </a:r>
          </a:p>
          <a:p>
            <a:pPr marL="786764" lvl="2" indent="-262254" defTabSz="344677">
              <a:spcBef>
                <a:spcPts val="2300"/>
              </a:spcBef>
              <a:defRPr sz="2773"/>
            </a:pPr>
            <a:r>
              <a:rPr dirty="0"/>
              <a:t>Problems with probing sequence cycles</a:t>
            </a:r>
          </a:p>
          <a:p>
            <a:pPr marL="786764" lvl="2" indent="-262254" defTabSz="344677">
              <a:spcBef>
                <a:spcPts val="2300"/>
              </a:spcBef>
              <a:defRPr sz="2773"/>
            </a:pPr>
            <a:r>
              <a:rPr dirty="0"/>
              <a:t>Different ways to quadratically probe</a:t>
            </a:r>
          </a:p>
          <a:p>
            <a:pPr marL="786764" lvl="2" indent="-262254" defTabSz="344677">
              <a:spcBef>
                <a:spcPts val="2300"/>
              </a:spcBef>
              <a:defRPr sz="2773"/>
            </a:pPr>
            <a:r>
              <a:rPr dirty="0"/>
              <a:t>Inserting/resize examples</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4" name="Table"/>
          <p:cNvGraphicFramePr/>
          <p:nvPr/>
        </p:nvGraphicFramePr>
        <p:xfrm>
          <a:off x="8547100" y="1352550"/>
          <a:ext cx="4402287" cy="7849890"/>
        </p:xfrm>
        <a:graphic>
          <a:graphicData uri="http://schemas.openxmlformats.org/drawingml/2006/table">
            <a:tbl>
              <a:tblPr>
                <a:tableStyleId>{4C3C2611-4C71-4FC5-86AE-919BDF0F9419}</a:tableStyleId>
              </a:tblPr>
              <a:tblGrid>
                <a:gridCol w="647234">
                  <a:extLst>
                    <a:ext uri="{9D8B030D-6E8A-4147-A177-3AD203B41FA5}">
                      <a16:colId xmlns:a16="http://schemas.microsoft.com/office/drawing/2014/main" val="20000"/>
                    </a:ext>
                  </a:extLst>
                </a:gridCol>
                <a:gridCol w="1015255">
                  <a:extLst>
                    <a:ext uri="{9D8B030D-6E8A-4147-A177-3AD203B41FA5}">
                      <a16:colId xmlns:a16="http://schemas.microsoft.com/office/drawing/2014/main" val="20001"/>
                    </a:ext>
                  </a:extLst>
                </a:gridCol>
                <a:gridCol w="2727096">
                  <a:extLst>
                    <a:ext uri="{9D8B030D-6E8A-4147-A177-3AD203B41FA5}">
                      <a16:colId xmlns:a16="http://schemas.microsoft.com/office/drawing/2014/main" val="20002"/>
                    </a:ext>
                  </a:extLst>
                </a:gridCol>
              </a:tblGrid>
              <a:tr h="712471">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Key</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Value</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5"/>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6"/>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7"/>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8"/>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9"/>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10"/>
                  </a:ext>
                </a:extLst>
              </a:tr>
            </a:tbl>
          </a:graphicData>
        </a:graphic>
      </p:graphicFrame>
      <p:sp>
        <p:nvSpPr>
          <p:cNvPr id="275" name="H(x) = x² + 3 mod 10"/>
          <p:cNvSpPr/>
          <p:nvPr/>
        </p:nvSpPr>
        <p:spPr>
          <a:xfrm>
            <a:off x="1448122" y="4248794"/>
            <a:ext cx="5619453"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(x) = x² + 3 mod 10</a:t>
            </a:r>
          </a:p>
        </p:txBody>
      </p:sp>
      <p:sp>
        <p:nvSpPr>
          <p:cNvPr id="276" name="Suppose we’re inserting (integer, string) key-value pairs into the table representing rankings of users to their usernames from an online programming competition and we’re using the hash function:"/>
          <p:cNvSpPr/>
          <p:nvPr/>
        </p:nvSpPr>
        <p:spPr>
          <a:xfrm>
            <a:off x="59134" y="1346199"/>
            <a:ext cx="8397429" cy="276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Suppose we’re inserting (integer, string) key-value pairs into the table representing rankings of users to their usernames from an online programming competition and we’re using the hash function:</a:t>
            </a:r>
          </a:p>
        </p:txBody>
      </p:sp>
      <p:sp>
        <p:nvSpPr>
          <p:cNvPr id="277" name="How does a hash table work?"/>
          <p:cNvSpPr>
            <a:spLocks noGrp="1"/>
          </p:cNvSpPr>
          <p:nvPr>
            <p:ph type="title"/>
          </p:nvPr>
        </p:nvSpPr>
        <p:spPr>
          <a:xfrm>
            <a:off x="436909" y="142907"/>
            <a:ext cx="12130981" cy="1166544"/>
          </a:xfrm>
          <a:prstGeom prst="rect">
            <a:avLst/>
          </a:prstGeom>
        </p:spPr>
        <p:txBody>
          <a:bodyPr/>
          <a:lstStyle>
            <a:lvl1pPr defTabSz="420624">
              <a:defRPr sz="5760" b="1"/>
            </a:lvl1pPr>
          </a:lstStyle>
          <a:p>
            <a:r>
              <a:t>How does a hash table work?</a:t>
            </a:r>
          </a:p>
        </p:txBody>
      </p:sp>
    </p:spTree>
  </p:cSld>
  <p:clrMapOvr>
    <a:masterClrMapping/>
  </p:clrMapOvr>
  <p:transition spd="med"/>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19" name="Table"/>
          <p:cNvGraphicFramePr/>
          <p:nvPr/>
        </p:nvGraphicFramePr>
        <p:xfrm>
          <a:off x="763885" y="15879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20" name="Table"/>
          <p:cNvGraphicFramePr/>
          <p:nvPr/>
        </p:nvGraphicFramePr>
        <p:xfrm>
          <a:off x="763885" y="8851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321" name="The maximum threshold on this table was five key-value pairs, so it’s time to resize."/>
          <p:cNvSpPr/>
          <p:nvPr/>
        </p:nvSpPr>
        <p:spPr>
          <a:xfrm>
            <a:off x="251953" y="3325886"/>
            <a:ext cx="12500894" cy="1210588"/>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dirty="0"/>
              <a:t>The maximum threshold on this table was five key-value pairs, so it’s time to resize.</a:t>
            </a:r>
          </a:p>
        </p:txBody>
      </p:sp>
      <p:sp>
        <p:nvSpPr>
          <p:cNvPr id="3322" name="To resize one strategy is compute 2N and find the next prime above this value."/>
          <p:cNvSpPr/>
          <p:nvPr/>
        </p:nvSpPr>
        <p:spPr>
          <a:xfrm>
            <a:off x="600844" y="5029200"/>
            <a:ext cx="11803113"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To resize one strategy is compute 2N and find the next prime above this value.</a:t>
            </a:r>
          </a:p>
        </p:txBody>
      </p:sp>
      <p:sp>
        <p:nvSpPr>
          <p:cNvPr id="3323" name="In this case 2N = 14 and the next prime above 14 is 17, so 17 is the new table size."/>
          <p:cNvSpPr/>
          <p:nvPr/>
        </p:nvSpPr>
        <p:spPr>
          <a:xfrm>
            <a:off x="298152" y="6934200"/>
            <a:ext cx="12408496"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In this case 2N = 14 and the next prime above 14 is 17, so 17 is the new table size.</a:t>
            </a:r>
          </a:p>
        </p:txBody>
      </p:sp>
    </p:spTree>
  </p:cSld>
  <p:clrMapOvr>
    <a:masterClrMapping/>
  </p:clrMapOvr>
  <p:transition spd="med"/>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25" name="Table"/>
          <p:cNvGraphicFramePr/>
          <p:nvPr/>
        </p:nvGraphicFramePr>
        <p:xfrm>
          <a:off x="763885" y="7243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26" name="Table"/>
          <p:cNvGraphicFramePr/>
          <p:nvPr/>
        </p:nvGraphicFramePr>
        <p:xfrm>
          <a:off x="763885" y="215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27" name="Table"/>
          <p:cNvGraphicFramePr/>
          <p:nvPr/>
        </p:nvGraphicFramePr>
        <p:xfrm>
          <a:off x="292100" y="27938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28" name="Table"/>
          <p:cNvGraphicFramePr/>
          <p:nvPr/>
        </p:nvGraphicFramePr>
        <p:xfrm>
          <a:off x="631353" y="39110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29" name="Table"/>
          <p:cNvGraphicFramePr/>
          <p:nvPr/>
        </p:nvGraphicFramePr>
        <p:xfrm>
          <a:off x="292100" y="19302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30"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32" name="Table"/>
          <p:cNvGraphicFramePr/>
          <p:nvPr/>
        </p:nvGraphicFramePr>
        <p:xfrm>
          <a:off x="763885" y="7243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33" name="Table"/>
          <p:cNvGraphicFramePr/>
          <p:nvPr/>
        </p:nvGraphicFramePr>
        <p:xfrm>
          <a:off x="763885" y="215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34" name="Table"/>
          <p:cNvGraphicFramePr/>
          <p:nvPr/>
        </p:nvGraphicFramePr>
        <p:xfrm>
          <a:off x="292100" y="27938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35" name="Table"/>
          <p:cNvGraphicFramePr/>
          <p:nvPr/>
        </p:nvGraphicFramePr>
        <p:xfrm>
          <a:off x="631353" y="39110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36" name="Table"/>
          <p:cNvGraphicFramePr/>
          <p:nvPr/>
        </p:nvGraphicFramePr>
        <p:xfrm>
          <a:off x="292100" y="19302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37"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338" name="Line"/>
          <p:cNvSpPr/>
          <p:nvPr/>
        </p:nvSpPr>
        <p:spPr>
          <a:xfrm flipV="1">
            <a:off x="1562100" y="1679451"/>
            <a:ext cx="0"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39" name="From before, H1(k6) = 3, H2(k6) = 23"/>
          <p:cNvSpPr/>
          <p:nvPr/>
        </p:nvSpPr>
        <p:spPr>
          <a:xfrm>
            <a:off x="1432817" y="5721349"/>
            <a:ext cx="965656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3,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 23</a:t>
            </a:r>
          </a:p>
        </p:txBody>
      </p:sp>
    </p:spTree>
  </p:cSld>
  <p:clrMapOvr>
    <a:masterClrMapping/>
  </p:clrMapOvr>
  <p:transition spd="med"/>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41" name="Table"/>
          <p:cNvGraphicFramePr/>
          <p:nvPr/>
        </p:nvGraphicFramePr>
        <p:xfrm>
          <a:off x="763885" y="7243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42" name="Table"/>
          <p:cNvGraphicFramePr/>
          <p:nvPr/>
        </p:nvGraphicFramePr>
        <p:xfrm>
          <a:off x="763885" y="215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43" name="Table"/>
          <p:cNvGraphicFramePr/>
          <p:nvPr/>
        </p:nvGraphicFramePr>
        <p:xfrm>
          <a:off x="292100" y="27938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44" name="Table"/>
          <p:cNvGraphicFramePr/>
          <p:nvPr/>
        </p:nvGraphicFramePr>
        <p:xfrm>
          <a:off x="631353" y="39110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45" name="Table"/>
          <p:cNvGraphicFramePr/>
          <p:nvPr/>
        </p:nvGraphicFramePr>
        <p:xfrm>
          <a:off x="292100" y="19302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46"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347" name="Line"/>
          <p:cNvSpPr/>
          <p:nvPr/>
        </p:nvSpPr>
        <p:spPr>
          <a:xfrm flipV="1">
            <a:off x="1562100" y="1679451"/>
            <a:ext cx="0"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48" name="From before, H1(k6) = 3, H2(k6) = 23"/>
          <p:cNvSpPr/>
          <p:nvPr/>
        </p:nvSpPr>
        <p:spPr>
          <a:xfrm>
            <a:off x="1432817" y="5721349"/>
            <a:ext cx="965656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3,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 23</a:t>
            </a:r>
          </a:p>
        </p:txBody>
      </p:sp>
      <p:sp>
        <p:nvSpPr>
          <p:cNvPr id="3349" name="δ = H2(k6) mod 17 = 6"/>
          <p:cNvSpPr/>
          <p:nvPr/>
        </p:nvSpPr>
        <p:spPr>
          <a:xfrm>
            <a:off x="3646797" y="6375313"/>
            <a:ext cx="571120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mod 17 = 6</a:t>
            </a:r>
          </a:p>
        </p:txBody>
      </p:sp>
    </p:spTree>
  </p:cSld>
  <p:clrMapOvr>
    <a:masterClrMapping/>
  </p:clrMapOvr>
  <p:transition spd="med"/>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51" name="Table"/>
          <p:cNvGraphicFramePr/>
          <p:nvPr/>
        </p:nvGraphicFramePr>
        <p:xfrm>
          <a:off x="763885" y="7243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52" name="Table"/>
          <p:cNvGraphicFramePr/>
          <p:nvPr/>
        </p:nvGraphicFramePr>
        <p:xfrm>
          <a:off x="763885" y="215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53" name="Table"/>
          <p:cNvGraphicFramePr/>
          <p:nvPr/>
        </p:nvGraphicFramePr>
        <p:xfrm>
          <a:off x="292100" y="27938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54" name="Table"/>
          <p:cNvGraphicFramePr/>
          <p:nvPr/>
        </p:nvGraphicFramePr>
        <p:xfrm>
          <a:off x="631353" y="39110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55" name="Table"/>
          <p:cNvGraphicFramePr/>
          <p:nvPr/>
        </p:nvGraphicFramePr>
        <p:xfrm>
          <a:off x="292100" y="19302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56"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357" name="Line"/>
          <p:cNvSpPr/>
          <p:nvPr/>
        </p:nvSpPr>
        <p:spPr>
          <a:xfrm flipV="1">
            <a:off x="1562100" y="1679451"/>
            <a:ext cx="0"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358" name="From before, H1(k6) = 3, H2(k6) = 23"/>
          <p:cNvSpPr/>
          <p:nvPr/>
        </p:nvSpPr>
        <p:spPr>
          <a:xfrm>
            <a:off x="1432817" y="5721349"/>
            <a:ext cx="965656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3,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 23</a:t>
            </a:r>
          </a:p>
        </p:txBody>
      </p:sp>
      <p:sp>
        <p:nvSpPr>
          <p:cNvPr id="3359" name="δ = H2(k6) mod 17 = 6"/>
          <p:cNvSpPr/>
          <p:nvPr/>
        </p:nvSpPr>
        <p:spPr>
          <a:xfrm>
            <a:off x="3646797" y="6375313"/>
            <a:ext cx="571120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6</a:t>
            </a:r>
            <a:r>
              <a:t>) mod 17 = 6</a:t>
            </a:r>
          </a:p>
        </p:txBody>
      </p:sp>
      <p:sp>
        <p:nvSpPr>
          <p:cNvPr id="3360" name="H1(k6) + 0*δ mod 17 = 3"/>
          <p:cNvSpPr/>
          <p:nvPr/>
        </p:nvSpPr>
        <p:spPr>
          <a:xfrm>
            <a:off x="3371540" y="7029276"/>
            <a:ext cx="626172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6</a:t>
            </a:r>
            <a:r>
              <a:t>) + 0*δ mod 17 = 3</a:t>
            </a:r>
          </a:p>
        </p:txBody>
      </p:sp>
      <p:sp>
        <p:nvSpPr>
          <p:cNvPr id="3361" name="Line"/>
          <p:cNvSpPr/>
          <p:nvPr/>
        </p:nvSpPr>
        <p:spPr>
          <a:xfrm>
            <a:off x="1940669" y="1688455"/>
            <a:ext cx="2853284" cy="1342579"/>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63" name="Table"/>
          <p:cNvGraphicFramePr/>
          <p:nvPr/>
        </p:nvGraphicFramePr>
        <p:xfrm>
          <a:off x="763885" y="7243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64" name="Table"/>
          <p:cNvGraphicFramePr/>
          <p:nvPr/>
        </p:nvGraphicFramePr>
        <p:xfrm>
          <a:off x="763885" y="215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65" name="Table"/>
          <p:cNvGraphicFramePr/>
          <p:nvPr/>
        </p:nvGraphicFramePr>
        <p:xfrm>
          <a:off x="292100" y="27938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66" name="Table"/>
          <p:cNvGraphicFramePr/>
          <p:nvPr/>
        </p:nvGraphicFramePr>
        <p:xfrm>
          <a:off x="631353" y="39110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67" name="Table"/>
          <p:cNvGraphicFramePr/>
          <p:nvPr/>
        </p:nvGraphicFramePr>
        <p:xfrm>
          <a:off x="292100" y="19302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68"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369" name="Line"/>
          <p:cNvSpPr/>
          <p:nvPr/>
        </p:nvSpPr>
        <p:spPr>
          <a:xfrm flipV="1">
            <a:off x="1562100" y="1679451"/>
            <a:ext cx="0"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1" name="Table"/>
          <p:cNvGraphicFramePr/>
          <p:nvPr/>
        </p:nvGraphicFramePr>
        <p:xfrm>
          <a:off x="763885" y="7243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72" name="Table"/>
          <p:cNvGraphicFramePr/>
          <p:nvPr/>
        </p:nvGraphicFramePr>
        <p:xfrm>
          <a:off x="763885" y="215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73" name="Table"/>
          <p:cNvGraphicFramePr/>
          <p:nvPr/>
        </p:nvGraphicFramePr>
        <p:xfrm>
          <a:off x="292100" y="27938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74" name="Table"/>
          <p:cNvGraphicFramePr/>
          <p:nvPr/>
        </p:nvGraphicFramePr>
        <p:xfrm>
          <a:off x="631353" y="39110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75" name="Table"/>
          <p:cNvGraphicFramePr/>
          <p:nvPr/>
        </p:nvGraphicFramePr>
        <p:xfrm>
          <a:off x="292100" y="19302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76"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377" name="Line"/>
          <p:cNvSpPr/>
          <p:nvPr/>
        </p:nvSpPr>
        <p:spPr>
          <a:xfrm flipV="1">
            <a:off x="3200400" y="1692151"/>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 name="Table"/>
          <p:cNvGraphicFramePr/>
          <p:nvPr/>
        </p:nvGraphicFramePr>
        <p:xfrm>
          <a:off x="763885" y="7243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80" name="Table"/>
          <p:cNvGraphicFramePr/>
          <p:nvPr/>
        </p:nvGraphicFramePr>
        <p:xfrm>
          <a:off x="763885" y="215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81" name="Table"/>
          <p:cNvGraphicFramePr/>
          <p:nvPr/>
        </p:nvGraphicFramePr>
        <p:xfrm>
          <a:off x="292100" y="27938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82" name="Table"/>
          <p:cNvGraphicFramePr/>
          <p:nvPr/>
        </p:nvGraphicFramePr>
        <p:xfrm>
          <a:off x="631353" y="39110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83" name="Table"/>
          <p:cNvGraphicFramePr/>
          <p:nvPr/>
        </p:nvGraphicFramePr>
        <p:xfrm>
          <a:off x="292100" y="19302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84"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385" name="Line"/>
          <p:cNvSpPr/>
          <p:nvPr/>
        </p:nvSpPr>
        <p:spPr>
          <a:xfrm flipV="1">
            <a:off x="4813300"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87" name="Table"/>
          <p:cNvGraphicFramePr/>
          <p:nvPr/>
        </p:nvGraphicFramePr>
        <p:xfrm>
          <a:off x="763885" y="7243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88" name="Table"/>
          <p:cNvGraphicFramePr/>
          <p:nvPr/>
        </p:nvGraphicFramePr>
        <p:xfrm>
          <a:off x="763885" y="215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89" name="Table"/>
          <p:cNvGraphicFramePr/>
          <p:nvPr/>
        </p:nvGraphicFramePr>
        <p:xfrm>
          <a:off x="292100" y="27938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90" name="Table"/>
          <p:cNvGraphicFramePr/>
          <p:nvPr/>
        </p:nvGraphicFramePr>
        <p:xfrm>
          <a:off x="631353" y="39110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91" name="Table"/>
          <p:cNvGraphicFramePr/>
          <p:nvPr/>
        </p:nvGraphicFramePr>
        <p:xfrm>
          <a:off x="292100" y="19302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92"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93"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394" name="From before, H1(k2) = 2, H2(k2) = -79"/>
          <p:cNvSpPr/>
          <p:nvPr/>
        </p:nvSpPr>
        <p:spPr>
          <a:xfrm>
            <a:off x="1295189" y="5721349"/>
            <a:ext cx="993182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2</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2</a:t>
            </a:r>
            <a:r>
              <a:t>) = -79</a:t>
            </a:r>
          </a:p>
        </p:txBody>
      </p:sp>
      <p:sp>
        <p:nvSpPr>
          <p:cNvPr id="3395" name="Line"/>
          <p:cNvSpPr/>
          <p:nvPr/>
        </p:nvSpPr>
        <p:spPr>
          <a:xfrm flipV="1">
            <a:off x="4813300"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97" name="Table"/>
          <p:cNvGraphicFramePr/>
          <p:nvPr/>
        </p:nvGraphicFramePr>
        <p:xfrm>
          <a:off x="763885" y="7243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398" name="Table"/>
          <p:cNvGraphicFramePr/>
          <p:nvPr/>
        </p:nvGraphicFramePr>
        <p:xfrm>
          <a:off x="763885" y="215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399" name="Table"/>
          <p:cNvGraphicFramePr/>
          <p:nvPr/>
        </p:nvGraphicFramePr>
        <p:xfrm>
          <a:off x="292100" y="27938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00" name="Table"/>
          <p:cNvGraphicFramePr/>
          <p:nvPr/>
        </p:nvGraphicFramePr>
        <p:xfrm>
          <a:off x="631353" y="39110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01" name="Table"/>
          <p:cNvGraphicFramePr/>
          <p:nvPr/>
        </p:nvGraphicFramePr>
        <p:xfrm>
          <a:off x="292100" y="19302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02"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03"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404" name="From before, H1(k2) = 2, H2(k2) = -79"/>
          <p:cNvSpPr/>
          <p:nvPr/>
        </p:nvSpPr>
        <p:spPr>
          <a:xfrm>
            <a:off x="1295189" y="5721349"/>
            <a:ext cx="993182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2</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2</a:t>
            </a:r>
            <a:r>
              <a:t>) = -79</a:t>
            </a:r>
          </a:p>
        </p:txBody>
      </p:sp>
      <p:sp>
        <p:nvSpPr>
          <p:cNvPr id="3405" name="δ = H2(k2) mod 17 = 6"/>
          <p:cNvSpPr/>
          <p:nvPr/>
        </p:nvSpPr>
        <p:spPr>
          <a:xfrm>
            <a:off x="3646797" y="6375313"/>
            <a:ext cx="571120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2</a:t>
            </a:r>
            <a:r>
              <a:t>) mod 17 = 6</a:t>
            </a:r>
          </a:p>
        </p:txBody>
      </p:sp>
      <p:sp>
        <p:nvSpPr>
          <p:cNvPr id="3406" name="Line"/>
          <p:cNvSpPr/>
          <p:nvPr/>
        </p:nvSpPr>
        <p:spPr>
          <a:xfrm flipV="1">
            <a:off x="4813300"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9" name="Table"/>
          <p:cNvGraphicFramePr/>
          <p:nvPr/>
        </p:nvGraphicFramePr>
        <p:xfrm>
          <a:off x="8547100" y="1352550"/>
          <a:ext cx="4402287" cy="7849890"/>
        </p:xfrm>
        <a:graphic>
          <a:graphicData uri="http://schemas.openxmlformats.org/drawingml/2006/table">
            <a:tbl>
              <a:tblPr>
                <a:tableStyleId>{4C3C2611-4C71-4FC5-86AE-919BDF0F9419}</a:tableStyleId>
              </a:tblPr>
              <a:tblGrid>
                <a:gridCol w="647234">
                  <a:extLst>
                    <a:ext uri="{9D8B030D-6E8A-4147-A177-3AD203B41FA5}">
                      <a16:colId xmlns:a16="http://schemas.microsoft.com/office/drawing/2014/main" val="20000"/>
                    </a:ext>
                  </a:extLst>
                </a:gridCol>
                <a:gridCol w="1015255">
                  <a:extLst>
                    <a:ext uri="{9D8B030D-6E8A-4147-A177-3AD203B41FA5}">
                      <a16:colId xmlns:a16="http://schemas.microsoft.com/office/drawing/2014/main" val="20001"/>
                    </a:ext>
                  </a:extLst>
                </a:gridCol>
                <a:gridCol w="2727096">
                  <a:extLst>
                    <a:ext uri="{9D8B030D-6E8A-4147-A177-3AD203B41FA5}">
                      <a16:colId xmlns:a16="http://schemas.microsoft.com/office/drawing/2014/main" val="20002"/>
                    </a:ext>
                  </a:extLst>
                </a:gridCol>
              </a:tblGrid>
              <a:tr h="712471">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Key</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Value</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tc>
                <a:tc>
                  <a:txBody>
                    <a:bodyPr/>
                    <a:lstStyle/>
                    <a:p>
                      <a:pPr defTabSz="914400">
                        <a:defRPr>
                          <a:solidFill>
                            <a:srgbClr val="000000"/>
                          </a:solidFill>
                        </a:defRPr>
                      </a:pPr>
                      <a:r>
                        <a:rPr sz="2800" b="1">
                          <a:solidFill>
                            <a:srgbClr val="FFFFFF"/>
                          </a:solidFill>
                          <a:latin typeface="Helvetica"/>
                          <a:ea typeface="Helvetica"/>
                          <a:cs typeface="Helvetica"/>
                          <a:sym typeface="Helvetica"/>
                        </a:rPr>
                        <a:t>“byte-eater”</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5"/>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6"/>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7"/>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8"/>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9"/>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10"/>
                  </a:ext>
                </a:extLst>
              </a:tr>
            </a:tbl>
          </a:graphicData>
        </a:graphic>
      </p:graphicFrame>
      <p:sp>
        <p:nvSpPr>
          <p:cNvPr id="280" name="Suppose we’re inserting (integer, string) key-value pairs into the table representing rankings of users to their usernames from an online programming competition and we’re using the hash function:"/>
          <p:cNvSpPr/>
          <p:nvPr/>
        </p:nvSpPr>
        <p:spPr>
          <a:xfrm>
            <a:off x="59134" y="1346199"/>
            <a:ext cx="8397429" cy="276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Suppose we’re inserting (integer, string) key-value pairs into the table representing rankings of users to their usernames from an online programming competition and we’re using the hash function:</a:t>
            </a:r>
          </a:p>
        </p:txBody>
      </p:sp>
      <p:sp>
        <p:nvSpPr>
          <p:cNvPr id="281" name="To insert (3, “byte-eater”) we hash the key (the rank) and find out where it goes in the table"/>
          <p:cNvSpPr/>
          <p:nvPr/>
        </p:nvSpPr>
        <p:spPr>
          <a:xfrm>
            <a:off x="419695" y="5005089"/>
            <a:ext cx="7676307"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To </a:t>
            </a:r>
            <a:r>
              <a:rPr b="1">
                <a:solidFill>
                  <a:schemeClr val="accent4">
                    <a:hueOff val="102361"/>
                    <a:satOff val="14118"/>
                    <a:lumOff val="10675"/>
                  </a:schemeClr>
                </a:solidFill>
              </a:rPr>
              <a:t>insert</a:t>
            </a:r>
            <a:r>
              <a:t> (3, “byte-eater”) we hash the key (the rank) and find out where it goes in the table</a:t>
            </a:r>
          </a:p>
        </p:txBody>
      </p:sp>
      <p:sp>
        <p:nvSpPr>
          <p:cNvPr id="282" name="H(3) = (3² + 3) mod 10 = 2"/>
          <p:cNvSpPr/>
          <p:nvPr/>
        </p:nvSpPr>
        <p:spPr>
          <a:xfrm>
            <a:off x="622349" y="7988239"/>
            <a:ext cx="727099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(3) = (3² + 3) mod 10 = 2</a:t>
            </a:r>
          </a:p>
        </p:txBody>
      </p:sp>
      <p:sp>
        <p:nvSpPr>
          <p:cNvPr id="283" name="Line"/>
          <p:cNvSpPr/>
          <p:nvPr/>
        </p:nvSpPr>
        <p:spPr>
          <a:xfrm flipV="1">
            <a:off x="7832576" y="4068316"/>
            <a:ext cx="1000622" cy="3929013"/>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84" name="How does a hash table work?"/>
          <p:cNvSpPr>
            <a:spLocks noGrp="1"/>
          </p:cNvSpPr>
          <p:nvPr>
            <p:ph type="title"/>
          </p:nvPr>
        </p:nvSpPr>
        <p:spPr>
          <a:xfrm>
            <a:off x="436909" y="142907"/>
            <a:ext cx="12130981" cy="1166544"/>
          </a:xfrm>
          <a:prstGeom prst="rect">
            <a:avLst/>
          </a:prstGeom>
        </p:spPr>
        <p:txBody>
          <a:bodyPr/>
          <a:lstStyle>
            <a:lvl1pPr defTabSz="420624">
              <a:defRPr sz="5760" b="1"/>
            </a:lvl1pPr>
          </a:lstStyle>
          <a:p>
            <a:r>
              <a:t>How does a hash table work?</a:t>
            </a:r>
          </a:p>
        </p:txBody>
      </p:sp>
      <p:sp>
        <p:nvSpPr>
          <p:cNvPr id="285" name="H(x) = x² + 3 mod 10"/>
          <p:cNvSpPr/>
          <p:nvPr/>
        </p:nvSpPr>
        <p:spPr>
          <a:xfrm>
            <a:off x="1448122" y="4248794"/>
            <a:ext cx="5619453"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(x) = x² + 3 mod 10</a:t>
            </a:r>
          </a:p>
        </p:txBody>
      </p:sp>
    </p:spTree>
  </p:cSld>
  <p:clrMapOvr>
    <a:masterClrMapping/>
  </p:clrMapOvr>
  <p:transition spd="med"/>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08" name="Table"/>
          <p:cNvGraphicFramePr/>
          <p:nvPr/>
        </p:nvGraphicFramePr>
        <p:xfrm>
          <a:off x="763885" y="7243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09" name="Table"/>
          <p:cNvGraphicFramePr/>
          <p:nvPr/>
        </p:nvGraphicFramePr>
        <p:xfrm>
          <a:off x="763885" y="215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10" name="Table"/>
          <p:cNvGraphicFramePr/>
          <p:nvPr/>
        </p:nvGraphicFramePr>
        <p:xfrm>
          <a:off x="292100" y="27938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11" name="Table"/>
          <p:cNvGraphicFramePr/>
          <p:nvPr/>
        </p:nvGraphicFramePr>
        <p:xfrm>
          <a:off x="631353" y="39110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12" name="Table"/>
          <p:cNvGraphicFramePr/>
          <p:nvPr/>
        </p:nvGraphicFramePr>
        <p:xfrm>
          <a:off x="292100" y="19302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13"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14"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415" name="From before, H1(k2) = 2, H2(k2) = -79"/>
          <p:cNvSpPr/>
          <p:nvPr/>
        </p:nvSpPr>
        <p:spPr>
          <a:xfrm>
            <a:off x="1295189" y="5721349"/>
            <a:ext cx="993182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2</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2</a:t>
            </a:r>
            <a:r>
              <a:t>) = -79</a:t>
            </a:r>
          </a:p>
        </p:txBody>
      </p:sp>
      <p:sp>
        <p:nvSpPr>
          <p:cNvPr id="3416" name="δ = H2(k2) mod 17 = 6"/>
          <p:cNvSpPr/>
          <p:nvPr/>
        </p:nvSpPr>
        <p:spPr>
          <a:xfrm>
            <a:off x="3646797" y="6375313"/>
            <a:ext cx="571120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2</a:t>
            </a:r>
            <a:r>
              <a:t>) mod 17 = 6</a:t>
            </a:r>
          </a:p>
        </p:txBody>
      </p:sp>
      <p:sp>
        <p:nvSpPr>
          <p:cNvPr id="3417" name="H1(k2) + 0*δ mod 17 = 2"/>
          <p:cNvSpPr/>
          <p:nvPr/>
        </p:nvSpPr>
        <p:spPr>
          <a:xfrm>
            <a:off x="3371540" y="7029276"/>
            <a:ext cx="626172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2</a:t>
            </a:r>
            <a:r>
              <a:t>) + 0*δ mod 17 = 2</a:t>
            </a:r>
          </a:p>
        </p:txBody>
      </p:sp>
      <p:sp>
        <p:nvSpPr>
          <p:cNvPr id="3418" name="Line"/>
          <p:cNvSpPr/>
          <p:nvPr/>
        </p:nvSpPr>
        <p:spPr>
          <a:xfrm flipV="1">
            <a:off x="4813300"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19" name="Line"/>
          <p:cNvSpPr/>
          <p:nvPr/>
        </p:nvSpPr>
        <p:spPr>
          <a:xfrm flipH="1">
            <a:off x="4081462" y="1676204"/>
            <a:ext cx="325439" cy="149826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21" name="Table"/>
          <p:cNvGraphicFramePr/>
          <p:nvPr/>
        </p:nvGraphicFramePr>
        <p:xfrm>
          <a:off x="763885" y="7243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22" name="Table"/>
          <p:cNvGraphicFramePr/>
          <p:nvPr/>
        </p:nvGraphicFramePr>
        <p:xfrm>
          <a:off x="763885" y="215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23" name="Table"/>
          <p:cNvGraphicFramePr/>
          <p:nvPr/>
        </p:nvGraphicFramePr>
        <p:xfrm>
          <a:off x="292100" y="27938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24" name="Table"/>
          <p:cNvGraphicFramePr/>
          <p:nvPr/>
        </p:nvGraphicFramePr>
        <p:xfrm>
          <a:off x="631353" y="39110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25" name="Table"/>
          <p:cNvGraphicFramePr/>
          <p:nvPr/>
        </p:nvGraphicFramePr>
        <p:xfrm>
          <a:off x="292100" y="19302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26"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27"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428" name="Line"/>
          <p:cNvSpPr/>
          <p:nvPr/>
        </p:nvSpPr>
        <p:spPr>
          <a:xfrm flipV="1">
            <a:off x="4813300"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30" name="Table"/>
          <p:cNvGraphicFramePr/>
          <p:nvPr/>
        </p:nvGraphicFramePr>
        <p:xfrm>
          <a:off x="763885" y="7243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31" name="Table"/>
          <p:cNvGraphicFramePr/>
          <p:nvPr/>
        </p:nvGraphicFramePr>
        <p:xfrm>
          <a:off x="763885" y="215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32" name="Table"/>
          <p:cNvGraphicFramePr/>
          <p:nvPr/>
        </p:nvGraphicFramePr>
        <p:xfrm>
          <a:off x="292100" y="27938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33" name="Table"/>
          <p:cNvGraphicFramePr/>
          <p:nvPr/>
        </p:nvGraphicFramePr>
        <p:xfrm>
          <a:off x="631353" y="39110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34" name="Table"/>
          <p:cNvGraphicFramePr/>
          <p:nvPr/>
        </p:nvGraphicFramePr>
        <p:xfrm>
          <a:off x="292100" y="19302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35"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36"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437" name="Line"/>
          <p:cNvSpPr/>
          <p:nvPr/>
        </p:nvSpPr>
        <p:spPr>
          <a:xfrm flipV="1">
            <a:off x="6502400"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39" name="Table"/>
          <p:cNvGraphicFramePr/>
          <p:nvPr/>
        </p:nvGraphicFramePr>
        <p:xfrm>
          <a:off x="763885" y="7243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40" name="Table"/>
          <p:cNvGraphicFramePr/>
          <p:nvPr/>
        </p:nvGraphicFramePr>
        <p:xfrm>
          <a:off x="763885" y="215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41" name="Table"/>
          <p:cNvGraphicFramePr/>
          <p:nvPr/>
        </p:nvGraphicFramePr>
        <p:xfrm>
          <a:off x="292100" y="27938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42" name="Table"/>
          <p:cNvGraphicFramePr/>
          <p:nvPr/>
        </p:nvGraphicFramePr>
        <p:xfrm>
          <a:off x="631353" y="39110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43" name="Table"/>
          <p:cNvGraphicFramePr/>
          <p:nvPr/>
        </p:nvGraphicFramePr>
        <p:xfrm>
          <a:off x="292100" y="19302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44"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45"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446" name="Line"/>
          <p:cNvSpPr/>
          <p:nvPr/>
        </p:nvSpPr>
        <p:spPr>
          <a:xfrm flipV="1">
            <a:off x="6502400"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47" name="From before, H1(k4) = 2, H2(k4) = 7"/>
          <p:cNvSpPr/>
          <p:nvPr/>
        </p:nvSpPr>
        <p:spPr>
          <a:xfrm>
            <a:off x="1570446" y="5721349"/>
            <a:ext cx="938130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 7</a:t>
            </a:r>
          </a:p>
        </p:txBody>
      </p:sp>
    </p:spTree>
  </p:cSld>
  <p:clrMapOvr>
    <a:masterClrMapping/>
  </p:clrMapOvr>
  <p:transition spd="med"/>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49" name="Table"/>
          <p:cNvGraphicFramePr/>
          <p:nvPr/>
        </p:nvGraphicFramePr>
        <p:xfrm>
          <a:off x="763885" y="7243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50" name="Table"/>
          <p:cNvGraphicFramePr/>
          <p:nvPr/>
        </p:nvGraphicFramePr>
        <p:xfrm>
          <a:off x="763885" y="215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51" name="Table"/>
          <p:cNvGraphicFramePr/>
          <p:nvPr/>
        </p:nvGraphicFramePr>
        <p:xfrm>
          <a:off x="292100" y="27938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52" name="Table"/>
          <p:cNvGraphicFramePr/>
          <p:nvPr/>
        </p:nvGraphicFramePr>
        <p:xfrm>
          <a:off x="631353" y="39110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53" name="Table"/>
          <p:cNvGraphicFramePr/>
          <p:nvPr/>
        </p:nvGraphicFramePr>
        <p:xfrm>
          <a:off x="292100" y="19302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54"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55"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456" name="Line"/>
          <p:cNvSpPr/>
          <p:nvPr/>
        </p:nvSpPr>
        <p:spPr>
          <a:xfrm flipV="1">
            <a:off x="6502400"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57" name="From before, H1(k4) = 2, H2(k4) = 7"/>
          <p:cNvSpPr/>
          <p:nvPr/>
        </p:nvSpPr>
        <p:spPr>
          <a:xfrm>
            <a:off x="1570446" y="5721349"/>
            <a:ext cx="938130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 7</a:t>
            </a:r>
          </a:p>
        </p:txBody>
      </p:sp>
      <p:sp>
        <p:nvSpPr>
          <p:cNvPr id="3458" name="δ = H2(k4) mod 17 = 7"/>
          <p:cNvSpPr/>
          <p:nvPr/>
        </p:nvSpPr>
        <p:spPr>
          <a:xfrm>
            <a:off x="3646797" y="6375313"/>
            <a:ext cx="571120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mod 17 = 7</a:t>
            </a:r>
          </a:p>
        </p:txBody>
      </p:sp>
    </p:spTree>
  </p:cSld>
  <p:clrMapOvr>
    <a:masterClrMapping/>
  </p:clrMapOvr>
  <p:transition spd="med"/>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60" name="Table"/>
          <p:cNvGraphicFramePr/>
          <p:nvPr/>
        </p:nvGraphicFramePr>
        <p:xfrm>
          <a:off x="763885" y="7243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61" name="Table"/>
          <p:cNvGraphicFramePr/>
          <p:nvPr/>
        </p:nvGraphicFramePr>
        <p:xfrm>
          <a:off x="763885" y="215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62" name="Table"/>
          <p:cNvGraphicFramePr/>
          <p:nvPr/>
        </p:nvGraphicFramePr>
        <p:xfrm>
          <a:off x="292100" y="27938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63" name="Table"/>
          <p:cNvGraphicFramePr/>
          <p:nvPr/>
        </p:nvGraphicFramePr>
        <p:xfrm>
          <a:off x="631353" y="39110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64" name="Table"/>
          <p:cNvGraphicFramePr/>
          <p:nvPr/>
        </p:nvGraphicFramePr>
        <p:xfrm>
          <a:off x="292100" y="19302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65"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66"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467" name="Line"/>
          <p:cNvSpPr/>
          <p:nvPr/>
        </p:nvSpPr>
        <p:spPr>
          <a:xfrm flipV="1">
            <a:off x="6502400"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68" name="From before, H1(k4) = 2, H2(k4) = 7"/>
          <p:cNvSpPr/>
          <p:nvPr/>
        </p:nvSpPr>
        <p:spPr>
          <a:xfrm>
            <a:off x="1570446" y="5721349"/>
            <a:ext cx="938130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 7</a:t>
            </a:r>
          </a:p>
        </p:txBody>
      </p:sp>
      <p:sp>
        <p:nvSpPr>
          <p:cNvPr id="3469" name="δ = H2(k4) mod 17 = 7"/>
          <p:cNvSpPr/>
          <p:nvPr/>
        </p:nvSpPr>
        <p:spPr>
          <a:xfrm>
            <a:off x="3646797" y="6375313"/>
            <a:ext cx="571120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mod 17 = 7</a:t>
            </a:r>
          </a:p>
        </p:txBody>
      </p:sp>
      <p:sp>
        <p:nvSpPr>
          <p:cNvPr id="3470" name="H1(k4) + 0*δ mod 17 = 2"/>
          <p:cNvSpPr/>
          <p:nvPr/>
        </p:nvSpPr>
        <p:spPr>
          <a:xfrm>
            <a:off x="3371540" y="7029276"/>
            <a:ext cx="626172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+ 0*δ mod 17 = 2</a:t>
            </a:r>
          </a:p>
        </p:txBody>
      </p:sp>
      <p:sp>
        <p:nvSpPr>
          <p:cNvPr id="3471" name="Line"/>
          <p:cNvSpPr/>
          <p:nvPr/>
        </p:nvSpPr>
        <p:spPr>
          <a:xfrm flipH="1">
            <a:off x="3909119" y="1686160"/>
            <a:ext cx="2264223" cy="1451707"/>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72" name="Collision at bucket 2 so keep probing"/>
          <p:cNvSpPr/>
          <p:nvPr/>
        </p:nvSpPr>
        <p:spPr>
          <a:xfrm>
            <a:off x="1441883" y="8146529"/>
            <a:ext cx="10298833"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Collision at bucket 2 so keep probing</a:t>
            </a:r>
          </a:p>
        </p:txBody>
      </p:sp>
    </p:spTree>
  </p:cSld>
  <p:clrMapOvr>
    <a:masterClrMapping/>
  </p:clrMapOvr>
  <p:transition spd="med"/>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74" name="Table"/>
          <p:cNvGraphicFramePr/>
          <p:nvPr/>
        </p:nvGraphicFramePr>
        <p:xfrm>
          <a:off x="763885" y="7243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75" name="Table"/>
          <p:cNvGraphicFramePr/>
          <p:nvPr/>
        </p:nvGraphicFramePr>
        <p:xfrm>
          <a:off x="763885" y="215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76" name="Table"/>
          <p:cNvGraphicFramePr/>
          <p:nvPr/>
        </p:nvGraphicFramePr>
        <p:xfrm>
          <a:off x="292100" y="27938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77" name="Table"/>
          <p:cNvGraphicFramePr/>
          <p:nvPr/>
        </p:nvGraphicFramePr>
        <p:xfrm>
          <a:off x="631353" y="39110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78" name="Table"/>
          <p:cNvGraphicFramePr/>
          <p:nvPr/>
        </p:nvGraphicFramePr>
        <p:xfrm>
          <a:off x="292100" y="19302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79"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80"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481" name="Line"/>
          <p:cNvSpPr/>
          <p:nvPr/>
        </p:nvSpPr>
        <p:spPr>
          <a:xfrm flipV="1">
            <a:off x="6502400"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82" name="From before, H1(k4) = 2, H2(k4) = 7"/>
          <p:cNvSpPr/>
          <p:nvPr/>
        </p:nvSpPr>
        <p:spPr>
          <a:xfrm>
            <a:off x="1570446" y="5721349"/>
            <a:ext cx="938130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 7</a:t>
            </a:r>
          </a:p>
        </p:txBody>
      </p:sp>
      <p:sp>
        <p:nvSpPr>
          <p:cNvPr id="3483" name="δ = H2(k4) mod 17 = 7"/>
          <p:cNvSpPr/>
          <p:nvPr/>
        </p:nvSpPr>
        <p:spPr>
          <a:xfrm>
            <a:off x="3646797" y="6375313"/>
            <a:ext cx="571120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4</a:t>
            </a:r>
            <a:r>
              <a:t>) mod 17 = 7</a:t>
            </a:r>
          </a:p>
        </p:txBody>
      </p:sp>
      <p:sp>
        <p:nvSpPr>
          <p:cNvPr id="3484" name="H1(k4) + 0*δ mod 17 = 2"/>
          <p:cNvSpPr/>
          <p:nvPr/>
        </p:nvSpPr>
        <p:spPr>
          <a:xfrm>
            <a:off x="3371540" y="7029276"/>
            <a:ext cx="626172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+ 0*δ mod 17 = 2</a:t>
            </a:r>
          </a:p>
        </p:txBody>
      </p:sp>
      <p:sp>
        <p:nvSpPr>
          <p:cNvPr id="3485" name="Line"/>
          <p:cNvSpPr/>
          <p:nvPr/>
        </p:nvSpPr>
        <p:spPr>
          <a:xfrm flipH="1">
            <a:off x="3909119" y="1686160"/>
            <a:ext cx="2264223" cy="1451707"/>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486" name="H1(k4) + 1*δ mod 17 = 9"/>
          <p:cNvSpPr/>
          <p:nvPr/>
        </p:nvSpPr>
        <p:spPr>
          <a:xfrm>
            <a:off x="3371540" y="7631386"/>
            <a:ext cx="626172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4</a:t>
            </a:r>
            <a:r>
              <a:t>) + 1*δ mod 17 = 9</a:t>
            </a:r>
          </a:p>
        </p:txBody>
      </p:sp>
      <p:sp>
        <p:nvSpPr>
          <p:cNvPr id="3487" name="Line"/>
          <p:cNvSpPr/>
          <p:nvPr/>
        </p:nvSpPr>
        <p:spPr>
          <a:xfrm flipH="1">
            <a:off x="1821358" y="3665832"/>
            <a:ext cx="1436887" cy="65116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9" name="Table"/>
          <p:cNvGraphicFramePr/>
          <p:nvPr/>
        </p:nvGraphicFramePr>
        <p:xfrm>
          <a:off x="763885" y="7243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90" name="Table"/>
          <p:cNvGraphicFramePr/>
          <p:nvPr/>
        </p:nvGraphicFramePr>
        <p:xfrm>
          <a:off x="763885" y="215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91" name="Table"/>
          <p:cNvGraphicFramePr/>
          <p:nvPr/>
        </p:nvGraphicFramePr>
        <p:xfrm>
          <a:off x="292100" y="27938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92" name="Table"/>
          <p:cNvGraphicFramePr/>
          <p:nvPr/>
        </p:nvGraphicFramePr>
        <p:xfrm>
          <a:off x="631353" y="39110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93" name="Table"/>
          <p:cNvGraphicFramePr/>
          <p:nvPr/>
        </p:nvGraphicFramePr>
        <p:xfrm>
          <a:off x="292100" y="19302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94"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495"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496" name="Line"/>
          <p:cNvSpPr/>
          <p:nvPr/>
        </p:nvSpPr>
        <p:spPr>
          <a:xfrm flipV="1">
            <a:off x="6502400"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98" name="Table"/>
          <p:cNvGraphicFramePr/>
          <p:nvPr/>
        </p:nvGraphicFramePr>
        <p:xfrm>
          <a:off x="763885" y="7243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499" name="Table"/>
          <p:cNvGraphicFramePr/>
          <p:nvPr/>
        </p:nvGraphicFramePr>
        <p:xfrm>
          <a:off x="763885" y="215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00" name="Table"/>
          <p:cNvGraphicFramePr/>
          <p:nvPr/>
        </p:nvGraphicFramePr>
        <p:xfrm>
          <a:off x="292100" y="27938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01" name="Table"/>
          <p:cNvGraphicFramePr/>
          <p:nvPr/>
        </p:nvGraphicFramePr>
        <p:xfrm>
          <a:off x="631353" y="39110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02" name="Table"/>
          <p:cNvGraphicFramePr/>
          <p:nvPr/>
        </p:nvGraphicFramePr>
        <p:xfrm>
          <a:off x="292100" y="19302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03"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04"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505" name="Line"/>
          <p:cNvSpPr/>
          <p:nvPr/>
        </p:nvSpPr>
        <p:spPr>
          <a:xfrm flipV="1">
            <a:off x="81279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07" name="Table"/>
          <p:cNvGraphicFramePr/>
          <p:nvPr/>
        </p:nvGraphicFramePr>
        <p:xfrm>
          <a:off x="763885" y="7243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08" name="Table"/>
          <p:cNvGraphicFramePr/>
          <p:nvPr/>
        </p:nvGraphicFramePr>
        <p:xfrm>
          <a:off x="763885" y="215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09" name="Table"/>
          <p:cNvGraphicFramePr/>
          <p:nvPr/>
        </p:nvGraphicFramePr>
        <p:xfrm>
          <a:off x="292100" y="27938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10" name="Table"/>
          <p:cNvGraphicFramePr/>
          <p:nvPr/>
        </p:nvGraphicFramePr>
        <p:xfrm>
          <a:off x="631353" y="39110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11" name="Table"/>
          <p:cNvGraphicFramePr/>
          <p:nvPr/>
        </p:nvGraphicFramePr>
        <p:xfrm>
          <a:off x="292100" y="19302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12"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13"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514" name="Line"/>
          <p:cNvSpPr/>
          <p:nvPr/>
        </p:nvSpPr>
        <p:spPr>
          <a:xfrm flipV="1">
            <a:off x="81279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15" name="From before, H1(k1) = 2, H2(k1) = 34"/>
          <p:cNvSpPr/>
          <p:nvPr/>
        </p:nvSpPr>
        <p:spPr>
          <a:xfrm>
            <a:off x="1432817" y="5721349"/>
            <a:ext cx="965656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 34</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7" name="Table"/>
          <p:cNvGraphicFramePr/>
          <p:nvPr/>
        </p:nvGraphicFramePr>
        <p:xfrm>
          <a:off x="8547100" y="1352550"/>
          <a:ext cx="4402287" cy="7849890"/>
        </p:xfrm>
        <a:graphic>
          <a:graphicData uri="http://schemas.openxmlformats.org/drawingml/2006/table">
            <a:tbl>
              <a:tblPr>
                <a:tableStyleId>{4C3C2611-4C71-4FC5-86AE-919BDF0F9419}</a:tableStyleId>
              </a:tblPr>
              <a:tblGrid>
                <a:gridCol w="647234">
                  <a:extLst>
                    <a:ext uri="{9D8B030D-6E8A-4147-A177-3AD203B41FA5}">
                      <a16:colId xmlns:a16="http://schemas.microsoft.com/office/drawing/2014/main" val="20000"/>
                    </a:ext>
                  </a:extLst>
                </a:gridCol>
                <a:gridCol w="1015255">
                  <a:extLst>
                    <a:ext uri="{9D8B030D-6E8A-4147-A177-3AD203B41FA5}">
                      <a16:colId xmlns:a16="http://schemas.microsoft.com/office/drawing/2014/main" val="20001"/>
                    </a:ext>
                  </a:extLst>
                </a:gridCol>
                <a:gridCol w="2727096">
                  <a:extLst>
                    <a:ext uri="{9D8B030D-6E8A-4147-A177-3AD203B41FA5}">
                      <a16:colId xmlns:a16="http://schemas.microsoft.com/office/drawing/2014/main" val="20002"/>
                    </a:ext>
                  </a:extLst>
                </a:gridCol>
              </a:tblGrid>
              <a:tr h="712471">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Key</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Value</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tc>
                <a:tc>
                  <a:txBody>
                    <a:bodyPr/>
                    <a:lstStyle/>
                    <a:p>
                      <a:pPr defTabSz="914400">
                        <a:defRPr>
                          <a:solidFill>
                            <a:srgbClr val="000000"/>
                          </a:solidFill>
                        </a:defRPr>
                      </a:pPr>
                      <a:r>
                        <a:rPr sz="2800" b="1">
                          <a:solidFill>
                            <a:srgbClr val="FFFFFF"/>
                          </a:solidFill>
                          <a:latin typeface="Helvetica"/>
                          <a:ea typeface="Helvetica"/>
                          <a:cs typeface="Helvetica"/>
                          <a:sym typeface="Helvetica"/>
                        </a:rPr>
                        <a:t>“byte-eater”</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tc>
                <a:tc>
                  <a:txBody>
                    <a:bodyPr/>
                    <a:lstStyle/>
                    <a:p>
                      <a:pPr defTabSz="914400">
                        <a:defRPr>
                          <a:solidFill>
                            <a:srgbClr val="000000"/>
                          </a:solidFill>
                        </a:defRPr>
                      </a:pPr>
                      <a:r>
                        <a:rPr sz="2800" b="1">
                          <a:solidFill>
                            <a:srgbClr val="FFFFFF"/>
                          </a:solidFill>
                          <a:latin typeface="Helvetica"/>
                          <a:ea typeface="Helvetica"/>
                          <a:cs typeface="Helvetica"/>
                          <a:sym typeface="Helvetica"/>
                        </a:rPr>
                        <a:t>“will.fiset”</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5"/>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6"/>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7"/>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8"/>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9"/>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10"/>
                  </a:ext>
                </a:extLst>
              </a:tr>
            </a:tbl>
          </a:graphicData>
        </a:graphic>
      </p:graphicFrame>
      <p:sp>
        <p:nvSpPr>
          <p:cNvPr id="288" name="H(x) = x² + 3 mod 10"/>
          <p:cNvSpPr/>
          <p:nvPr/>
        </p:nvSpPr>
        <p:spPr>
          <a:xfrm>
            <a:off x="1448122" y="4248794"/>
            <a:ext cx="5619453"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(x) = x² + 3 mod 10</a:t>
            </a:r>
          </a:p>
        </p:txBody>
      </p:sp>
      <p:sp>
        <p:nvSpPr>
          <p:cNvPr id="289" name="Suppose we’re inserting (integer, string) key-value pairs into the table representing rankings of users to their usernames from an online programming competition and we’re using the hash function:"/>
          <p:cNvSpPr/>
          <p:nvPr/>
        </p:nvSpPr>
        <p:spPr>
          <a:xfrm>
            <a:off x="59134" y="1346199"/>
            <a:ext cx="8397429" cy="276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Suppose we’re inserting (integer, string) key-value pairs into the table representing rankings of users to their usernames from an online programming competition and we’re using the hash function:</a:t>
            </a:r>
          </a:p>
        </p:txBody>
      </p:sp>
      <p:sp>
        <p:nvSpPr>
          <p:cNvPr id="290" name="To insert (1, “will.fiset”) we hash the key (the rank) and find out where it goes in the table"/>
          <p:cNvSpPr/>
          <p:nvPr/>
        </p:nvSpPr>
        <p:spPr>
          <a:xfrm>
            <a:off x="419695" y="5005089"/>
            <a:ext cx="7676307"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To </a:t>
            </a:r>
            <a:r>
              <a:rPr b="1">
                <a:solidFill>
                  <a:schemeClr val="accent4">
                    <a:hueOff val="102361"/>
                    <a:satOff val="14118"/>
                    <a:lumOff val="10675"/>
                  </a:schemeClr>
                </a:solidFill>
              </a:rPr>
              <a:t>insert</a:t>
            </a:r>
            <a:r>
              <a:t> (1, “will.fiset”) we hash the key (the rank) and find out where it goes in the table</a:t>
            </a:r>
          </a:p>
        </p:txBody>
      </p:sp>
      <p:sp>
        <p:nvSpPr>
          <p:cNvPr id="291" name="H(1) = (1² + 3) mod 10 = 4"/>
          <p:cNvSpPr/>
          <p:nvPr/>
        </p:nvSpPr>
        <p:spPr>
          <a:xfrm>
            <a:off x="622349" y="7988239"/>
            <a:ext cx="727099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(1) = (1² + 3) mod 10 = 4</a:t>
            </a:r>
          </a:p>
        </p:txBody>
      </p:sp>
      <p:sp>
        <p:nvSpPr>
          <p:cNvPr id="292" name="Line"/>
          <p:cNvSpPr/>
          <p:nvPr/>
        </p:nvSpPr>
        <p:spPr>
          <a:xfrm flipV="1">
            <a:off x="7832576" y="5512742"/>
            <a:ext cx="883692" cy="2484587"/>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293" name="How does a hash table work?"/>
          <p:cNvSpPr>
            <a:spLocks noGrp="1"/>
          </p:cNvSpPr>
          <p:nvPr>
            <p:ph type="title"/>
          </p:nvPr>
        </p:nvSpPr>
        <p:spPr>
          <a:xfrm>
            <a:off x="436909" y="142907"/>
            <a:ext cx="12130981" cy="1166544"/>
          </a:xfrm>
          <a:prstGeom prst="rect">
            <a:avLst/>
          </a:prstGeom>
        </p:spPr>
        <p:txBody>
          <a:bodyPr/>
          <a:lstStyle>
            <a:lvl1pPr defTabSz="420624">
              <a:defRPr sz="5760" b="1"/>
            </a:lvl1pPr>
          </a:lstStyle>
          <a:p>
            <a:r>
              <a:t>How does a hash table work?</a:t>
            </a:r>
          </a:p>
        </p:txBody>
      </p:sp>
    </p:spTree>
  </p:cSld>
  <p:clrMapOvr>
    <a:masterClrMapping/>
  </p:clrMapOvr>
  <p:transition spd="med"/>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17" name="Table"/>
          <p:cNvGraphicFramePr/>
          <p:nvPr/>
        </p:nvGraphicFramePr>
        <p:xfrm>
          <a:off x="763885" y="7243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18" name="Table"/>
          <p:cNvGraphicFramePr/>
          <p:nvPr/>
        </p:nvGraphicFramePr>
        <p:xfrm>
          <a:off x="763885" y="215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19" name="Table"/>
          <p:cNvGraphicFramePr/>
          <p:nvPr/>
        </p:nvGraphicFramePr>
        <p:xfrm>
          <a:off x="292100" y="27938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20" name="Table"/>
          <p:cNvGraphicFramePr/>
          <p:nvPr/>
        </p:nvGraphicFramePr>
        <p:xfrm>
          <a:off x="631353" y="39110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21" name="Table"/>
          <p:cNvGraphicFramePr/>
          <p:nvPr/>
        </p:nvGraphicFramePr>
        <p:xfrm>
          <a:off x="292100" y="19302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22"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23"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524" name="Line"/>
          <p:cNvSpPr/>
          <p:nvPr/>
        </p:nvSpPr>
        <p:spPr>
          <a:xfrm flipV="1">
            <a:off x="81279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25" name="From before, H1(k1) = 2, H2(k1) = 34"/>
          <p:cNvSpPr/>
          <p:nvPr/>
        </p:nvSpPr>
        <p:spPr>
          <a:xfrm>
            <a:off x="1432817" y="5721349"/>
            <a:ext cx="965656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 34</a:t>
            </a:r>
          </a:p>
        </p:txBody>
      </p:sp>
      <p:sp>
        <p:nvSpPr>
          <p:cNvPr id="3526" name="δ = H2(k1) mod 17 = 0"/>
          <p:cNvSpPr/>
          <p:nvPr/>
        </p:nvSpPr>
        <p:spPr>
          <a:xfrm>
            <a:off x="3646797" y="6375313"/>
            <a:ext cx="571120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mod 17 = 0</a:t>
            </a:r>
          </a:p>
        </p:txBody>
      </p:sp>
    </p:spTree>
  </p:cSld>
  <p:clrMapOvr>
    <a:masterClrMapping/>
  </p:clrMapOvr>
  <p:transition spd="med"/>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28" name="Table"/>
          <p:cNvGraphicFramePr/>
          <p:nvPr/>
        </p:nvGraphicFramePr>
        <p:xfrm>
          <a:off x="763885" y="7243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29" name="Table"/>
          <p:cNvGraphicFramePr/>
          <p:nvPr/>
        </p:nvGraphicFramePr>
        <p:xfrm>
          <a:off x="763885" y="215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30" name="Table"/>
          <p:cNvGraphicFramePr/>
          <p:nvPr/>
        </p:nvGraphicFramePr>
        <p:xfrm>
          <a:off x="292100" y="27938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31" name="Table"/>
          <p:cNvGraphicFramePr/>
          <p:nvPr/>
        </p:nvGraphicFramePr>
        <p:xfrm>
          <a:off x="631353" y="39110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32" name="Table"/>
          <p:cNvGraphicFramePr/>
          <p:nvPr/>
        </p:nvGraphicFramePr>
        <p:xfrm>
          <a:off x="292100" y="19302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33"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34"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535" name="Line"/>
          <p:cNvSpPr/>
          <p:nvPr/>
        </p:nvSpPr>
        <p:spPr>
          <a:xfrm flipV="1">
            <a:off x="81279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36" name="From before, H1(k1) = 2, H2(k1) = 34"/>
          <p:cNvSpPr/>
          <p:nvPr/>
        </p:nvSpPr>
        <p:spPr>
          <a:xfrm>
            <a:off x="1432817" y="5721349"/>
            <a:ext cx="965656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 34</a:t>
            </a:r>
          </a:p>
        </p:txBody>
      </p:sp>
      <p:sp>
        <p:nvSpPr>
          <p:cNvPr id="3537" name="δ = H2(k1) mod 17 = 0"/>
          <p:cNvSpPr/>
          <p:nvPr/>
        </p:nvSpPr>
        <p:spPr>
          <a:xfrm>
            <a:off x="3646797" y="6375313"/>
            <a:ext cx="571120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mod 17 = 0</a:t>
            </a:r>
          </a:p>
        </p:txBody>
      </p:sp>
      <p:sp>
        <p:nvSpPr>
          <p:cNvPr id="3538" name="δ = 0, so set δ = 1"/>
          <p:cNvSpPr/>
          <p:nvPr/>
        </p:nvSpPr>
        <p:spPr>
          <a:xfrm>
            <a:off x="3830302" y="7029276"/>
            <a:ext cx="534419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δ = 0, so set δ = 1</a:t>
            </a:r>
          </a:p>
        </p:txBody>
      </p:sp>
    </p:spTree>
  </p:cSld>
  <p:clrMapOvr>
    <a:masterClrMapping/>
  </p:clrMapOvr>
  <p:transition spd="med"/>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40" name="Table"/>
          <p:cNvGraphicFramePr/>
          <p:nvPr/>
        </p:nvGraphicFramePr>
        <p:xfrm>
          <a:off x="763885" y="7243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41" name="Table"/>
          <p:cNvGraphicFramePr/>
          <p:nvPr/>
        </p:nvGraphicFramePr>
        <p:xfrm>
          <a:off x="763885" y="215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42" name="Table"/>
          <p:cNvGraphicFramePr/>
          <p:nvPr/>
        </p:nvGraphicFramePr>
        <p:xfrm>
          <a:off x="292100" y="27938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43" name="Table"/>
          <p:cNvGraphicFramePr/>
          <p:nvPr/>
        </p:nvGraphicFramePr>
        <p:xfrm>
          <a:off x="631353" y="39110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44" name="Table"/>
          <p:cNvGraphicFramePr/>
          <p:nvPr/>
        </p:nvGraphicFramePr>
        <p:xfrm>
          <a:off x="292100" y="19302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45"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46"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547" name="Line"/>
          <p:cNvSpPr/>
          <p:nvPr/>
        </p:nvSpPr>
        <p:spPr>
          <a:xfrm flipV="1">
            <a:off x="81279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48" name="From before, H1(k1) = 2, H2(k1) = 34"/>
          <p:cNvSpPr/>
          <p:nvPr/>
        </p:nvSpPr>
        <p:spPr>
          <a:xfrm>
            <a:off x="1432817" y="5721349"/>
            <a:ext cx="965656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 34</a:t>
            </a:r>
          </a:p>
        </p:txBody>
      </p:sp>
      <p:sp>
        <p:nvSpPr>
          <p:cNvPr id="3549" name="δ = 1"/>
          <p:cNvSpPr/>
          <p:nvPr/>
        </p:nvSpPr>
        <p:spPr>
          <a:xfrm>
            <a:off x="5757105" y="6375313"/>
            <a:ext cx="149059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δ = 1</a:t>
            </a:r>
          </a:p>
        </p:txBody>
      </p:sp>
    </p:spTree>
  </p:cSld>
  <p:clrMapOvr>
    <a:masterClrMapping/>
  </p:clrMapOvr>
  <p:transition spd="med"/>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51" name="Table"/>
          <p:cNvGraphicFramePr/>
          <p:nvPr/>
        </p:nvGraphicFramePr>
        <p:xfrm>
          <a:off x="763885" y="7243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52" name="Table"/>
          <p:cNvGraphicFramePr/>
          <p:nvPr/>
        </p:nvGraphicFramePr>
        <p:xfrm>
          <a:off x="763885" y="215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53" name="Table"/>
          <p:cNvGraphicFramePr/>
          <p:nvPr/>
        </p:nvGraphicFramePr>
        <p:xfrm>
          <a:off x="292100" y="27938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54" name="Table"/>
          <p:cNvGraphicFramePr/>
          <p:nvPr/>
        </p:nvGraphicFramePr>
        <p:xfrm>
          <a:off x="631353" y="39110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55" name="Table"/>
          <p:cNvGraphicFramePr/>
          <p:nvPr/>
        </p:nvGraphicFramePr>
        <p:xfrm>
          <a:off x="292100" y="19302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56"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57"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558" name="Line"/>
          <p:cNvSpPr/>
          <p:nvPr/>
        </p:nvSpPr>
        <p:spPr>
          <a:xfrm flipV="1">
            <a:off x="81279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59" name="From before, H1(k1) = 2, H2(k1) = 34"/>
          <p:cNvSpPr/>
          <p:nvPr/>
        </p:nvSpPr>
        <p:spPr>
          <a:xfrm>
            <a:off x="1432817" y="5721349"/>
            <a:ext cx="965656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 34</a:t>
            </a:r>
          </a:p>
        </p:txBody>
      </p:sp>
      <p:sp>
        <p:nvSpPr>
          <p:cNvPr id="3560" name="δ = 1"/>
          <p:cNvSpPr/>
          <p:nvPr/>
        </p:nvSpPr>
        <p:spPr>
          <a:xfrm>
            <a:off x="5757105" y="6375313"/>
            <a:ext cx="149059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δ = 1</a:t>
            </a:r>
          </a:p>
        </p:txBody>
      </p:sp>
      <p:sp>
        <p:nvSpPr>
          <p:cNvPr id="3561" name="H1(k1) + 0*δ mod 17 = 2"/>
          <p:cNvSpPr/>
          <p:nvPr/>
        </p:nvSpPr>
        <p:spPr>
          <a:xfrm>
            <a:off x="3371540" y="7029276"/>
            <a:ext cx="626172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+ 0*δ mod 17 = 2</a:t>
            </a:r>
          </a:p>
        </p:txBody>
      </p:sp>
      <p:sp>
        <p:nvSpPr>
          <p:cNvPr id="3562" name="Line"/>
          <p:cNvSpPr/>
          <p:nvPr/>
        </p:nvSpPr>
        <p:spPr>
          <a:xfrm flipH="1">
            <a:off x="3965921" y="1641594"/>
            <a:ext cx="3891311" cy="1353197"/>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63" name="Collision at bucket 2 in new table so keep probing"/>
          <p:cNvSpPr/>
          <p:nvPr/>
        </p:nvSpPr>
        <p:spPr>
          <a:xfrm>
            <a:off x="1653220" y="7876827"/>
            <a:ext cx="9215760"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Collision at bucket 2 in new table so keep probing</a:t>
            </a:r>
          </a:p>
        </p:txBody>
      </p:sp>
    </p:spTree>
  </p:cSld>
  <p:clrMapOvr>
    <a:masterClrMapping/>
  </p:clrMapOvr>
  <p:transition spd="med"/>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65" name="Table"/>
          <p:cNvGraphicFramePr/>
          <p:nvPr/>
        </p:nvGraphicFramePr>
        <p:xfrm>
          <a:off x="763885" y="7243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66" name="Table"/>
          <p:cNvGraphicFramePr/>
          <p:nvPr/>
        </p:nvGraphicFramePr>
        <p:xfrm>
          <a:off x="763885" y="215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67" name="Table"/>
          <p:cNvGraphicFramePr/>
          <p:nvPr/>
        </p:nvGraphicFramePr>
        <p:xfrm>
          <a:off x="292100" y="27938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68" name="Table"/>
          <p:cNvGraphicFramePr/>
          <p:nvPr/>
        </p:nvGraphicFramePr>
        <p:xfrm>
          <a:off x="631353" y="39110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69" name="Table"/>
          <p:cNvGraphicFramePr/>
          <p:nvPr/>
        </p:nvGraphicFramePr>
        <p:xfrm>
          <a:off x="292100" y="19302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70"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71"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572" name="Line"/>
          <p:cNvSpPr/>
          <p:nvPr/>
        </p:nvSpPr>
        <p:spPr>
          <a:xfrm flipV="1">
            <a:off x="81279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73" name="From before, H1(k1) = 2, H2(k1) = 34"/>
          <p:cNvSpPr/>
          <p:nvPr/>
        </p:nvSpPr>
        <p:spPr>
          <a:xfrm>
            <a:off x="1432817" y="5721349"/>
            <a:ext cx="965656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 34</a:t>
            </a:r>
          </a:p>
        </p:txBody>
      </p:sp>
      <p:sp>
        <p:nvSpPr>
          <p:cNvPr id="3574" name="δ = 1"/>
          <p:cNvSpPr/>
          <p:nvPr/>
        </p:nvSpPr>
        <p:spPr>
          <a:xfrm>
            <a:off x="5757105" y="6375313"/>
            <a:ext cx="149059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δ = 1</a:t>
            </a:r>
          </a:p>
        </p:txBody>
      </p:sp>
      <p:sp>
        <p:nvSpPr>
          <p:cNvPr id="3575" name="H1(k1) + 0*δ mod 17 = 2"/>
          <p:cNvSpPr/>
          <p:nvPr/>
        </p:nvSpPr>
        <p:spPr>
          <a:xfrm>
            <a:off x="3371540" y="7029276"/>
            <a:ext cx="626172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+ 0*δ mod 17 = 2</a:t>
            </a:r>
          </a:p>
        </p:txBody>
      </p:sp>
      <p:sp>
        <p:nvSpPr>
          <p:cNvPr id="3576" name="Line"/>
          <p:cNvSpPr/>
          <p:nvPr/>
        </p:nvSpPr>
        <p:spPr>
          <a:xfrm flipH="1">
            <a:off x="3965921" y="1641594"/>
            <a:ext cx="3891311" cy="1353197"/>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77" name="H1(k1) + 1*δ mod 17 = 3"/>
          <p:cNvSpPr/>
          <p:nvPr/>
        </p:nvSpPr>
        <p:spPr>
          <a:xfrm>
            <a:off x="3371540" y="7556239"/>
            <a:ext cx="626172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+ 1*δ mod 17 = 3</a:t>
            </a:r>
          </a:p>
        </p:txBody>
      </p:sp>
      <p:sp>
        <p:nvSpPr>
          <p:cNvPr id="3578" name="Line"/>
          <p:cNvSpPr/>
          <p:nvPr/>
        </p:nvSpPr>
        <p:spPr>
          <a:xfrm>
            <a:off x="3949699" y="3714290"/>
            <a:ext cx="106304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79" name="Collision at bucket 3 in new table so keep probing"/>
          <p:cNvSpPr/>
          <p:nvPr/>
        </p:nvSpPr>
        <p:spPr>
          <a:xfrm>
            <a:off x="1653220" y="8221169"/>
            <a:ext cx="9215760"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Collision at bucket 3 in new table so keep probing</a:t>
            </a:r>
          </a:p>
        </p:txBody>
      </p:sp>
    </p:spTree>
  </p:cSld>
  <p:clrMapOvr>
    <a:masterClrMapping/>
  </p:clrMapOvr>
  <p:transition spd="med"/>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1" name="Table"/>
          <p:cNvGraphicFramePr/>
          <p:nvPr/>
        </p:nvGraphicFramePr>
        <p:xfrm>
          <a:off x="763885" y="7243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82" name="Table"/>
          <p:cNvGraphicFramePr/>
          <p:nvPr/>
        </p:nvGraphicFramePr>
        <p:xfrm>
          <a:off x="763885" y="215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83" name="Table"/>
          <p:cNvGraphicFramePr/>
          <p:nvPr/>
        </p:nvGraphicFramePr>
        <p:xfrm>
          <a:off x="292100" y="27938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84" name="Table"/>
          <p:cNvGraphicFramePr/>
          <p:nvPr/>
        </p:nvGraphicFramePr>
        <p:xfrm>
          <a:off x="631353" y="39110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85" name="Table"/>
          <p:cNvGraphicFramePr/>
          <p:nvPr/>
        </p:nvGraphicFramePr>
        <p:xfrm>
          <a:off x="292100" y="19302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86"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587"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588" name="Line"/>
          <p:cNvSpPr/>
          <p:nvPr/>
        </p:nvSpPr>
        <p:spPr>
          <a:xfrm flipV="1">
            <a:off x="81279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89" name="From before, H1(k1) = 2, H2(k1) = 34"/>
          <p:cNvSpPr/>
          <p:nvPr/>
        </p:nvSpPr>
        <p:spPr>
          <a:xfrm>
            <a:off x="1432817" y="5721349"/>
            <a:ext cx="965656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1</a:t>
            </a:r>
            <a:r>
              <a:t>) = 34</a:t>
            </a:r>
          </a:p>
        </p:txBody>
      </p:sp>
      <p:sp>
        <p:nvSpPr>
          <p:cNvPr id="3590" name="δ = 1"/>
          <p:cNvSpPr/>
          <p:nvPr/>
        </p:nvSpPr>
        <p:spPr>
          <a:xfrm>
            <a:off x="5757105" y="6375313"/>
            <a:ext cx="149059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δ = 1</a:t>
            </a:r>
          </a:p>
        </p:txBody>
      </p:sp>
      <p:sp>
        <p:nvSpPr>
          <p:cNvPr id="3591" name="H1(k1) + 0*δ mod 17 = 2"/>
          <p:cNvSpPr/>
          <p:nvPr/>
        </p:nvSpPr>
        <p:spPr>
          <a:xfrm>
            <a:off x="3371540" y="7029276"/>
            <a:ext cx="626172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+ 0*δ mod 17 = 2</a:t>
            </a:r>
          </a:p>
        </p:txBody>
      </p:sp>
      <p:sp>
        <p:nvSpPr>
          <p:cNvPr id="3592" name="Line"/>
          <p:cNvSpPr/>
          <p:nvPr/>
        </p:nvSpPr>
        <p:spPr>
          <a:xfrm flipH="1">
            <a:off x="3965921" y="1641594"/>
            <a:ext cx="3891311" cy="1353197"/>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3" name="H1(k1) + 1*δ mod 17 = 3"/>
          <p:cNvSpPr/>
          <p:nvPr/>
        </p:nvSpPr>
        <p:spPr>
          <a:xfrm>
            <a:off x="3371540" y="7556239"/>
            <a:ext cx="626172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+ 1*δ mod 17 = 3</a:t>
            </a:r>
          </a:p>
        </p:txBody>
      </p:sp>
      <p:sp>
        <p:nvSpPr>
          <p:cNvPr id="3594" name="Line"/>
          <p:cNvSpPr/>
          <p:nvPr/>
        </p:nvSpPr>
        <p:spPr>
          <a:xfrm>
            <a:off x="3949699" y="3714290"/>
            <a:ext cx="106304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5" name="Line"/>
          <p:cNvSpPr/>
          <p:nvPr/>
        </p:nvSpPr>
        <p:spPr>
          <a:xfrm>
            <a:off x="5270499" y="3714290"/>
            <a:ext cx="1063044" cy="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596" name="H1(k1) + 2*δ mod 17 = 4"/>
          <p:cNvSpPr/>
          <p:nvPr/>
        </p:nvSpPr>
        <p:spPr>
          <a:xfrm>
            <a:off x="3371540" y="8048277"/>
            <a:ext cx="626172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1</a:t>
            </a:r>
            <a:r>
              <a:t>) + 2*δ mod 17 = 4</a:t>
            </a:r>
          </a:p>
        </p:txBody>
      </p:sp>
    </p:spTree>
  </p:cSld>
  <p:clrMapOvr>
    <a:masterClrMapping/>
  </p:clrMapOvr>
  <p:transition spd="med"/>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98" name="Table"/>
          <p:cNvGraphicFramePr/>
          <p:nvPr/>
        </p:nvGraphicFramePr>
        <p:xfrm>
          <a:off x="763885" y="7243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599" name="Table"/>
          <p:cNvGraphicFramePr/>
          <p:nvPr/>
        </p:nvGraphicFramePr>
        <p:xfrm>
          <a:off x="763885" y="215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00" name="Table"/>
          <p:cNvGraphicFramePr/>
          <p:nvPr/>
        </p:nvGraphicFramePr>
        <p:xfrm>
          <a:off x="292100" y="27938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01" name="Table"/>
          <p:cNvGraphicFramePr/>
          <p:nvPr/>
        </p:nvGraphicFramePr>
        <p:xfrm>
          <a:off x="631353" y="39110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02" name="Table"/>
          <p:cNvGraphicFramePr/>
          <p:nvPr/>
        </p:nvGraphicFramePr>
        <p:xfrm>
          <a:off x="292100" y="19302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03"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04"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605" name="Line"/>
          <p:cNvSpPr/>
          <p:nvPr/>
        </p:nvSpPr>
        <p:spPr>
          <a:xfrm flipV="1">
            <a:off x="81279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07" name="Table"/>
          <p:cNvGraphicFramePr/>
          <p:nvPr/>
        </p:nvGraphicFramePr>
        <p:xfrm>
          <a:off x="763885" y="7243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08" name="Table"/>
          <p:cNvGraphicFramePr/>
          <p:nvPr/>
        </p:nvGraphicFramePr>
        <p:xfrm>
          <a:off x="763885" y="215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09" name="Table"/>
          <p:cNvGraphicFramePr/>
          <p:nvPr/>
        </p:nvGraphicFramePr>
        <p:xfrm>
          <a:off x="292100" y="27938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10" name="Table"/>
          <p:cNvGraphicFramePr/>
          <p:nvPr/>
        </p:nvGraphicFramePr>
        <p:xfrm>
          <a:off x="631353" y="39110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11" name="Table"/>
          <p:cNvGraphicFramePr/>
          <p:nvPr/>
        </p:nvGraphicFramePr>
        <p:xfrm>
          <a:off x="292100" y="19302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12"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13"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614" name="Line"/>
          <p:cNvSpPr/>
          <p:nvPr/>
        </p:nvSpPr>
        <p:spPr>
          <a:xfrm flipV="1">
            <a:off x="97535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16" name="Table"/>
          <p:cNvGraphicFramePr/>
          <p:nvPr/>
        </p:nvGraphicFramePr>
        <p:xfrm>
          <a:off x="763885" y="7243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17" name="Table"/>
          <p:cNvGraphicFramePr/>
          <p:nvPr/>
        </p:nvGraphicFramePr>
        <p:xfrm>
          <a:off x="763885" y="215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18" name="Table"/>
          <p:cNvGraphicFramePr/>
          <p:nvPr/>
        </p:nvGraphicFramePr>
        <p:xfrm>
          <a:off x="292100" y="27938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19" name="Table"/>
          <p:cNvGraphicFramePr/>
          <p:nvPr/>
        </p:nvGraphicFramePr>
        <p:xfrm>
          <a:off x="631353" y="39110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20" name="Table"/>
          <p:cNvGraphicFramePr/>
          <p:nvPr/>
        </p:nvGraphicFramePr>
        <p:xfrm>
          <a:off x="292100" y="19302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21"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22"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623" name="Line"/>
          <p:cNvSpPr/>
          <p:nvPr/>
        </p:nvSpPr>
        <p:spPr>
          <a:xfrm flipV="1">
            <a:off x="97535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24" name="From before, H1(k3) = 2, H2(k3) = 10"/>
          <p:cNvSpPr/>
          <p:nvPr/>
        </p:nvSpPr>
        <p:spPr>
          <a:xfrm>
            <a:off x="1432817" y="5721349"/>
            <a:ext cx="965656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Tree>
  </p:cSld>
  <p:clrMapOvr>
    <a:masterClrMapping/>
  </p:clrMapOvr>
  <p:transition spd="med"/>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26" name="Table"/>
          <p:cNvGraphicFramePr/>
          <p:nvPr/>
        </p:nvGraphicFramePr>
        <p:xfrm>
          <a:off x="763885" y="7243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27" name="Table"/>
          <p:cNvGraphicFramePr/>
          <p:nvPr/>
        </p:nvGraphicFramePr>
        <p:xfrm>
          <a:off x="763885" y="215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28" name="Table"/>
          <p:cNvGraphicFramePr/>
          <p:nvPr/>
        </p:nvGraphicFramePr>
        <p:xfrm>
          <a:off x="292100" y="27938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29" name="Table"/>
          <p:cNvGraphicFramePr/>
          <p:nvPr/>
        </p:nvGraphicFramePr>
        <p:xfrm>
          <a:off x="631353" y="39110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30" name="Table"/>
          <p:cNvGraphicFramePr/>
          <p:nvPr/>
        </p:nvGraphicFramePr>
        <p:xfrm>
          <a:off x="292100" y="19302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31"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32"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633" name="Line"/>
          <p:cNvSpPr/>
          <p:nvPr/>
        </p:nvSpPr>
        <p:spPr>
          <a:xfrm flipV="1">
            <a:off x="97535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34" name="δ = H2(k3) mod 17 = 10"/>
          <p:cNvSpPr/>
          <p:nvPr/>
        </p:nvSpPr>
        <p:spPr>
          <a:xfrm>
            <a:off x="3509168" y="6375313"/>
            <a:ext cx="598646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mod 17 = 10</a:t>
            </a:r>
          </a:p>
        </p:txBody>
      </p:sp>
      <p:sp>
        <p:nvSpPr>
          <p:cNvPr id="3635" name="From before, H1(k3) = 2, H2(k3) = 10"/>
          <p:cNvSpPr/>
          <p:nvPr/>
        </p:nvSpPr>
        <p:spPr>
          <a:xfrm>
            <a:off x="1432817" y="5721349"/>
            <a:ext cx="965656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5" name="Table"/>
          <p:cNvGraphicFramePr/>
          <p:nvPr/>
        </p:nvGraphicFramePr>
        <p:xfrm>
          <a:off x="8547100" y="1352550"/>
          <a:ext cx="4402287" cy="7849890"/>
        </p:xfrm>
        <a:graphic>
          <a:graphicData uri="http://schemas.openxmlformats.org/drawingml/2006/table">
            <a:tbl>
              <a:tblPr>
                <a:tableStyleId>{4C3C2611-4C71-4FC5-86AE-919BDF0F9419}</a:tableStyleId>
              </a:tblPr>
              <a:tblGrid>
                <a:gridCol w="647234">
                  <a:extLst>
                    <a:ext uri="{9D8B030D-6E8A-4147-A177-3AD203B41FA5}">
                      <a16:colId xmlns:a16="http://schemas.microsoft.com/office/drawing/2014/main" val="20000"/>
                    </a:ext>
                  </a:extLst>
                </a:gridCol>
                <a:gridCol w="1015255">
                  <a:extLst>
                    <a:ext uri="{9D8B030D-6E8A-4147-A177-3AD203B41FA5}">
                      <a16:colId xmlns:a16="http://schemas.microsoft.com/office/drawing/2014/main" val="20001"/>
                    </a:ext>
                  </a:extLst>
                </a:gridCol>
                <a:gridCol w="2727096">
                  <a:extLst>
                    <a:ext uri="{9D8B030D-6E8A-4147-A177-3AD203B41FA5}">
                      <a16:colId xmlns:a16="http://schemas.microsoft.com/office/drawing/2014/main" val="20002"/>
                    </a:ext>
                  </a:extLst>
                </a:gridCol>
              </a:tblGrid>
              <a:tr h="712471">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Key</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Value</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tc>
                <a:tc>
                  <a:txBody>
                    <a:bodyPr/>
                    <a:lstStyle/>
                    <a:p>
                      <a:pPr defTabSz="914400">
                        <a:defRPr>
                          <a:solidFill>
                            <a:srgbClr val="000000"/>
                          </a:solidFill>
                        </a:defRPr>
                      </a:pPr>
                      <a:r>
                        <a:rPr sz="2800" b="1">
                          <a:solidFill>
                            <a:srgbClr val="FFFFFF"/>
                          </a:solidFill>
                          <a:latin typeface="Helvetica"/>
                          <a:ea typeface="Helvetica"/>
                          <a:cs typeface="Helvetica"/>
                          <a:sym typeface="Helvetica"/>
                        </a:rPr>
                        <a:t>“byte-eater”</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tc>
                <a:tc>
                  <a:txBody>
                    <a:bodyPr/>
                    <a:lstStyle/>
                    <a:p>
                      <a:pPr defTabSz="914400">
                        <a:defRPr>
                          <a:solidFill>
                            <a:srgbClr val="000000"/>
                          </a:solidFill>
                        </a:defRPr>
                      </a:pPr>
                      <a:r>
                        <a:rPr sz="2800" b="1">
                          <a:solidFill>
                            <a:srgbClr val="FFFFFF"/>
                          </a:solidFill>
                          <a:latin typeface="Helvetica"/>
                          <a:ea typeface="Helvetica"/>
                          <a:cs typeface="Helvetica"/>
                          <a:sym typeface="Helvetica"/>
                        </a:rPr>
                        <a:t>“will.fiset”</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5"/>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6"/>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7"/>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32</a:t>
                      </a:r>
                    </a:p>
                  </a:txBody>
                  <a:tcPr marL="50800" marR="50800" marT="50800" marB="50800" anchor="ctr" horzOverflow="overflow"/>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“Lauren425”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8"/>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9"/>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10"/>
                  </a:ext>
                </a:extLst>
              </a:tr>
            </a:tbl>
          </a:graphicData>
        </a:graphic>
      </p:graphicFrame>
      <p:sp>
        <p:nvSpPr>
          <p:cNvPr id="296" name="H(x) = x² + 3 mod 10"/>
          <p:cNvSpPr/>
          <p:nvPr/>
        </p:nvSpPr>
        <p:spPr>
          <a:xfrm>
            <a:off x="1448122" y="4248794"/>
            <a:ext cx="5619453"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(x) = x² + 3 mod 10</a:t>
            </a:r>
          </a:p>
        </p:txBody>
      </p:sp>
      <p:sp>
        <p:nvSpPr>
          <p:cNvPr id="297" name="Suppose we’re inserting (integer, string) key-value pairs into the table representing rankings of users to their usernames from an online programming competition and we’re using the hash function:"/>
          <p:cNvSpPr/>
          <p:nvPr/>
        </p:nvSpPr>
        <p:spPr>
          <a:xfrm>
            <a:off x="59134" y="1346199"/>
            <a:ext cx="8397429" cy="276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Suppose we’re inserting (integer, string) key-value pairs into the table representing rankings of users to their usernames from an online programming competition and we’re using the hash function:</a:t>
            </a:r>
          </a:p>
        </p:txBody>
      </p:sp>
      <p:sp>
        <p:nvSpPr>
          <p:cNvPr id="298" name="To insert (32, “Lauren425”) we hash the key (the rank) and find out where it goes in the table"/>
          <p:cNvSpPr/>
          <p:nvPr/>
        </p:nvSpPr>
        <p:spPr>
          <a:xfrm>
            <a:off x="419695" y="5005089"/>
            <a:ext cx="7676307"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To </a:t>
            </a:r>
            <a:r>
              <a:rPr b="1">
                <a:solidFill>
                  <a:schemeClr val="accent4">
                    <a:hueOff val="102361"/>
                    <a:satOff val="14118"/>
                    <a:lumOff val="10675"/>
                  </a:schemeClr>
                </a:solidFill>
              </a:rPr>
              <a:t>insert</a:t>
            </a:r>
            <a:r>
              <a:t> (32, “Lauren425”) we hash the key (the rank) and find out where it goes in the table</a:t>
            </a:r>
          </a:p>
        </p:txBody>
      </p:sp>
      <p:sp>
        <p:nvSpPr>
          <p:cNvPr id="299" name="H(1) = (32² + 3) mod 10 = 7"/>
          <p:cNvSpPr/>
          <p:nvPr/>
        </p:nvSpPr>
        <p:spPr>
          <a:xfrm>
            <a:off x="484720" y="7988239"/>
            <a:ext cx="754625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(1) = (32² + 3) mod 10 = 7</a:t>
            </a:r>
          </a:p>
        </p:txBody>
      </p:sp>
      <p:sp>
        <p:nvSpPr>
          <p:cNvPr id="300" name="Line"/>
          <p:cNvSpPr/>
          <p:nvPr/>
        </p:nvSpPr>
        <p:spPr>
          <a:xfrm flipV="1">
            <a:off x="8023076" y="7599412"/>
            <a:ext cx="676375" cy="512217"/>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1" name="How does a hash table work?"/>
          <p:cNvSpPr>
            <a:spLocks noGrp="1"/>
          </p:cNvSpPr>
          <p:nvPr>
            <p:ph type="title"/>
          </p:nvPr>
        </p:nvSpPr>
        <p:spPr>
          <a:xfrm>
            <a:off x="436909" y="142907"/>
            <a:ext cx="12130981" cy="1166544"/>
          </a:xfrm>
          <a:prstGeom prst="rect">
            <a:avLst/>
          </a:prstGeom>
        </p:spPr>
        <p:txBody>
          <a:bodyPr/>
          <a:lstStyle>
            <a:lvl1pPr defTabSz="420624">
              <a:defRPr sz="5760" b="1"/>
            </a:lvl1pPr>
          </a:lstStyle>
          <a:p>
            <a:r>
              <a:t>How does a hash table work?</a:t>
            </a:r>
          </a:p>
        </p:txBody>
      </p:sp>
    </p:spTree>
  </p:cSld>
  <p:clrMapOvr>
    <a:masterClrMapping/>
  </p:clrMapOvr>
  <p:transition spd="med"/>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37" name="Table"/>
          <p:cNvGraphicFramePr/>
          <p:nvPr/>
        </p:nvGraphicFramePr>
        <p:xfrm>
          <a:off x="763885" y="7243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38" name="Table"/>
          <p:cNvGraphicFramePr/>
          <p:nvPr/>
        </p:nvGraphicFramePr>
        <p:xfrm>
          <a:off x="763885" y="215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39" name="Table"/>
          <p:cNvGraphicFramePr/>
          <p:nvPr/>
        </p:nvGraphicFramePr>
        <p:xfrm>
          <a:off x="292100" y="27938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40" name="Table"/>
          <p:cNvGraphicFramePr/>
          <p:nvPr/>
        </p:nvGraphicFramePr>
        <p:xfrm>
          <a:off x="631353" y="39110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41" name="Table"/>
          <p:cNvGraphicFramePr/>
          <p:nvPr/>
        </p:nvGraphicFramePr>
        <p:xfrm>
          <a:off x="292100" y="19302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42"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43"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644" name="Line"/>
          <p:cNvSpPr/>
          <p:nvPr/>
        </p:nvSpPr>
        <p:spPr>
          <a:xfrm flipV="1">
            <a:off x="97535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45" name="H1(k3) + 0*δ mod 17 = 2"/>
          <p:cNvSpPr/>
          <p:nvPr/>
        </p:nvSpPr>
        <p:spPr>
          <a:xfrm>
            <a:off x="3371540" y="7029276"/>
            <a:ext cx="626172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+ 0*δ mod 17 = 2</a:t>
            </a:r>
          </a:p>
        </p:txBody>
      </p:sp>
      <p:sp>
        <p:nvSpPr>
          <p:cNvPr id="3646" name="Line"/>
          <p:cNvSpPr/>
          <p:nvPr/>
        </p:nvSpPr>
        <p:spPr>
          <a:xfrm flipH="1">
            <a:off x="3923009" y="1697136"/>
            <a:ext cx="5461249" cy="1359893"/>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47" name="Collision again at bucket 2 so keep probing!"/>
          <p:cNvSpPr/>
          <p:nvPr/>
        </p:nvSpPr>
        <p:spPr>
          <a:xfrm>
            <a:off x="478482" y="7854602"/>
            <a:ext cx="1222563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Collision again at bucket 2 so keep probing!</a:t>
            </a:r>
          </a:p>
        </p:txBody>
      </p:sp>
      <p:sp>
        <p:nvSpPr>
          <p:cNvPr id="3648" name="δ = H2(k3) mod 17 = 10"/>
          <p:cNvSpPr/>
          <p:nvPr/>
        </p:nvSpPr>
        <p:spPr>
          <a:xfrm>
            <a:off x="3509168" y="6375313"/>
            <a:ext cx="598646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mod 17 = 10</a:t>
            </a:r>
          </a:p>
        </p:txBody>
      </p:sp>
      <p:sp>
        <p:nvSpPr>
          <p:cNvPr id="3649" name="From before, H1(k3) = 2, H2(k3) = 10"/>
          <p:cNvSpPr/>
          <p:nvPr/>
        </p:nvSpPr>
        <p:spPr>
          <a:xfrm>
            <a:off x="1432817" y="5721349"/>
            <a:ext cx="965656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Tree>
  </p:cSld>
  <p:clrMapOvr>
    <a:masterClrMapping/>
  </p:clrMapOvr>
  <p:transition spd="med"/>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51" name="Table"/>
          <p:cNvGraphicFramePr/>
          <p:nvPr/>
        </p:nvGraphicFramePr>
        <p:xfrm>
          <a:off x="763885" y="7243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52" name="Table"/>
          <p:cNvGraphicFramePr/>
          <p:nvPr/>
        </p:nvGraphicFramePr>
        <p:xfrm>
          <a:off x="763885" y="215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53" name="Table"/>
          <p:cNvGraphicFramePr/>
          <p:nvPr/>
        </p:nvGraphicFramePr>
        <p:xfrm>
          <a:off x="292100" y="27938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54" name="Table"/>
          <p:cNvGraphicFramePr/>
          <p:nvPr/>
        </p:nvGraphicFramePr>
        <p:xfrm>
          <a:off x="631353" y="39110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55" name="Table"/>
          <p:cNvGraphicFramePr/>
          <p:nvPr/>
        </p:nvGraphicFramePr>
        <p:xfrm>
          <a:off x="292100" y="19302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56"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57"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658" name="Line"/>
          <p:cNvSpPr/>
          <p:nvPr/>
        </p:nvSpPr>
        <p:spPr>
          <a:xfrm flipV="1">
            <a:off x="97535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59" name="H1(k3) + 1*δ mod 17 = 12"/>
          <p:cNvSpPr/>
          <p:nvPr/>
        </p:nvSpPr>
        <p:spPr>
          <a:xfrm>
            <a:off x="3399011" y="7657839"/>
            <a:ext cx="653697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+ 1*δ mod 17 = 12</a:t>
            </a:r>
          </a:p>
        </p:txBody>
      </p:sp>
      <p:sp>
        <p:nvSpPr>
          <p:cNvPr id="3660" name="Line"/>
          <p:cNvSpPr/>
          <p:nvPr/>
        </p:nvSpPr>
        <p:spPr>
          <a:xfrm flipH="1">
            <a:off x="3923009" y="1697136"/>
            <a:ext cx="5461249" cy="1359893"/>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61" name="Line"/>
          <p:cNvSpPr/>
          <p:nvPr/>
        </p:nvSpPr>
        <p:spPr>
          <a:xfrm>
            <a:off x="3950443" y="3729037"/>
            <a:ext cx="1440856" cy="578843"/>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662" name="H1(k3) + 0*δ mod 17 = 2"/>
          <p:cNvSpPr/>
          <p:nvPr/>
        </p:nvSpPr>
        <p:spPr>
          <a:xfrm>
            <a:off x="3371540" y="7029276"/>
            <a:ext cx="626172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+ 0*δ mod 17 = 2</a:t>
            </a:r>
          </a:p>
        </p:txBody>
      </p:sp>
      <p:sp>
        <p:nvSpPr>
          <p:cNvPr id="3663" name="δ = H2(k3) mod 17 = 10"/>
          <p:cNvSpPr/>
          <p:nvPr/>
        </p:nvSpPr>
        <p:spPr>
          <a:xfrm>
            <a:off x="3509168" y="6375313"/>
            <a:ext cx="598646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mod 17 = 10</a:t>
            </a:r>
          </a:p>
        </p:txBody>
      </p:sp>
      <p:sp>
        <p:nvSpPr>
          <p:cNvPr id="3664" name="From before, H1(k3) = 2, H2(k3) = 10"/>
          <p:cNvSpPr/>
          <p:nvPr/>
        </p:nvSpPr>
        <p:spPr>
          <a:xfrm>
            <a:off x="1432817" y="5721349"/>
            <a:ext cx="965656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From before,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3</a:t>
            </a:r>
            <a:r>
              <a:t>) = 2,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3</a:t>
            </a:r>
            <a:r>
              <a:t>) = 10</a:t>
            </a:r>
          </a:p>
        </p:txBody>
      </p:sp>
    </p:spTree>
  </p:cSld>
  <p:clrMapOvr>
    <a:masterClrMapping/>
  </p:clrMapOvr>
  <p:transition spd="med"/>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66" name="Table"/>
          <p:cNvGraphicFramePr/>
          <p:nvPr/>
        </p:nvGraphicFramePr>
        <p:xfrm>
          <a:off x="763885" y="7243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67" name="Table"/>
          <p:cNvGraphicFramePr/>
          <p:nvPr/>
        </p:nvGraphicFramePr>
        <p:xfrm>
          <a:off x="763885" y="215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68" name="Table"/>
          <p:cNvGraphicFramePr/>
          <p:nvPr/>
        </p:nvGraphicFramePr>
        <p:xfrm>
          <a:off x="292100" y="27938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69" name="Table"/>
          <p:cNvGraphicFramePr/>
          <p:nvPr/>
        </p:nvGraphicFramePr>
        <p:xfrm>
          <a:off x="631353" y="39110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70" name="Table"/>
          <p:cNvGraphicFramePr/>
          <p:nvPr/>
        </p:nvGraphicFramePr>
        <p:xfrm>
          <a:off x="292100" y="19302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71"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72"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673" name="Line"/>
          <p:cNvSpPr/>
          <p:nvPr/>
        </p:nvSpPr>
        <p:spPr>
          <a:xfrm flipV="1">
            <a:off x="97535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75" name="Table"/>
          <p:cNvGraphicFramePr/>
          <p:nvPr/>
        </p:nvGraphicFramePr>
        <p:xfrm>
          <a:off x="763885" y="724323"/>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76" name="Table"/>
          <p:cNvGraphicFramePr/>
          <p:nvPr/>
        </p:nvGraphicFramePr>
        <p:xfrm>
          <a:off x="763885" y="21589"/>
          <a:ext cx="11477025" cy="870585"/>
        </p:xfrm>
        <a:graphic>
          <a:graphicData uri="http://schemas.openxmlformats.org/drawingml/2006/table">
            <a:tbl>
              <a:tblPr>
                <a:tableStyleId>{4C3C2611-4C71-4FC5-86AE-919BDF0F9419}</a:tableStyleId>
              </a:tblPr>
              <a:tblGrid>
                <a:gridCol w="1639575">
                  <a:extLst>
                    <a:ext uri="{9D8B030D-6E8A-4147-A177-3AD203B41FA5}">
                      <a16:colId xmlns:a16="http://schemas.microsoft.com/office/drawing/2014/main" val="20000"/>
                    </a:ext>
                  </a:extLst>
                </a:gridCol>
                <a:gridCol w="1639575">
                  <a:extLst>
                    <a:ext uri="{9D8B030D-6E8A-4147-A177-3AD203B41FA5}">
                      <a16:colId xmlns:a16="http://schemas.microsoft.com/office/drawing/2014/main" val="20001"/>
                    </a:ext>
                  </a:extLst>
                </a:gridCol>
                <a:gridCol w="1639575">
                  <a:extLst>
                    <a:ext uri="{9D8B030D-6E8A-4147-A177-3AD203B41FA5}">
                      <a16:colId xmlns:a16="http://schemas.microsoft.com/office/drawing/2014/main" val="20002"/>
                    </a:ext>
                  </a:extLst>
                </a:gridCol>
                <a:gridCol w="1639575">
                  <a:extLst>
                    <a:ext uri="{9D8B030D-6E8A-4147-A177-3AD203B41FA5}">
                      <a16:colId xmlns:a16="http://schemas.microsoft.com/office/drawing/2014/main" val="20003"/>
                    </a:ext>
                  </a:extLst>
                </a:gridCol>
                <a:gridCol w="1639575">
                  <a:extLst>
                    <a:ext uri="{9D8B030D-6E8A-4147-A177-3AD203B41FA5}">
                      <a16:colId xmlns:a16="http://schemas.microsoft.com/office/drawing/2014/main" val="20004"/>
                    </a:ext>
                  </a:extLst>
                </a:gridCol>
                <a:gridCol w="1639575">
                  <a:extLst>
                    <a:ext uri="{9D8B030D-6E8A-4147-A177-3AD203B41FA5}">
                      <a16:colId xmlns:a16="http://schemas.microsoft.com/office/drawing/2014/main" val="20005"/>
                    </a:ext>
                  </a:extLst>
                </a:gridCol>
                <a:gridCol w="1639575">
                  <a:extLst>
                    <a:ext uri="{9D8B030D-6E8A-4147-A177-3AD203B41FA5}">
                      <a16:colId xmlns:a16="http://schemas.microsoft.com/office/drawing/2014/main" val="20006"/>
                    </a:ext>
                  </a:extLst>
                </a:gridCol>
              </a:tblGrid>
              <a:tr h="870585">
                <a:tc>
                  <a:txBody>
                    <a:bodyPr/>
                    <a:lstStyle/>
                    <a:p>
                      <a:pPr>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77" name="Table"/>
          <p:cNvGraphicFramePr/>
          <p:nvPr/>
        </p:nvGraphicFramePr>
        <p:xfrm>
          <a:off x="292100" y="27938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78" name="Table"/>
          <p:cNvGraphicFramePr/>
          <p:nvPr/>
        </p:nvGraphicFramePr>
        <p:xfrm>
          <a:off x="631353" y="39110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79" name="Table"/>
          <p:cNvGraphicFramePr/>
          <p:nvPr/>
        </p:nvGraphicFramePr>
        <p:xfrm>
          <a:off x="292100" y="19302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80"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81" name="Table"/>
          <p:cNvGraphicFramePr/>
          <p:nvPr/>
        </p:nvGraphicFramePr>
        <p:xfrm>
          <a:off x="720253" y="48254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682" name="Line"/>
          <p:cNvSpPr/>
          <p:nvPr/>
        </p:nvSpPr>
        <p:spPr>
          <a:xfrm flipV="1">
            <a:off x="11417299" y="1679860"/>
            <a:ext cx="1" cy="52313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4" name="Table"/>
          <p:cNvGraphicFramePr/>
          <p:nvPr/>
        </p:nvGraphicFramePr>
        <p:xfrm>
          <a:off x="292100" y="10031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85" name="Table"/>
          <p:cNvGraphicFramePr/>
          <p:nvPr/>
        </p:nvGraphicFramePr>
        <p:xfrm>
          <a:off x="631353" y="21203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86" name="Table"/>
          <p:cNvGraphicFramePr/>
          <p:nvPr/>
        </p:nvGraphicFramePr>
        <p:xfrm>
          <a:off x="292100" y="1395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87" name="Table"/>
          <p:cNvGraphicFramePr/>
          <p:nvPr/>
        </p:nvGraphicFramePr>
        <p:xfrm>
          <a:off x="720253" y="30347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88" name="Table"/>
          <p:cNvGraphicFramePr/>
          <p:nvPr/>
        </p:nvGraphicFramePr>
        <p:xfrm>
          <a:off x="720253" y="30347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689" name="Operations:"/>
          <p:cNvSpPr/>
          <p:nvPr/>
        </p:nvSpPr>
        <p:spPr>
          <a:xfrm>
            <a:off x="567613" y="4261696"/>
            <a:ext cx="314213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3690" name="insert(k1,v1)…"/>
          <p:cNvSpPr/>
          <p:nvPr/>
        </p:nvSpPr>
        <p:spPr>
          <a:xfrm>
            <a:off x="333933" y="4825576"/>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defRPr>
                <a:solidFill>
                  <a:schemeClr val="accent4">
                    <a:hueOff val="102361"/>
                    <a:satOff val="14118"/>
                    <a:lumOff val="10675"/>
                  </a:schemeClr>
                </a:solidFill>
              </a:defRPr>
            </a:pPr>
            <a:r>
              <a:t>insert(k</a:t>
            </a:r>
            <a:r>
              <a:rPr baseline="-5999"/>
              <a:t>7</a:t>
            </a:r>
            <a:r>
              <a:t>,v</a:t>
            </a:r>
            <a:r>
              <a:rPr baseline="-5999"/>
              <a:t>7</a:t>
            </a:r>
            <a:r>
              <a:t>)</a:t>
            </a:r>
          </a:p>
        </p:txBody>
      </p:sp>
      <p:sp>
        <p:nvSpPr>
          <p:cNvPr id="3691" name="Suppose H1(k7) = 15, H2(k7) = 3"/>
          <p:cNvSpPr/>
          <p:nvPr/>
        </p:nvSpPr>
        <p:spPr>
          <a:xfrm>
            <a:off x="4127562" y="4247802"/>
            <a:ext cx="828027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7</a:t>
            </a:r>
            <a:r>
              <a:t>) = 15,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7</a:t>
            </a:r>
            <a:r>
              <a:t>) = 3</a:t>
            </a:r>
          </a:p>
        </p:txBody>
      </p:sp>
    </p:spTree>
  </p:cSld>
  <p:clrMapOvr>
    <a:masterClrMapping/>
  </p:clrMapOvr>
  <p:transition spd="med"/>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93" name="Table"/>
          <p:cNvGraphicFramePr/>
          <p:nvPr/>
        </p:nvGraphicFramePr>
        <p:xfrm>
          <a:off x="292100" y="10031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94" name="Table"/>
          <p:cNvGraphicFramePr/>
          <p:nvPr/>
        </p:nvGraphicFramePr>
        <p:xfrm>
          <a:off x="631353" y="21203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695" name="Table"/>
          <p:cNvGraphicFramePr/>
          <p:nvPr/>
        </p:nvGraphicFramePr>
        <p:xfrm>
          <a:off x="292100" y="1395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96" name="Table"/>
          <p:cNvGraphicFramePr/>
          <p:nvPr/>
        </p:nvGraphicFramePr>
        <p:xfrm>
          <a:off x="720253" y="30347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697" name="Table"/>
          <p:cNvGraphicFramePr/>
          <p:nvPr/>
        </p:nvGraphicFramePr>
        <p:xfrm>
          <a:off x="720253" y="30347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698" name="Operations:"/>
          <p:cNvSpPr/>
          <p:nvPr/>
        </p:nvSpPr>
        <p:spPr>
          <a:xfrm>
            <a:off x="567613" y="4261696"/>
            <a:ext cx="314213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3699" name="insert(k1,v1)…"/>
          <p:cNvSpPr/>
          <p:nvPr/>
        </p:nvSpPr>
        <p:spPr>
          <a:xfrm>
            <a:off x="333933" y="4825576"/>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defRPr>
                <a:solidFill>
                  <a:schemeClr val="accent4">
                    <a:hueOff val="102361"/>
                    <a:satOff val="14118"/>
                    <a:lumOff val="10675"/>
                  </a:schemeClr>
                </a:solidFill>
              </a:defRPr>
            </a:pPr>
            <a:r>
              <a:t>insert(k</a:t>
            </a:r>
            <a:r>
              <a:rPr baseline="-5999"/>
              <a:t>7</a:t>
            </a:r>
            <a:r>
              <a:t>,v</a:t>
            </a:r>
            <a:r>
              <a:rPr baseline="-5999"/>
              <a:t>7</a:t>
            </a:r>
            <a:r>
              <a:t>)</a:t>
            </a:r>
          </a:p>
        </p:txBody>
      </p:sp>
      <p:sp>
        <p:nvSpPr>
          <p:cNvPr id="3700" name="Suppose H1(k7) = 15, H2(k7) = 3"/>
          <p:cNvSpPr/>
          <p:nvPr/>
        </p:nvSpPr>
        <p:spPr>
          <a:xfrm>
            <a:off x="4127562" y="4247802"/>
            <a:ext cx="828027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7</a:t>
            </a:r>
            <a:r>
              <a:t>) = 15,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7</a:t>
            </a:r>
            <a:r>
              <a:t>) = 3</a:t>
            </a:r>
          </a:p>
        </p:txBody>
      </p:sp>
      <p:sp>
        <p:nvSpPr>
          <p:cNvPr id="3701" name="δ = H2(k7) mod 17 = 3"/>
          <p:cNvSpPr/>
          <p:nvPr/>
        </p:nvSpPr>
        <p:spPr>
          <a:xfrm>
            <a:off x="5412097" y="4964831"/>
            <a:ext cx="571120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7</a:t>
            </a:r>
            <a:r>
              <a:t>) mod 17 = 3</a:t>
            </a:r>
          </a:p>
        </p:txBody>
      </p:sp>
    </p:spTree>
  </p:cSld>
  <p:clrMapOvr>
    <a:masterClrMapping/>
  </p:clrMapOvr>
  <p:transition spd="med"/>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03" name="Table"/>
          <p:cNvGraphicFramePr/>
          <p:nvPr/>
        </p:nvGraphicFramePr>
        <p:xfrm>
          <a:off x="292100" y="10031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704" name="Table"/>
          <p:cNvGraphicFramePr/>
          <p:nvPr/>
        </p:nvGraphicFramePr>
        <p:xfrm>
          <a:off x="631353" y="21203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705" name="Table"/>
          <p:cNvGraphicFramePr/>
          <p:nvPr/>
        </p:nvGraphicFramePr>
        <p:xfrm>
          <a:off x="292100" y="1395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706" name="Table"/>
          <p:cNvGraphicFramePr/>
          <p:nvPr/>
        </p:nvGraphicFramePr>
        <p:xfrm>
          <a:off x="720253" y="30347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707" name="Table"/>
          <p:cNvGraphicFramePr/>
          <p:nvPr/>
        </p:nvGraphicFramePr>
        <p:xfrm>
          <a:off x="720253" y="30347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708" name="Operations:"/>
          <p:cNvSpPr/>
          <p:nvPr/>
        </p:nvSpPr>
        <p:spPr>
          <a:xfrm>
            <a:off x="567613" y="4261696"/>
            <a:ext cx="314213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3709" name="insert(k1,v1)…"/>
          <p:cNvSpPr/>
          <p:nvPr/>
        </p:nvSpPr>
        <p:spPr>
          <a:xfrm>
            <a:off x="333933" y="4825576"/>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defRPr>
                <a:solidFill>
                  <a:schemeClr val="accent4">
                    <a:hueOff val="102361"/>
                    <a:satOff val="14118"/>
                    <a:lumOff val="10675"/>
                  </a:schemeClr>
                </a:solidFill>
              </a:defRPr>
            </a:pPr>
            <a:r>
              <a:t>insert(k</a:t>
            </a:r>
            <a:r>
              <a:rPr baseline="-5999"/>
              <a:t>7</a:t>
            </a:r>
            <a:r>
              <a:t>,v</a:t>
            </a:r>
            <a:r>
              <a:rPr baseline="-5999"/>
              <a:t>7</a:t>
            </a:r>
            <a:r>
              <a:t>)</a:t>
            </a:r>
          </a:p>
        </p:txBody>
      </p:sp>
      <p:sp>
        <p:nvSpPr>
          <p:cNvPr id="3710" name="Suppose H1(k7) = 15, H2(k7) = 3"/>
          <p:cNvSpPr/>
          <p:nvPr/>
        </p:nvSpPr>
        <p:spPr>
          <a:xfrm>
            <a:off x="4127562" y="4247802"/>
            <a:ext cx="828027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t>
            </a:r>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7</a:t>
            </a:r>
            <a:r>
              <a:t>) = 15,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7</a:t>
            </a:r>
            <a:r>
              <a:t>) = 3</a:t>
            </a:r>
          </a:p>
        </p:txBody>
      </p:sp>
      <p:sp>
        <p:nvSpPr>
          <p:cNvPr id="3711" name="δ = H2(k7) mod 17 = 3"/>
          <p:cNvSpPr/>
          <p:nvPr/>
        </p:nvSpPr>
        <p:spPr>
          <a:xfrm>
            <a:off x="5412097" y="4964831"/>
            <a:ext cx="571120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δ =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a:t>
            </a:r>
            <a:r>
              <a:rPr baseline="-5999"/>
              <a:t>7</a:t>
            </a:r>
            <a:r>
              <a:t>) mod 17 = 3</a:t>
            </a:r>
          </a:p>
        </p:txBody>
      </p:sp>
      <p:sp>
        <p:nvSpPr>
          <p:cNvPr id="3712" name="H1(k7) + 0*δ mod 17 = 15"/>
          <p:cNvSpPr/>
          <p:nvPr/>
        </p:nvSpPr>
        <p:spPr>
          <a:xfrm>
            <a:off x="4783311" y="5681860"/>
            <a:ext cx="653697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rPr b="1" baseline="-5999">
                <a:solidFill>
                  <a:schemeClr val="accent5">
                    <a:hueOff val="101205"/>
                    <a:satOff val="-13598"/>
                    <a:lumOff val="23877"/>
                  </a:schemeClr>
                </a:solidFill>
              </a:rPr>
              <a:t>1</a:t>
            </a:r>
            <a:r>
              <a:t>(k</a:t>
            </a:r>
            <a:r>
              <a:rPr baseline="-5999"/>
              <a:t>7</a:t>
            </a:r>
            <a:r>
              <a:t>) + 0*δ mod 17 = 15</a:t>
            </a:r>
          </a:p>
        </p:txBody>
      </p:sp>
      <p:sp>
        <p:nvSpPr>
          <p:cNvPr id="3713" name="Line"/>
          <p:cNvSpPr/>
          <p:nvPr/>
        </p:nvSpPr>
        <p:spPr>
          <a:xfrm flipV="1">
            <a:off x="10680699" y="2953079"/>
            <a:ext cx="1" cy="728724"/>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15" name="Table"/>
          <p:cNvGraphicFramePr/>
          <p:nvPr/>
        </p:nvGraphicFramePr>
        <p:xfrm>
          <a:off x="292100" y="10031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716" name="Table"/>
          <p:cNvGraphicFramePr/>
          <p:nvPr/>
        </p:nvGraphicFramePr>
        <p:xfrm>
          <a:off x="631353" y="21203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48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717" name="Table"/>
          <p:cNvGraphicFramePr/>
          <p:nvPr/>
        </p:nvGraphicFramePr>
        <p:xfrm>
          <a:off x="292100" y="139526"/>
          <a:ext cx="12420594" cy="1118294"/>
        </p:xfrm>
        <a:graphic>
          <a:graphicData uri="http://schemas.openxmlformats.org/drawingml/2006/table">
            <a:tbl>
              <a:tblPr>
                <a:tableStyleId>{4C3C2611-4C71-4FC5-86AE-919BDF0F9419}</a:tableStyleId>
              </a:tblPr>
              <a:tblGrid>
                <a:gridCol w="1380066">
                  <a:extLst>
                    <a:ext uri="{9D8B030D-6E8A-4147-A177-3AD203B41FA5}">
                      <a16:colId xmlns:a16="http://schemas.microsoft.com/office/drawing/2014/main" val="20000"/>
                    </a:ext>
                  </a:extLst>
                </a:gridCol>
                <a:gridCol w="1380066">
                  <a:extLst>
                    <a:ext uri="{9D8B030D-6E8A-4147-A177-3AD203B41FA5}">
                      <a16:colId xmlns:a16="http://schemas.microsoft.com/office/drawing/2014/main" val="20001"/>
                    </a:ext>
                  </a:extLst>
                </a:gridCol>
                <a:gridCol w="1380066">
                  <a:extLst>
                    <a:ext uri="{9D8B030D-6E8A-4147-A177-3AD203B41FA5}">
                      <a16:colId xmlns:a16="http://schemas.microsoft.com/office/drawing/2014/main" val="20002"/>
                    </a:ext>
                  </a:extLst>
                </a:gridCol>
                <a:gridCol w="1380066">
                  <a:extLst>
                    <a:ext uri="{9D8B030D-6E8A-4147-A177-3AD203B41FA5}">
                      <a16:colId xmlns:a16="http://schemas.microsoft.com/office/drawing/2014/main" val="20003"/>
                    </a:ext>
                  </a:extLst>
                </a:gridCol>
                <a:gridCol w="1380066">
                  <a:extLst>
                    <a:ext uri="{9D8B030D-6E8A-4147-A177-3AD203B41FA5}">
                      <a16:colId xmlns:a16="http://schemas.microsoft.com/office/drawing/2014/main" val="20004"/>
                    </a:ext>
                  </a:extLst>
                </a:gridCol>
                <a:gridCol w="1380066">
                  <a:extLst>
                    <a:ext uri="{9D8B030D-6E8A-4147-A177-3AD203B41FA5}">
                      <a16:colId xmlns:a16="http://schemas.microsoft.com/office/drawing/2014/main" val="20005"/>
                    </a:ext>
                  </a:extLst>
                </a:gridCol>
                <a:gridCol w="1380066">
                  <a:extLst>
                    <a:ext uri="{9D8B030D-6E8A-4147-A177-3AD203B41FA5}">
                      <a16:colId xmlns:a16="http://schemas.microsoft.com/office/drawing/2014/main" val="20006"/>
                    </a:ext>
                  </a:extLst>
                </a:gridCol>
                <a:gridCol w="1380066">
                  <a:extLst>
                    <a:ext uri="{9D8B030D-6E8A-4147-A177-3AD203B41FA5}">
                      <a16:colId xmlns:a16="http://schemas.microsoft.com/office/drawing/2014/main" val="20007"/>
                    </a:ext>
                  </a:extLst>
                </a:gridCol>
                <a:gridCol w="1380066">
                  <a:extLst>
                    <a:ext uri="{9D8B030D-6E8A-4147-A177-3AD203B41FA5}">
                      <a16:colId xmlns:a16="http://schemas.microsoft.com/office/drawing/2014/main" val="20008"/>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8</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718" name="Table"/>
          <p:cNvGraphicFramePr/>
          <p:nvPr/>
        </p:nvGraphicFramePr>
        <p:xfrm>
          <a:off x="720253" y="30347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graphicFrame>
        <p:nvGraphicFramePr>
          <p:cNvPr id="3719" name="Table"/>
          <p:cNvGraphicFramePr/>
          <p:nvPr/>
        </p:nvGraphicFramePr>
        <p:xfrm>
          <a:off x="720253" y="3034779"/>
          <a:ext cx="11742088" cy="1118294"/>
        </p:xfrm>
        <a:graphic>
          <a:graphicData uri="http://schemas.openxmlformats.org/drawingml/2006/table">
            <a:tbl>
              <a:tblPr>
                <a:tableStyleId>{4C3C2611-4C71-4FC5-86AE-919BDF0F9419}</a:tableStyleId>
              </a:tblPr>
              <a:tblGrid>
                <a:gridCol w="1467761">
                  <a:extLst>
                    <a:ext uri="{9D8B030D-6E8A-4147-A177-3AD203B41FA5}">
                      <a16:colId xmlns:a16="http://schemas.microsoft.com/office/drawing/2014/main" val="20000"/>
                    </a:ext>
                  </a:extLst>
                </a:gridCol>
                <a:gridCol w="1467761">
                  <a:extLst>
                    <a:ext uri="{9D8B030D-6E8A-4147-A177-3AD203B41FA5}">
                      <a16:colId xmlns:a16="http://schemas.microsoft.com/office/drawing/2014/main" val="20001"/>
                    </a:ext>
                  </a:extLst>
                </a:gridCol>
                <a:gridCol w="1467761">
                  <a:extLst>
                    <a:ext uri="{9D8B030D-6E8A-4147-A177-3AD203B41FA5}">
                      <a16:colId xmlns:a16="http://schemas.microsoft.com/office/drawing/2014/main" val="20002"/>
                    </a:ext>
                  </a:extLst>
                </a:gridCol>
                <a:gridCol w="1467761">
                  <a:extLst>
                    <a:ext uri="{9D8B030D-6E8A-4147-A177-3AD203B41FA5}">
                      <a16:colId xmlns:a16="http://schemas.microsoft.com/office/drawing/2014/main" val="20003"/>
                    </a:ext>
                  </a:extLst>
                </a:gridCol>
                <a:gridCol w="1467761">
                  <a:extLst>
                    <a:ext uri="{9D8B030D-6E8A-4147-A177-3AD203B41FA5}">
                      <a16:colId xmlns:a16="http://schemas.microsoft.com/office/drawing/2014/main" val="20004"/>
                    </a:ext>
                  </a:extLst>
                </a:gridCol>
                <a:gridCol w="1467761">
                  <a:extLst>
                    <a:ext uri="{9D8B030D-6E8A-4147-A177-3AD203B41FA5}">
                      <a16:colId xmlns:a16="http://schemas.microsoft.com/office/drawing/2014/main" val="20005"/>
                    </a:ext>
                  </a:extLst>
                </a:gridCol>
                <a:gridCol w="1467761">
                  <a:extLst>
                    <a:ext uri="{9D8B030D-6E8A-4147-A177-3AD203B41FA5}">
                      <a16:colId xmlns:a16="http://schemas.microsoft.com/office/drawing/2014/main" val="20006"/>
                    </a:ext>
                  </a:extLst>
                </a:gridCol>
                <a:gridCol w="1467761">
                  <a:extLst>
                    <a:ext uri="{9D8B030D-6E8A-4147-A177-3AD203B41FA5}">
                      <a16:colId xmlns:a16="http://schemas.microsoft.com/office/drawing/2014/main" val="20007"/>
                    </a:ext>
                  </a:extLst>
                </a:gridCol>
              </a:tblGrid>
              <a:tr h="1118294">
                <a:tc>
                  <a:txBody>
                    <a:bodyPr/>
                    <a:lstStyle/>
                    <a:p>
                      <a:pPr defTabSz="914400">
                        <a:defRPr>
                          <a:solidFill>
                            <a:srgbClr val="000000"/>
                          </a:solidFill>
                        </a:defRPr>
                      </a:pPr>
                      <a:r>
                        <a:rPr sz="3600">
                          <a:solidFill>
                            <a:srgbClr val="FFFFFF"/>
                          </a:solidFill>
                          <a:latin typeface="+mj-lt"/>
                          <a:ea typeface="+mj-ea"/>
                          <a:cs typeface="+mj-cs"/>
                          <a:sym typeface="Menlo"/>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3600">
                          <a:solidFill>
                            <a:srgbClr val="FFFFFF"/>
                          </a:solidFill>
                          <a:latin typeface="+mj-lt"/>
                          <a:ea typeface="+mj-ea"/>
                          <a:cs typeface="+mj-cs"/>
                          <a:sym typeface="Menlo"/>
                        </a:rPr>
                        <a:t>16</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720" name="Operations:"/>
          <p:cNvSpPr/>
          <p:nvPr/>
        </p:nvSpPr>
        <p:spPr>
          <a:xfrm>
            <a:off x="567613" y="4261696"/>
            <a:ext cx="314213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p:txBody>
      </p:sp>
      <p:sp>
        <p:nvSpPr>
          <p:cNvPr id="3721" name="insert(k1,v1)…"/>
          <p:cNvSpPr/>
          <p:nvPr/>
        </p:nvSpPr>
        <p:spPr>
          <a:xfrm>
            <a:off x="333933" y="4825576"/>
            <a:ext cx="3784402"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t>insert(k</a:t>
            </a:r>
            <a:r>
              <a:rPr baseline="-5999"/>
              <a:t>1</a:t>
            </a:r>
            <a:r>
              <a:t>,v</a:t>
            </a:r>
            <a:r>
              <a:rPr baseline="-5999"/>
              <a:t>1</a:t>
            </a:r>
            <a:r>
              <a:t>)</a:t>
            </a:r>
          </a:p>
          <a:p>
            <a:pPr algn="l"/>
            <a:r>
              <a:t>insert(k</a:t>
            </a:r>
            <a:r>
              <a:rPr baseline="-5999"/>
              <a:t>2</a:t>
            </a:r>
            <a:r>
              <a:t>,v</a:t>
            </a:r>
            <a:r>
              <a:rPr baseline="-5999"/>
              <a:t>2</a:t>
            </a:r>
            <a:r>
              <a:t>)</a:t>
            </a:r>
          </a:p>
          <a:p>
            <a:pPr algn="l"/>
            <a:r>
              <a:t>insert(k</a:t>
            </a:r>
            <a:r>
              <a:rPr baseline="-5999"/>
              <a:t>3</a:t>
            </a:r>
            <a:r>
              <a:t>,v</a:t>
            </a:r>
            <a:r>
              <a:rPr baseline="-5999"/>
              <a:t>3</a:t>
            </a:r>
            <a:r>
              <a:t>)</a:t>
            </a:r>
          </a:p>
          <a:p>
            <a:pPr algn="l"/>
            <a:r>
              <a:t>insert(k</a:t>
            </a:r>
            <a:r>
              <a:rPr baseline="-5999"/>
              <a:t>4</a:t>
            </a:r>
            <a:r>
              <a:t>,v</a:t>
            </a:r>
            <a:r>
              <a:rPr baseline="-5999"/>
              <a:t>4</a:t>
            </a:r>
            <a:r>
              <a:t>)</a:t>
            </a:r>
          </a:p>
          <a:p>
            <a:pPr algn="l"/>
            <a:r>
              <a:t>insert(k</a:t>
            </a:r>
            <a:r>
              <a:rPr baseline="-5999"/>
              <a:t>3</a:t>
            </a:r>
            <a:r>
              <a:t>,v</a:t>
            </a:r>
            <a:r>
              <a:rPr baseline="-5999"/>
              <a:t>5</a:t>
            </a:r>
            <a:r>
              <a:t>)</a:t>
            </a:r>
          </a:p>
          <a:p>
            <a:pPr algn="l"/>
            <a:r>
              <a:t>insert(k</a:t>
            </a:r>
            <a:r>
              <a:rPr baseline="-5999"/>
              <a:t>6</a:t>
            </a:r>
            <a:r>
              <a:t>,v</a:t>
            </a:r>
            <a:r>
              <a:rPr baseline="-5999"/>
              <a:t>6</a:t>
            </a:r>
            <a:r>
              <a:t>)</a:t>
            </a:r>
          </a:p>
          <a:p>
            <a:pPr algn="l"/>
            <a:r>
              <a:t>insert(k</a:t>
            </a:r>
            <a:r>
              <a:rPr baseline="-5999"/>
              <a:t>7</a:t>
            </a:r>
            <a:r>
              <a:t>,v</a:t>
            </a:r>
            <a:r>
              <a:rPr baseline="-5999"/>
              <a:t>7</a:t>
            </a:r>
            <a:r>
              <a:t>)</a:t>
            </a:r>
          </a:p>
        </p:txBody>
      </p:sp>
    </p:spTree>
  </p:cSld>
  <p:clrMapOvr>
    <a:masterClrMapping/>
  </p:clrMapOvr>
  <p:transition spd="med"/>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3" name="Next Video:…"/>
          <p:cNvSpPr>
            <a:spLocks noGrp="1"/>
          </p:cNvSpPr>
          <p:nvPr>
            <p:ph type="title"/>
          </p:nvPr>
        </p:nvSpPr>
        <p:spPr>
          <a:xfrm>
            <a:off x="0" y="-106710"/>
            <a:ext cx="13004800" cy="1832968"/>
          </a:xfrm>
          <a:prstGeom prst="rect">
            <a:avLst/>
          </a:prstGeom>
        </p:spPr>
        <p:txBody>
          <a:bodyPr/>
          <a:lstStyle/>
          <a:p>
            <a:pPr defTabSz="531622">
              <a:defRPr sz="5824" b="1"/>
            </a:pPr>
            <a:r>
              <a:t>Next Video: </a:t>
            </a:r>
          </a:p>
          <a:p>
            <a:pPr defTabSz="531622">
              <a:defRPr sz="5824" b="1"/>
            </a:pPr>
            <a:r>
              <a:t>Removing from a hash table</a:t>
            </a:r>
          </a:p>
        </p:txBody>
      </p:sp>
      <p:sp>
        <p:nvSpPr>
          <p:cNvPr id="3724" name="Double hashing implementation source code and tests can all be found at:"/>
          <p:cNvSpPr/>
          <p:nvPr/>
        </p:nvSpPr>
        <p:spPr>
          <a:xfrm>
            <a:off x="97352" y="7332944"/>
            <a:ext cx="12810096" cy="149790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defTabSz="332993">
              <a:defRPr sz="4560"/>
            </a:lvl1pPr>
          </a:lstStyle>
          <a:p>
            <a:r>
              <a:t>Double hashing implementation source code and tests can all be found at:</a:t>
            </a:r>
          </a:p>
        </p:txBody>
      </p:sp>
      <p:sp>
        <p:nvSpPr>
          <p:cNvPr id="3725" name="github.com/williamfiset/data-structures"/>
          <p:cNvSpPr/>
          <p:nvPr/>
        </p:nvSpPr>
        <p:spPr>
          <a:xfrm>
            <a:off x="779530" y="8782701"/>
            <a:ext cx="11445740" cy="660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800" b="1" u="sng">
                <a:hlinkClick r:id="rId2"/>
              </a:defRPr>
            </a:lvl1pPr>
          </a:lstStyle>
          <a:p>
            <a:pPr>
              <a:defRPr u="none"/>
            </a:pPr>
            <a:r>
              <a:rPr u="sng">
                <a:hlinkClick r:id="rId2"/>
              </a:rPr>
              <a:t>github.com/williamfiset/data-structures</a:t>
            </a:r>
          </a:p>
        </p:txBody>
      </p:sp>
    </p:spTree>
  </p:cSld>
  <p:clrMapOvr>
    <a:masterClrMapping/>
  </p:clrMapOvr>
  <p:transition spd="med"/>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 name="Hash table (HT)…"/>
          <p:cNvSpPr>
            <a:spLocks noGrp="1"/>
          </p:cNvSpPr>
          <p:nvPr>
            <p:ph type="title"/>
          </p:nvPr>
        </p:nvSpPr>
        <p:spPr>
          <a:xfrm>
            <a:off x="-360336" y="793384"/>
            <a:ext cx="13725473" cy="4620964"/>
          </a:xfrm>
          <a:prstGeom prst="rect">
            <a:avLst/>
          </a:prstGeom>
        </p:spPr>
        <p:txBody>
          <a:bodyPr/>
          <a:lstStyle/>
          <a:p>
            <a:pPr>
              <a:defRPr sz="9700"/>
            </a:pPr>
            <a:r>
              <a:t>Hash table (HT) </a:t>
            </a:r>
          </a:p>
          <a:p>
            <a:pPr>
              <a:defRPr sz="9700"/>
            </a:pPr>
            <a:r>
              <a:t>Removing elements</a:t>
            </a:r>
          </a:p>
          <a:p>
            <a:pPr>
              <a:defRPr sz="9700"/>
            </a:pPr>
            <a:r>
              <a:t>open addressing</a:t>
            </a:r>
          </a:p>
        </p:txBody>
      </p:sp>
      <p:sp>
        <p:nvSpPr>
          <p:cNvPr id="3728" name="A quick guide to removing key-value pairs in a hash table via open addressing"/>
          <p:cNvSpPr/>
          <p:nvPr/>
        </p:nvSpPr>
        <p:spPr>
          <a:xfrm>
            <a:off x="566724" y="5733353"/>
            <a:ext cx="11871351"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 quick guide to removing key-value pairs in a hash table via open addressing </a:t>
            </a:r>
          </a:p>
        </p:txBody>
      </p:sp>
      <p:sp>
        <p:nvSpPr>
          <p:cNvPr id="3729" name="William Fiset"/>
          <p:cNvSpPr/>
          <p:nvPr/>
        </p:nvSpPr>
        <p:spPr>
          <a:xfrm>
            <a:off x="4656075" y="719535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William Fiset</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3" name="Table"/>
          <p:cNvGraphicFramePr/>
          <p:nvPr/>
        </p:nvGraphicFramePr>
        <p:xfrm>
          <a:off x="8547100" y="1352550"/>
          <a:ext cx="4402287" cy="7849890"/>
        </p:xfrm>
        <a:graphic>
          <a:graphicData uri="http://schemas.openxmlformats.org/drawingml/2006/table">
            <a:tbl>
              <a:tblPr>
                <a:tableStyleId>{4C3C2611-4C71-4FC5-86AE-919BDF0F9419}</a:tableStyleId>
              </a:tblPr>
              <a:tblGrid>
                <a:gridCol w="647234">
                  <a:extLst>
                    <a:ext uri="{9D8B030D-6E8A-4147-A177-3AD203B41FA5}">
                      <a16:colId xmlns:a16="http://schemas.microsoft.com/office/drawing/2014/main" val="20000"/>
                    </a:ext>
                  </a:extLst>
                </a:gridCol>
                <a:gridCol w="1015255">
                  <a:extLst>
                    <a:ext uri="{9D8B030D-6E8A-4147-A177-3AD203B41FA5}">
                      <a16:colId xmlns:a16="http://schemas.microsoft.com/office/drawing/2014/main" val="20001"/>
                    </a:ext>
                  </a:extLst>
                </a:gridCol>
                <a:gridCol w="2727096">
                  <a:extLst>
                    <a:ext uri="{9D8B030D-6E8A-4147-A177-3AD203B41FA5}">
                      <a16:colId xmlns:a16="http://schemas.microsoft.com/office/drawing/2014/main" val="20002"/>
                    </a:ext>
                  </a:extLst>
                </a:gridCol>
              </a:tblGrid>
              <a:tr h="712471">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Key</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Value</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tc>
                <a:tc>
                  <a:txBody>
                    <a:bodyPr/>
                    <a:lstStyle/>
                    <a:p>
                      <a:pPr defTabSz="914400">
                        <a:defRPr>
                          <a:solidFill>
                            <a:srgbClr val="000000"/>
                          </a:solidFill>
                        </a:defRPr>
                      </a:pPr>
                      <a:r>
                        <a:rPr sz="2800" b="1">
                          <a:solidFill>
                            <a:srgbClr val="FFFFFF"/>
                          </a:solidFill>
                          <a:latin typeface="Helvetica"/>
                          <a:ea typeface="Helvetica"/>
                          <a:cs typeface="Helvetica"/>
                          <a:sym typeface="Helvetica"/>
                        </a:rPr>
                        <a:t>“byte-eater”</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tc>
                <a:tc>
                  <a:txBody>
                    <a:bodyPr/>
                    <a:lstStyle/>
                    <a:p>
                      <a:pPr defTabSz="914400">
                        <a:defRPr>
                          <a:solidFill>
                            <a:srgbClr val="000000"/>
                          </a:solidFill>
                        </a:defRPr>
                      </a:pPr>
                      <a:r>
                        <a:rPr sz="2800" b="1">
                          <a:solidFill>
                            <a:srgbClr val="FFFFFF"/>
                          </a:solidFill>
                          <a:latin typeface="Helvetica"/>
                          <a:ea typeface="Helvetica"/>
                          <a:cs typeface="Helvetica"/>
                          <a:sym typeface="Helvetica"/>
                        </a:rPr>
                        <a:t>“will.fiset”</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5"/>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6"/>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7"/>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32</a:t>
                      </a:r>
                    </a:p>
                  </a:txBody>
                  <a:tcPr marL="50800" marR="50800" marT="50800" marB="50800" anchor="ctr" horzOverflow="overflow"/>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“Lauren425”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8"/>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tc>
                <a:tc>
                  <a:txBody>
                    <a:bodyPr/>
                    <a:lstStyle/>
                    <a:p>
                      <a:pPr defTabSz="914400">
                        <a:defRPr>
                          <a:solidFill>
                            <a:srgbClr val="000000"/>
                          </a:solidFill>
                        </a:defRPr>
                      </a:pPr>
                      <a:r>
                        <a:rPr sz="2700" b="1">
                          <a:solidFill>
                            <a:srgbClr val="FFFFFF"/>
                          </a:solidFill>
                          <a:latin typeface="Helvetica"/>
                          <a:ea typeface="Helvetica"/>
                          <a:cs typeface="Helvetica"/>
                          <a:sym typeface="Helvetica"/>
                        </a:rPr>
                        <a:t>“ternarywizard"</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9"/>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10"/>
                  </a:ext>
                </a:extLst>
              </a:tr>
            </a:tbl>
          </a:graphicData>
        </a:graphic>
      </p:graphicFrame>
      <p:sp>
        <p:nvSpPr>
          <p:cNvPr id="304" name="H(x) = x² + 3 mod 10"/>
          <p:cNvSpPr/>
          <p:nvPr/>
        </p:nvSpPr>
        <p:spPr>
          <a:xfrm>
            <a:off x="1448122" y="4248794"/>
            <a:ext cx="5619453"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(x) = x² + 3 mod 10</a:t>
            </a:r>
          </a:p>
        </p:txBody>
      </p:sp>
      <p:sp>
        <p:nvSpPr>
          <p:cNvPr id="305" name="Suppose we’re inserting (integer, string) key-value pairs into the table representing rankings of users to their usernames from an online programming competition and we’re using the hash function:"/>
          <p:cNvSpPr/>
          <p:nvPr/>
        </p:nvSpPr>
        <p:spPr>
          <a:xfrm>
            <a:off x="59134" y="1346199"/>
            <a:ext cx="8397429" cy="276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Suppose we’re inserting (integer, string) key-value pairs into the table representing rankings of users to their usernames from an online programming competition and we’re using the hash function:</a:t>
            </a:r>
          </a:p>
        </p:txBody>
      </p:sp>
      <p:sp>
        <p:nvSpPr>
          <p:cNvPr id="306" name="To insert (5, “ternarywizard”) we hash the key (the rank) and find out where it goes in the table"/>
          <p:cNvSpPr/>
          <p:nvPr/>
        </p:nvSpPr>
        <p:spPr>
          <a:xfrm>
            <a:off x="-29766" y="5005089"/>
            <a:ext cx="8575229"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To </a:t>
            </a:r>
            <a:r>
              <a:rPr b="1">
                <a:solidFill>
                  <a:schemeClr val="accent4">
                    <a:hueOff val="102361"/>
                    <a:satOff val="14118"/>
                    <a:lumOff val="10675"/>
                  </a:schemeClr>
                </a:solidFill>
              </a:rPr>
              <a:t>insert</a:t>
            </a:r>
            <a:r>
              <a:t> (5, “ternarywizard”) we hash the key (the rank) and find out where it goes in the table</a:t>
            </a:r>
          </a:p>
        </p:txBody>
      </p:sp>
      <p:sp>
        <p:nvSpPr>
          <p:cNvPr id="307" name="H(5) = (5² + 3) mod 10 = 8"/>
          <p:cNvSpPr/>
          <p:nvPr/>
        </p:nvSpPr>
        <p:spPr>
          <a:xfrm>
            <a:off x="622349" y="7988239"/>
            <a:ext cx="727099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(5) = (5² + 3) mod 10 = 8</a:t>
            </a:r>
          </a:p>
        </p:txBody>
      </p:sp>
      <p:sp>
        <p:nvSpPr>
          <p:cNvPr id="308" name="Line"/>
          <p:cNvSpPr/>
          <p:nvPr/>
        </p:nvSpPr>
        <p:spPr>
          <a:xfrm flipV="1">
            <a:off x="7934176" y="8199477"/>
            <a:ext cx="762056" cy="55563"/>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9" name="How does a hash table work?"/>
          <p:cNvSpPr>
            <a:spLocks noGrp="1"/>
          </p:cNvSpPr>
          <p:nvPr>
            <p:ph type="title"/>
          </p:nvPr>
        </p:nvSpPr>
        <p:spPr>
          <a:xfrm>
            <a:off x="436909" y="142907"/>
            <a:ext cx="12130981" cy="1166544"/>
          </a:xfrm>
          <a:prstGeom prst="rect">
            <a:avLst/>
          </a:prstGeom>
        </p:spPr>
        <p:txBody>
          <a:bodyPr/>
          <a:lstStyle>
            <a:lvl1pPr defTabSz="420624">
              <a:defRPr sz="5760" b="1"/>
            </a:lvl1pPr>
          </a:lstStyle>
          <a:p>
            <a:r>
              <a:t>How does a hash table work?</a:t>
            </a:r>
          </a:p>
        </p:txBody>
      </p:sp>
    </p:spTree>
  </p:cSld>
  <p:clrMapOvr>
    <a:masterClrMapping/>
  </p:clrMapOvr>
  <p:transition spd="med"/>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1" name="Issues with removing"/>
          <p:cNvSpPr>
            <a:spLocks noGrp="1"/>
          </p:cNvSpPr>
          <p:nvPr>
            <p:ph type="title"/>
          </p:nvPr>
        </p:nvSpPr>
        <p:spPr>
          <a:xfrm>
            <a:off x="0" y="-55880"/>
            <a:ext cx="13004801" cy="1188319"/>
          </a:xfrm>
          <a:prstGeom prst="rect">
            <a:avLst/>
          </a:prstGeom>
        </p:spPr>
        <p:txBody>
          <a:bodyPr/>
          <a:lstStyle>
            <a:lvl1pPr defTabSz="537463">
              <a:defRPr sz="7360" b="1"/>
            </a:lvl1pPr>
          </a:lstStyle>
          <a:p>
            <a:r>
              <a:t>Issues with removing</a:t>
            </a:r>
          </a:p>
        </p:txBody>
      </p:sp>
      <p:sp>
        <p:nvSpPr>
          <p:cNvPr id="3732" name="Suppose we have an empty hash table and we’re using linear probing with P(x) = x as our probing function."/>
          <p:cNvSpPr/>
          <p:nvPr/>
        </p:nvSpPr>
        <p:spPr>
          <a:xfrm>
            <a:off x="920167" y="4413250"/>
            <a:ext cx="11481867"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Suppose we have an empty hash table and we’re using linear probing with </a:t>
            </a:r>
            <a:r>
              <a:rPr b="1">
                <a:solidFill>
                  <a:schemeClr val="accent6">
                    <a:hueOff val="-241736"/>
                    <a:satOff val="29413"/>
                    <a:lumOff val="20727"/>
                  </a:schemeClr>
                </a:solidFill>
              </a:rPr>
              <a:t>P</a:t>
            </a:r>
            <a:r>
              <a:t>(x) = x as our probing function. </a:t>
            </a:r>
          </a:p>
        </p:txBody>
      </p:sp>
      <p:graphicFrame>
        <p:nvGraphicFramePr>
          <p:cNvPr id="3733" name="Table"/>
          <p:cNvGraphicFramePr/>
          <p:nvPr/>
        </p:nvGraphicFramePr>
        <p:xfrm>
          <a:off x="1070316" y="1600200"/>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734" name="Table"/>
          <p:cNvGraphicFramePr/>
          <p:nvPr/>
        </p:nvGraphicFramePr>
        <p:xfrm>
          <a:off x="1070316" y="644946"/>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6" name="Issues with removing"/>
          <p:cNvSpPr>
            <a:spLocks noGrp="1"/>
          </p:cNvSpPr>
          <p:nvPr>
            <p:ph type="title"/>
          </p:nvPr>
        </p:nvSpPr>
        <p:spPr>
          <a:xfrm>
            <a:off x="0" y="-55880"/>
            <a:ext cx="13004801" cy="1188319"/>
          </a:xfrm>
          <a:prstGeom prst="rect">
            <a:avLst/>
          </a:prstGeom>
        </p:spPr>
        <p:txBody>
          <a:bodyPr/>
          <a:lstStyle>
            <a:lvl1pPr defTabSz="537463">
              <a:defRPr sz="7360" b="1"/>
            </a:lvl1pPr>
          </a:lstStyle>
          <a:p>
            <a:r>
              <a:t>Issues with removing</a:t>
            </a:r>
          </a:p>
        </p:txBody>
      </p:sp>
      <p:graphicFrame>
        <p:nvGraphicFramePr>
          <p:cNvPr id="3737" name="Table"/>
          <p:cNvGraphicFramePr/>
          <p:nvPr/>
        </p:nvGraphicFramePr>
        <p:xfrm>
          <a:off x="1070316" y="1600200"/>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738"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r>
              <a:t>getValue(k</a:t>
            </a:r>
            <a:r>
              <a:rPr baseline="-5999"/>
              <a:t>3</a:t>
            </a:r>
            <a:r>
              <a:t>)</a:t>
            </a:r>
          </a:p>
        </p:txBody>
      </p:sp>
      <p:sp>
        <p:nvSpPr>
          <p:cNvPr id="3739" name="Assume for the sake of argument that H(k1) = H(k2) = H(k3) = 1"/>
          <p:cNvSpPr/>
          <p:nvPr/>
        </p:nvSpPr>
        <p:spPr>
          <a:xfrm>
            <a:off x="4087353" y="5435600"/>
            <a:ext cx="8904909"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Assume for the sake of argument that </a:t>
            </a:r>
            <a:r>
              <a:rPr b="1">
                <a:solidFill>
                  <a:schemeClr val="accent5">
                    <a:hueOff val="101205"/>
                    <a:satOff val="-13598"/>
                    <a:lumOff val="23877"/>
                  </a:schemeClr>
                </a:solidFill>
              </a:rPr>
              <a:t>H</a:t>
            </a:r>
            <a:r>
              <a:t>(k</a:t>
            </a:r>
            <a:r>
              <a:rPr baseline="-5999"/>
              <a:t>1</a:t>
            </a:r>
            <a:r>
              <a:t>) = </a:t>
            </a:r>
            <a:r>
              <a:rPr b="1">
                <a:solidFill>
                  <a:schemeClr val="accent5">
                    <a:hueOff val="101205"/>
                    <a:satOff val="-13598"/>
                    <a:lumOff val="23877"/>
                  </a:schemeClr>
                </a:solidFill>
              </a:rPr>
              <a:t>H</a:t>
            </a:r>
            <a:r>
              <a:t>(k</a:t>
            </a:r>
            <a:r>
              <a:rPr baseline="-5999"/>
              <a:t>2</a:t>
            </a:r>
            <a:r>
              <a:t>) = </a:t>
            </a:r>
            <a:r>
              <a:rPr b="1">
                <a:solidFill>
                  <a:schemeClr val="accent5">
                    <a:hueOff val="101205"/>
                    <a:satOff val="-13598"/>
                    <a:lumOff val="23877"/>
                  </a:schemeClr>
                </a:solidFill>
              </a:rPr>
              <a:t>H</a:t>
            </a:r>
            <a:r>
              <a:t>(k</a:t>
            </a:r>
            <a:r>
              <a:rPr baseline="-5999"/>
              <a:t>3</a:t>
            </a:r>
            <a:r>
              <a:t>) = 1</a:t>
            </a:r>
          </a:p>
        </p:txBody>
      </p:sp>
      <p:sp>
        <p:nvSpPr>
          <p:cNvPr id="3740"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3741" name="Table"/>
          <p:cNvGraphicFramePr/>
          <p:nvPr/>
        </p:nvGraphicFramePr>
        <p:xfrm>
          <a:off x="1070316" y="644946"/>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3" name="Issues with removing"/>
          <p:cNvSpPr>
            <a:spLocks noGrp="1"/>
          </p:cNvSpPr>
          <p:nvPr>
            <p:ph type="title"/>
          </p:nvPr>
        </p:nvSpPr>
        <p:spPr>
          <a:xfrm>
            <a:off x="0" y="-55880"/>
            <a:ext cx="13004801" cy="1188319"/>
          </a:xfrm>
          <a:prstGeom prst="rect">
            <a:avLst/>
          </a:prstGeom>
        </p:spPr>
        <p:txBody>
          <a:bodyPr/>
          <a:lstStyle>
            <a:lvl1pPr defTabSz="537463">
              <a:defRPr sz="7360" b="1"/>
            </a:lvl1pPr>
          </a:lstStyle>
          <a:p>
            <a:r>
              <a:t>Issues with removing</a:t>
            </a:r>
          </a:p>
        </p:txBody>
      </p:sp>
      <p:graphicFrame>
        <p:nvGraphicFramePr>
          <p:cNvPr id="3744" name="Table"/>
          <p:cNvGraphicFramePr/>
          <p:nvPr/>
        </p:nvGraphicFramePr>
        <p:xfrm>
          <a:off x="1070316" y="1600200"/>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745"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a:p>
            <a:pPr>
              <a:defRPr>
                <a:solidFill>
                  <a:schemeClr val="accent4">
                    <a:hueOff val="102361"/>
                    <a:satOff val="14118"/>
                    <a:lumOff val="10675"/>
                  </a:schemeClr>
                </a:solidFill>
              </a:defRPr>
            </a:pPr>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r>
              <a:t>getValue(k</a:t>
            </a:r>
            <a:r>
              <a:rPr baseline="-5999"/>
              <a:t>3</a:t>
            </a:r>
            <a:r>
              <a:t>)</a:t>
            </a:r>
          </a:p>
        </p:txBody>
      </p:sp>
      <p:sp>
        <p:nvSpPr>
          <p:cNvPr id="3746"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sp>
        <p:nvSpPr>
          <p:cNvPr id="3747" name="H(k1) = 1"/>
          <p:cNvSpPr/>
          <p:nvPr/>
        </p:nvSpPr>
        <p:spPr>
          <a:xfrm>
            <a:off x="6395466" y="4565649"/>
            <a:ext cx="24998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1</a:t>
            </a:r>
          </a:p>
        </p:txBody>
      </p:sp>
      <p:graphicFrame>
        <p:nvGraphicFramePr>
          <p:cNvPr id="3748" name="Table"/>
          <p:cNvGraphicFramePr/>
          <p:nvPr/>
        </p:nvGraphicFramePr>
        <p:xfrm>
          <a:off x="1070316" y="644946"/>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0" name="Issues with removing"/>
          <p:cNvSpPr>
            <a:spLocks noGrp="1"/>
          </p:cNvSpPr>
          <p:nvPr>
            <p:ph type="title"/>
          </p:nvPr>
        </p:nvSpPr>
        <p:spPr>
          <a:xfrm>
            <a:off x="0" y="-55880"/>
            <a:ext cx="13004801" cy="1188319"/>
          </a:xfrm>
          <a:prstGeom prst="rect">
            <a:avLst/>
          </a:prstGeom>
        </p:spPr>
        <p:txBody>
          <a:bodyPr/>
          <a:lstStyle>
            <a:lvl1pPr defTabSz="537463">
              <a:defRPr sz="7360" b="1"/>
            </a:lvl1pPr>
          </a:lstStyle>
          <a:p>
            <a:r>
              <a:t>Issues with removing</a:t>
            </a:r>
          </a:p>
        </p:txBody>
      </p:sp>
      <p:graphicFrame>
        <p:nvGraphicFramePr>
          <p:cNvPr id="3751" name="Table"/>
          <p:cNvGraphicFramePr/>
          <p:nvPr/>
        </p:nvGraphicFramePr>
        <p:xfrm>
          <a:off x="1070316" y="1600200"/>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752"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a:p>
            <a:pPr>
              <a:defRPr>
                <a:solidFill>
                  <a:schemeClr val="accent4">
                    <a:hueOff val="102361"/>
                    <a:satOff val="14118"/>
                    <a:lumOff val="10675"/>
                  </a:schemeClr>
                </a:solidFill>
              </a:defRPr>
            </a:pPr>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r>
              <a:t>getValue(k</a:t>
            </a:r>
            <a:r>
              <a:rPr baseline="-5999"/>
              <a:t>3</a:t>
            </a:r>
            <a:r>
              <a:t>)</a:t>
            </a:r>
          </a:p>
        </p:txBody>
      </p:sp>
      <p:sp>
        <p:nvSpPr>
          <p:cNvPr id="3753"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sp>
        <p:nvSpPr>
          <p:cNvPr id="3754" name="H(k1) = 1"/>
          <p:cNvSpPr/>
          <p:nvPr/>
        </p:nvSpPr>
        <p:spPr>
          <a:xfrm>
            <a:off x="6395466" y="4565649"/>
            <a:ext cx="24998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1</a:t>
            </a:r>
          </a:p>
        </p:txBody>
      </p:sp>
      <p:sp>
        <p:nvSpPr>
          <p:cNvPr id="3755" name="H(k1) + P(0) mod N = 1"/>
          <p:cNvSpPr/>
          <p:nvPr/>
        </p:nvSpPr>
        <p:spPr>
          <a:xfrm>
            <a:off x="4695192" y="5248137"/>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 = 1</a:t>
            </a:r>
          </a:p>
        </p:txBody>
      </p:sp>
      <p:sp>
        <p:nvSpPr>
          <p:cNvPr id="3756" name="1  +   0  mod 8 = 1"/>
          <p:cNvSpPr/>
          <p:nvPr/>
        </p:nvSpPr>
        <p:spPr>
          <a:xfrm>
            <a:off x="5156200" y="5797549"/>
            <a:ext cx="5619453"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1  +   0  mod 8 = 1</a:t>
            </a:r>
          </a:p>
        </p:txBody>
      </p:sp>
      <p:graphicFrame>
        <p:nvGraphicFramePr>
          <p:cNvPr id="3757" name="Table"/>
          <p:cNvGraphicFramePr/>
          <p:nvPr/>
        </p:nvGraphicFramePr>
        <p:xfrm>
          <a:off x="1070316" y="644946"/>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9" name="Issues with removing"/>
          <p:cNvSpPr>
            <a:spLocks noGrp="1"/>
          </p:cNvSpPr>
          <p:nvPr>
            <p:ph type="title"/>
          </p:nvPr>
        </p:nvSpPr>
        <p:spPr>
          <a:xfrm>
            <a:off x="0" y="-55880"/>
            <a:ext cx="13004801" cy="1188319"/>
          </a:xfrm>
          <a:prstGeom prst="rect">
            <a:avLst/>
          </a:prstGeom>
        </p:spPr>
        <p:txBody>
          <a:bodyPr/>
          <a:lstStyle>
            <a:lvl1pPr defTabSz="537463">
              <a:defRPr sz="7360" b="1"/>
            </a:lvl1pPr>
          </a:lstStyle>
          <a:p>
            <a:r>
              <a:t>Issues with removing</a:t>
            </a:r>
          </a:p>
        </p:txBody>
      </p:sp>
      <p:graphicFrame>
        <p:nvGraphicFramePr>
          <p:cNvPr id="3760" name="Table"/>
          <p:cNvGraphicFramePr/>
          <p:nvPr/>
        </p:nvGraphicFramePr>
        <p:xfrm>
          <a:off x="1070316" y="1600200"/>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761"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a:p>
            <a:pPr>
              <a:defRPr>
                <a:solidFill>
                  <a:schemeClr val="accent4">
                    <a:hueOff val="102361"/>
                    <a:satOff val="14118"/>
                    <a:lumOff val="10675"/>
                  </a:schemeClr>
                </a:solidFill>
              </a:defRPr>
            </a:pPr>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r>
              <a:t>getValue(k</a:t>
            </a:r>
            <a:r>
              <a:rPr baseline="-5999"/>
              <a:t>3</a:t>
            </a:r>
            <a:r>
              <a:t>)</a:t>
            </a:r>
          </a:p>
        </p:txBody>
      </p:sp>
      <p:sp>
        <p:nvSpPr>
          <p:cNvPr id="3762"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sp>
        <p:nvSpPr>
          <p:cNvPr id="3763" name="H(k1) = 1"/>
          <p:cNvSpPr/>
          <p:nvPr/>
        </p:nvSpPr>
        <p:spPr>
          <a:xfrm>
            <a:off x="6395466" y="4565649"/>
            <a:ext cx="24998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1</a:t>
            </a:r>
          </a:p>
        </p:txBody>
      </p:sp>
      <p:sp>
        <p:nvSpPr>
          <p:cNvPr id="3764" name="H(k1) + P(0) mod N = 1"/>
          <p:cNvSpPr/>
          <p:nvPr/>
        </p:nvSpPr>
        <p:spPr>
          <a:xfrm>
            <a:off x="4695192" y="5248137"/>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1</a:t>
            </a:r>
            <a:r>
              <a:t>) + </a:t>
            </a:r>
            <a:r>
              <a:rPr b="1">
                <a:solidFill>
                  <a:schemeClr val="accent6">
                    <a:hueOff val="-241736"/>
                    <a:satOff val="29413"/>
                    <a:lumOff val="20727"/>
                  </a:schemeClr>
                </a:solidFill>
              </a:rPr>
              <a:t>P</a:t>
            </a:r>
            <a:r>
              <a:t>(0) mod N = 1</a:t>
            </a:r>
          </a:p>
        </p:txBody>
      </p:sp>
      <p:sp>
        <p:nvSpPr>
          <p:cNvPr id="3765" name="1  +   0  mod 8 = 1"/>
          <p:cNvSpPr/>
          <p:nvPr/>
        </p:nvSpPr>
        <p:spPr>
          <a:xfrm>
            <a:off x="5156200" y="5797549"/>
            <a:ext cx="5619453"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1  +   0  mod 8 = 1</a:t>
            </a:r>
          </a:p>
        </p:txBody>
      </p:sp>
      <p:graphicFrame>
        <p:nvGraphicFramePr>
          <p:cNvPr id="3766" name="Table"/>
          <p:cNvGraphicFramePr/>
          <p:nvPr/>
        </p:nvGraphicFramePr>
        <p:xfrm>
          <a:off x="1070316" y="644946"/>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767"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9" name="Issues with removing"/>
          <p:cNvSpPr>
            <a:spLocks noGrp="1"/>
          </p:cNvSpPr>
          <p:nvPr>
            <p:ph type="title"/>
          </p:nvPr>
        </p:nvSpPr>
        <p:spPr>
          <a:xfrm>
            <a:off x="0" y="-55880"/>
            <a:ext cx="13004801" cy="1188319"/>
          </a:xfrm>
          <a:prstGeom prst="rect">
            <a:avLst/>
          </a:prstGeom>
        </p:spPr>
        <p:txBody>
          <a:bodyPr/>
          <a:lstStyle>
            <a:lvl1pPr defTabSz="537463">
              <a:defRPr sz="7360" b="1"/>
            </a:lvl1pPr>
          </a:lstStyle>
          <a:p>
            <a:r>
              <a:t>Issues with removing</a:t>
            </a:r>
          </a:p>
        </p:txBody>
      </p:sp>
      <p:graphicFrame>
        <p:nvGraphicFramePr>
          <p:cNvPr id="3770" name="Table"/>
          <p:cNvGraphicFramePr/>
          <p:nvPr/>
        </p:nvGraphicFramePr>
        <p:xfrm>
          <a:off x="1070316" y="1600200"/>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771"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pPr>
              <a:defRPr>
                <a:solidFill>
                  <a:schemeClr val="accent4">
                    <a:hueOff val="102361"/>
                    <a:satOff val="14118"/>
                    <a:lumOff val="10675"/>
                  </a:schemeClr>
                </a:solidFill>
              </a:defRPr>
            </a:pPr>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r>
              <a:t>getValue(k</a:t>
            </a:r>
            <a:r>
              <a:rPr baseline="-5999"/>
              <a:t>3</a:t>
            </a:r>
            <a:r>
              <a:t>)</a:t>
            </a:r>
          </a:p>
        </p:txBody>
      </p:sp>
      <p:sp>
        <p:nvSpPr>
          <p:cNvPr id="3772"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sp>
        <p:nvSpPr>
          <p:cNvPr id="3773" name="H(k2) = 1"/>
          <p:cNvSpPr/>
          <p:nvPr/>
        </p:nvSpPr>
        <p:spPr>
          <a:xfrm>
            <a:off x="6395466" y="4565649"/>
            <a:ext cx="24998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1</a:t>
            </a:r>
          </a:p>
        </p:txBody>
      </p:sp>
      <p:graphicFrame>
        <p:nvGraphicFramePr>
          <p:cNvPr id="3774" name="Table"/>
          <p:cNvGraphicFramePr/>
          <p:nvPr/>
        </p:nvGraphicFramePr>
        <p:xfrm>
          <a:off x="1070316" y="644946"/>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775" name="H(k2) + P(0) mod N = 1"/>
          <p:cNvSpPr/>
          <p:nvPr/>
        </p:nvSpPr>
        <p:spPr>
          <a:xfrm>
            <a:off x="4695192" y="5248137"/>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1</a:t>
            </a:r>
          </a:p>
        </p:txBody>
      </p:sp>
      <p:sp>
        <p:nvSpPr>
          <p:cNvPr id="3776" name="1  +   0  mod 8 = 1"/>
          <p:cNvSpPr/>
          <p:nvPr/>
        </p:nvSpPr>
        <p:spPr>
          <a:xfrm>
            <a:off x="5156200" y="5797549"/>
            <a:ext cx="5619453"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1  +   0  mod 8 = 1</a:t>
            </a:r>
          </a:p>
        </p:txBody>
      </p:sp>
    </p:spTree>
  </p:cSld>
  <p:clrMapOvr>
    <a:masterClrMapping/>
  </p:clrMapOvr>
  <p:transition spd="med"/>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 name="Issues with removing"/>
          <p:cNvSpPr>
            <a:spLocks noGrp="1"/>
          </p:cNvSpPr>
          <p:nvPr>
            <p:ph type="title"/>
          </p:nvPr>
        </p:nvSpPr>
        <p:spPr>
          <a:xfrm>
            <a:off x="0" y="-55880"/>
            <a:ext cx="13004801" cy="1188319"/>
          </a:xfrm>
          <a:prstGeom prst="rect">
            <a:avLst/>
          </a:prstGeom>
        </p:spPr>
        <p:txBody>
          <a:bodyPr/>
          <a:lstStyle>
            <a:lvl1pPr defTabSz="537463">
              <a:defRPr sz="7360" b="1"/>
            </a:lvl1pPr>
          </a:lstStyle>
          <a:p>
            <a:r>
              <a:t>Issues with removing</a:t>
            </a:r>
          </a:p>
        </p:txBody>
      </p:sp>
      <p:graphicFrame>
        <p:nvGraphicFramePr>
          <p:cNvPr id="3779" name="Table"/>
          <p:cNvGraphicFramePr/>
          <p:nvPr/>
        </p:nvGraphicFramePr>
        <p:xfrm>
          <a:off x="1070316" y="1600200"/>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780"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pPr>
              <a:defRPr>
                <a:solidFill>
                  <a:schemeClr val="accent4">
                    <a:hueOff val="102361"/>
                    <a:satOff val="14118"/>
                    <a:lumOff val="10675"/>
                  </a:schemeClr>
                </a:solidFill>
              </a:defRPr>
            </a:pPr>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r>
              <a:t>getValue(k</a:t>
            </a:r>
            <a:r>
              <a:rPr baseline="-5999"/>
              <a:t>3</a:t>
            </a:r>
            <a:r>
              <a:t>)</a:t>
            </a:r>
          </a:p>
        </p:txBody>
      </p:sp>
      <p:sp>
        <p:nvSpPr>
          <p:cNvPr id="3781"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sp>
        <p:nvSpPr>
          <p:cNvPr id="3782" name="H(k2) = 1"/>
          <p:cNvSpPr/>
          <p:nvPr/>
        </p:nvSpPr>
        <p:spPr>
          <a:xfrm>
            <a:off x="6395466" y="4565649"/>
            <a:ext cx="24998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1</a:t>
            </a:r>
          </a:p>
        </p:txBody>
      </p:sp>
      <p:graphicFrame>
        <p:nvGraphicFramePr>
          <p:cNvPr id="3783" name="Table"/>
          <p:cNvGraphicFramePr/>
          <p:nvPr/>
        </p:nvGraphicFramePr>
        <p:xfrm>
          <a:off x="1070316" y="644946"/>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784" name="H(k2) + P(0) mod N = 1"/>
          <p:cNvSpPr/>
          <p:nvPr/>
        </p:nvSpPr>
        <p:spPr>
          <a:xfrm>
            <a:off x="4695192" y="5248137"/>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1</a:t>
            </a:r>
          </a:p>
        </p:txBody>
      </p:sp>
      <p:sp>
        <p:nvSpPr>
          <p:cNvPr id="3785" name="1  +   0  mod 8 = 1"/>
          <p:cNvSpPr/>
          <p:nvPr/>
        </p:nvSpPr>
        <p:spPr>
          <a:xfrm>
            <a:off x="5156200" y="5797549"/>
            <a:ext cx="5619453"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1  +   0  mod 8 = 1</a:t>
            </a:r>
          </a:p>
        </p:txBody>
      </p:sp>
      <p:sp>
        <p:nvSpPr>
          <p:cNvPr id="3786" name="Bucket 1 is occupied, so keep probing."/>
          <p:cNvSpPr/>
          <p:nvPr/>
        </p:nvSpPr>
        <p:spPr>
          <a:xfrm>
            <a:off x="2066255" y="8134917"/>
            <a:ext cx="1057409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Bucket 1 is occupied, so keep probing.</a:t>
            </a:r>
          </a:p>
        </p:txBody>
      </p:sp>
      <p:sp>
        <p:nvSpPr>
          <p:cNvPr id="3787"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 name="Issues with removing"/>
          <p:cNvSpPr>
            <a:spLocks noGrp="1"/>
          </p:cNvSpPr>
          <p:nvPr>
            <p:ph type="title"/>
          </p:nvPr>
        </p:nvSpPr>
        <p:spPr>
          <a:xfrm>
            <a:off x="0" y="-55880"/>
            <a:ext cx="13004801" cy="1188319"/>
          </a:xfrm>
          <a:prstGeom prst="rect">
            <a:avLst/>
          </a:prstGeom>
        </p:spPr>
        <p:txBody>
          <a:bodyPr/>
          <a:lstStyle>
            <a:lvl1pPr defTabSz="537463">
              <a:defRPr sz="7360" b="1"/>
            </a:lvl1pPr>
          </a:lstStyle>
          <a:p>
            <a:r>
              <a:t>Issues with removing</a:t>
            </a:r>
          </a:p>
        </p:txBody>
      </p:sp>
      <p:graphicFrame>
        <p:nvGraphicFramePr>
          <p:cNvPr id="3790" name="Table"/>
          <p:cNvGraphicFramePr/>
          <p:nvPr/>
        </p:nvGraphicFramePr>
        <p:xfrm>
          <a:off x="1070316" y="1600200"/>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791"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pPr>
              <a:defRPr>
                <a:solidFill>
                  <a:schemeClr val="accent4">
                    <a:hueOff val="102361"/>
                    <a:satOff val="14118"/>
                    <a:lumOff val="10675"/>
                  </a:schemeClr>
                </a:solidFill>
              </a:defRPr>
            </a:pPr>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r>
              <a:t>getValue(k</a:t>
            </a:r>
            <a:r>
              <a:rPr baseline="-5999"/>
              <a:t>3</a:t>
            </a:r>
            <a:r>
              <a:t>)</a:t>
            </a:r>
          </a:p>
        </p:txBody>
      </p:sp>
      <p:sp>
        <p:nvSpPr>
          <p:cNvPr id="3792"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sp>
        <p:nvSpPr>
          <p:cNvPr id="3793" name="H(k2) = 1"/>
          <p:cNvSpPr/>
          <p:nvPr/>
        </p:nvSpPr>
        <p:spPr>
          <a:xfrm>
            <a:off x="6395466" y="4565649"/>
            <a:ext cx="24998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1</a:t>
            </a:r>
          </a:p>
        </p:txBody>
      </p:sp>
      <p:graphicFrame>
        <p:nvGraphicFramePr>
          <p:cNvPr id="3794" name="Table"/>
          <p:cNvGraphicFramePr/>
          <p:nvPr/>
        </p:nvGraphicFramePr>
        <p:xfrm>
          <a:off x="1070316" y="644946"/>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795" name="H(k2) + P(0) mod N = 1"/>
          <p:cNvSpPr/>
          <p:nvPr/>
        </p:nvSpPr>
        <p:spPr>
          <a:xfrm>
            <a:off x="4695192" y="5248137"/>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1</a:t>
            </a:r>
          </a:p>
        </p:txBody>
      </p:sp>
      <p:sp>
        <p:nvSpPr>
          <p:cNvPr id="3796" name="1  +   0  mod 8 = 1"/>
          <p:cNvSpPr/>
          <p:nvPr/>
        </p:nvSpPr>
        <p:spPr>
          <a:xfrm>
            <a:off x="5156200" y="5797549"/>
            <a:ext cx="5619453"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1  +   0  mod 8 = 1</a:t>
            </a:r>
          </a:p>
        </p:txBody>
      </p:sp>
      <p:sp>
        <p:nvSpPr>
          <p:cNvPr id="3797"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798" name="H(k2) + P(1) mod N = 2"/>
          <p:cNvSpPr/>
          <p:nvPr/>
        </p:nvSpPr>
        <p:spPr>
          <a:xfrm>
            <a:off x="4694070" y="6416820"/>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(1) mod N = 2</a:t>
            </a:r>
          </a:p>
        </p:txBody>
      </p:sp>
      <p:sp>
        <p:nvSpPr>
          <p:cNvPr id="3799" name="1  +   1  mod 8 = 2"/>
          <p:cNvSpPr/>
          <p:nvPr/>
        </p:nvSpPr>
        <p:spPr>
          <a:xfrm>
            <a:off x="5155077" y="6966233"/>
            <a:ext cx="5619453"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1  +   1  mod 8 = 2</a:t>
            </a:r>
          </a:p>
        </p:txBody>
      </p:sp>
      <p:grpSp>
        <p:nvGrpSpPr>
          <p:cNvPr id="3802" name="Group"/>
          <p:cNvGrpSpPr/>
          <p:nvPr/>
        </p:nvGrpSpPr>
        <p:grpSpPr>
          <a:xfrm rot="232890">
            <a:off x="3412671" y="3041969"/>
            <a:ext cx="1012020" cy="558579"/>
            <a:chOff x="0" y="0"/>
            <a:chExt cx="1012018" cy="558577"/>
          </a:xfrm>
        </p:grpSpPr>
        <p:sp>
          <p:nvSpPr>
            <p:cNvPr id="3803"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endParaRPr/>
            </a:p>
          </p:txBody>
        </p:sp>
        <p:sp>
          <p:nvSpPr>
            <p:cNvPr id="3801"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Tree>
  </p:cSld>
  <p:clrMapOvr>
    <a:masterClrMapping/>
  </p:clrMapOvr>
  <p:transition spd="med"/>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5" name="Issues with removing"/>
          <p:cNvSpPr>
            <a:spLocks noGrp="1"/>
          </p:cNvSpPr>
          <p:nvPr>
            <p:ph type="title"/>
          </p:nvPr>
        </p:nvSpPr>
        <p:spPr>
          <a:xfrm>
            <a:off x="0" y="-55880"/>
            <a:ext cx="13004801" cy="1188319"/>
          </a:xfrm>
          <a:prstGeom prst="rect">
            <a:avLst/>
          </a:prstGeom>
        </p:spPr>
        <p:txBody>
          <a:bodyPr/>
          <a:lstStyle>
            <a:lvl1pPr defTabSz="537463">
              <a:defRPr sz="7360" b="1"/>
            </a:lvl1pPr>
          </a:lstStyle>
          <a:p>
            <a:r>
              <a:t>Issues with removing</a:t>
            </a:r>
          </a:p>
        </p:txBody>
      </p:sp>
      <p:graphicFrame>
        <p:nvGraphicFramePr>
          <p:cNvPr id="3806" name="Table"/>
          <p:cNvGraphicFramePr/>
          <p:nvPr/>
        </p:nvGraphicFramePr>
        <p:xfrm>
          <a:off x="1070316" y="1600200"/>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807"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pPr>
              <a:defRPr>
                <a:solidFill>
                  <a:schemeClr val="accent4">
                    <a:hueOff val="102361"/>
                    <a:satOff val="14118"/>
                    <a:lumOff val="10675"/>
                  </a:schemeClr>
                </a:solidFill>
              </a:defRPr>
            </a:pPr>
            <a:r>
              <a:t>insert(k</a:t>
            </a:r>
            <a:r>
              <a:rPr baseline="-5999"/>
              <a:t>3</a:t>
            </a:r>
            <a:r>
              <a:t>,v</a:t>
            </a:r>
            <a:r>
              <a:rPr baseline="-5999"/>
              <a:t>3</a:t>
            </a:r>
            <a:r>
              <a:t>)</a:t>
            </a:r>
          </a:p>
          <a:p>
            <a:r>
              <a:t>remove(k</a:t>
            </a:r>
            <a:r>
              <a:rPr baseline="-5999"/>
              <a:t>2</a:t>
            </a:r>
            <a:r>
              <a:t>)</a:t>
            </a:r>
          </a:p>
          <a:p>
            <a:r>
              <a:t>getValue(k</a:t>
            </a:r>
            <a:r>
              <a:rPr baseline="-5999"/>
              <a:t>3</a:t>
            </a:r>
            <a:r>
              <a:t>)</a:t>
            </a:r>
          </a:p>
        </p:txBody>
      </p:sp>
      <p:sp>
        <p:nvSpPr>
          <p:cNvPr id="3808"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sp>
        <p:nvSpPr>
          <p:cNvPr id="3809" name="H(k3) = 1"/>
          <p:cNvSpPr/>
          <p:nvPr/>
        </p:nvSpPr>
        <p:spPr>
          <a:xfrm>
            <a:off x="6395466" y="4565649"/>
            <a:ext cx="24998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1</a:t>
            </a:r>
          </a:p>
        </p:txBody>
      </p:sp>
      <p:graphicFrame>
        <p:nvGraphicFramePr>
          <p:cNvPr id="3810" name="Table"/>
          <p:cNvGraphicFramePr/>
          <p:nvPr/>
        </p:nvGraphicFramePr>
        <p:xfrm>
          <a:off x="1070316" y="644946"/>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2" name="Issues with removing"/>
          <p:cNvSpPr>
            <a:spLocks noGrp="1"/>
          </p:cNvSpPr>
          <p:nvPr>
            <p:ph type="title"/>
          </p:nvPr>
        </p:nvSpPr>
        <p:spPr>
          <a:xfrm>
            <a:off x="0" y="-55880"/>
            <a:ext cx="13004801" cy="1188319"/>
          </a:xfrm>
          <a:prstGeom prst="rect">
            <a:avLst/>
          </a:prstGeom>
        </p:spPr>
        <p:txBody>
          <a:bodyPr/>
          <a:lstStyle>
            <a:lvl1pPr defTabSz="537463">
              <a:defRPr sz="7360" b="1"/>
            </a:lvl1pPr>
          </a:lstStyle>
          <a:p>
            <a:r>
              <a:t>Issues with removing</a:t>
            </a:r>
          </a:p>
        </p:txBody>
      </p:sp>
      <p:graphicFrame>
        <p:nvGraphicFramePr>
          <p:cNvPr id="3813" name="Table"/>
          <p:cNvGraphicFramePr/>
          <p:nvPr/>
        </p:nvGraphicFramePr>
        <p:xfrm>
          <a:off x="1070316" y="1600200"/>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814"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pPr>
              <a:defRPr>
                <a:solidFill>
                  <a:schemeClr val="accent4">
                    <a:hueOff val="102361"/>
                    <a:satOff val="14118"/>
                    <a:lumOff val="10675"/>
                  </a:schemeClr>
                </a:solidFill>
              </a:defRPr>
            </a:pPr>
            <a:r>
              <a:t>insert(k</a:t>
            </a:r>
            <a:r>
              <a:rPr baseline="-5999"/>
              <a:t>3</a:t>
            </a:r>
            <a:r>
              <a:t>,v</a:t>
            </a:r>
            <a:r>
              <a:rPr baseline="-5999"/>
              <a:t>3</a:t>
            </a:r>
            <a:r>
              <a:t>)</a:t>
            </a:r>
          </a:p>
          <a:p>
            <a:r>
              <a:t>remove(k</a:t>
            </a:r>
            <a:r>
              <a:rPr baseline="-5999"/>
              <a:t>2</a:t>
            </a:r>
            <a:r>
              <a:t>)</a:t>
            </a:r>
          </a:p>
          <a:p>
            <a:r>
              <a:t>getValue(k</a:t>
            </a:r>
            <a:r>
              <a:rPr baseline="-5999"/>
              <a:t>3</a:t>
            </a:r>
            <a:r>
              <a:t>)</a:t>
            </a:r>
          </a:p>
        </p:txBody>
      </p:sp>
      <p:sp>
        <p:nvSpPr>
          <p:cNvPr id="3815"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sp>
        <p:nvSpPr>
          <p:cNvPr id="3816" name="H(k3) = 1"/>
          <p:cNvSpPr/>
          <p:nvPr/>
        </p:nvSpPr>
        <p:spPr>
          <a:xfrm>
            <a:off x="6395466" y="4565649"/>
            <a:ext cx="24998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1</a:t>
            </a:r>
          </a:p>
        </p:txBody>
      </p:sp>
      <p:graphicFrame>
        <p:nvGraphicFramePr>
          <p:cNvPr id="3817" name="Table"/>
          <p:cNvGraphicFramePr/>
          <p:nvPr/>
        </p:nvGraphicFramePr>
        <p:xfrm>
          <a:off x="1070316" y="644946"/>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818" name="H(k3) + P(0) mod N = 1"/>
          <p:cNvSpPr/>
          <p:nvPr/>
        </p:nvSpPr>
        <p:spPr>
          <a:xfrm>
            <a:off x="4715512" y="5125569"/>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a:t>
            </a:r>
          </a:p>
        </p:txBody>
      </p:sp>
      <p:sp>
        <p:nvSpPr>
          <p:cNvPr id="3819" name="1  +   0  mod 8 = 1"/>
          <p:cNvSpPr/>
          <p:nvPr/>
        </p:nvSpPr>
        <p:spPr>
          <a:xfrm>
            <a:off x="5186679" y="5603862"/>
            <a:ext cx="561945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1  +   0  mod 8 = 1</a:t>
            </a:r>
          </a:p>
        </p:txBody>
      </p:sp>
      <p:sp>
        <p:nvSpPr>
          <p:cNvPr id="3820"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21" name="Bucket 1 is occupied, so keep probing."/>
          <p:cNvSpPr/>
          <p:nvPr/>
        </p:nvSpPr>
        <p:spPr>
          <a:xfrm>
            <a:off x="2076415" y="8693717"/>
            <a:ext cx="1057409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Bucket 1 is occupied, so keep probing.</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1" name="Table"/>
          <p:cNvGraphicFramePr/>
          <p:nvPr/>
        </p:nvGraphicFramePr>
        <p:xfrm>
          <a:off x="8547100" y="1352550"/>
          <a:ext cx="4402287" cy="7849890"/>
        </p:xfrm>
        <a:graphic>
          <a:graphicData uri="http://schemas.openxmlformats.org/drawingml/2006/table">
            <a:tbl>
              <a:tblPr>
                <a:tableStyleId>{4C3C2611-4C71-4FC5-86AE-919BDF0F9419}</a:tableStyleId>
              </a:tblPr>
              <a:tblGrid>
                <a:gridCol w="647234">
                  <a:extLst>
                    <a:ext uri="{9D8B030D-6E8A-4147-A177-3AD203B41FA5}">
                      <a16:colId xmlns:a16="http://schemas.microsoft.com/office/drawing/2014/main" val="20000"/>
                    </a:ext>
                  </a:extLst>
                </a:gridCol>
                <a:gridCol w="1015255">
                  <a:extLst>
                    <a:ext uri="{9D8B030D-6E8A-4147-A177-3AD203B41FA5}">
                      <a16:colId xmlns:a16="http://schemas.microsoft.com/office/drawing/2014/main" val="20001"/>
                    </a:ext>
                  </a:extLst>
                </a:gridCol>
                <a:gridCol w="2727096">
                  <a:extLst>
                    <a:ext uri="{9D8B030D-6E8A-4147-A177-3AD203B41FA5}">
                      <a16:colId xmlns:a16="http://schemas.microsoft.com/office/drawing/2014/main" val="20002"/>
                    </a:ext>
                  </a:extLst>
                </a:gridCol>
              </a:tblGrid>
              <a:tr h="712471">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Key</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Value</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tc>
                <a:tc>
                  <a:txBody>
                    <a:bodyPr/>
                    <a:lstStyle/>
                    <a:p>
                      <a:pPr defTabSz="914400">
                        <a:defRPr>
                          <a:solidFill>
                            <a:srgbClr val="000000"/>
                          </a:solidFill>
                        </a:defRPr>
                      </a:pPr>
                      <a:r>
                        <a:rPr sz="2800" b="1">
                          <a:solidFill>
                            <a:srgbClr val="FFFFFF"/>
                          </a:solidFill>
                          <a:latin typeface="Helvetica"/>
                          <a:ea typeface="Helvetica"/>
                          <a:cs typeface="Helvetica"/>
                          <a:sym typeface="Helvetica"/>
                        </a:rPr>
                        <a:t>“byte-eater”</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tc>
                <a:tc>
                  <a:txBody>
                    <a:bodyPr/>
                    <a:lstStyle/>
                    <a:p>
                      <a:pPr defTabSz="914400">
                        <a:defRPr>
                          <a:solidFill>
                            <a:srgbClr val="000000"/>
                          </a:solidFill>
                        </a:defRPr>
                      </a:pPr>
                      <a:r>
                        <a:rPr sz="2600" b="1">
                          <a:solidFill>
                            <a:srgbClr val="FFFFFF"/>
                          </a:solidFill>
                          <a:latin typeface="Helvetica"/>
                          <a:ea typeface="Helvetica"/>
                          <a:cs typeface="Helvetica"/>
                          <a:sym typeface="Helvetica"/>
                        </a:rPr>
                        <a:t>“orange-knight”</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tc>
                <a:tc>
                  <a:txBody>
                    <a:bodyPr/>
                    <a:lstStyle/>
                    <a:p>
                      <a:pPr defTabSz="914400">
                        <a:defRPr>
                          <a:solidFill>
                            <a:srgbClr val="000000"/>
                          </a:solidFill>
                        </a:defRPr>
                      </a:pPr>
                      <a:r>
                        <a:rPr sz="2800" b="1">
                          <a:solidFill>
                            <a:srgbClr val="FFFFFF"/>
                          </a:solidFill>
                          <a:latin typeface="Helvetica"/>
                          <a:ea typeface="Helvetica"/>
                          <a:cs typeface="Helvetica"/>
                          <a:sym typeface="Helvetica"/>
                        </a:rPr>
                        <a:t>“will.fiset”</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5"/>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6"/>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7"/>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32</a:t>
                      </a:r>
                    </a:p>
                  </a:txBody>
                  <a:tcPr marL="50800" marR="50800" marT="50800" marB="50800" anchor="ctr" horzOverflow="overflow"/>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“Lauren425”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8"/>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tc>
                <a:tc>
                  <a:txBody>
                    <a:bodyPr/>
                    <a:lstStyle/>
                    <a:p>
                      <a:pPr defTabSz="914400">
                        <a:defRPr>
                          <a:solidFill>
                            <a:srgbClr val="000000"/>
                          </a:solidFill>
                        </a:defRPr>
                      </a:pPr>
                      <a:r>
                        <a:rPr sz="2700" b="1">
                          <a:solidFill>
                            <a:srgbClr val="FFFFFF"/>
                          </a:solidFill>
                          <a:latin typeface="Helvetica"/>
                          <a:ea typeface="Helvetica"/>
                          <a:cs typeface="Helvetica"/>
                          <a:sym typeface="Helvetica"/>
                        </a:rPr>
                        <a:t>“ternarywizard"</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9"/>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10"/>
                  </a:ext>
                </a:extLst>
              </a:tr>
            </a:tbl>
          </a:graphicData>
        </a:graphic>
      </p:graphicFrame>
      <p:sp>
        <p:nvSpPr>
          <p:cNvPr id="312" name="H(x) = x² + 3 mod 10"/>
          <p:cNvSpPr/>
          <p:nvPr/>
        </p:nvSpPr>
        <p:spPr>
          <a:xfrm>
            <a:off x="1448122" y="4248794"/>
            <a:ext cx="5619453"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(x) = x² + 3 mod 10</a:t>
            </a:r>
          </a:p>
        </p:txBody>
      </p:sp>
      <p:sp>
        <p:nvSpPr>
          <p:cNvPr id="313" name="Suppose we’re inserting (integer, string) key-value pairs into the table representing rankings of users to their usernames from an online programming competition and we’re using the hash function:"/>
          <p:cNvSpPr/>
          <p:nvPr/>
        </p:nvSpPr>
        <p:spPr>
          <a:xfrm>
            <a:off x="59134" y="1346199"/>
            <a:ext cx="8397429" cy="276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Suppose we’re inserting (integer, string) key-value pairs into the table representing rankings of users to their usernames from an online programming competition and we’re using the hash function:</a:t>
            </a:r>
          </a:p>
        </p:txBody>
      </p:sp>
      <p:sp>
        <p:nvSpPr>
          <p:cNvPr id="314" name="To insert (10, “orange-knight”) we hash the key (the rank) and find out where it goes in the table"/>
          <p:cNvSpPr/>
          <p:nvPr/>
        </p:nvSpPr>
        <p:spPr>
          <a:xfrm>
            <a:off x="-141089" y="5005089"/>
            <a:ext cx="8797876"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To </a:t>
            </a:r>
            <a:r>
              <a:rPr b="1">
                <a:solidFill>
                  <a:schemeClr val="accent4">
                    <a:hueOff val="102361"/>
                    <a:satOff val="14118"/>
                    <a:lumOff val="10675"/>
                  </a:schemeClr>
                </a:solidFill>
              </a:rPr>
              <a:t>insert</a:t>
            </a:r>
            <a:r>
              <a:t> (10, “orange-knight”) we hash the key (the rank) and find out where it goes in the table</a:t>
            </a:r>
          </a:p>
        </p:txBody>
      </p:sp>
      <p:sp>
        <p:nvSpPr>
          <p:cNvPr id="315" name="Line"/>
          <p:cNvSpPr/>
          <p:nvPr/>
        </p:nvSpPr>
        <p:spPr>
          <a:xfrm flipV="1">
            <a:off x="8050311" y="4758392"/>
            <a:ext cx="757195" cy="3288805"/>
          </a:xfrm>
          <a:prstGeom prst="line">
            <a:avLst/>
          </a:prstGeom>
          <a:ln w="889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16" name="H(10) = (10² + 3) mod 10 = 3"/>
          <p:cNvSpPr/>
          <p:nvPr/>
        </p:nvSpPr>
        <p:spPr>
          <a:xfrm>
            <a:off x="347092" y="7988239"/>
            <a:ext cx="782151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(10) = (10² + 3) mod 10 = 3</a:t>
            </a:r>
          </a:p>
        </p:txBody>
      </p:sp>
      <p:sp>
        <p:nvSpPr>
          <p:cNvPr id="317" name="How does a hash table work?"/>
          <p:cNvSpPr>
            <a:spLocks noGrp="1"/>
          </p:cNvSpPr>
          <p:nvPr>
            <p:ph type="title"/>
          </p:nvPr>
        </p:nvSpPr>
        <p:spPr>
          <a:xfrm>
            <a:off x="436909" y="142907"/>
            <a:ext cx="12130981" cy="1166544"/>
          </a:xfrm>
          <a:prstGeom prst="rect">
            <a:avLst/>
          </a:prstGeom>
        </p:spPr>
        <p:txBody>
          <a:bodyPr/>
          <a:lstStyle>
            <a:lvl1pPr defTabSz="420624">
              <a:defRPr sz="5760" b="1"/>
            </a:lvl1pPr>
          </a:lstStyle>
          <a:p>
            <a:r>
              <a:t>How does a hash table work?</a:t>
            </a:r>
          </a:p>
        </p:txBody>
      </p:sp>
    </p:spTree>
  </p:cSld>
  <p:clrMapOvr>
    <a:masterClrMapping/>
  </p:clrMapOvr>
  <p:transition spd="med"/>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3" name="Issues with removing"/>
          <p:cNvSpPr>
            <a:spLocks noGrp="1"/>
          </p:cNvSpPr>
          <p:nvPr>
            <p:ph type="title"/>
          </p:nvPr>
        </p:nvSpPr>
        <p:spPr>
          <a:xfrm>
            <a:off x="0" y="-55880"/>
            <a:ext cx="13004801" cy="1188319"/>
          </a:xfrm>
          <a:prstGeom prst="rect">
            <a:avLst/>
          </a:prstGeom>
        </p:spPr>
        <p:txBody>
          <a:bodyPr/>
          <a:lstStyle>
            <a:lvl1pPr defTabSz="537463">
              <a:defRPr sz="7360" b="1"/>
            </a:lvl1pPr>
          </a:lstStyle>
          <a:p>
            <a:r>
              <a:t>Issues with removing</a:t>
            </a:r>
          </a:p>
        </p:txBody>
      </p:sp>
      <p:graphicFrame>
        <p:nvGraphicFramePr>
          <p:cNvPr id="3824" name="Table"/>
          <p:cNvGraphicFramePr/>
          <p:nvPr/>
        </p:nvGraphicFramePr>
        <p:xfrm>
          <a:off x="1070316" y="1600200"/>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825"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pPr>
              <a:defRPr>
                <a:solidFill>
                  <a:schemeClr val="accent4">
                    <a:hueOff val="102361"/>
                    <a:satOff val="14118"/>
                    <a:lumOff val="10675"/>
                  </a:schemeClr>
                </a:solidFill>
              </a:defRPr>
            </a:pPr>
            <a:r>
              <a:t>insert(k</a:t>
            </a:r>
            <a:r>
              <a:rPr baseline="-5999"/>
              <a:t>3</a:t>
            </a:r>
            <a:r>
              <a:t>,v</a:t>
            </a:r>
            <a:r>
              <a:rPr baseline="-5999"/>
              <a:t>3</a:t>
            </a:r>
            <a:r>
              <a:t>)</a:t>
            </a:r>
          </a:p>
          <a:p>
            <a:r>
              <a:t>remove(k</a:t>
            </a:r>
            <a:r>
              <a:rPr baseline="-5999"/>
              <a:t>2</a:t>
            </a:r>
            <a:r>
              <a:t>)</a:t>
            </a:r>
          </a:p>
          <a:p>
            <a:r>
              <a:t>getValue(k</a:t>
            </a:r>
            <a:r>
              <a:rPr baseline="-5999"/>
              <a:t>3</a:t>
            </a:r>
            <a:r>
              <a:t>)</a:t>
            </a:r>
          </a:p>
        </p:txBody>
      </p:sp>
      <p:sp>
        <p:nvSpPr>
          <p:cNvPr id="3826"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sp>
        <p:nvSpPr>
          <p:cNvPr id="3827" name="H(k3) = 1"/>
          <p:cNvSpPr/>
          <p:nvPr/>
        </p:nvSpPr>
        <p:spPr>
          <a:xfrm>
            <a:off x="6395466" y="4565649"/>
            <a:ext cx="24998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1</a:t>
            </a:r>
          </a:p>
        </p:txBody>
      </p:sp>
      <p:graphicFrame>
        <p:nvGraphicFramePr>
          <p:cNvPr id="3828" name="Table"/>
          <p:cNvGraphicFramePr/>
          <p:nvPr/>
        </p:nvGraphicFramePr>
        <p:xfrm>
          <a:off x="1070316" y="644946"/>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829" name="H(k3) + P(0) mod N = 1"/>
          <p:cNvSpPr/>
          <p:nvPr/>
        </p:nvSpPr>
        <p:spPr>
          <a:xfrm>
            <a:off x="4715512" y="5125569"/>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a:t>
            </a:r>
          </a:p>
        </p:txBody>
      </p:sp>
      <p:sp>
        <p:nvSpPr>
          <p:cNvPr id="3830" name="1  +   0  mod 8 = 1"/>
          <p:cNvSpPr/>
          <p:nvPr/>
        </p:nvSpPr>
        <p:spPr>
          <a:xfrm>
            <a:off x="5186679" y="5603862"/>
            <a:ext cx="561945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1  +   0  mod 8 = 1</a:t>
            </a:r>
          </a:p>
        </p:txBody>
      </p:sp>
      <p:sp>
        <p:nvSpPr>
          <p:cNvPr id="3831"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32" name="Bucket 2 is occupied, so keep probing."/>
          <p:cNvSpPr/>
          <p:nvPr/>
        </p:nvSpPr>
        <p:spPr>
          <a:xfrm>
            <a:off x="2076415" y="8693717"/>
            <a:ext cx="1057409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Bucket 2 is occupied, so keep probing.</a:t>
            </a:r>
          </a:p>
        </p:txBody>
      </p:sp>
      <p:sp>
        <p:nvSpPr>
          <p:cNvPr id="3833" name="H(k3) + P(1) mod N = 2"/>
          <p:cNvSpPr/>
          <p:nvPr/>
        </p:nvSpPr>
        <p:spPr>
          <a:xfrm>
            <a:off x="4714389" y="6193301"/>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(1) mod N = 2</a:t>
            </a:r>
          </a:p>
        </p:txBody>
      </p:sp>
      <p:sp>
        <p:nvSpPr>
          <p:cNvPr id="3834" name="1  +   1  mod 8 = 2"/>
          <p:cNvSpPr/>
          <p:nvPr/>
        </p:nvSpPr>
        <p:spPr>
          <a:xfrm>
            <a:off x="5175397" y="6742714"/>
            <a:ext cx="5619453"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1  +   1  mod 8 = 2</a:t>
            </a:r>
          </a:p>
        </p:txBody>
      </p:sp>
      <p:grpSp>
        <p:nvGrpSpPr>
          <p:cNvPr id="3837" name="Group"/>
          <p:cNvGrpSpPr/>
          <p:nvPr/>
        </p:nvGrpSpPr>
        <p:grpSpPr>
          <a:xfrm rot="232890">
            <a:off x="3412671" y="3041969"/>
            <a:ext cx="1012020" cy="558579"/>
            <a:chOff x="0" y="0"/>
            <a:chExt cx="1012018" cy="558577"/>
          </a:xfrm>
        </p:grpSpPr>
        <p:sp>
          <p:nvSpPr>
            <p:cNvPr id="3838"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endParaRPr/>
            </a:p>
          </p:txBody>
        </p:sp>
        <p:sp>
          <p:nvSpPr>
            <p:cNvPr id="3836"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Tree>
  </p:cSld>
  <p:clrMapOvr>
    <a:masterClrMapping/>
  </p:clrMapOvr>
  <p:transition spd="med"/>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 name="Issues with removing"/>
          <p:cNvSpPr>
            <a:spLocks noGrp="1"/>
          </p:cNvSpPr>
          <p:nvPr>
            <p:ph type="title"/>
          </p:nvPr>
        </p:nvSpPr>
        <p:spPr>
          <a:xfrm>
            <a:off x="0" y="-55880"/>
            <a:ext cx="13004801" cy="1188319"/>
          </a:xfrm>
          <a:prstGeom prst="rect">
            <a:avLst/>
          </a:prstGeom>
        </p:spPr>
        <p:txBody>
          <a:bodyPr/>
          <a:lstStyle>
            <a:lvl1pPr defTabSz="537463">
              <a:defRPr sz="7360" b="1"/>
            </a:lvl1pPr>
          </a:lstStyle>
          <a:p>
            <a:r>
              <a:t>Issues with removing</a:t>
            </a:r>
          </a:p>
        </p:txBody>
      </p:sp>
      <p:graphicFrame>
        <p:nvGraphicFramePr>
          <p:cNvPr id="3841" name="Table"/>
          <p:cNvGraphicFramePr/>
          <p:nvPr/>
        </p:nvGraphicFramePr>
        <p:xfrm>
          <a:off x="1070316" y="1600200"/>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842"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pPr>
              <a:defRPr>
                <a:solidFill>
                  <a:schemeClr val="accent4">
                    <a:hueOff val="102361"/>
                    <a:satOff val="14118"/>
                    <a:lumOff val="10675"/>
                  </a:schemeClr>
                </a:solidFill>
              </a:defRPr>
            </a:pPr>
            <a:r>
              <a:t>insert(k</a:t>
            </a:r>
            <a:r>
              <a:rPr baseline="-5999"/>
              <a:t>3</a:t>
            </a:r>
            <a:r>
              <a:t>,v</a:t>
            </a:r>
            <a:r>
              <a:rPr baseline="-5999"/>
              <a:t>3</a:t>
            </a:r>
            <a:r>
              <a:t>)</a:t>
            </a:r>
          </a:p>
          <a:p>
            <a:r>
              <a:t>remove(k</a:t>
            </a:r>
            <a:r>
              <a:rPr baseline="-5999"/>
              <a:t>2</a:t>
            </a:r>
            <a:r>
              <a:t>)</a:t>
            </a:r>
          </a:p>
          <a:p>
            <a:r>
              <a:t>getValue(k</a:t>
            </a:r>
            <a:r>
              <a:rPr baseline="-5999"/>
              <a:t>3</a:t>
            </a:r>
            <a:r>
              <a:t>)</a:t>
            </a:r>
          </a:p>
        </p:txBody>
      </p:sp>
      <p:sp>
        <p:nvSpPr>
          <p:cNvPr id="3843"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sp>
        <p:nvSpPr>
          <p:cNvPr id="3844" name="H(k3) = 1"/>
          <p:cNvSpPr/>
          <p:nvPr/>
        </p:nvSpPr>
        <p:spPr>
          <a:xfrm>
            <a:off x="6395466" y="4565649"/>
            <a:ext cx="249986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1</a:t>
            </a:r>
          </a:p>
        </p:txBody>
      </p:sp>
      <p:graphicFrame>
        <p:nvGraphicFramePr>
          <p:cNvPr id="3845" name="Table"/>
          <p:cNvGraphicFramePr/>
          <p:nvPr/>
        </p:nvGraphicFramePr>
        <p:xfrm>
          <a:off x="1070316" y="644946"/>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846" name="H(k3) + P(0) mod N = 1"/>
          <p:cNvSpPr/>
          <p:nvPr/>
        </p:nvSpPr>
        <p:spPr>
          <a:xfrm>
            <a:off x="4715512" y="5125569"/>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a:t>
            </a:r>
          </a:p>
        </p:txBody>
      </p:sp>
      <p:sp>
        <p:nvSpPr>
          <p:cNvPr id="3847" name="1  +   0  mod 8 = 1"/>
          <p:cNvSpPr/>
          <p:nvPr/>
        </p:nvSpPr>
        <p:spPr>
          <a:xfrm>
            <a:off x="5186679" y="5603862"/>
            <a:ext cx="561945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1  +   0  mod 8 = 1</a:t>
            </a:r>
          </a:p>
        </p:txBody>
      </p:sp>
      <p:sp>
        <p:nvSpPr>
          <p:cNvPr id="3848"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49" name="H(k3) + P(1) mod N = 2"/>
          <p:cNvSpPr/>
          <p:nvPr/>
        </p:nvSpPr>
        <p:spPr>
          <a:xfrm>
            <a:off x="4714389" y="6193301"/>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(1) mod N = 2</a:t>
            </a:r>
          </a:p>
        </p:txBody>
      </p:sp>
      <p:sp>
        <p:nvSpPr>
          <p:cNvPr id="3850" name="1  +   1  mod 8 = 2"/>
          <p:cNvSpPr/>
          <p:nvPr/>
        </p:nvSpPr>
        <p:spPr>
          <a:xfrm>
            <a:off x="5175397" y="6742714"/>
            <a:ext cx="5619453"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1  +   1  mod 8 = 2</a:t>
            </a:r>
          </a:p>
        </p:txBody>
      </p:sp>
      <p:grpSp>
        <p:nvGrpSpPr>
          <p:cNvPr id="3853" name="Group"/>
          <p:cNvGrpSpPr/>
          <p:nvPr/>
        </p:nvGrpSpPr>
        <p:grpSpPr>
          <a:xfrm rot="232890">
            <a:off x="3412671" y="3041969"/>
            <a:ext cx="1012020" cy="558579"/>
            <a:chOff x="0" y="0"/>
            <a:chExt cx="1012018" cy="558577"/>
          </a:xfrm>
        </p:grpSpPr>
        <p:sp>
          <p:nvSpPr>
            <p:cNvPr id="3859"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endParaRPr/>
            </a:p>
          </p:txBody>
        </p:sp>
        <p:sp>
          <p:nvSpPr>
            <p:cNvPr id="3852"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grpSp>
        <p:nvGrpSpPr>
          <p:cNvPr id="3856" name="Group"/>
          <p:cNvGrpSpPr/>
          <p:nvPr/>
        </p:nvGrpSpPr>
        <p:grpSpPr>
          <a:xfrm rot="232890">
            <a:off x="4626767" y="3041969"/>
            <a:ext cx="1012020" cy="558579"/>
            <a:chOff x="0" y="0"/>
            <a:chExt cx="1012018" cy="558577"/>
          </a:xfrm>
        </p:grpSpPr>
        <p:sp>
          <p:nvSpPr>
            <p:cNvPr id="3860"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endParaRPr/>
            </a:p>
          </p:txBody>
        </p:sp>
        <p:sp>
          <p:nvSpPr>
            <p:cNvPr id="3855"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857" name="H(k3) + P(2) mod N = 3"/>
          <p:cNvSpPr/>
          <p:nvPr/>
        </p:nvSpPr>
        <p:spPr>
          <a:xfrm>
            <a:off x="4714389" y="7261032"/>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(2) mod N = 3</a:t>
            </a:r>
          </a:p>
        </p:txBody>
      </p:sp>
      <p:sp>
        <p:nvSpPr>
          <p:cNvPr id="3858" name="1  +   2  mod 8 = 3"/>
          <p:cNvSpPr/>
          <p:nvPr/>
        </p:nvSpPr>
        <p:spPr>
          <a:xfrm>
            <a:off x="5175397" y="7810445"/>
            <a:ext cx="5619453"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1  +   2  mod 8 = 3</a:t>
            </a:r>
          </a:p>
        </p:txBody>
      </p:sp>
    </p:spTree>
  </p:cSld>
  <p:clrMapOvr>
    <a:masterClrMapping/>
  </p:clrMapOvr>
  <p:transition spd="med"/>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2" name="Issues with removing"/>
          <p:cNvSpPr>
            <a:spLocks noGrp="1"/>
          </p:cNvSpPr>
          <p:nvPr>
            <p:ph type="title"/>
          </p:nvPr>
        </p:nvSpPr>
        <p:spPr>
          <a:xfrm>
            <a:off x="0" y="-55880"/>
            <a:ext cx="13004801" cy="1188319"/>
          </a:xfrm>
          <a:prstGeom prst="rect">
            <a:avLst/>
          </a:prstGeom>
        </p:spPr>
        <p:txBody>
          <a:bodyPr/>
          <a:lstStyle>
            <a:lvl1pPr defTabSz="537463">
              <a:defRPr sz="7360" b="1"/>
            </a:lvl1pPr>
          </a:lstStyle>
          <a:p>
            <a:r>
              <a:t>Issues with removing</a:t>
            </a:r>
          </a:p>
        </p:txBody>
      </p:sp>
      <p:graphicFrame>
        <p:nvGraphicFramePr>
          <p:cNvPr id="3863" name="Table"/>
          <p:cNvGraphicFramePr/>
          <p:nvPr/>
        </p:nvGraphicFramePr>
        <p:xfrm>
          <a:off x="1070316" y="1600200"/>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864"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pPr>
              <a:defRPr>
                <a:solidFill>
                  <a:schemeClr val="accent4">
                    <a:hueOff val="102361"/>
                    <a:satOff val="14118"/>
                    <a:lumOff val="10675"/>
                  </a:schemeClr>
                </a:solidFill>
              </a:defRPr>
            </a:pPr>
            <a:r>
              <a:t>remove(k</a:t>
            </a:r>
            <a:r>
              <a:rPr baseline="-5999"/>
              <a:t>2</a:t>
            </a:r>
            <a:r>
              <a:t>)</a:t>
            </a:r>
          </a:p>
          <a:p>
            <a:r>
              <a:t>getValue(k</a:t>
            </a:r>
            <a:r>
              <a:rPr baseline="-5999"/>
              <a:t>3</a:t>
            </a:r>
            <a:r>
              <a:t>)</a:t>
            </a:r>
          </a:p>
        </p:txBody>
      </p:sp>
      <p:sp>
        <p:nvSpPr>
          <p:cNvPr id="3865"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3866" name="Table"/>
          <p:cNvGraphicFramePr/>
          <p:nvPr/>
        </p:nvGraphicFramePr>
        <p:xfrm>
          <a:off x="1070316" y="644946"/>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867" name="For this example we’ll use naive removing where we just clear the bucket and explore why that doesn’t quite work."/>
          <p:cNvSpPr/>
          <p:nvPr/>
        </p:nvSpPr>
        <p:spPr>
          <a:xfrm>
            <a:off x="3967417" y="4914899"/>
            <a:ext cx="8385985"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For this example we’ll use naive removing where we just clear the bucket and explore why that doesn’t quite work.</a:t>
            </a:r>
          </a:p>
        </p:txBody>
      </p:sp>
    </p:spTree>
  </p:cSld>
  <p:clrMapOvr>
    <a:masterClrMapping/>
  </p:clrMapOvr>
  <p:transition spd="med"/>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9" name="Issues with removing"/>
          <p:cNvSpPr>
            <a:spLocks noGrp="1"/>
          </p:cNvSpPr>
          <p:nvPr>
            <p:ph type="title"/>
          </p:nvPr>
        </p:nvSpPr>
        <p:spPr>
          <a:xfrm>
            <a:off x="0" y="-55880"/>
            <a:ext cx="13004801" cy="1188319"/>
          </a:xfrm>
          <a:prstGeom prst="rect">
            <a:avLst/>
          </a:prstGeom>
        </p:spPr>
        <p:txBody>
          <a:bodyPr/>
          <a:lstStyle>
            <a:lvl1pPr defTabSz="537463">
              <a:defRPr sz="7360" b="1"/>
            </a:lvl1pPr>
          </a:lstStyle>
          <a:p>
            <a:r>
              <a:t>Issues with removing</a:t>
            </a:r>
          </a:p>
        </p:txBody>
      </p:sp>
      <p:graphicFrame>
        <p:nvGraphicFramePr>
          <p:cNvPr id="3870" name="Table"/>
          <p:cNvGraphicFramePr/>
          <p:nvPr/>
        </p:nvGraphicFramePr>
        <p:xfrm>
          <a:off x="1070316" y="1600200"/>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871"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pPr>
              <a:defRPr>
                <a:solidFill>
                  <a:schemeClr val="accent4">
                    <a:hueOff val="102361"/>
                    <a:satOff val="14118"/>
                    <a:lumOff val="10675"/>
                  </a:schemeClr>
                </a:solidFill>
              </a:defRPr>
            </a:pPr>
            <a:r>
              <a:t>remove(k</a:t>
            </a:r>
            <a:r>
              <a:rPr baseline="-5999"/>
              <a:t>2</a:t>
            </a:r>
            <a:r>
              <a:t>)</a:t>
            </a:r>
          </a:p>
          <a:p>
            <a:r>
              <a:t>getValue(k</a:t>
            </a:r>
            <a:r>
              <a:rPr baseline="-5999"/>
              <a:t>3</a:t>
            </a:r>
            <a:r>
              <a:t>)</a:t>
            </a:r>
          </a:p>
        </p:txBody>
      </p:sp>
      <p:sp>
        <p:nvSpPr>
          <p:cNvPr id="3872"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3873" name="Table"/>
          <p:cNvGraphicFramePr/>
          <p:nvPr/>
        </p:nvGraphicFramePr>
        <p:xfrm>
          <a:off x="1070316" y="644946"/>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874" name="H(k2) = 1"/>
          <p:cNvSpPr/>
          <p:nvPr/>
        </p:nvSpPr>
        <p:spPr>
          <a:xfrm>
            <a:off x="3896297" y="4565649"/>
            <a:ext cx="8385985"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a:solidFill>
                  <a:schemeClr val="accent5">
                    <a:hueOff val="101205"/>
                    <a:satOff val="-13598"/>
                    <a:lumOff val="23877"/>
                  </a:schemeClr>
                </a:solidFill>
              </a:rPr>
              <a:t>H</a:t>
            </a:r>
            <a:r>
              <a:t>(k</a:t>
            </a:r>
            <a:r>
              <a:rPr baseline="-5999"/>
              <a:t>2</a:t>
            </a:r>
            <a:r>
              <a:t>) = 1</a:t>
            </a:r>
          </a:p>
        </p:txBody>
      </p:sp>
    </p:spTree>
  </p:cSld>
  <p:clrMapOvr>
    <a:masterClrMapping/>
  </p:clrMapOvr>
  <p:transition spd="med"/>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6" name="Issues with removing"/>
          <p:cNvSpPr>
            <a:spLocks noGrp="1"/>
          </p:cNvSpPr>
          <p:nvPr>
            <p:ph type="title"/>
          </p:nvPr>
        </p:nvSpPr>
        <p:spPr>
          <a:xfrm>
            <a:off x="0" y="-55880"/>
            <a:ext cx="13004801" cy="1188319"/>
          </a:xfrm>
          <a:prstGeom prst="rect">
            <a:avLst/>
          </a:prstGeom>
        </p:spPr>
        <p:txBody>
          <a:bodyPr/>
          <a:lstStyle>
            <a:lvl1pPr defTabSz="537463">
              <a:defRPr sz="7360" b="1"/>
            </a:lvl1pPr>
          </a:lstStyle>
          <a:p>
            <a:r>
              <a:t>Issues with removing</a:t>
            </a:r>
          </a:p>
        </p:txBody>
      </p:sp>
      <p:graphicFrame>
        <p:nvGraphicFramePr>
          <p:cNvPr id="3877" name="Table"/>
          <p:cNvGraphicFramePr/>
          <p:nvPr/>
        </p:nvGraphicFramePr>
        <p:xfrm>
          <a:off x="1070316" y="1600200"/>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878"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pPr>
              <a:defRPr>
                <a:solidFill>
                  <a:schemeClr val="accent4">
                    <a:hueOff val="102361"/>
                    <a:satOff val="14118"/>
                    <a:lumOff val="10675"/>
                  </a:schemeClr>
                </a:solidFill>
              </a:defRPr>
            </a:pPr>
            <a:r>
              <a:t>remove(k</a:t>
            </a:r>
            <a:r>
              <a:rPr baseline="-5999"/>
              <a:t>2</a:t>
            </a:r>
            <a:r>
              <a:t>)</a:t>
            </a:r>
          </a:p>
          <a:p>
            <a:r>
              <a:t>getValue(k</a:t>
            </a:r>
            <a:r>
              <a:rPr baseline="-5999"/>
              <a:t>3</a:t>
            </a:r>
            <a:r>
              <a:t>)</a:t>
            </a:r>
          </a:p>
        </p:txBody>
      </p:sp>
      <p:sp>
        <p:nvSpPr>
          <p:cNvPr id="3879"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3880" name="Table"/>
          <p:cNvGraphicFramePr/>
          <p:nvPr/>
        </p:nvGraphicFramePr>
        <p:xfrm>
          <a:off x="1070316" y="644946"/>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881" name="H(k2) = 1"/>
          <p:cNvSpPr/>
          <p:nvPr/>
        </p:nvSpPr>
        <p:spPr>
          <a:xfrm>
            <a:off x="3896297" y="4565649"/>
            <a:ext cx="8385985"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a:solidFill>
                  <a:schemeClr val="accent5">
                    <a:hueOff val="101205"/>
                    <a:satOff val="-13598"/>
                    <a:lumOff val="23877"/>
                  </a:schemeClr>
                </a:solidFill>
              </a:rPr>
              <a:t>H</a:t>
            </a:r>
            <a:r>
              <a:t>(k</a:t>
            </a:r>
            <a:r>
              <a:rPr baseline="-5999"/>
              <a:t>2</a:t>
            </a:r>
            <a:r>
              <a:t>) = 1</a:t>
            </a:r>
          </a:p>
        </p:txBody>
      </p:sp>
      <p:sp>
        <p:nvSpPr>
          <p:cNvPr id="3882" name="H(k2) + P(0) mod N = 1"/>
          <p:cNvSpPr/>
          <p:nvPr/>
        </p:nvSpPr>
        <p:spPr>
          <a:xfrm>
            <a:off x="4715512" y="5125569"/>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1</a:t>
            </a:r>
          </a:p>
        </p:txBody>
      </p:sp>
      <p:sp>
        <p:nvSpPr>
          <p:cNvPr id="3883" name="1  +   0  mod 8 = 1"/>
          <p:cNvSpPr/>
          <p:nvPr/>
        </p:nvSpPr>
        <p:spPr>
          <a:xfrm>
            <a:off x="5186679" y="5603862"/>
            <a:ext cx="561945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1  +   0  mod 8 = 1</a:t>
            </a:r>
          </a:p>
        </p:txBody>
      </p:sp>
    </p:spTree>
  </p:cSld>
  <p:clrMapOvr>
    <a:masterClrMapping/>
  </p:clrMapOvr>
  <p:transition spd="med"/>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5" name="Issues with removing"/>
          <p:cNvSpPr>
            <a:spLocks noGrp="1"/>
          </p:cNvSpPr>
          <p:nvPr>
            <p:ph type="title"/>
          </p:nvPr>
        </p:nvSpPr>
        <p:spPr>
          <a:xfrm>
            <a:off x="0" y="-55880"/>
            <a:ext cx="13004801" cy="1188319"/>
          </a:xfrm>
          <a:prstGeom prst="rect">
            <a:avLst/>
          </a:prstGeom>
        </p:spPr>
        <p:txBody>
          <a:bodyPr/>
          <a:lstStyle>
            <a:lvl1pPr defTabSz="537463">
              <a:defRPr sz="7360" b="1"/>
            </a:lvl1pPr>
          </a:lstStyle>
          <a:p>
            <a:r>
              <a:t>Issues with removing</a:t>
            </a:r>
          </a:p>
        </p:txBody>
      </p:sp>
      <p:graphicFrame>
        <p:nvGraphicFramePr>
          <p:cNvPr id="3886" name="Table"/>
          <p:cNvGraphicFramePr/>
          <p:nvPr/>
        </p:nvGraphicFramePr>
        <p:xfrm>
          <a:off x="1070316" y="1600200"/>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887"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pPr>
              <a:defRPr>
                <a:solidFill>
                  <a:schemeClr val="accent4">
                    <a:hueOff val="102361"/>
                    <a:satOff val="14118"/>
                    <a:lumOff val="10675"/>
                  </a:schemeClr>
                </a:solidFill>
              </a:defRPr>
            </a:pPr>
            <a:r>
              <a:t>remove(k</a:t>
            </a:r>
            <a:r>
              <a:rPr baseline="-5999"/>
              <a:t>2</a:t>
            </a:r>
            <a:r>
              <a:t>)</a:t>
            </a:r>
          </a:p>
          <a:p>
            <a:r>
              <a:t>getValue(k</a:t>
            </a:r>
            <a:r>
              <a:rPr baseline="-5999"/>
              <a:t>3</a:t>
            </a:r>
            <a:r>
              <a:t>)</a:t>
            </a:r>
          </a:p>
        </p:txBody>
      </p:sp>
      <p:sp>
        <p:nvSpPr>
          <p:cNvPr id="3888"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3889" name="Table"/>
          <p:cNvGraphicFramePr/>
          <p:nvPr/>
        </p:nvGraphicFramePr>
        <p:xfrm>
          <a:off x="1070316" y="644946"/>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890" name="H(k2) = 1"/>
          <p:cNvSpPr/>
          <p:nvPr/>
        </p:nvSpPr>
        <p:spPr>
          <a:xfrm>
            <a:off x="3896297" y="4565649"/>
            <a:ext cx="8385985"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a:solidFill>
                  <a:schemeClr val="accent5">
                    <a:hueOff val="101205"/>
                    <a:satOff val="-13598"/>
                    <a:lumOff val="23877"/>
                  </a:schemeClr>
                </a:solidFill>
              </a:rPr>
              <a:t>H</a:t>
            </a:r>
            <a:r>
              <a:t>(k</a:t>
            </a:r>
            <a:r>
              <a:rPr baseline="-5999"/>
              <a:t>2</a:t>
            </a:r>
            <a:r>
              <a:t>) = 1</a:t>
            </a:r>
          </a:p>
        </p:txBody>
      </p:sp>
      <p:sp>
        <p:nvSpPr>
          <p:cNvPr id="3891" name="H(k2) + P(0) mod N = 1"/>
          <p:cNvSpPr/>
          <p:nvPr/>
        </p:nvSpPr>
        <p:spPr>
          <a:xfrm>
            <a:off x="4715512" y="5125569"/>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1</a:t>
            </a:r>
          </a:p>
        </p:txBody>
      </p:sp>
      <p:sp>
        <p:nvSpPr>
          <p:cNvPr id="3892" name="1  +   0  mod 8 = 1"/>
          <p:cNvSpPr/>
          <p:nvPr/>
        </p:nvSpPr>
        <p:spPr>
          <a:xfrm>
            <a:off x="5186679" y="5603862"/>
            <a:ext cx="561945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1  +   0  mod 8 = 1</a:t>
            </a:r>
          </a:p>
        </p:txBody>
      </p:sp>
      <p:sp>
        <p:nvSpPr>
          <p:cNvPr id="3893"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894" name="Look in bucket at index 1 and discover that k1 is not equal to k2 so the search continues…"/>
          <p:cNvSpPr/>
          <p:nvPr/>
        </p:nvSpPr>
        <p:spPr>
          <a:xfrm>
            <a:off x="22572" y="7697753"/>
            <a:ext cx="12959656" cy="1210588"/>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dirty="0"/>
              <a:t>Look in bucket at index 1 and discover that k</a:t>
            </a:r>
            <a:r>
              <a:rPr baseline="-5999" dirty="0"/>
              <a:t>1</a:t>
            </a:r>
            <a:r>
              <a:rPr dirty="0"/>
              <a:t> is not equal to k</a:t>
            </a:r>
            <a:r>
              <a:rPr baseline="-5999" dirty="0"/>
              <a:t>2</a:t>
            </a:r>
            <a:r>
              <a:rPr dirty="0"/>
              <a:t> so the search continues…</a:t>
            </a:r>
          </a:p>
        </p:txBody>
      </p:sp>
    </p:spTree>
  </p:cSld>
  <p:clrMapOvr>
    <a:masterClrMapping/>
  </p:clrMapOvr>
  <p:transition spd="med"/>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6" name="Issues with removing"/>
          <p:cNvSpPr>
            <a:spLocks noGrp="1"/>
          </p:cNvSpPr>
          <p:nvPr>
            <p:ph type="title"/>
          </p:nvPr>
        </p:nvSpPr>
        <p:spPr>
          <a:xfrm>
            <a:off x="0" y="-55880"/>
            <a:ext cx="13004801" cy="1188319"/>
          </a:xfrm>
          <a:prstGeom prst="rect">
            <a:avLst/>
          </a:prstGeom>
        </p:spPr>
        <p:txBody>
          <a:bodyPr/>
          <a:lstStyle>
            <a:lvl1pPr defTabSz="537463">
              <a:defRPr sz="7360" b="1"/>
            </a:lvl1pPr>
          </a:lstStyle>
          <a:p>
            <a:r>
              <a:t>Issues with removing</a:t>
            </a:r>
          </a:p>
        </p:txBody>
      </p:sp>
      <p:graphicFrame>
        <p:nvGraphicFramePr>
          <p:cNvPr id="3897" name="Table"/>
          <p:cNvGraphicFramePr/>
          <p:nvPr/>
        </p:nvGraphicFramePr>
        <p:xfrm>
          <a:off x="1070316" y="1600200"/>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898"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pPr>
              <a:defRPr>
                <a:solidFill>
                  <a:schemeClr val="accent4">
                    <a:hueOff val="102361"/>
                    <a:satOff val="14118"/>
                    <a:lumOff val="10675"/>
                  </a:schemeClr>
                </a:solidFill>
              </a:defRPr>
            </a:pPr>
            <a:r>
              <a:t>remove(k</a:t>
            </a:r>
            <a:r>
              <a:rPr baseline="-5999"/>
              <a:t>2</a:t>
            </a:r>
            <a:r>
              <a:t>)</a:t>
            </a:r>
          </a:p>
          <a:p>
            <a:r>
              <a:t>getValue(k</a:t>
            </a:r>
            <a:r>
              <a:rPr baseline="-5999"/>
              <a:t>3</a:t>
            </a:r>
            <a:r>
              <a:t>)</a:t>
            </a:r>
          </a:p>
        </p:txBody>
      </p:sp>
      <p:sp>
        <p:nvSpPr>
          <p:cNvPr id="3899"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3900" name="Table"/>
          <p:cNvGraphicFramePr/>
          <p:nvPr/>
        </p:nvGraphicFramePr>
        <p:xfrm>
          <a:off x="1070316" y="644946"/>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901" name="H(k2) = 1"/>
          <p:cNvSpPr/>
          <p:nvPr/>
        </p:nvSpPr>
        <p:spPr>
          <a:xfrm>
            <a:off x="3896297" y="4565649"/>
            <a:ext cx="8385985"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a:solidFill>
                  <a:schemeClr val="accent5">
                    <a:hueOff val="101205"/>
                    <a:satOff val="-13598"/>
                    <a:lumOff val="23877"/>
                  </a:schemeClr>
                </a:solidFill>
              </a:rPr>
              <a:t>H</a:t>
            </a:r>
            <a:r>
              <a:t>(k</a:t>
            </a:r>
            <a:r>
              <a:rPr baseline="-5999"/>
              <a:t>2</a:t>
            </a:r>
            <a:r>
              <a:t>) = 1</a:t>
            </a:r>
          </a:p>
        </p:txBody>
      </p:sp>
      <p:sp>
        <p:nvSpPr>
          <p:cNvPr id="3902" name="H(k2) + P(0) mod N = 1"/>
          <p:cNvSpPr/>
          <p:nvPr/>
        </p:nvSpPr>
        <p:spPr>
          <a:xfrm>
            <a:off x="4715512" y="5125569"/>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1</a:t>
            </a:r>
          </a:p>
        </p:txBody>
      </p:sp>
      <p:sp>
        <p:nvSpPr>
          <p:cNvPr id="3903" name="1  +   0  mod 8 = 1"/>
          <p:cNvSpPr/>
          <p:nvPr/>
        </p:nvSpPr>
        <p:spPr>
          <a:xfrm>
            <a:off x="5186679" y="5603862"/>
            <a:ext cx="561945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1  +   0  mod 8 = 1</a:t>
            </a:r>
          </a:p>
        </p:txBody>
      </p:sp>
      <p:sp>
        <p:nvSpPr>
          <p:cNvPr id="3904"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05" name="H(k2) + P(1) mod N = 2"/>
          <p:cNvSpPr/>
          <p:nvPr/>
        </p:nvSpPr>
        <p:spPr>
          <a:xfrm>
            <a:off x="4709309" y="6087172"/>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(1) mod N = 2</a:t>
            </a:r>
          </a:p>
        </p:txBody>
      </p:sp>
      <p:sp>
        <p:nvSpPr>
          <p:cNvPr id="3906" name="1  +   1  mod 8 = 2"/>
          <p:cNvSpPr/>
          <p:nvPr/>
        </p:nvSpPr>
        <p:spPr>
          <a:xfrm>
            <a:off x="5180477" y="6565465"/>
            <a:ext cx="5619453"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1  +   1  mod 8 = 2</a:t>
            </a:r>
          </a:p>
        </p:txBody>
      </p:sp>
      <p:grpSp>
        <p:nvGrpSpPr>
          <p:cNvPr id="3909" name="Group"/>
          <p:cNvGrpSpPr/>
          <p:nvPr/>
        </p:nvGrpSpPr>
        <p:grpSpPr>
          <a:xfrm rot="232890">
            <a:off x="3412671" y="3041969"/>
            <a:ext cx="1012020" cy="558579"/>
            <a:chOff x="0" y="0"/>
            <a:chExt cx="1012018" cy="558577"/>
          </a:xfrm>
        </p:grpSpPr>
        <p:sp>
          <p:nvSpPr>
            <p:cNvPr id="3911"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endParaRPr/>
            </a:p>
          </p:txBody>
        </p:sp>
        <p:sp>
          <p:nvSpPr>
            <p:cNvPr id="3908"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910" name="In bucket at index 2 the key k2 is found!"/>
          <p:cNvSpPr/>
          <p:nvPr/>
        </p:nvSpPr>
        <p:spPr>
          <a:xfrm>
            <a:off x="584185" y="8005361"/>
            <a:ext cx="1130811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 bucket at index 2 the key k</a:t>
            </a:r>
            <a:r>
              <a:rPr baseline="-5999"/>
              <a:t>2</a:t>
            </a:r>
            <a:r>
              <a:t> is found!</a:t>
            </a:r>
          </a:p>
        </p:txBody>
      </p:sp>
    </p:spTree>
  </p:cSld>
  <p:clrMapOvr>
    <a:masterClrMapping/>
  </p:clrMapOvr>
  <p:transition spd="med"/>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3" name="Issues with removing"/>
          <p:cNvSpPr>
            <a:spLocks noGrp="1"/>
          </p:cNvSpPr>
          <p:nvPr>
            <p:ph type="title"/>
          </p:nvPr>
        </p:nvSpPr>
        <p:spPr>
          <a:xfrm>
            <a:off x="0" y="-55880"/>
            <a:ext cx="13004801" cy="1188319"/>
          </a:xfrm>
          <a:prstGeom prst="rect">
            <a:avLst/>
          </a:prstGeom>
        </p:spPr>
        <p:txBody>
          <a:bodyPr/>
          <a:lstStyle>
            <a:lvl1pPr defTabSz="537463">
              <a:defRPr sz="7360" b="1"/>
            </a:lvl1pPr>
          </a:lstStyle>
          <a:p>
            <a:r>
              <a:t>Issues with removing</a:t>
            </a:r>
          </a:p>
        </p:txBody>
      </p:sp>
      <p:graphicFrame>
        <p:nvGraphicFramePr>
          <p:cNvPr id="3914" name="Table"/>
          <p:cNvGraphicFramePr/>
          <p:nvPr/>
        </p:nvGraphicFramePr>
        <p:xfrm>
          <a:off x="1070316" y="1600200"/>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915"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pPr>
              <a:defRPr>
                <a:solidFill>
                  <a:schemeClr val="accent4">
                    <a:hueOff val="102361"/>
                    <a:satOff val="14118"/>
                    <a:lumOff val="10675"/>
                  </a:schemeClr>
                </a:solidFill>
              </a:defRPr>
            </a:pPr>
            <a:r>
              <a:t>remove(k</a:t>
            </a:r>
            <a:r>
              <a:rPr baseline="-5999"/>
              <a:t>2</a:t>
            </a:r>
            <a:r>
              <a:t>)</a:t>
            </a:r>
          </a:p>
          <a:p>
            <a:r>
              <a:t>getValue(k</a:t>
            </a:r>
            <a:r>
              <a:rPr baseline="-5999"/>
              <a:t>3</a:t>
            </a:r>
            <a:r>
              <a:t>)</a:t>
            </a:r>
          </a:p>
        </p:txBody>
      </p:sp>
      <p:sp>
        <p:nvSpPr>
          <p:cNvPr id="3916"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3917" name="Table"/>
          <p:cNvGraphicFramePr/>
          <p:nvPr/>
        </p:nvGraphicFramePr>
        <p:xfrm>
          <a:off x="1070316" y="644946"/>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918" name="H(k2) = 1"/>
          <p:cNvSpPr/>
          <p:nvPr/>
        </p:nvSpPr>
        <p:spPr>
          <a:xfrm>
            <a:off x="3896297" y="4565649"/>
            <a:ext cx="8385985"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a:solidFill>
                  <a:schemeClr val="accent5">
                    <a:hueOff val="101205"/>
                    <a:satOff val="-13598"/>
                    <a:lumOff val="23877"/>
                  </a:schemeClr>
                </a:solidFill>
              </a:rPr>
              <a:t>H</a:t>
            </a:r>
            <a:r>
              <a:t>(k</a:t>
            </a:r>
            <a:r>
              <a:rPr baseline="-5999"/>
              <a:t>2</a:t>
            </a:r>
            <a:r>
              <a:t>) = 1</a:t>
            </a:r>
          </a:p>
        </p:txBody>
      </p:sp>
      <p:sp>
        <p:nvSpPr>
          <p:cNvPr id="3919" name="H(k2) + P(0) mod N = 1"/>
          <p:cNvSpPr/>
          <p:nvPr/>
        </p:nvSpPr>
        <p:spPr>
          <a:xfrm>
            <a:off x="4715512" y="5125569"/>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(0) mod N = 1</a:t>
            </a:r>
          </a:p>
        </p:txBody>
      </p:sp>
      <p:sp>
        <p:nvSpPr>
          <p:cNvPr id="3920" name="1  +   0  mod 8 = 1"/>
          <p:cNvSpPr/>
          <p:nvPr/>
        </p:nvSpPr>
        <p:spPr>
          <a:xfrm>
            <a:off x="5186679" y="5603862"/>
            <a:ext cx="561945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1  +   0  mod 8 = 1</a:t>
            </a:r>
          </a:p>
        </p:txBody>
      </p:sp>
      <p:sp>
        <p:nvSpPr>
          <p:cNvPr id="3921"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22" name="H(k2) + P(1) mod N = 2"/>
          <p:cNvSpPr/>
          <p:nvPr/>
        </p:nvSpPr>
        <p:spPr>
          <a:xfrm>
            <a:off x="4709309" y="6087172"/>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2</a:t>
            </a:r>
            <a:r>
              <a:t>) + </a:t>
            </a:r>
            <a:r>
              <a:rPr b="1">
                <a:solidFill>
                  <a:schemeClr val="accent6">
                    <a:hueOff val="-241736"/>
                    <a:satOff val="29413"/>
                    <a:lumOff val="20727"/>
                  </a:schemeClr>
                </a:solidFill>
              </a:rPr>
              <a:t>P</a:t>
            </a:r>
            <a:r>
              <a:t>(1) mod N = 2</a:t>
            </a:r>
          </a:p>
        </p:txBody>
      </p:sp>
      <p:sp>
        <p:nvSpPr>
          <p:cNvPr id="3923" name="1  +   1  mod 8 = 2"/>
          <p:cNvSpPr/>
          <p:nvPr/>
        </p:nvSpPr>
        <p:spPr>
          <a:xfrm>
            <a:off x="5180477" y="6565465"/>
            <a:ext cx="5619453"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1  +   1  mod 8 = 2</a:t>
            </a:r>
          </a:p>
        </p:txBody>
      </p:sp>
      <p:grpSp>
        <p:nvGrpSpPr>
          <p:cNvPr id="3926" name="Group"/>
          <p:cNvGrpSpPr/>
          <p:nvPr/>
        </p:nvGrpSpPr>
        <p:grpSpPr>
          <a:xfrm rot="232890">
            <a:off x="3412671" y="3041969"/>
            <a:ext cx="1012020" cy="558579"/>
            <a:chOff x="0" y="0"/>
            <a:chExt cx="1012018" cy="558577"/>
          </a:xfrm>
        </p:grpSpPr>
        <p:sp>
          <p:nvSpPr>
            <p:cNvPr id="3928"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endParaRPr/>
            </a:p>
          </p:txBody>
        </p:sp>
        <p:sp>
          <p:nvSpPr>
            <p:cNvPr id="3925"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927" name="In bucket at index 2 the key k2 is found!"/>
          <p:cNvSpPr/>
          <p:nvPr/>
        </p:nvSpPr>
        <p:spPr>
          <a:xfrm>
            <a:off x="584185" y="8005361"/>
            <a:ext cx="1130811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 bucket at index 2 the key k</a:t>
            </a:r>
            <a:r>
              <a:rPr baseline="-5999"/>
              <a:t>2</a:t>
            </a:r>
            <a:r>
              <a:t> is found!</a:t>
            </a:r>
          </a:p>
        </p:txBody>
      </p:sp>
    </p:spTree>
  </p:cSld>
  <p:clrMapOvr>
    <a:masterClrMapping/>
  </p:clrMapOvr>
  <p:transition spd="med"/>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0" name="Issues with removing"/>
          <p:cNvSpPr>
            <a:spLocks noGrp="1"/>
          </p:cNvSpPr>
          <p:nvPr>
            <p:ph type="title"/>
          </p:nvPr>
        </p:nvSpPr>
        <p:spPr>
          <a:xfrm>
            <a:off x="0" y="-55880"/>
            <a:ext cx="13004801" cy="1188319"/>
          </a:xfrm>
          <a:prstGeom prst="rect">
            <a:avLst/>
          </a:prstGeom>
        </p:spPr>
        <p:txBody>
          <a:bodyPr/>
          <a:lstStyle>
            <a:lvl1pPr defTabSz="537463">
              <a:defRPr sz="7360" b="1"/>
            </a:lvl1pPr>
          </a:lstStyle>
          <a:p>
            <a:r>
              <a:t>Issues with removing</a:t>
            </a:r>
          </a:p>
        </p:txBody>
      </p:sp>
      <p:graphicFrame>
        <p:nvGraphicFramePr>
          <p:cNvPr id="3931" name="Table"/>
          <p:cNvGraphicFramePr/>
          <p:nvPr/>
        </p:nvGraphicFramePr>
        <p:xfrm>
          <a:off x="1070316" y="1600200"/>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932"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pPr>
              <a:defRPr>
                <a:solidFill>
                  <a:schemeClr val="accent4">
                    <a:hueOff val="102361"/>
                    <a:satOff val="14118"/>
                    <a:lumOff val="10675"/>
                  </a:schemeClr>
                </a:solidFill>
              </a:defRPr>
            </a:pPr>
            <a:r>
              <a:t>getValue(k</a:t>
            </a:r>
            <a:r>
              <a:rPr baseline="-5999"/>
              <a:t>3</a:t>
            </a:r>
            <a:r>
              <a:t>)</a:t>
            </a:r>
          </a:p>
        </p:txBody>
      </p:sp>
      <p:sp>
        <p:nvSpPr>
          <p:cNvPr id="3933"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3934" name="Table"/>
          <p:cNvGraphicFramePr/>
          <p:nvPr/>
        </p:nvGraphicFramePr>
        <p:xfrm>
          <a:off x="1070316" y="644946"/>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935" name="Now let’s query the value of k3 inside our hashtable."/>
          <p:cNvSpPr/>
          <p:nvPr/>
        </p:nvSpPr>
        <p:spPr>
          <a:xfrm>
            <a:off x="3803967" y="5168900"/>
            <a:ext cx="8413791"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Now let’s query the value of k</a:t>
            </a:r>
            <a:r>
              <a:rPr baseline="-5999"/>
              <a:t>3</a:t>
            </a:r>
            <a:r>
              <a:t> inside our hashtable.</a:t>
            </a:r>
          </a:p>
        </p:txBody>
      </p:sp>
    </p:spTree>
  </p:cSld>
  <p:clrMapOvr>
    <a:masterClrMapping/>
  </p:clrMapOvr>
  <p:transition spd="med"/>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7" name="Issues with removing"/>
          <p:cNvSpPr>
            <a:spLocks noGrp="1"/>
          </p:cNvSpPr>
          <p:nvPr>
            <p:ph type="title"/>
          </p:nvPr>
        </p:nvSpPr>
        <p:spPr>
          <a:xfrm>
            <a:off x="0" y="-55880"/>
            <a:ext cx="13004801" cy="1188319"/>
          </a:xfrm>
          <a:prstGeom prst="rect">
            <a:avLst/>
          </a:prstGeom>
        </p:spPr>
        <p:txBody>
          <a:bodyPr/>
          <a:lstStyle>
            <a:lvl1pPr defTabSz="537463">
              <a:defRPr sz="7360" b="1"/>
            </a:lvl1pPr>
          </a:lstStyle>
          <a:p>
            <a:r>
              <a:t>Issues with removing</a:t>
            </a:r>
          </a:p>
        </p:txBody>
      </p:sp>
      <p:graphicFrame>
        <p:nvGraphicFramePr>
          <p:cNvPr id="3938" name="Table"/>
          <p:cNvGraphicFramePr/>
          <p:nvPr/>
        </p:nvGraphicFramePr>
        <p:xfrm>
          <a:off x="1070316" y="1600200"/>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939"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pPr>
              <a:defRPr>
                <a:solidFill>
                  <a:schemeClr val="accent4">
                    <a:hueOff val="102361"/>
                    <a:satOff val="14118"/>
                    <a:lumOff val="10675"/>
                  </a:schemeClr>
                </a:solidFill>
              </a:defRPr>
            </a:pPr>
            <a:r>
              <a:t>getValue(k</a:t>
            </a:r>
            <a:r>
              <a:rPr baseline="-5999"/>
              <a:t>3</a:t>
            </a:r>
            <a:r>
              <a:t>)</a:t>
            </a:r>
          </a:p>
        </p:txBody>
      </p:sp>
      <p:sp>
        <p:nvSpPr>
          <p:cNvPr id="3940"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3941" name="Table"/>
          <p:cNvGraphicFramePr/>
          <p:nvPr/>
        </p:nvGraphicFramePr>
        <p:xfrm>
          <a:off x="1070316" y="644946"/>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942" name="H(k3) = 1"/>
          <p:cNvSpPr/>
          <p:nvPr/>
        </p:nvSpPr>
        <p:spPr>
          <a:xfrm>
            <a:off x="6278626" y="4565649"/>
            <a:ext cx="249986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1</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9" name="Table"/>
          <p:cNvGraphicFramePr/>
          <p:nvPr/>
        </p:nvGraphicFramePr>
        <p:xfrm>
          <a:off x="8547100" y="1352550"/>
          <a:ext cx="4402287" cy="7849890"/>
        </p:xfrm>
        <a:graphic>
          <a:graphicData uri="http://schemas.openxmlformats.org/drawingml/2006/table">
            <a:tbl>
              <a:tblPr>
                <a:tableStyleId>{4C3C2611-4C71-4FC5-86AE-919BDF0F9419}</a:tableStyleId>
              </a:tblPr>
              <a:tblGrid>
                <a:gridCol w="647234">
                  <a:extLst>
                    <a:ext uri="{9D8B030D-6E8A-4147-A177-3AD203B41FA5}">
                      <a16:colId xmlns:a16="http://schemas.microsoft.com/office/drawing/2014/main" val="20000"/>
                    </a:ext>
                  </a:extLst>
                </a:gridCol>
                <a:gridCol w="1015255">
                  <a:extLst>
                    <a:ext uri="{9D8B030D-6E8A-4147-A177-3AD203B41FA5}">
                      <a16:colId xmlns:a16="http://schemas.microsoft.com/office/drawing/2014/main" val="20001"/>
                    </a:ext>
                  </a:extLst>
                </a:gridCol>
                <a:gridCol w="2727096">
                  <a:extLst>
                    <a:ext uri="{9D8B030D-6E8A-4147-A177-3AD203B41FA5}">
                      <a16:colId xmlns:a16="http://schemas.microsoft.com/office/drawing/2014/main" val="20002"/>
                    </a:ext>
                  </a:extLst>
                </a:gridCol>
              </a:tblGrid>
              <a:tr h="712471">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Key</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Value</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tc>
                <a:tc>
                  <a:txBody>
                    <a:bodyPr/>
                    <a:lstStyle/>
                    <a:p>
                      <a:pPr defTabSz="914400">
                        <a:defRPr>
                          <a:solidFill>
                            <a:srgbClr val="000000"/>
                          </a:solidFill>
                        </a:defRPr>
                      </a:pPr>
                      <a:r>
                        <a:rPr sz="2800" b="1">
                          <a:solidFill>
                            <a:srgbClr val="FFFFFF"/>
                          </a:solidFill>
                          <a:latin typeface="Helvetica"/>
                          <a:ea typeface="Helvetica"/>
                          <a:cs typeface="Helvetica"/>
                          <a:sym typeface="Helvetica"/>
                        </a:rPr>
                        <a:t>“byte-eater”</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tc>
                <a:tc>
                  <a:txBody>
                    <a:bodyPr/>
                    <a:lstStyle/>
                    <a:p>
                      <a:pPr defTabSz="914400">
                        <a:defRPr>
                          <a:solidFill>
                            <a:srgbClr val="000000"/>
                          </a:solidFill>
                        </a:defRPr>
                      </a:pPr>
                      <a:r>
                        <a:rPr sz="2600" b="1">
                          <a:solidFill>
                            <a:srgbClr val="FFFFFF"/>
                          </a:solidFill>
                          <a:latin typeface="Helvetica"/>
                          <a:ea typeface="Helvetica"/>
                          <a:cs typeface="Helvetica"/>
                          <a:sym typeface="Helvetica"/>
                        </a:rPr>
                        <a:t>“orange-knight”</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tc>
                <a:tc>
                  <a:txBody>
                    <a:bodyPr/>
                    <a:lstStyle/>
                    <a:p>
                      <a:pPr defTabSz="914400">
                        <a:defRPr>
                          <a:solidFill>
                            <a:srgbClr val="000000"/>
                          </a:solidFill>
                        </a:defRPr>
                      </a:pPr>
                      <a:r>
                        <a:rPr sz="2800" b="1">
                          <a:solidFill>
                            <a:srgbClr val="FFFFFF"/>
                          </a:solidFill>
                          <a:latin typeface="Helvetica"/>
                          <a:ea typeface="Helvetica"/>
                          <a:cs typeface="Helvetica"/>
                          <a:sym typeface="Helvetica"/>
                        </a:rPr>
                        <a:t>“will.fiset”</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5"/>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6"/>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solidFill>
                        <a:srgbClr val="D6D6D6"/>
                      </a:solidFill>
                      <a:miter lim="400000"/>
                    </a:lnL>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7"/>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32</a:t>
                      </a:r>
                    </a:p>
                  </a:txBody>
                  <a:tcPr marL="50800" marR="50800" marT="50800" marB="50800" anchor="ctr" horzOverflow="overflow"/>
                </a:tc>
                <a:tc>
                  <a:txBody>
                    <a:bodyPr/>
                    <a:lstStyle/>
                    <a:p>
                      <a:pPr defTabSz="914400">
                        <a:defRPr>
                          <a:solidFill>
                            <a:srgbClr val="000000"/>
                          </a:solidFill>
                        </a:defRPr>
                      </a:pPr>
                      <a:r>
                        <a:rPr sz="2800" b="1">
                          <a:solidFill>
                            <a:srgbClr val="FFFFFF"/>
                          </a:solidFill>
                          <a:latin typeface="Helvetica"/>
                          <a:ea typeface="Helvetica"/>
                          <a:cs typeface="Helvetica"/>
                          <a:sym typeface="Helvetica"/>
                        </a:rPr>
                        <a:t>“Lauren425”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8"/>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tc>
                <a:tc>
                  <a:txBody>
                    <a:bodyPr/>
                    <a:lstStyle/>
                    <a:p>
                      <a:pPr defTabSz="914400">
                        <a:defRPr>
                          <a:solidFill>
                            <a:srgbClr val="000000"/>
                          </a:solidFill>
                        </a:defRPr>
                      </a:pPr>
                      <a:r>
                        <a:rPr sz="2700" b="1">
                          <a:solidFill>
                            <a:srgbClr val="FFFFFF"/>
                          </a:solidFill>
                          <a:latin typeface="Helvetica"/>
                          <a:ea typeface="Helvetica"/>
                          <a:cs typeface="Helvetica"/>
                          <a:sym typeface="Helvetica"/>
                        </a:rPr>
                        <a:t>“ternarywizard"</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9"/>
                  </a:ext>
                </a:extLst>
              </a:tr>
              <a:tr h="712471">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B w="12700">
                      <a:solidFill>
                        <a:srgbClr val="D6D6D6"/>
                      </a:solidFill>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10"/>
                  </a:ext>
                </a:extLst>
              </a:tr>
            </a:tbl>
          </a:graphicData>
        </a:graphic>
      </p:graphicFrame>
      <p:sp>
        <p:nvSpPr>
          <p:cNvPr id="320" name="H(x) = x² + 3 mod 10"/>
          <p:cNvSpPr/>
          <p:nvPr/>
        </p:nvSpPr>
        <p:spPr>
          <a:xfrm>
            <a:off x="1448122" y="4248794"/>
            <a:ext cx="5619453"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(x) = x² + 3 mod 10</a:t>
            </a:r>
          </a:p>
        </p:txBody>
      </p:sp>
      <p:sp>
        <p:nvSpPr>
          <p:cNvPr id="321" name="Suppose we’re inserting (integer, string) key-value pairs into the table representing rankings of users to their usernames from an online programming competition and we’re using the hash function:"/>
          <p:cNvSpPr/>
          <p:nvPr/>
        </p:nvSpPr>
        <p:spPr>
          <a:xfrm>
            <a:off x="59134" y="1346199"/>
            <a:ext cx="8397429" cy="276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Suppose we’re inserting (integer, string) key-value pairs into the table representing rankings of users to their usernames from an online programming competition and we’re using the hash function:</a:t>
            </a:r>
          </a:p>
        </p:txBody>
      </p:sp>
      <p:sp>
        <p:nvSpPr>
          <p:cNvPr id="322" name="To lookup which user has rank r we simply compute H(r) and look inside the hashtable!"/>
          <p:cNvSpPr/>
          <p:nvPr/>
        </p:nvSpPr>
        <p:spPr>
          <a:xfrm>
            <a:off x="198313" y="5919489"/>
            <a:ext cx="8119071"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To </a:t>
            </a:r>
            <a:r>
              <a:rPr b="1">
                <a:solidFill>
                  <a:schemeClr val="accent6">
                    <a:hueOff val="-241736"/>
                    <a:satOff val="29413"/>
                    <a:lumOff val="20727"/>
                  </a:schemeClr>
                </a:solidFill>
              </a:rPr>
              <a:t>lookup</a:t>
            </a:r>
            <a:r>
              <a:t> which user has rank r we simply compute </a:t>
            </a:r>
            <a:r>
              <a:rPr b="1">
                <a:solidFill>
                  <a:schemeClr val="accent5">
                    <a:hueOff val="101205"/>
                    <a:satOff val="-13598"/>
                    <a:lumOff val="23877"/>
                  </a:schemeClr>
                </a:solidFill>
              </a:rPr>
              <a:t>H</a:t>
            </a:r>
            <a:r>
              <a:t>(r) and look inside the hashtable!</a:t>
            </a:r>
          </a:p>
        </p:txBody>
      </p:sp>
      <p:sp>
        <p:nvSpPr>
          <p:cNvPr id="323" name="How does a hash table work?"/>
          <p:cNvSpPr>
            <a:spLocks noGrp="1"/>
          </p:cNvSpPr>
          <p:nvPr>
            <p:ph type="title"/>
          </p:nvPr>
        </p:nvSpPr>
        <p:spPr>
          <a:xfrm>
            <a:off x="436909" y="142907"/>
            <a:ext cx="12130981" cy="1166544"/>
          </a:xfrm>
          <a:prstGeom prst="rect">
            <a:avLst/>
          </a:prstGeom>
        </p:spPr>
        <p:txBody>
          <a:bodyPr/>
          <a:lstStyle>
            <a:lvl1pPr defTabSz="420624">
              <a:defRPr sz="5760" b="1"/>
            </a:lvl1pPr>
          </a:lstStyle>
          <a:p>
            <a:r>
              <a:t>How does a hash table work?</a:t>
            </a:r>
          </a:p>
        </p:txBody>
      </p:sp>
    </p:spTree>
  </p:cSld>
  <p:clrMapOvr>
    <a:masterClrMapping/>
  </p:clrMapOvr>
  <p:transition spd="med"/>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4" name="Issues with removing"/>
          <p:cNvSpPr>
            <a:spLocks noGrp="1"/>
          </p:cNvSpPr>
          <p:nvPr>
            <p:ph type="title"/>
          </p:nvPr>
        </p:nvSpPr>
        <p:spPr>
          <a:xfrm>
            <a:off x="0" y="-55880"/>
            <a:ext cx="13004801" cy="1188319"/>
          </a:xfrm>
          <a:prstGeom prst="rect">
            <a:avLst/>
          </a:prstGeom>
        </p:spPr>
        <p:txBody>
          <a:bodyPr/>
          <a:lstStyle>
            <a:lvl1pPr defTabSz="537463">
              <a:defRPr sz="7360" b="1"/>
            </a:lvl1pPr>
          </a:lstStyle>
          <a:p>
            <a:r>
              <a:t>Issues with removing</a:t>
            </a:r>
          </a:p>
        </p:txBody>
      </p:sp>
      <p:graphicFrame>
        <p:nvGraphicFramePr>
          <p:cNvPr id="3945" name="Table"/>
          <p:cNvGraphicFramePr/>
          <p:nvPr/>
        </p:nvGraphicFramePr>
        <p:xfrm>
          <a:off x="1070316" y="1600200"/>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946"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pPr>
              <a:defRPr>
                <a:solidFill>
                  <a:schemeClr val="accent4">
                    <a:hueOff val="102361"/>
                    <a:satOff val="14118"/>
                    <a:lumOff val="10675"/>
                  </a:schemeClr>
                </a:solidFill>
              </a:defRPr>
            </a:pPr>
            <a:r>
              <a:t>getValue(k</a:t>
            </a:r>
            <a:r>
              <a:rPr baseline="-5999"/>
              <a:t>3</a:t>
            </a:r>
            <a:r>
              <a:t>)</a:t>
            </a:r>
          </a:p>
        </p:txBody>
      </p:sp>
      <p:sp>
        <p:nvSpPr>
          <p:cNvPr id="3947"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3948" name="Table"/>
          <p:cNvGraphicFramePr/>
          <p:nvPr/>
        </p:nvGraphicFramePr>
        <p:xfrm>
          <a:off x="1070316" y="644946"/>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949" name="H(k3) = 1"/>
          <p:cNvSpPr/>
          <p:nvPr/>
        </p:nvSpPr>
        <p:spPr>
          <a:xfrm>
            <a:off x="6278626" y="4565649"/>
            <a:ext cx="249986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1</a:t>
            </a:r>
          </a:p>
        </p:txBody>
      </p:sp>
      <p:sp>
        <p:nvSpPr>
          <p:cNvPr id="3950" name="H(k3) + P(0) mod N = 1"/>
          <p:cNvSpPr/>
          <p:nvPr/>
        </p:nvSpPr>
        <p:spPr>
          <a:xfrm>
            <a:off x="4715512" y="5125569"/>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a:t>
            </a:r>
          </a:p>
        </p:txBody>
      </p:sp>
      <p:sp>
        <p:nvSpPr>
          <p:cNvPr id="3951" name="1  +   0  mod 8 = 1"/>
          <p:cNvSpPr/>
          <p:nvPr/>
        </p:nvSpPr>
        <p:spPr>
          <a:xfrm>
            <a:off x="5186679" y="5603862"/>
            <a:ext cx="561945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1  +   0  mod 8 = 1</a:t>
            </a:r>
          </a:p>
        </p:txBody>
      </p:sp>
      <p:sp>
        <p:nvSpPr>
          <p:cNvPr id="3952"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53" name="In bucket 1 k1 ≠ k3 so continue the search."/>
          <p:cNvSpPr/>
          <p:nvPr/>
        </p:nvSpPr>
        <p:spPr>
          <a:xfrm>
            <a:off x="618963" y="8040369"/>
            <a:ext cx="117668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 bucket 1 k</a:t>
            </a:r>
            <a:r>
              <a:rPr baseline="-5999"/>
              <a:t>1</a:t>
            </a:r>
            <a:r>
              <a:t> ≠ k</a:t>
            </a:r>
            <a:r>
              <a:rPr baseline="-5999"/>
              <a:t>3</a:t>
            </a:r>
            <a:r>
              <a:t> so continue the search.</a:t>
            </a:r>
          </a:p>
        </p:txBody>
      </p:sp>
    </p:spTree>
  </p:cSld>
  <p:clrMapOvr>
    <a:masterClrMapping/>
  </p:clrMapOvr>
  <p:transition spd="med"/>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5" name="Issues with removing"/>
          <p:cNvSpPr>
            <a:spLocks noGrp="1"/>
          </p:cNvSpPr>
          <p:nvPr>
            <p:ph type="title"/>
          </p:nvPr>
        </p:nvSpPr>
        <p:spPr>
          <a:xfrm>
            <a:off x="0" y="-55880"/>
            <a:ext cx="13004801" cy="1188319"/>
          </a:xfrm>
          <a:prstGeom prst="rect">
            <a:avLst/>
          </a:prstGeom>
        </p:spPr>
        <p:txBody>
          <a:bodyPr/>
          <a:lstStyle>
            <a:lvl1pPr defTabSz="537463">
              <a:defRPr sz="7360" b="1"/>
            </a:lvl1pPr>
          </a:lstStyle>
          <a:p>
            <a:r>
              <a:t>Issues with removing</a:t>
            </a:r>
          </a:p>
        </p:txBody>
      </p:sp>
      <p:graphicFrame>
        <p:nvGraphicFramePr>
          <p:cNvPr id="3956" name="Table"/>
          <p:cNvGraphicFramePr/>
          <p:nvPr/>
        </p:nvGraphicFramePr>
        <p:xfrm>
          <a:off x="1070316" y="1600200"/>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957"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pPr>
              <a:defRPr>
                <a:solidFill>
                  <a:schemeClr val="accent4">
                    <a:hueOff val="102361"/>
                    <a:satOff val="14118"/>
                    <a:lumOff val="10675"/>
                  </a:schemeClr>
                </a:solidFill>
              </a:defRPr>
            </a:pPr>
            <a:r>
              <a:t>getValue(k</a:t>
            </a:r>
            <a:r>
              <a:rPr baseline="-5999"/>
              <a:t>3</a:t>
            </a:r>
            <a:r>
              <a:t>)</a:t>
            </a:r>
          </a:p>
        </p:txBody>
      </p:sp>
      <p:sp>
        <p:nvSpPr>
          <p:cNvPr id="3958"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3959" name="Table"/>
          <p:cNvGraphicFramePr/>
          <p:nvPr/>
        </p:nvGraphicFramePr>
        <p:xfrm>
          <a:off x="1070316" y="644946"/>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960" name="H(k3) = 1"/>
          <p:cNvSpPr/>
          <p:nvPr/>
        </p:nvSpPr>
        <p:spPr>
          <a:xfrm>
            <a:off x="6278626" y="4565649"/>
            <a:ext cx="249986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1</a:t>
            </a:r>
          </a:p>
        </p:txBody>
      </p:sp>
      <p:sp>
        <p:nvSpPr>
          <p:cNvPr id="3961" name="H(k3) + P(0) mod N = 1"/>
          <p:cNvSpPr/>
          <p:nvPr/>
        </p:nvSpPr>
        <p:spPr>
          <a:xfrm>
            <a:off x="4715512" y="5125569"/>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a:t>
            </a:r>
          </a:p>
        </p:txBody>
      </p:sp>
      <p:sp>
        <p:nvSpPr>
          <p:cNvPr id="3962" name="1  +   0  mod 8 = 1"/>
          <p:cNvSpPr/>
          <p:nvPr/>
        </p:nvSpPr>
        <p:spPr>
          <a:xfrm>
            <a:off x="5186679" y="5603862"/>
            <a:ext cx="561945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1  +   0  mod 8 = 1</a:t>
            </a:r>
          </a:p>
        </p:txBody>
      </p:sp>
      <p:sp>
        <p:nvSpPr>
          <p:cNvPr id="3963"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964" name="H(k3) + P(1) mod N = 2"/>
          <p:cNvSpPr/>
          <p:nvPr/>
        </p:nvSpPr>
        <p:spPr>
          <a:xfrm>
            <a:off x="4709309" y="6166969"/>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(1) mod N = 2</a:t>
            </a:r>
          </a:p>
        </p:txBody>
      </p:sp>
      <p:sp>
        <p:nvSpPr>
          <p:cNvPr id="3965" name="1  +   1  mod 8 = 2"/>
          <p:cNvSpPr/>
          <p:nvPr/>
        </p:nvSpPr>
        <p:spPr>
          <a:xfrm>
            <a:off x="5180477" y="6645262"/>
            <a:ext cx="5619453"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1  +   1  mod 8 = 2</a:t>
            </a:r>
          </a:p>
        </p:txBody>
      </p:sp>
      <p:grpSp>
        <p:nvGrpSpPr>
          <p:cNvPr id="3968" name="Group"/>
          <p:cNvGrpSpPr/>
          <p:nvPr/>
        </p:nvGrpSpPr>
        <p:grpSpPr>
          <a:xfrm rot="232890">
            <a:off x="3412671" y="3041969"/>
            <a:ext cx="1012020" cy="558579"/>
            <a:chOff x="0" y="0"/>
            <a:chExt cx="1012018" cy="558577"/>
          </a:xfrm>
        </p:grpSpPr>
        <p:sp>
          <p:nvSpPr>
            <p:cNvPr id="3969"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endParaRPr/>
            </a:p>
          </p:txBody>
        </p:sp>
        <p:sp>
          <p:nvSpPr>
            <p:cNvPr id="3967"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Tree>
  </p:cSld>
  <p:clrMapOvr>
    <a:masterClrMapping/>
  </p:clrMapOvr>
  <p:transition spd="med"/>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1" name="Issues with removing"/>
          <p:cNvSpPr>
            <a:spLocks noGrp="1"/>
          </p:cNvSpPr>
          <p:nvPr>
            <p:ph type="title"/>
          </p:nvPr>
        </p:nvSpPr>
        <p:spPr>
          <a:xfrm>
            <a:off x="0" y="-55880"/>
            <a:ext cx="13004801" cy="1188319"/>
          </a:xfrm>
          <a:prstGeom prst="rect">
            <a:avLst/>
          </a:prstGeom>
        </p:spPr>
        <p:txBody>
          <a:bodyPr/>
          <a:lstStyle>
            <a:lvl1pPr defTabSz="537463">
              <a:defRPr sz="7360" b="1"/>
            </a:lvl1pPr>
          </a:lstStyle>
          <a:p>
            <a:r>
              <a:t>Issues with removing</a:t>
            </a:r>
          </a:p>
        </p:txBody>
      </p:sp>
      <p:graphicFrame>
        <p:nvGraphicFramePr>
          <p:cNvPr id="3972" name="Table"/>
          <p:cNvGraphicFramePr/>
          <p:nvPr/>
        </p:nvGraphicFramePr>
        <p:xfrm>
          <a:off x="1070316" y="1600200"/>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973"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pPr>
              <a:defRPr>
                <a:solidFill>
                  <a:schemeClr val="accent4">
                    <a:hueOff val="102361"/>
                    <a:satOff val="14118"/>
                    <a:lumOff val="10675"/>
                  </a:schemeClr>
                </a:solidFill>
              </a:defRPr>
            </a:pPr>
            <a:r>
              <a:t>getValue(k</a:t>
            </a:r>
            <a:r>
              <a:rPr baseline="-5999"/>
              <a:t>3</a:t>
            </a:r>
            <a:r>
              <a:t>)</a:t>
            </a:r>
          </a:p>
        </p:txBody>
      </p:sp>
      <p:sp>
        <p:nvSpPr>
          <p:cNvPr id="3974"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3975" name="Table"/>
          <p:cNvGraphicFramePr/>
          <p:nvPr/>
        </p:nvGraphicFramePr>
        <p:xfrm>
          <a:off x="1070316" y="644946"/>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976"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3979" name="Group"/>
          <p:cNvGrpSpPr/>
          <p:nvPr/>
        </p:nvGrpSpPr>
        <p:grpSpPr>
          <a:xfrm rot="232890">
            <a:off x="3412671" y="3041969"/>
            <a:ext cx="1012020" cy="558579"/>
            <a:chOff x="0" y="0"/>
            <a:chExt cx="1012018" cy="558577"/>
          </a:xfrm>
        </p:grpSpPr>
        <p:sp>
          <p:nvSpPr>
            <p:cNvPr id="3981"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endParaRPr/>
            </a:p>
          </p:txBody>
        </p:sp>
        <p:sp>
          <p:nvSpPr>
            <p:cNvPr id="3978"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980" name="The value in the bucket at index 2 is null so we must conclude that the key k3 does not exist in the hash table otherwise we would have found it before reaching a null position!"/>
          <p:cNvSpPr/>
          <p:nvPr/>
        </p:nvSpPr>
        <p:spPr>
          <a:xfrm>
            <a:off x="3502917" y="4620463"/>
            <a:ext cx="9366251" cy="3225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The value in the bucket at index 2 is null so we must conclude that the key k</a:t>
            </a:r>
            <a:r>
              <a:rPr baseline="-5999"/>
              <a:t>3</a:t>
            </a:r>
            <a:r>
              <a:t> does not exist in the hash table otherwise we would have found it before reaching a null position!</a:t>
            </a:r>
          </a:p>
        </p:txBody>
      </p:sp>
    </p:spTree>
  </p:cSld>
  <p:clrMapOvr>
    <a:masterClrMapping/>
  </p:clrMapOvr>
  <p:transition spd="med"/>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 name="Issues with removing"/>
          <p:cNvSpPr>
            <a:spLocks noGrp="1"/>
          </p:cNvSpPr>
          <p:nvPr>
            <p:ph type="title"/>
          </p:nvPr>
        </p:nvSpPr>
        <p:spPr>
          <a:xfrm>
            <a:off x="0" y="-55880"/>
            <a:ext cx="13004801" cy="1188319"/>
          </a:xfrm>
          <a:prstGeom prst="rect">
            <a:avLst/>
          </a:prstGeom>
        </p:spPr>
        <p:txBody>
          <a:bodyPr/>
          <a:lstStyle>
            <a:lvl1pPr defTabSz="537463">
              <a:defRPr sz="7360" b="1"/>
            </a:lvl1pPr>
          </a:lstStyle>
          <a:p>
            <a:r>
              <a:t>Issues with removing</a:t>
            </a:r>
          </a:p>
        </p:txBody>
      </p:sp>
      <p:graphicFrame>
        <p:nvGraphicFramePr>
          <p:cNvPr id="3984" name="Table"/>
          <p:cNvGraphicFramePr/>
          <p:nvPr/>
        </p:nvGraphicFramePr>
        <p:xfrm>
          <a:off x="1070316" y="1600200"/>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985"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pPr>
              <a:defRPr>
                <a:solidFill>
                  <a:schemeClr val="accent4">
                    <a:hueOff val="102361"/>
                    <a:satOff val="14118"/>
                    <a:lumOff val="10675"/>
                  </a:schemeClr>
                </a:solidFill>
              </a:defRPr>
            </a:pPr>
            <a:r>
              <a:t>getValue(k</a:t>
            </a:r>
            <a:r>
              <a:rPr baseline="-5999"/>
              <a:t>3</a:t>
            </a:r>
            <a:r>
              <a:t>)</a:t>
            </a:r>
          </a:p>
        </p:txBody>
      </p:sp>
      <p:sp>
        <p:nvSpPr>
          <p:cNvPr id="3986"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3987" name="Table"/>
          <p:cNvGraphicFramePr/>
          <p:nvPr/>
        </p:nvGraphicFramePr>
        <p:xfrm>
          <a:off x="1070316" y="644946"/>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988"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pSp>
        <p:nvGrpSpPr>
          <p:cNvPr id="3991" name="Group"/>
          <p:cNvGrpSpPr/>
          <p:nvPr/>
        </p:nvGrpSpPr>
        <p:grpSpPr>
          <a:xfrm rot="232890">
            <a:off x="3412671" y="3041969"/>
            <a:ext cx="1012020" cy="558579"/>
            <a:chOff x="0" y="0"/>
            <a:chExt cx="1012018" cy="558577"/>
          </a:xfrm>
        </p:grpSpPr>
        <p:sp>
          <p:nvSpPr>
            <p:cNvPr id="3993"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endParaRPr/>
            </a:p>
          </p:txBody>
        </p:sp>
        <p:sp>
          <p:nvSpPr>
            <p:cNvPr id="3990"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3992" name="However, the key k3 clearly exists in our table! Hence, the naive removing method doesn’t work :/"/>
          <p:cNvSpPr/>
          <p:nvPr/>
        </p:nvSpPr>
        <p:spPr>
          <a:xfrm>
            <a:off x="3451641" y="5371033"/>
            <a:ext cx="9661367"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However, the key k</a:t>
            </a:r>
            <a:r>
              <a:rPr baseline="-5999"/>
              <a:t>3</a:t>
            </a:r>
            <a:r>
              <a:t> clearly exists in our table! Hence, the naive removing method doesn’t work :/</a:t>
            </a:r>
          </a:p>
        </p:txBody>
      </p:sp>
    </p:spTree>
  </p:cSld>
  <p:clrMapOvr>
    <a:masterClrMapping/>
  </p:clrMapOvr>
  <p:transition spd="med"/>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5" name="Solution to removing"/>
          <p:cNvSpPr>
            <a:spLocks noGrp="1"/>
          </p:cNvSpPr>
          <p:nvPr>
            <p:ph type="title"/>
          </p:nvPr>
        </p:nvSpPr>
        <p:spPr>
          <a:xfrm>
            <a:off x="0" y="-55880"/>
            <a:ext cx="13004801" cy="1188319"/>
          </a:xfrm>
          <a:prstGeom prst="rect">
            <a:avLst/>
          </a:prstGeom>
        </p:spPr>
        <p:txBody>
          <a:bodyPr/>
          <a:lstStyle>
            <a:lvl1pPr defTabSz="537463">
              <a:defRPr sz="7360" b="1"/>
            </a:lvl1pPr>
          </a:lstStyle>
          <a:p>
            <a:r>
              <a:t>Solution to removing</a:t>
            </a:r>
          </a:p>
        </p:txBody>
      </p:sp>
      <p:graphicFrame>
        <p:nvGraphicFramePr>
          <p:cNvPr id="3996" name="Table"/>
          <p:cNvGraphicFramePr/>
          <p:nvPr/>
        </p:nvGraphicFramePr>
        <p:xfrm>
          <a:off x="1070316" y="1600200"/>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997" name="Table"/>
          <p:cNvGraphicFramePr/>
          <p:nvPr/>
        </p:nvGraphicFramePr>
        <p:xfrm>
          <a:off x="1070316" y="644946"/>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3998" name="The solution is to place a unique marker called a tombstone instead of null to indicate that a (k,v) pair has been deleted and that the bucket should be skipped during a search."/>
          <p:cNvSpPr/>
          <p:nvPr/>
        </p:nvSpPr>
        <p:spPr>
          <a:xfrm>
            <a:off x="922694" y="4535373"/>
            <a:ext cx="11159411"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The solution is to place a </a:t>
            </a:r>
            <a:r>
              <a:rPr b="1">
                <a:solidFill>
                  <a:schemeClr val="accent2">
                    <a:satOff val="-13916"/>
                    <a:lumOff val="13989"/>
                  </a:schemeClr>
                </a:solidFill>
              </a:rPr>
              <a:t>unique marker</a:t>
            </a:r>
            <a:r>
              <a:t> called a </a:t>
            </a:r>
            <a:r>
              <a:rPr b="1">
                <a:solidFill>
                  <a:schemeClr val="accent2">
                    <a:satOff val="-13916"/>
                    <a:lumOff val="13989"/>
                  </a:schemeClr>
                </a:solidFill>
              </a:rPr>
              <a:t>tombstone</a:t>
            </a:r>
            <a:r>
              <a:t> instead of null to indicate that a (k,v) pair has been deleted and that the bucket should be skipped during a search.</a:t>
            </a:r>
          </a:p>
        </p:txBody>
      </p:sp>
    </p:spTree>
  </p:cSld>
  <p:clrMapOvr>
    <a:masterClrMapping/>
  </p:clrMapOvr>
  <p:transition spd="med"/>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00" name="Table"/>
          <p:cNvGraphicFramePr/>
          <p:nvPr/>
        </p:nvGraphicFramePr>
        <p:xfrm>
          <a:off x="1070316" y="1600200"/>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4001" name="Table"/>
          <p:cNvGraphicFramePr/>
          <p:nvPr/>
        </p:nvGraphicFramePr>
        <p:xfrm>
          <a:off x="1070316" y="644946"/>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pic>
        <p:nvPicPr>
          <p:cNvPr id="4002" name="tombstone.png" descr="tombstone.png"/>
          <p:cNvPicPr>
            <a:picLocks noChangeAspect="1"/>
          </p:cNvPicPr>
          <p:nvPr/>
        </p:nvPicPr>
        <p:blipFill>
          <a:blip r:embed="rId2"/>
          <a:stretch>
            <a:fillRect/>
          </a:stretch>
        </p:blipFill>
        <p:spPr>
          <a:xfrm>
            <a:off x="4153032" y="1863574"/>
            <a:ext cx="691096" cy="850359"/>
          </a:xfrm>
          <a:prstGeom prst="rect">
            <a:avLst/>
          </a:prstGeom>
          <a:ln w="12700">
            <a:miter lim="400000"/>
          </a:ln>
        </p:spPr>
      </p:pic>
      <p:sp>
        <p:nvSpPr>
          <p:cNvPr id="4003" name="Line"/>
          <p:cNvSpPr/>
          <p:nvPr/>
        </p:nvSpPr>
        <p:spPr>
          <a:xfrm flipH="1" flipV="1">
            <a:off x="4713605" y="3126660"/>
            <a:ext cx="652474" cy="128361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04" name="Let’s replace the deleted bucket with a tombstone as we should have done and see what should have happened when we searched for k3."/>
          <p:cNvSpPr/>
          <p:nvPr/>
        </p:nvSpPr>
        <p:spPr>
          <a:xfrm>
            <a:off x="992696" y="4837388"/>
            <a:ext cx="11019408"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Let’s replace the deleted bucket with a tombstone as we should have done and see what should have happened when we searched for k</a:t>
            </a:r>
            <a:r>
              <a:rPr baseline="-5999"/>
              <a:t>3</a:t>
            </a:r>
            <a:r>
              <a:t>.</a:t>
            </a:r>
          </a:p>
        </p:txBody>
      </p:sp>
      <p:sp>
        <p:nvSpPr>
          <p:cNvPr id="4005" name="Solution to removing"/>
          <p:cNvSpPr>
            <a:spLocks noGrp="1"/>
          </p:cNvSpPr>
          <p:nvPr>
            <p:ph type="title"/>
          </p:nvPr>
        </p:nvSpPr>
        <p:spPr>
          <a:xfrm>
            <a:off x="0" y="-55880"/>
            <a:ext cx="13004801" cy="1188319"/>
          </a:xfrm>
          <a:prstGeom prst="rect">
            <a:avLst/>
          </a:prstGeom>
        </p:spPr>
        <p:txBody>
          <a:bodyPr/>
          <a:lstStyle>
            <a:lvl1pPr defTabSz="537463">
              <a:defRPr sz="7360" b="1"/>
            </a:lvl1pPr>
          </a:lstStyle>
          <a:p>
            <a:r>
              <a:t>Solution to removing</a:t>
            </a:r>
          </a:p>
        </p:txBody>
      </p:sp>
    </p:spTree>
  </p:cSld>
  <p:clrMapOvr>
    <a:masterClrMapping/>
  </p:clrMapOvr>
  <p:transition spd="med"/>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07" name="Table"/>
          <p:cNvGraphicFramePr/>
          <p:nvPr/>
        </p:nvGraphicFramePr>
        <p:xfrm>
          <a:off x="1070316" y="1600200"/>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4008"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pPr>
              <a:defRPr>
                <a:solidFill>
                  <a:schemeClr val="accent4">
                    <a:hueOff val="102361"/>
                    <a:satOff val="14118"/>
                    <a:lumOff val="10675"/>
                  </a:schemeClr>
                </a:solidFill>
              </a:defRPr>
            </a:pPr>
            <a:r>
              <a:t>getValue(k</a:t>
            </a:r>
            <a:r>
              <a:rPr baseline="-5999"/>
              <a:t>3</a:t>
            </a:r>
            <a:r>
              <a:t>)</a:t>
            </a:r>
          </a:p>
        </p:txBody>
      </p:sp>
      <p:sp>
        <p:nvSpPr>
          <p:cNvPr id="4009"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4010" name="Table"/>
          <p:cNvGraphicFramePr/>
          <p:nvPr/>
        </p:nvGraphicFramePr>
        <p:xfrm>
          <a:off x="1070316" y="644946"/>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pic>
        <p:nvPicPr>
          <p:cNvPr id="4011" name="tombstone.png" descr="tombstone.png"/>
          <p:cNvPicPr>
            <a:picLocks noChangeAspect="1"/>
          </p:cNvPicPr>
          <p:nvPr/>
        </p:nvPicPr>
        <p:blipFill>
          <a:blip r:embed="rId2"/>
          <a:stretch>
            <a:fillRect/>
          </a:stretch>
        </p:blipFill>
        <p:spPr>
          <a:xfrm>
            <a:off x="4153032" y="1863574"/>
            <a:ext cx="691096" cy="850359"/>
          </a:xfrm>
          <a:prstGeom prst="rect">
            <a:avLst/>
          </a:prstGeom>
          <a:ln w="12700">
            <a:miter lim="400000"/>
          </a:ln>
        </p:spPr>
      </p:pic>
      <p:sp>
        <p:nvSpPr>
          <p:cNvPr id="4012" name="Solution to removing"/>
          <p:cNvSpPr>
            <a:spLocks noGrp="1"/>
          </p:cNvSpPr>
          <p:nvPr>
            <p:ph type="title"/>
          </p:nvPr>
        </p:nvSpPr>
        <p:spPr>
          <a:xfrm>
            <a:off x="0" y="-55880"/>
            <a:ext cx="13004801" cy="1188319"/>
          </a:xfrm>
          <a:prstGeom prst="rect">
            <a:avLst/>
          </a:prstGeom>
        </p:spPr>
        <p:txBody>
          <a:bodyPr/>
          <a:lstStyle>
            <a:lvl1pPr defTabSz="537463">
              <a:defRPr sz="7360" b="1"/>
            </a:lvl1pPr>
          </a:lstStyle>
          <a:p>
            <a:r>
              <a:t>Solution to removing</a:t>
            </a:r>
          </a:p>
        </p:txBody>
      </p:sp>
    </p:spTree>
  </p:cSld>
  <p:clrMapOvr>
    <a:masterClrMapping/>
  </p:clrMapOvr>
  <p:transition spd="med"/>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14" name="Table"/>
          <p:cNvGraphicFramePr/>
          <p:nvPr/>
        </p:nvGraphicFramePr>
        <p:xfrm>
          <a:off x="1070316" y="1600200"/>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4015"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pPr>
              <a:defRPr>
                <a:solidFill>
                  <a:schemeClr val="accent4">
                    <a:hueOff val="102361"/>
                    <a:satOff val="14118"/>
                    <a:lumOff val="10675"/>
                  </a:schemeClr>
                </a:solidFill>
              </a:defRPr>
            </a:pPr>
            <a:r>
              <a:t>getValue(k</a:t>
            </a:r>
            <a:r>
              <a:rPr baseline="-5999"/>
              <a:t>3</a:t>
            </a:r>
            <a:r>
              <a:t>)</a:t>
            </a:r>
          </a:p>
        </p:txBody>
      </p:sp>
      <p:sp>
        <p:nvSpPr>
          <p:cNvPr id="4016"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4017" name="Table"/>
          <p:cNvGraphicFramePr/>
          <p:nvPr/>
        </p:nvGraphicFramePr>
        <p:xfrm>
          <a:off x="1070316" y="644946"/>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4018" name="H(k3) = 1"/>
          <p:cNvSpPr/>
          <p:nvPr/>
        </p:nvSpPr>
        <p:spPr>
          <a:xfrm>
            <a:off x="6278626" y="4565649"/>
            <a:ext cx="249986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1</a:t>
            </a:r>
          </a:p>
        </p:txBody>
      </p:sp>
      <p:pic>
        <p:nvPicPr>
          <p:cNvPr id="4019" name="tombstone.png" descr="tombstone.png"/>
          <p:cNvPicPr>
            <a:picLocks noChangeAspect="1"/>
          </p:cNvPicPr>
          <p:nvPr/>
        </p:nvPicPr>
        <p:blipFill>
          <a:blip r:embed="rId2"/>
          <a:stretch>
            <a:fillRect/>
          </a:stretch>
        </p:blipFill>
        <p:spPr>
          <a:xfrm>
            <a:off x="4153032" y="1863574"/>
            <a:ext cx="691096" cy="850359"/>
          </a:xfrm>
          <a:prstGeom prst="rect">
            <a:avLst/>
          </a:prstGeom>
          <a:ln w="12700">
            <a:miter lim="400000"/>
          </a:ln>
        </p:spPr>
      </p:pic>
      <p:sp>
        <p:nvSpPr>
          <p:cNvPr id="4020" name="Solution to removing"/>
          <p:cNvSpPr>
            <a:spLocks noGrp="1"/>
          </p:cNvSpPr>
          <p:nvPr>
            <p:ph type="title"/>
          </p:nvPr>
        </p:nvSpPr>
        <p:spPr>
          <a:xfrm>
            <a:off x="0" y="-55880"/>
            <a:ext cx="13004801" cy="1188319"/>
          </a:xfrm>
          <a:prstGeom prst="rect">
            <a:avLst/>
          </a:prstGeom>
        </p:spPr>
        <p:txBody>
          <a:bodyPr/>
          <a:lstStyle>
            <a:lvl1pPr defTabSz="537463">
              <a:defRPr sz="7360" b="1"/>
            </a:lvl1pPr>
          </a:lstStyle>
          <a:p>
            <a:r>
              <a:t>Solution to removing</a:t>
            </a:r>
          </a:p>
        </p:txBody>
      </p:sp>
    </p:spTree>
  </p:cSld>
  <p:clrMapOvr>
    <a:masterClrMapping/>
  </p:clrMapOvr>
  <p:transition spd="med"/>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22" name="Table"/>
          <p:cNvGraphicFramePr/>
          <p:nvPr/>
        </p:nvGraphicFramePr>
        <p:xfrm>
          <a:off x="1070316" y="1600200"/>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4023"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pPr>
              <a:defRPr>
                <a:solidFill>
                  <a:schemeClr val="accent4">
                    <a:hueOff val="102361"/>
                    <a:satOff val="14118"/>
                    <a:lumOff val="10675"/>
                  </a:schemeClr>
                </a:solidFill>
              </a:defRPr>
            </a:pPr>
            <a:r>
              <a:t>getValue(k</a:t>
            </a:r>
            <a:r>
              <a:rPr baseline="-5999"/>
              <a:t>3</a:t>
            </a:r>
            <a:r>
              <a:t>)</a:t>
            </a:r>
          </a:p>
        </p:txBody>
      </p:sp>
      <p:sp>
        <p:nvSpPr>
          <p:cNvPr id="4024"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4025" name="Table"/>
          <p:cNvGraphicFramePr/>
          <p:nvPr/>
        </p:nvGraphicFramePr>
        <p:xfrm>
          <a:off x="1070316" y="644946"/>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4026" name="H(k3) = 1"/>
          <p:cNvSpPr/>
          <p:nvPr/>
        </p:nvSpPr>
        <p:spPr>
          <a:xfrm>
            <a:off x="6278626" y="4565649"/>
            <a:ext cx="249986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1</a:t>
            </a:r>
          </a:p>
        </p:txBody>
      </p:sp>
      <p:sp>
        <p:nvSpPr>
          <p:cNvPr id="4027" name="H(k3) + P(0) mod N = 1"/>
          <p:cNvSpPr/>
          <p:nvPr/>
        </p:nvSpPr>
        <p:spPr>
          <a:xfrm>
            <a:off x="4715512" y="5125569"/>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a:t>
            </a:r>
          </a:p>
        </p:txBody>
      </p:sp>
      <p:sp>
        <p:nvSpPr>
          <p:cNvPr id="4028" name="1  +   0  mod 8 = 1"/>
          <p:cNvSpPr/>
          <p:nvPr/>
        </p:nvSpPr>
        <p:spPr>
          <a:xfrm>
            <a:off x="5186679" y="5603862"/>
            <a:ext cx="561945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1  +   0  mod 8 = 1</a:t>
            </a:r>
          </a:p>
        </p:txBody>
      </p:sp>
      <p:sp>
        <p:nvSpPr>
          <p:cNvPr id="4029"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pic>
        <p:nvPicPr>
          <p:cNvPr id="4030" name="tombstone.png" descr="tombstone.png"/>
          <p:cNvPicPr>
            <a:picLocks noChangeAspect="1"/>
          </p:cNvPicPr>
          <p:nvPr/>
        </p:nvPicPr>
        <p:blipFill>
          <a:blip r:embed="rId2"/>
          <a:stretch>
            <a:fillRect/>
          </a:stretch>
        </p:blipFill>
        <p:spPr>
          <a:xfrm>
            <a:off x="4153032" y="1863574"/>
            <a:ext cx="691096" cy="850359"/>
          </a:xfrm>
          <a:prstGeom prst="rect">
            <a:avLst/>
          </a:prstGeom>
          <a:ln w="12700">
            <a:miter lim="400000"/>
          </a:ln>
        </p:spPr>
      </p:pic>
      <p:sp>
        <p:nvSpPr>
          <p:cNvPr id="4031" name="k1 ≠ k3, so keep probing"/>
          <p:cNvSpPr/>
          <p:nvPr/>
        </p:nvSpPr>
        <p:spPr>
          <a:xfrm>
            <a:off x="4305947" y="6769943"/>
            <a:ext cx="644522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k</a:t>
            </a:r>
            <a:r>
              <a:rPr baseline="-5999"/>
              <a:t>1</a:t>
            </a:r>
            <a:r>
              <a:t> ≠ k</a:t>
            </a:r>
            <a:r>
              <a:rPr baseline="-5999"/>
              <a:t>3,</a:t>
            </a:r>
            <a:r>
              <a:t> so keep probing</a:t>
            </a:r>
          </a:p>
        </p:txBody>
      </p:sp>
      <p:sp>
        <p:nvSpPr>
          <p:cNvPr id="4032" name="Solution to removing"/>
          <p:cNvSpPr>
            <a:spLocks noGrp="1"/>
          </p:cNvSpPr>
          <p:nvPr>
            <p:ph type="title"/>
          </p:nvPr>
        </p:nvSpPr>
        <p:spPr>
          <a:xfrm>
            <a:off x="0" y="-55880"/>
            <a:ext cx="13004801" cy="1188319"/>
          </a:xfrm>
          <a:prstGeom prst="rect">
            <a:avLst/>
          </a:prstGeom>
        </p:spPr>
        <p:txBody>
          <a:bodyPr/>
          <a:lstStyle>
            <a:lvl1pPr defTabSz="537463">
              <a:defRPr sz="7360" b="1"/>
            </a:lvl1pPr>
          </a:lstStyle>
          <a:p>
            <a:r>
              <a:t>Solution to removing</a:t>
            </a:r>
          </a:p>
        </p:txBody>
      </p:sp>
    </p:spTree>
  </p:cSld>
  <p:clrMapOvr>
    <a:masterClrMapping/>
  </p:clrMapOvr>
  <p:transition spd="med"/>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34" name="Table"/>
          <p:cNvGraphicFramePr/>
          <p:nvPr/>
        </p:nvGraphicFramePr>
        <p:xfrm>
          <a:off x="1070316" y="1600200"/>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4035"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pPr>
              <a:defRPr>
                <a:solidFill>
                  <a:schemeClr val="accent4">
                    <a:hueOff val="102361"/>
                    <a:satOff val="14118"/>
                    <a:lumOff val="10675"/>
                  </a:schemeClr>
                </a:solidFill>
              </a:defRPr>
            </a:pPr>
            <a:r>
              <a:t>getValue(k</a:t>
            </a:r>
            <a:r>
              <a:rPr baseline="-5999"/>
              <a:t>3</a:t>
            </a:r>
            <a:r>
              <a:t>)</a:t>
            </a:r>
          </a:p>
        </p:txBody>
      </p:sp>
      <p:sp>
        <p:nvSpPr>
          <p:cNvPr id="4036"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4037" name="Table"/>
          <p:cNvGraphicFramePr/>
          <p:nvPr/>
        </p:nvGraphicFramePr>
        <p:xfrm>
          <a:off x="1070316" y="644946"/>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4038" name="H(k3) = 1"/>
          <p:cNvSpPr/>
          <p:nvPr/>
        </p:nvSpPr>
        <p:spPr>
          <a:xfrm>
            <a:off x="6278626" y="4565649"/>
            <a:ext cx="249986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1</a:t>
            </a:r>
          </a:p>
        </p:txBody>
      </p:sp>
      <p:sp>
        <p:nvSpPr>
          <p:cNvPr id="4039" name="H(k3) + P(0) mod N = 1"/>
          <p:cNvSpPr/>
          <p:nvPr/>
        </p:nvSpPr>
        <p:spPr>
          <a:xfrm>
            <a:off x="4715512" y="5125569"/>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a:t>
            </a:r>
          </a:p>
        </p:txBody>
      </p:sp>
      <p:sp>
        <p:nvSpPr>
          <p:cNvPr id="4040" name="1  +   0  mod 8 = 1"/>
          <p:cNvSpPr/>
          <p:nvPr/>
        </p:nvSpPr>
        <p:spPr>
          <a:xfrm>
            <a:off x="5186679" y="5603862"/>
            <a:ext cx="561945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1  +   0  mod 8 = 1</a:t>
            </a:r>
          </a:p>
        </p:txBody>
      </p:sp>
      <p:sp>
        <p:nvSpPr>
          <p:cNvPr id="4041"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42" name="H(k3) + P(1) mod N = 2"/>
          <p:cNvSpPr/>
          <p:nvPr/>
        </p:nvSpPr>
        <p:spPr>
          <a:xfrm>
            <a:off x="4709309" y="6166969"/>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(1) mod N = 2</a:t>
            </a:r>
          </a:p>
        </p:txBody>
      </p:sp>
      <p:sp>
        <p:nvSpPr>
          <p:cNvPr id="4043" name="1  +   1  mod 8 = 2"/>
          <p:cNvSpPr/>
          <p:nvPr/>
        </p:nvSpPr>
        <p:spPr>
          <a:xfrm>
            <a:off x="5180477" y="6645262"/>
            <a:ext cx="5619453"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1  +   1  mod 8 = 2</a:t>
            </a:r>
          </a:p>
        </p:txBody>
      </p:sp>
      <p:grpSp>
        <p:nvGrpSpPr>
          <p:cNvPr id="4046" name="Group"/>
          <p:cNvGrpSpPr/>
          <p:nvPr/>
        </p:nvGrpSpPr>
        <p:grpSpPr>
          <a:xfrm rot="232890">
            <a:off x="3412671" y="3041969"/>
            <a:ext cx="1012020" cy="558579"/>
            <a:chOff x="0" y="0"/>
            <a:chExt cx="1012018" cy="558577"/>
          </a:xfrm>
        </p:grpSpPr>
        <p:sp>
          <p:nvSpPr>
            <p:cNvPr id="4050"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endParaRPr/>
            </a:p>
          </p:txBody>
        </p:sp>
        <p:sp>
          <p:nvSpPr>
            <p:cNvPr id="4045"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pic>
        <p:nvPicPr>
          <p:cNvPr id="4047" name="tombstone.png" descr="tombstone.png"/>
          <p:cNvPicPr>
            <a:picLocks noChangeAspect="1"/>
          </p:cNvPicPr>
          <p:nvPr/>
        </p:nvPicPr>
        <p:blipFill>
          <a:blip r:embed="rId2"/>
          <a:stretch>
            <a:fillRect/>
          </a:stretch>
        </p:blipFill>
        <p:spPr>
          <a:xfrm>
            <a:off x="4153032" y="1863574"/>
            <a:ext cx="691096" cy="850359"/>
          </a:xfrm>
          <a:prstGeom prst="rect">
            <a:avLst/>
          </a:prstGeom>
          <a:ln w="12700">
            <a:miter lim="400000"/>
          </a:ln>
        </p:spPr>
      </p:pic>
      <p:sp>
        <p:nvSpPr>
          <p:cNvPr id="4048" name="Hit a tombstone, so keep searching."/>
          <p:cNvSpPr/>
          <p:nvPr/>
        </p:nvSpPr>
        <p:spPr>
          <a:xfrm>
            <a:off x="2654401" y="7768288"/>
            <a:ext cx="974831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Hit a tombstone, so keep searching.</a:t>
            </a:r>
          </a:p>
        </p:txBody>
      </p:sp>
      <p:sp>
        <p:nvSpPr>
          <p:cNvPr id="4049" name="Solution to removing"/>
          <p:cNvSpPr>
            <a:spLocks noGrp="1"/>
          </p:cNvSpPr>
          <p:nvPr>
            <p:ph type="title"/>
          </p:nvPr>
        </p:nvSpPr>
        <p:spPr>
          <a:xfrm>
            <a:off x="0" y="-55880"/>
            <a:ext cx="13004801" cy="1188319"/>
          </a:xfrm>
          <a:prstGeom prst="rect">
            <a:avLst/>
          </a:prstGeom>
        </p:spPr>
        <p:txBody>
          <a:bodyPr/>
          <a:lstStyle>
            <a:lvl1pPr defTabSz="537463">
              <a:defRPr sz="7360" b="1"/>
            </a:lvl1pPr>
          </a:lstStyle>
          <a:p>
            <a:r>
              <a:t>Solution to removing</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Q: What do we do if there is a hash collision?"/>
          <p:cNvSpPr/>
          <p:nvPr/>
        </p:nvSpPr>
        <p:spPr>
          <a:xfrm>
            <a:off x="102170" y="2265616"/>
            <a:ext cx="12800460"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Q: What do we do if there is a </a:t>
            </a:r>
            <a:r>
              <a:rPr b="1">
                <a:solidFill>
                  <a:schemeClr val="accent4">
                    <a:hueOff val="102361"/>
                    <a:satOff val="14118"/>
                    <a:lumOff val="10675"/>
                  </a:schemeClr>
                </a:solidFill>
              </a:rPr>
              <a:t>hash collision</a:t>
            </a:r>
            <a:r>
              <a:t>?</a:t>
            </a:r>
          </a:p>
        </p:txBody>
      </p:sp>
      <p:sp>
        <p:nvSpPr>
          <p:cNvPr id="326" name="For example, users with ranks 2 and 8 hash to the same value!!"/>
          <p:cNvSpPr/>
          <p:nvPr/>
        </p:nvSpPr>
        <p:spPr>
          <a:xfrm>
            <a:off x="1593639" y="3200400"/>
            <a:ext cx="9817522"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For example, users with ranks 2 and 8 hash to the same value!!</a:t>
            </a:r>
          </a:p>
        </p:txBody>
      </p:sp>
      <p:sp>
        <p:nvSpPr>
          <p:cNvPr id="327" name="H(2) = 2²+3 mod 10 = 7 = 8²+3 mod 10 = H(8)"/>
          <p:cNvSpPr/>
          <p:nvPr/>
        </p:nvSpPr>
        <p:spPr>
          <a:xfrm>
            <a:off x="346979" y="4655884"/>
            <a:ext cx="12130982"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a:solidFill>
                  <a:schemeClr val="accent5">
                    <a:hueOff val="101205"/>
                    <a:satOff val="-13598"/>
                    <a:lumOff val="23877"/>
                  </a:schemeClr>
                </a:solidFill>
              </a:rPr>
              <a:t>H</a:t>
            </a:r>
            <a:r>
              <a:t>(2) = 2²+3 mod 10 = 7 = 8²+3 mod 10 = </a:t>
            </a:r>
            <a:r>
              <a:rPr b="1">
                <a:solidFill>
                  <a:schemeClr val="accent5">
                    <a:hueOff val="101205"/>
                    <a:satOff val="-13598"/>
                    <a:lumOff val="23877"/>
                  </a:schemeClr>
                </a:solidFill>
              </a:rPr>
              <a:t>H</a:t>
            </a:r>
            <a:r>
              <a:t>(8)</a:t>
            </a:r>
          </a:p>
        </p:txBody>
      </p:sp>
      <p:sp>
        <p:nvSpPr>
          <p:cNvPr id="328" name="How does a hash table work?"/>
          <p:cNvSpPr>
            <a:spLocks noGrp="1"/>
          </p:cNvSpPr>
          <p:nvPr>
            <p:ph type="title"/>
          </p:nvPr>
        </p:nvSpPr>
        <p:spPr>
          <a:xfrm>
            <a:off x="436909" y="142907"/>
            <a:ext cx="12130981" cy="1166544"/>
          </a:xfrm>
          <a:prstGeom prst="rect">
            <a:avLst/>
          </a:prstGeom>
        </p:spPr>
        <p:txBody>
          <a:bodyPr/>
          <a:lstStyle>
            <a:lvl1pPr defTabSz="420624">
              <a:defRPr sz="5760" b="1"/>
            </a:lvl1pPr>
          </a:lstStyle>
          <a:p>
            <a:r>
              <a:t>How does a hash table work?</a:t>
            </a:r>
          </a:p>
        </p:txBody>
      </p:sp>
    </p:spTree>
  </p:cSld>
  <p:clrMapOvr>
    <a:masterClrMapping/>
  </p:clrMapOvr>
  <p:transition spd="med"/>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52" name="Table"/>
          <p:cNvGraphicFramePr/>
          <p:nvPr/>
        </p:nvGraphicFramePr>
        <p:xfrm>
          <a:off x="1070316" y="1600200"/>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1</a:t>
                      </a:r>
                      <a:r>
                        <a:t>,v</a:t>
                      </a:r>
                      <a:r>
                        <a:rPr baseline="-5999"/>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b="1">
                          <a:solidFill>
                            <a:schemeClr val="accent3">
                              <a:hueOff val="-499813"/>
                              <a:satOff val="-5228"/>
                              <a:lumOff val="24899"/>
                            </a:schemeClr>
                          </a:solidFill>
                          <a:latin typeface="+mj-lt"/>
                          <a:ea typeface="+mj-ea"/>
                          <a:cs typeface="+mj-cs"/>
                          <a:sym typeface="Menlo"/>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4053" name="Operations:…"/>
          <p:cNvSpPr/>
          <p:nvPr/>
        </p:nvSpPr>
        <p:spPr>
          <a:xfrm>
            <a:off x="-139601" y="4394200"/>
            <a:ext cx="3784402"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u="sng"/>
              <a:t>Operations</a:t>
            </a:r>
            <a:r>
              <a:t>:</a:t>
            </a:r>
          </a:p>
          <a:p>
            <a:r>
              <a:t>insert(k</a:t>
            </a:r>
            <a:r>
              <a:rPr baseline="-5999"/>
              <a:t>1</a:t>
            </a:r>
            <a:r>
              <a:t>,v</a:t>
            </a:r>
            <a:r>
              <a:rPr baseline="-5999"/>
              <a:t>1</a:t>
            </a:r>
            <a:r>
              <a:t>)</a:t>
            </a:r>
          </a:p>
          <a:p>
            <a:r>
              <a:t>insert(k</a:t>
            </a:r>
            <a:r>
              <a:rPr baseline="-5999"/>
              <a:t>2</a:t>
            </a:r>
            <a:r>
              <a:t>,v</a:t>
            </a:r>
            <a:r>
              <a:rPr baseline="-5999"/>
              <a:t>2</a:t>
            </a:r>
            <a:r>
              <a:t>)</a:t>
            </a:r>
          </a:p>
          <a:p>
            <a:r>
              <a:t>insert(k</a:t>
            </a:r>
            <a:r>
              <a:rPr baseline="-5999"/>
              <a:t>3</a:t>
            </a:r>
            <a:r>
              <a:t>,v</a:t>
            </a:r>
            <a:r>
              <a:rPr baseline="-5999"/>
              <a:t>3</a:t>
            </a:r>
            <a:r>
              <a:t>)</a:t>
            </a:r>
          </a:p>
          <a:p>
            <a:r>
              <a:t>remove(k</a:t>
            </a:r>
            <a:r>
              <a:rPr baseline="-5999"/>
              <a:t>2</a:t>
            </a:r>
            <a:r>
              <a:t>)</a:t>
            </a:r>
          </a:p>
          <a:p>
            <a:pPr>
              <a:defRPr>
                <a:solidFill>
                  <a:schemeClr val="accent4">
                    <a:hueOff val="102361"/>
                    <a:satOff val="14118"/>
                    <a:lumOff val="10675"/>
                  </a:schemeClr>
                </a:solidFill>
              </a:defRPr>
            </a:pPr>
            <a:r>
              <a:t>getValue(k</a:t>
            </a:r>
            <a:r>
              <a:rPr baseline="-5999"/>
              <a:t>3</a:t>
            </a:r>
            <a:r>
              <a:t>)</a:t>
            </a:r>
          </a:p>
        </p:txBody>
      </p:sp>
      <p:sp>
        <p:nvSpPr>
          <p:cNvPr id="4054" name="Recall that P(x) = x, N = 8"/>
          <p:cNvSpPr/>
          <p:nvPr/>
        </p:nvSpPr>
        <p:spPr>
          <a:xfrm>
            <a:off x="2826183" y="3743462"/>
            <a:ext cx="8059317"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 N = 8</a:t>
            </a:r>
          </a:p>
        </p:txBody>
      </p:sp>
      <p:graphicFrame>
        <p:nvGraphicFramePr>
          <p:cNvPr id="4055" name="Table"/>
          <p:cNvGraphicFramePr/>
          <p:nvPr/>
        </p:nvGraphicFramePr>
        <p:xfrm>
          <a:off x="1070316" y="644946"/>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4056" name="H(k3) = 1"/>
          <p:cNvSpPr/>
          <p:nvPr/>
        </p:nvSpPr>
        <p:spPr>
          <a:xfrm>
            <a:off x="6278626" y="4565649"/>
            <a:ext cx="249986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1</a:t>
            </a:r>
          </a:p>
        </p:txBody>
      </p:sp>
      <p:sp>
        <p:nvSpPr>
          <p:cNvPr id="4057" name="H(k3) + P(0) mod N = 1"/>
          <p:cNvSpPr/>
          <p:nvPr/>
        </p:nvSpPr>
        <p:spPr>
          <a:xfrm>
            <a:off x="4715512" y="5125569"/>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(0) mod N = 1</a:t>
            </a:r>
          </a:p>
        </p:txBody>
      </p:sp>
      <p:sp>
        <p:nvSpPr>
          <p:cNvPr id="4058" name="1  +   0  mod 8 = 1"/>
          <p:cNvSpPr/>
          <p:nvPr/>
        </p:nvSpPr>
        <p:spPr>
          <a:xfrm>
            <a:off x="5186679" y="5603862"/>
            <a:ext cx="561945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1  +   0  mod 8 = 1</a:t>
            </a:r>
          </a:p>
        </p:txBody>
      </p:sp>
      <p:sp>
        <p:nvSpPr>
          <p:cNvPr id="4059" name="Line"/>
          <p:cNvSpPr/>
          <p:nvPr/>
        </p:nvSpPr>
        <p:spPr>
          <a:xfrm flipV="1">
            <a:off x="3098799" y="3051313"/>
            <a:ext cx="1" cy="624494"/>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060" name="H(k3) + P(1) mod N = 2"/>
          <p:cNvSpPr/>
          <p:nvPr/>
        </p:nvSpPr>
        <p:spPr>
          <a:xfrm>
            <a:off x="4709309" y="6166969"/>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(1) mod N = 2</a:t>
            </a:r>
          </a:p>
        </p:txBody>
      </p:sp>
      <p:sp>
        <p:nvSpPr>
          <p:cNvPr id="4061" name="1  +   1  mod 8 = 2"/>
          <p:cNvSpPr/>
          <p:nvPr/>
        </p:nvSpPr>
        <p:spPr>
          <a:xfrm>
            <a:off x="5180477" y="6645262"/>
            <a:ext cx="5619453"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1  +   1  mod 8 = 2</a:t>
            </a:r>
          </a:p>
        </p:txBody>
      </p:sp>
      <p:grpSp>
        <p:nvGrpSpPr>
          <p:cNvPr id="4064" name="Group"/>
          <p:cNvGrpSpPr/>
          <p:nvPr/>
        </p:nvGrpSpPr>
        <p:grpSpPr>
          <a:xfrm rot="232890">
            <a:off x="3412671" y="3041969"/>
            <a:ext cx="1012020" cy="558579"/>
            <a:chOff x="0" y="0"/>
            <a:chExt cx="1012018" cy="558577"/>
          </a:xfrm>
        </p:grpSpPr>
        <p:sp>
          <p:nvSpPr>
            <p:cNvPr id="4073"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endParaRPr/>
            </a:p>
          </p:txBody>
        </p:sp>
        <p:sp>
          <p:nvSpPr>
            <p:cNvPr id="4063"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pic>
        <p:nvPicPr>
          <p:cNvPr id="4065" name="tombstone.png" descr="tombstone.png"/>
          <p:cNvPicPr>
            <a:picLocks noChangeAspect="1"/>
          </p:cNvPicPr>
          <p:nvPr/>
        </p:nvPicPr>
        <p:blipFill>
          <a:blip r:embed="rId2"/>
          <a:stretch>
            <a:fillRect/>
          </a:stretch>
        </p:blipFill>
        <p:spPr>
          <a:xfrm>
            <a:off x="4153032" y="1863574"/>
            <a:ext cx="691096" cy="850359"/>
          </a:xfrm>
          <a:prstGeom prst="rect">
            <a:avLst/>
          </a:prstGeom>
          <a:ln w="12700">
            <a:miter lim="400000"/>
          </a:ln>
        </p:spPr>
      </p:pic>
      <p:grpSp>
        <p:nvGrpSpPr>
          <p:cNvPr id="4068" name="Group"/>
          <p:cNvGrpSpPr/>
          <p:nvPr/>
        </p:nvGrpSpPr>
        <p:grpSpPr>
          <a:xfrm rot="232890">
            <a:off x="4720771" y="2951385"/>
            <a:ext cx="1012020" cy="558579"/>
            <a:chOff x="0" y="0"/>
            <a:chExt cx="1012018" cy="558577"/>
          </a:xfrm>
        </p:grpSpPr>
        <p:sp>
          <p:nvSpPr>
            <p:cNvPr id="4074" name="Connection Line"/>
            <p:cNvSpPr/>
            <p:nvPr/>
          </p:nvSpPr>
          <p:spPr>
            <a:xfrm>
              <a:off x="0" y="181069"/>
              <a:ext cx="894606" cy="377509"/>
            </a:xfrm>
            <a:custGeom>
              <a:avLst/>
              <a:gdLst/>
              <a:ahLst/>
              <a:cxnLst>
                <a:cxn ang="0">
                  <a:pos x="wd2" y="hd2"/>
                </a:cxn>
                <a:cxn ang="5400000">
                  <a:pos x="wd2" y="hd2"/>
                </a:cxn>
                <a:cxn ang="10800000">
                  <a:pos x="wd2" y="hd2"/>
                </a:cxn>
                <a:cxn ang="16200000">
                  <a:pos x="wd2" y="hd2"/>
                </a:cxn>
              </a:cxnLst>
              <a:rect l="0" t="0" r="r" b="b"/>
              <a:pathLst>
                <a:path w="21600" h="16200" extrusionOk="0">
                  <a:moveTo>
                    <a:pt x="21600" y="168"/>
                  </a:moveTo>
                  <a:cubicBezTo>
                    <a:pt x="13011" y="21600"/>
                    <a:pt x="5811" y="21544"/>
                    <a:pt x="0" y="0"/>
                  </a:cubicBezTo>
                </a:path>
              </a:pathLst>
            </a:custGeom>
            <a:noFill/>
            <a:ln w="63500" cap="flat">
              <a:solidFill>
                <a:srgbClr val="FFFFFF"/>
              </a:solidFill>
              <a:prstDash val="solid"/>
              <a:miter lim="400000"/>
            </a:ln>
            <a:effectLst/>
          </p:spPr>
          <p:txBody>
            <a:bodyPr/>
            <a:lstStyle/>
            <a:p>
              <a:endParaRPr/>
            </a:p>
          </p:txBody>
        </p:sp>
        <p:sp>
          <p:nvSpPr>
            <p:cNvPr id="4067" name="Line"/>
            <p:cNvSpPr/>
            <p:nvPr/>
          </p:nvSpPr>
          <p:spPr>
            <a:xfrm flipV="1">
              <a:off x="871223" y="-1"/>
              <a:ext cx="140796" cy="228558"/>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sz="2600">
                  <a:latin typeface="+mn-lt"/>
                  <a:ea typeface="+mn-ea"/>
                  <a:cs typeface="+mn-cs"/>
                  <a:sym typeface="Helvetica Light"/>
                </a:defRPr>
              </a:pPr>
              <a:endParaRPr/>
            </a:p>
          </p:txBody>
        </p:sp>
      </p:grpSp>
      <p:sp>
        <p:nvSpPr>
          <p:cNvPr id="4069" name="H(k3) + P(2) mod N = 3"/>
          <p:cNvSpPr/>
          <p:nvPr/>
        </p:nvSpPr>
        <p:spPr>
          <a:xfrm>
            <a:off x="4709309" y="7208369"/>
            <a:ext cx="60782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5">
                    <a:hueOff val="101205"/>
                    <a:satOff val="-13598"/>
                    <a:lumOff val="23877"/>
                  </a:schemeClr>
                </a:solidFill>
              </a:rPr>
              <a:t>H</a:t>
            </a:r>
            <a:r>
              <a:t>(k</a:t>
            </a:r>
            <a:r>
              <a:rPr baseline="-5999"/>
              <a:t>3</a:t>
            </a:r>
            <a:r>
              <a:t>) + </a:t>
            </a:r>
            <a:r>
              <a:rPr b="1">
                <a:solidFill>
                  <a:schemeClr val="accent6">
                    <a:hueOff val="-241736"/>
                    <a:satOff val="29413"/>
                    <a:lumOff val="20727"/>
                  </a:schemeClr>
                </a:solidFill>
              </a:rPr>
              <a:t>P</a:t>
            </a:r>
            <a:r>
              <a:t>(2) mod N = 3</a:t>
            </a:r>
          </a:p>
        </p:txBody>
      </p:sp>
      <p:sp>
        <p:nvSpPr>
          <p:cNvPr id="4070" name="1  +   2  mod 8 = 3"/>
          <p:cNvSpPr/>
          <p:nvPr/>
        </p:nvSpPr>
        <p:spPr>
          <a:xfrm>
            <a:off x="5180477" y="7686662"/>
            <a:ext cx="5619453"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1  +   2  mod 8 = 3</a:t>
            </a:r>
          </a:p>
        </p:txBody>
      </p:sp>
      <p:sp>
        <p:nvSpPr>
          <p:cNvPr id="4071" name="Found k3! Return v3 as answer."/>
          <p:cNvSpPr/>
          <p:nvPr/>
        </p:nvSpPr>
        <p:spPr>
          <a:xfrm>
            <a:off x="2761580" y="8379806"/>
            <a:ext cx="818852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Found k</a:t>
            </a:r>
            <a:r>
              <a:rPr baseline="-5999"/>
              <a:t>3</a:t>
            </a:r>
            <a:r>
              <a:t>! Return v</a:t>
            </a:r>
            <a:r>
              <a:rPr baseline="-5999"/>
              <a:t>3</a:t>
            </a:r>
            <a:r>
              <a:t> as answer.</a:t>
            </a:r>
          </a:p>
        </p:txBody>
      </p:sp>
      <p:sp>
        <p:nvSpPr>
          <p:cNvPr id="4072" name="Solution to removing"/>
          <p:cNvSpPr>
            <a:spLocks noGrp="1"/>
          </p:cNvSpPr>
          <p:nvPr>
            <p:ph type="title"/>
          </p:nvPr>
        </p:nvSpPr>
        <p:spPr>
          <a:xfrm>
            <a:off x="0" y="-55880"/>
            <a:ext cx="13004801" cy="1188319"/>
          </a:xfrm>
          <a:prstGeom prst="rect">
            <a:avLst/>
          </a:prstGeom>
        </p:spPr>
        <p:txBody>
          <a:bodyPr/>
          <a:lstStyle>
            <a:lvl1pPr defTabSz="537463">
              <a:defRPr sz="7360" b="1"/>
            </a:lvl1pPr>
          </a:lstStyle>
          <a:p>
            <a:r>
              <a:t>Solution to removing</a:t>
            </a:r>
          </a:p>
        </p:txBody>
      </p:sp>
    </p:spTree>
  </p:cSld>
  <p:clrMapOvr>
    <a:masterClrMapping/>
  </p:clrMapOvr>
  <p:transition spd="med"/>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6" name="Tombstone question"/>
          <p:cNvSpPr>
            <a:spLocks noGrp="1"/>
          </p:cNvSpPr>
          <p:nvPr>
            <p:ph type="title"/>
          </p:nvPr>
        </p:nvSpPr>
        <p:spPr>
          <a:xfrm>
            <a:off x="0" y="33020"/>
            <a:ext cx="13004801" cy="1188319"/>
          </a:xfrm>
          <a:prstGeom prst="rect">
            <a:avLst/>
          </a:prstGeom>
        </p:spPr>
        <p:txBody>
          <a:bodyPr/>
          <a:lstStyle>
            <a:lvl1pPr defTabSz="537463">
              <a:defRPr sz="7360" b="1"/>
            </a:lvl1pPr>
          </a:lstStyle>
          <a:p>
            <a:r>
              <a:t>Tombstone question</a:t>
            </a:r>
          </a:p>
        </p:txBody>
      </p:sp>
      <p:sp>
        <p:nvSpPr>
          <p:cNvPr id="4077" name="Q: I have a lot of tombstones cluttering my HT how do I get rid of them?"/>
          <p:cNvSpPr/>
          <p:nvPr/>
        </p:nvSpPr>
        <p:spPr>
          <a:xfrm>
            <a:off x="967928" y="2289709"/>
            <a:ext cx="11352858"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a:t>Q:</a:t>
            </a:r>
            <a:r>
              <a:t> I have a lot of tombstones cluttering my HT how do I get rid of them?</a:t>
            </a:r>
          </a:p>
        </p:txBody>
      </p:sp>
      <p:sp>
        <p:nvSpPr>
          <p:cNvPr id="4078" name="A: Tombstones count as filled slots in the HT so they increase the load factor and will be removed when the table is resized. Additionally, when inserting a new (k,v) pair you can replace buckets with tombstones with the new key-value pair."/>
          <p:cNvSpPr/>
          <p:nvPr/>
        </p:nvSpPr>
        <p:spPr>
          <a:xfrm>
            <a:off x="792757" y="4238090"/>
            <a:ext cx="11703200" cy="3225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a:t>A:</a:t>
            </a:r>
            <a:r>
              <a:t> Tombstones count as filled slots in the HT so they increase the load factor and will be removed when the table is resized. Additionally, when inserting a new (k,v) pair you can replace buckets with tombstones with the new key-value pair.</a:t>
            </a:r>
          </a:p>
        </p:txBody>
      </p:sp>
    </p:spTree>
  </p:cSld>
  <p:clrMapOvr>
    <a:masterClrMapping/>
  </p:clrMapOvr>
  <p:transition spd="med"/>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0" name="Inserting with  s"/>
          <p:cNvSpPr>
            <a:spLocks noGrp="1"/>
          </p:cNvSpPr>
          <p:nvPr>
            <p:ph type="title"/>
          </p:nvPr>
        </p:nvSpPr>
        <p:spPr>
          <a:xfrm>
            <a:off x="0" y="33020"/>
            <a:ext cx="13004801" cy="1188319"/>
          </a:xfrm>
          <a:prstGeom prst="rect">
            <a:avLst/>
          </a:prstGeom>
        </p:spPr>
        <p:txBody>
          <a:bodyPr/>
          <a:lstStyle>
            <a:lvl1pPr defTabSz="537463">
              <a:defRPr sz="7360" b="1"/>
            </a:lvl1pPr>
          </a:lstStyle>
          <a:p>
            <a:r>
              <a:t>Inserting with  s</a:t>
            </a:r>
          </a:p>
        </p:txBody>
      </p:sp>
      <p:sp>
        <p:nvSpPr>
          <p:cNvPr id="4081" name="Suppose we have the following HT with the quadratic probing function P(x) = (x²+x)/2. Let’s see how to delete tombstones while doing a lookup."/>
          <p:cNvSpPr/>
          <p:nvPr/>
        </p:nvSpPr>
        <p:spPr>
          <a:xfrm>
            <a:off x="403225" y="4918609"/>
            <a:ext cx="12198351"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dirty="0"/>
              <a:t>Suppose we have the following HT with the quadratic probing function </a:t>
            </a:r>
            <a:r>
              <a:rPr b="1" dirty="0">
                <a:solidFill>
                  <a:schemeClr val="accent6">
                    <a:hueOff val="-241736"/>
                    <a:satOff val="29413"/>
                    <a:lumOff val="20727"/>
                  </a:schemeClr>
                </a:solidFill>
              </a:rPr>
              <a:t>P</a:t>
            </a:r>
            <a:r>
              <a:rPr dirty="0"/>
              <a:t>(x) = (x²+x)/2. Let’s see how to delete tombstones while doing a lookup.</a:t>
            </a:r>
          </a:p>
        </p:txBody>
      </p:sp>
      <p:pic>
        <p:nvPicPr>
          <p:cNvPr id="4082" name="tombstone.png" descr="tombstone.png"/>
          <p:cNvPicPr>
            <a:picLocks noChangeAspect="1"/>
          </p:cNvPicPr>
          <p:nvPr/>
        </p:nvPicPr>
        <p:blipFill>
          <a:blip r:embed="rId2"/>
          <a:stretch>
            <a:fillRect/>
          </a:stretch>
        </p:blipFill>
        <p:spPr>
          <a:xfrm>
            <a:off x="9995033" y="201999"/>
            <a:ext cx="691095" cy="850360"/>
          </a:xfrm>
          <a:prstGeom prst="rect">
            <a:avLst/>
          </a:prstGeom>
          <a:ln w="12700">
            <a:miter lim="400000"/>
          </a:ln>
        </p:spPr>
      </p:pic>
      <p:graphicFrame>
        <p:nvGraphicFramePr>
          <p:cNvPr id="4083" name="Table"/>
          <p:cNvGraphicFramePr/>
          <p:nvPr/>
        </p:nvGraphicFramePr>
        <p:xfrm>
          <a:off x="1070316" y="1854200"/>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sz="6400">
                          <a:latin typeface="+mj-lt"/>
                          <a:ea typeface="+mj-ea"/>
                          <a:cs typeface="+mj-cs"/>
                          <a:sym typeface="Menlo"/>
                        </a:defRPr>
                      </a:pPr>
                      <a:endParaRP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4084" name="Table"/>
          <p:cNvGraphicFramePr/>
          <p:nvPr/>
        </p:nvGraphicFramePr>
        <p:xfrm>
          <a:off x="1070316" y="835446"/>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pic>
        <p:nvPicPr>
          <p:cNvPr id="4085" name="tombstone.png" descr="tombstone.png"/>
          <p:cNvPicPr>
            <a:picLocks noChangeAspect="1"/>
          </p:cNvPicPr>
          <p:nvPr/>
        </p:nvPicPr>
        <p:blipFill>
          <a:blip r:embed="rId2"/>
          <a:stretch>
            <a:fillRect/>
          </a:stretch>
        </p:blipFill>
        <p:spPr>
          <a:xfrm>
            <a:off x="9512433" y="2117574"/>
            <a:ext cx="691095" cy="850359"/>
          </a:xfrm>
          <a:prstGeom prst="rect">
            <a:avLst/>
          </a:prstGeom>
          <a:ln w="12700">
            <a:miter lim="400000"/>
          </a:ln>
        </p:spPr>
      </p:pic>
      <p:pic>
        <p:nvPicPr>
          <p:cNvPr id="4086" name="tombstone.png" descr="tombstone.png"/>
          <p:cNvPicPr>
            <a:picLocks noChangeAspect="1"/>
          </p:cNvPicPr>
          <p:nvPr/>
        </p:nvPicPr>
        <p:blipFill>
          <a:blip r:embed="rId2"/>
          <a:stretch>
            <a:fillRect/>
          </a:stretch>
        </p:blipFill>
        <p:spPr>
          <a:xfrm>
            <a:off x="1371733" y="2117574"/>
            <a:ext cx="691095" cy="850359"/>
          </a:xfrm>
          <a:prstGeom prst="rect">
            <a:avLst/>
          </a:prstGeom>
          <a:ln w="12700">
            <a:miter lim="400000"/>
          </a:ln>
        </p:spPr>
      </p:pic>
      <p:pic>
        <p:nvPicPr>
          <p:cNvPr id="4087" name="tombstone.png" descr="tombstone.png"/>
          <p:cNvPicPr>
            <a:picLocks noChangeAspect="1"/>
          </p:cNvPicPr>
          <p:nvPr/>
        </p:nvPicPr>
        <p:blipFill>
          <a:blip r:embed="rId2"/>
          <a:stretch>
            <a:fillRect/>
          </a:stretch>
        </p:blipFill>
        <p:spPr>
          <a:xfrm>
            <a:off x="5442083" y="2117574"/>
            <a:ext cx="691095" cy="850359"/>
          </a:xfrm>
          <a:prstGeom prst="rect">
            <a:avLst/>
          </a:prstGeom>
          <a:ln w="12700">
            <a:miter lim="400000"/>
          </a:ln>
        </p:spPr>
      </p:pic>
    </p:spTree>
  </p:cSld>
  <p:clrMapOvr>
    <a:masterClrMapping/>
  </p:clrMapOvr>
  <p:transition spd="med"/>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9" name="Inserting with  s"/>
          <p:cNvSpPr>
            <a:spLocks noGrp="1"/>
          </p:cNvSpPr>
          <p:nvPr>
            <p:ph type="title"/>
          </p:nvPr>
        </p:nvSpPr>
        <p:spPr>
          <a:xfrm>
            <a:off x="0" y="33020"/>
            <a:ext cx="13004801" cy="1188319"/>
          </a:xfrm>
          <a:prstGeom prst="rect">
            <a:avLst/>
          </a:prstGeom>
        </p:spPr>
        <p:txBody>
          <a:bodyPr/>
          <a:lstStyle>
            <a:lvl1pPr defTabSz="537463">
              <a:defRPr sz="7360" b="1"/>
            </a:lvl1pPr>
          </a:lstStyle>
          <a:p>
            <a:r>
              <a:t>Inserting with  s</a:t>
            </a:r>
          </a:p>
        </p:txBody>
      </p:sp>
      <p:sp>
        <p:nvSpPr>
          <p:cNvPr id="4090" name="Recall that P(x) = (x²+x)/2"/>
          <p:cNvSpPr/>
          <p:nvPr/>
        </p:nvSpPr>
        <p:spPr>
          <a:xfrm>
            <a:off x="403225" y="4232981"/>
            <a:ext cx="12198351"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(x²+x)/2</a:t>
            </a:r>
          </a:p>
        </p:txBody>
      </p:sp>
      <p:pic>
        <p:nvPicPr>
          <p:cNvPr id="4091" name="tombstone.png" descr="tombstone.png"/>
          <p:cNvPicPr>
            <a:picLocks noChangeAspect="1"/>
          </p:cNvPicPr>
          <p:nvPr/>
        </p:nvPicPr>
        <p:blipFill>
          <a:blip r:embed="rId2"/>
          <a:stretch>
            <a:fillRect/>
          </a:stretch>
        </p:blipFill>
        <p:spPr>
          <a:xfrm>
            <a:off x="9995033" y="201999"/>
            <a:ext cx="691095" cy="850360"/>
          </a:xfrm>
          <a:prstGeom prst="rect">
            <a:avLst/>
          </a:prstGeom>
          <a:ln w="12700">
            <a:miter lim="400000"/>
          </a:ln>
        </p:spPr>
      </p:pic>
      <p:graphicFrame>
        <p:nvGraphicFramePr>
          <p:cNvPr id="4092" name="Table"/>
          <p:cNvGraphicFramePr/>
          <p:nvPr/>
        </p:nvGraphicFramePr>
        <p:xfrm>
          <a:off x="1070316" y="1854200"/>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sz="6400">
                          <a:latin typeface="+mj-lt"/>
                          <a:ea typeface="+mj-ea"/>
                          <a:cs typeface="+mj-cs"/>
                          <a:sym typeface="Menlo"/>
                        </a:defRPr>
                      </a:pPr>
                      <a:endParaRP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4093" name="Table"/>
          <p:cNvGraphicFramePr/>
          <p:nvPr/>
        </p:nvGraphicFramePr>
        <p:xfrm>
          <a:off x="1070316" y="835446"/>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pic>
        <p:nvPicPr>
          <p:cNvPr id="4094" name="tombstone.png" descr="tombstone.png"/>
          <p:cNvPicPr>
            <a:picLocks noChangeAspect="1"/>
          </p:cNvPicPr>
          <p:nvPr/>
        </p:nvPicPr>
        <p:blipFill>
          <a:blip r:embed="rId2"/>
          <a:stretch>
            <a:fillRect/>
          </a:stretch>
        </p:blipFill>
        <p:spPr>
          <a:xfrm>
            <a:off x="9512433" y="2117574"/>
            <a:ext cx="691095" cy="850359"/>
          </a:xfrm>
          <a:prstGeom prst="rect">
            <a:avLst/>
          </a:prstGeom>
          <a:ln w="12700">
            <a:miter lim="400000"/>
          </a:ln>
        </p:spPr>
      </p:pic>
      <p:pic>
        <p:nvPicPr>
          <p:cNvPr id="4095" name="tombstone.png" descr="tombstone.png"/>
          <p:cNvPicPr>
            <a:picLocks noChangeAspect="1"/>
          </p:cNvPicPr>
          <p:nvPr/>
        </p:nvPicPr>
        <p:blipFill>
          <a:blip r:embed="rId2"/>
          <a:stretch>
            <a:fillRect/>
          </a:stretch>
        </p:blipFill>
        <p:spPr>
          <a:xfrm>
            <a:off x="1371733" y="2117574"/>
            <a:ext cx="691095" cy="850359"/>
          </a:xfrm>
          <a:prstGeom prst="rect">
            <a:avLst/>
          </a:prstGeom>
          <a:ln w="12700">
            <a:miter lim="400000"/>
          </a:ln>
        </p:spPr>
      </p:pic>
      <p:pic>
        <p:nvPicPr>
          <p:cNvPr id="4096" name="tombstone.png" descr="tombstone.png"/>
          <p:cNvPicPr>
            <a:picLocks noChangeAspect="1"/>
          </p:cNvPicPr>
          <p:nvPr/>
        </p:nvPicPr>
        <p:blipFill>
          <a:blip r:embed="rId2"/>
          <a:stretch>
            <a:fillRect/>
          </a:stretch>
        </p:blipFill>
        <p:spPr>
          <a:xfrm>
            <a:off x="5442083" y="2117574"/>
            <a:ext cx="691095" cy="850359"/>
          </a:xfrm>
          <a:prstGeom prst="rect">
            <a:avLst/>
          </a:prstGeom>
          <a:ln w="12700">
            <a:miter lim="400000"/>
          </a:ln>
        </p:spPr>
      </p:pic>
      <p:sp>
        <p:nvSpPr>
          <p:cNvPr id="4097" name="Suppose we want to find the value of k7 inside the HT and H(k7) = 5."/>
          <p:cNvSpPr/>
          <p:nvPr/>
        </p:nvSpPr>
        <p:spPr>
          <a:xfrm>
            <a:off x="1063966" y="4961290"/>
            <a:ext cx="10876869"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Suppose we want to find the value of k</a:t>
            </a:r>
            <a:r>
              <a:rPr baseline="-5999"/>
              <a:t>7</a:t>
            </a:r>
            <a:r>
              <a:t> inside the HT and </a:t>
            </a:r>
            <a:r>
              <a:rPr b="1">
                <a:solidFill>
                  <a:schemeClr val="accent5">
                    <a:hueOff val="101205"/>
                    <a:satOff val="-13598"/>
                    <a:lumOff val="23877"/>
                  </a:schemeClr>
                </a:solidFill>
              </a:rPr>
              <a:t>H</a:t>
            </a:r>
            <a:r>
              <a:t>(k</a:t>
            </a:r>
            <a:r>
              <a:rPr baseline="-5999"/>
              <a:t>7</a:t>
            </a:r>
            <a:r>
              <a:t>) = 5.</a:t>
            </a:r>
          </a:p>
        </p:txBody>
      </p:sp>
    </p:spTree>
  </p:cSld>
  <p:clrMapOvr>
    <a:masterClrMapping/>
  </p:clrMapOvr>
  <p:transition spd="med"/>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all that P(x) = (x²+x)/2"/>
          <p:cNvSpPr/>
          <p:nvPr/>
        </p:nvSpPr>
        <p:spPr>
          <a:xfrm>
            <a:off x="403225" y="4232981"/>
            <a:ext cx="12198351"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(x²+x)/2</a:t>
            </a:r>
          </a:p>
        </p:txBody>
      </p:sp>
      <p:pic>
        <p:nvPicPr>
          <p:cNvPr id="4100" name="tombstone.png" descr="tombstone.png"/>
          <p:cNvPicPr>
            <a:picLocks noChangeAspect="1"/>
          </p:cNvPicPr>
          <p:nvPr/>
        </p:nvPicPr>
        <p:blipFill>
          <a:blip r:embed="rId2"/>
          <a:stretch>
            <a:fillRect/>
          </a:stretch>
        </p:blipFill>
        <p:spPr>
          <a:xfrm>
            <a:off x="9995033" y="201999"/>
            <a:ext cx="691095" cy="850360"/>
          </a:xfrm>
          <a:prstGeom prst="rect">
            <a:avLst/>
          </a:prstGeom>
          <a:ln w="12700">
            <a:miter lim="400000"/>
          </a:ln>
        </p:spPr>
      </p:pic>
      <p:graphicFrame>
        <p:nvGraphicFramePr>
          <p:cNvPr id="4101" name="Table"/>
          <p:cNvGraphicFramePr/>
          <p:nvPr/>
        </p:nvGraphicFramePr>
        <p:xfrm>
          <a:off x="1070316" y="1854200"/>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sz="6400">
                          <a:latin typeface="+mj-lt"/>
                          <a:ea typeface="+mj-ea"/>
                          <a:cs typeface="+mj-cs"/>
                          <a:sym typeface="Menlo"/>
                        </a:defRPr>
                      </a:pPr>
                      <a:endParaRP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4102" name="Table"/>
          <p:cNvGraphicFramePr/>
          <p:nvPr/>
        </p:nvGraphicFramePr>
        <p:xfrm>
          <a:off x="1070316" y="835446"/>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pic>
        <p:nvPicPr>
          <p:cNvPr id="4103" name="tombstone.png" descr="tombstone.png"/>
          <p:cNvPicPr>
            <a:picLocks noChangeAspect="1"/>
          </p:cNvPicPr>
          <p:nvPr/>
        </p:nvPicPr>
        <p:blipFill>
          <a:blip r:embed="rId2"/>
          <a:stretch>
            <a:fillRect/>
          </a:stretch>
        </p:blipFill>
        <p:spPr>
          <a:xfrm>
            <a:off x="9512433" y="2117574"/>
            <a:ext cx="691095" cy="850359"/>
          </a:xfrm>
          <a:prstGeom prst="rect">
            <a:avLst/>
          </a:prstGeom>
          <a:ln w="12700">
            <a:miter lim="400000"/>
          </a:ln>
        </p:spPr>
      </p:pic>
      <p:pic>
        <p:nvPicPr>
          <p:cNvPr id="4104" name="tombstone.png" descr="tombstone.png"/>
          <p:cNvPicPr>
            <a:picLocks noChangeAspect="1"/>
          </p:cNvPicPr>
          <p:nvPr/>
        </p:nvPicPr>
        <p:blipFill>
          <a:blip r:embed="rId2"/>
          <a:stretch>
            <a:fillRect/>
          </a:stretch>
        </p:blipFill>
        <p:spPr>
          <a:xfrm>
            <a:off x="1371733" y="2117574"/>
            <a:ext cx="691095" cy="850359"/>
          </a:xfrm>
          <a:prstGeom prst="rect">
            <a:avLst/>
          </a:prstGeom>
          <a:ln w="12700">
            <a:miter lim="400000"/>
          </a:ln>
        </p:spPr>
      </p:pic>
      <p:pic>
        <p:nvPicPr>
          <p:cNvPr id="4105" name="tombstone.png" descr="tombstone.png"/>
          <p:cNvPicPr>
            <a:picLocks noChangeAspect="1"/>
          </p:cNvPicPr>
          <p:nvPr/>
        </p:nvPicPr>
        <p:blipFill>
          <a:blip r:embed="rId2"/>
          <a:stretch>
            <a:fillRect/>
          </a:stretch>
        </p:blipFill>
        <p:spPr>
          <a:xfrm>
            <a:off x="5442083" y="2117574"/>
            <a:ext cx="691095" cy="850359"/>
          </a:xfrm>
          <a:prstGeom prst="rect">
            <a:avLst/>
          </a:prstGeom>
          <a:ln w="12700">
            <a:miter lim="400000"/>
          </a:ln>
        </p:spPr>
      </p:pic>
      <p:sp>
        <p:nvSpPr>
          <p:cNvPr id="4106" name="Suppose we want to find the value of k7 inside the HT and H(k7) = 5."/>
          <p:cNvSpPr/>
          <p:nvPr/>
        </p:nvSpPr>
        <p:spPr>
          <a:xfrm>
            <a:off x="1063966" y="4961290"/>
            <a:ext cx="10876869"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Suppose we want to find the value of k</a:t>
            </a:r>
            <a:r>
              <a:rPr baseline="-5999"/>
              <a:t>7</a:t>
            </a:r>
            <a:r>
              <a:t> inside the HT and </a:t>
            </a:r>
            <a:r>
              <a:rPr b="1">
                <a:solidFill>
                  <a:schemeClr val="accent5">
                    <a:hueOff val="101205"/>
                    <a:satOff val="-13598"/>
                    <a:lumOff val="23877"/>
                  </a:schemeClr>
                </a:solidFill>
              </a:rPr>
              <a:t>H</a:t>
            </a:r>
            <a:r>
              <a:t>(k</a:t>
            </a:r>
            <a:r>
              <a:rPr baseline="-5999"/>
              <a:t>7</a:t>
            </a:r>
            <a:r>
              <a:t>) = 5.</a:t>
            </a:r>
          </a:p>
        </p:txBody>
      </p:sp>
      <p:sp>
        <p:nvSpPr>
          <p:cNvPr id="4107" name="H(k7) + P(0) mod N = 5"/>
          <p:cNvSpPr/>
          <p:nvPr/>
        </p:nvSpPr>
        <p:spPr>
          <a:xfrm>
            <a:off x="3325663" y="6489700"/>
            <a:ext cx="635347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(0) mod N = 5</a:t>
            </a:r>
          </a:p>
        </p:txBody>
      </p:sp>
      <p:sp>
        <p:nvSpPr>
          <p:cNvPr id="4108" name="Line"/>
          <p:cNvSpPr/>
          <p:nvPr/>
        </p:nvSpPr>
        <p:spPr>
          <a:xfrm flipV="1">
            <a:off x="8585200" y="3275772"/>
            <a:ext cx="0"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09" name="Inserting with  s"/>
          <p:cNvSpPr>
            <a:spLocks noGrp="1"/>
          </p:cNvSpPr>
          <p:nvPr>
            <p:ph type="title"/>
          </p:nvPr>
        </p:nvSpPr>
        <p:spPr>
          <a:xfrm>
            <a:off x="0" y="33020"/>
            <a:ext cx="13004801" cy="1188319"/>
          </a:xfrm>
          <a:prstGeom prst="rect">
            <a:avLst/>
          </a:prstGeom>
        </p:spPr>
        <p:txBody>
          <a:bodyPr/>
          <a:lstStyle>
            <a:lvl1pPr defTabSz="537463">
              <a:defRPr sz="7360" b="1"/>
            </a:lvl1pPr>
          </a:lstStyle>
          <a:p>
            <a:r>
              <a:t>Inserting with  s</a:t>
            </a:r>
          </a:p>
        </p:txBody>
      </p:sp>
    </p:spTree>
  </p:cSld>
  <p:clrMapOvr>
    <a:masterClrMapping/>
  </p:clrMapOvr>
  <p:transition spd="med"/>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1" name="Recall that P(x) = (x²+x)/2"/>
          <p:cNvSpPr/>
          <p:nvPr/>
        </p:nvSpPr>
        <p:spPr>
          <a:xfrm>
            <a:off x="403225" y="4232981"/>
            <a:ext cx="12198351"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(x²+x)/2</a:t>
            </a:r>
          </a:p>
        </p:txBody>
      </p:sp>
      <p:pic>
        <p:nvPicPr>
          <p:cNvPr id="4112" name="tombstone.png" descr="tombstone.png"/>
          <p:cNvPicPr>
            <a:picLocks noChangeAspect="1"/>
          </p:cNvPicPr>
          <p:nvPr/>
        </p:nvPicPr>
        <p:blipFill>
          <a:blip r:embed="rId2"/>
          <a:stretch>
            <a:fillRect/>
          </a:stretch>
        </p:blipFill>
        <p:spPr>
          <a:xfrm>
            <a:off x="9995033" y="201999"/>
            <a:ext cx="691095" cy="850360"/>
          </a:xfrm>
          <a:prstGeom prst="rect">
            <a:avLst/>
          </a:prstGeom>
          <a:ln w="12700">
            <a:miter lim="400000"/>
          </a:ln>
        </p:spPr>
      </p:pic>
      <p:graphicFrame>
        <p:nvGraphicFramePr>
          <p:cNvPr id="4113" name="Table"/>
          <p:cNvGraphicFramePr/>
          <p:nvPr/>
        </p:nvGraphicFramePr>
        <p:xfrm>
          <a:off x="1070316" y="1854200"/>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sz="6400">
                          <a:latin typeface="+mj-lt"/>
                          <a:ea typeface="+mj-ea"/>
                          <a:cs typeface="+mj-cs"/>
                          <a:sym typeface="Menlo"/>
                        </a:defRPr>
                      </a:pPr>
                      <a:endParaRP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4114" name="Table"/>
          <p:cNvGraphicFramePr/>
          <p:nvPr/>
        </p:nvGraphicFramePr>
        <p:xfrm>
          <a:off x="1070316" y="835446"/>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pic>
        <p:nvPicPr>
          <p:cNvPr id="4115" name="tombstone.png" descr="tombstone.png"/>
          <p:cNvPicPr>
            <a:picLocks noChangeAspect="1"/>
          </p:cNvPicPr>
          <p:nvPr/>
        </p:nvPicPr>
        <p:blipFill>
          <a:blip r:embed="rId2"/>
          <a:stretch>
            <a:fillRect/>
          </a:stretch>
        </p:blipFill>
        <p:spPr>
          <a:xfrm>
            <a:off x="9512433" y="2117574"/>
            <a:ext cx="691095" cy="850359"/>
          </a:xfrm>
          <a:prstGeom prst="rect">
            <a:avLst/>
          </a:prstGeom>
          <a:ln w="12700">
            <a:miter lim="400000"/>
          </a:ln>
        </p:spPr>
      </p:pic>
      <p:pic>
        <p:nvPicPr>
          <p:cNvPr id="4116" name="tombstone.png" descr="tombstone.png"/>
          <p:cNvPicPr>
            <a:picLocks noChangeAspect="1"/>
          </p:cNvPicPr>
          <p:nvPr/>
        </p:nvPicPr>
        <p:blipFill>
          <a:blip r:embed="rId2"/>
          <a:stretch>
            <a:fillRect/>
          </a:stretch>
        </p:blipFill>
        <p:spPr>
          <a:xfrm>
            <a:off x="1371733" y="2117574"/>
            <a:ext cx="691095" cy="850359"/>
          </a:xfrm>
          <a:prstGeom prst="rect">
            <a:avLst/>
          </a:prstGeom>
          <a:ln w="12700">
            <a:miter lim="400000"/>
          </a:ln>
        </p:spPr>
      </p:pic>
      <p:pic>
        <p:nvPicPr>
          <p:cNvPr id="4117" name="tombstone.png" descr="tombstone.png"/>
          <p:cNvPicPr>
            <a:picLocks noChangeAspect="1"/>
          </p:cNvPicPr>
          <p:nvPr/>
        </p:nvPicPr>
        <p:blipFill>
          <a:blip r:embed="rId2"/>
          <a:stretch>
            <a:fillRect/>
          </a:stretch>
        </p:blipFill>
        <p:spPr>
          <a:xfrm>
            <a:off x="5442083" y="2117574"/>
            <a:ext cx="691095" cy="850359"/>
          </a:xfrm>
          <a:prstGeom prst="rect">
            <a:avLst/>
          </a:prstGeom>
          <a:ln w="12700">
            <a:miter lim="400000"/>
          </a:ln>
        </p:spPr>
      </p:pic>
      <p:sp>
        <p:nvSpPr>
          <p:cNvPr id="4118" name="Line"/>
          <p:cNvSpPr/>
          <p:nvPr/>
        </p:nvSpPr>
        <p:spPr>
          <a:xfrm flipV="1">
            <a:off x="8585200" y="3275772"/>
            <a:ext cx="0"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19" name="H(k7) + P(0) mod N = 5…"/>
          <p:cNvSpPr/>
          <p:nvPr/>
        </p:nvSpPr>
        <p:spPr>
          <a:xfrm>
            <a:off x="3325663" y="6489700"/>
            <a:ext cx="6353474"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(0) mod N = 5</a:t>
            </a:r>
          </a:p>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(1) mod N = 6</a:t>
            </a:r>
          </a:p>
        </p:txBody>
      </p:sp>
      <p:sp>
        <p:nvSpPr>
          <p:cNvPr id="4120" name="Inserting with  s"/>
          <p:cNvSpPr>
            <a:spLocks noGrp="1"/>
          </p:cNvSpPr>
          <p:nvPr>
            <p:ph type="title"/>
          </p:nvPr>
        </p:nvSpPr>
        <p:spPr>
          <a:xfrm>
            <a:off x="0" y="33020"/>
            <a:ext cx="13004801" cy="1188319"/>
          </a:xfrm>
          <a:prstGeom prst="rect">
            <a:avLst/>
          </a:prstGeom>
        </p:spPr>
        <p:txBody>
          <a:bodyPr/>
          <a:lstStyle>
            <a:lvl1pPr defTabSz="537463">
              <a:defRPr sz="7360" b="1"/>
            </a:lvl1pPr>
          </a:lstStyle>
          <a:p>
            <a:r>
              <a:t>Inserting with  s</a:t>
            </a:r>
          </a:p>
        </p:txBody>
      </p:sp>
      <p:sp>
        <p:nvSpPr>
          <p:cNvPr id="4124" name="Connection Line"/>
          <p:cNvSpPr/>
          <p:nvPr/>
        </p:nvSpPr>
        <p:spPr>
          <a:xfrm>
            <a:off x="8907991" y="3374000"/>
            <a:ext cx="763192" cy="265648"/>
          </a:xfrm>
          <a:custGeom>
            <a:avLst/>
            <a:gdLst/>
            <a:ahLst/>
            <a:cxnLst>
              <a:cxn ang="0">
                <a:pos x="wd2" y="hd2"/>
              </a:cxn>
              <a:cxn ang="5400000">
                <a:pos x="wd2" y="hd2"/>
              </a:cxn>
              <a:cxn ang="10800000">
                <a:pos x="wd2" y="hd2"/>
              </a:cxn>
              <a:cxn ang="16200000">
                <a:pos x="wd2" y="hd2"/>
              </a:cxn>
            </a:cxnLst>
            <a:rect l="0" t="0" r="r" b="b"/>
            <a:pathLst>
              <a:path w="21600" h="16201" extrusionOk="0">
                <a:moveTo>
                  <a:pt x="21600" y="0"/>
                </a:moveTo>
                <a:cubicBezTo>
                  <a:pt x="13199" y="21459"/>
                  <a:pt x="5999" y="21600"/>
                  <a:pt x="0" y="424"/>
                </a:cubicBezTo>
              </a:path>
            </a:pathLst>
          </a:custGeom>
          <a:ln w="63500">
            <a:solidFill>
              <a:srgbClr val="FFFFFF"/>
            </a:solidFill>
            <a:miter lim="400000"/>
          </a:ln>
        </p:spPr>
        <p:txBody>
          <a:bodyPr/>
          <a:lstStyle/>
          <a:p>
            <a:endParaRPr/>
          </a:p>
        </p:txBody>
      </p:sp>
      <p:sp>
        <p:nvSpPr>
          <p:cNvPr id="4122" name="Line"/>
          <p:cNvSpPr/>
          <p:nvPr/>
        </p:nvSpPr>
        <p:spPr>
          <a:xfrm flipV="1">
            <a:off x="9565646" y="3260988"/>
            <a:ext cx="158945" cy="22492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23" name="Suppose we want to find the value of k7 inside the HT and H(k7) = 5."/>
          <p:cNvSpPr/>
          <p:nvPr/>
        </p:nvSpPr>
        <p:spPr>
          <a:xfrm>
            <a:off x="1063966" y="4961290"/>
            <a:ext cx="10876869"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Suppose we want to find the value of k</a:t>
            </a:r>
            <a:r>
              <a:rPr baseline="-5999"/>
              <a:t>7</a:t>
            </a:r>
            <a:r>
              <a:t> inside the HT and </a:t>
            </a:r>
            <a:r>
              <a:rPr b="1">
                <a:solidFill>
                  <a:schemeClr val="accent5">
                    <a:hueOff val="101205"/>
                    <a:satOff val="-13598"/>
                    <a:lumOff val="23877"/>
                  </a:schemeClr>
                </a:solidFill>
              </a:rPr>
              <a:t>H</a:t>
            </a:r>
            <a:r>
              <a:t>(k</a:t>
            </a:r>
            <a:r>
              <a:rPr baseline="-5999"/>
              <a:t>7</a:t>
            </a:r>
            <a:r>
              <a:t>) = 5.</a:t>
            </a:r>
          </a:p>
        </p:txBody>
      </p:sp>
    </p:spTree>
  </p:cSld>
  <p:clrMapOvr>
    <a:masterClrMapping/>
  </p:clrMapOvr>
  <p:transition spd="med"/>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 name="Recall that P(x) = (x²+x)/2"/>
          <p:cNvSpPr/>
          <p:nvPr/>
        </p:nvSpPr>
        <p:spPr>
          <a:xfrm>
            <a:off x="403225" y="4232981"/>
            <a:ext cx="12198351"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(x²+x)/2</a:t>
            </a:r>
          </a:p>
        </p:txBody>
      </p:sp>
      <p:pic>
        <p:nvPicPr>
          <p:cNvPr id="4127" name="tombstone.png" descr="tombstone.png"/>
          <p:cNvPicPr>
            <a:picLocks noChangeAspect="1"/>
          </p:cNvPicPr>
          <p:nvPr/>
        </p:nvPicPr>
        <p:blipFill>
          <a:blip r:embed="rId2"/>
          <a:stretch>
            <a:fillRect/>
          </a:stretch>
        </p:blipFill>
        <p:spPr>
          <a:xfrm>
            <a:off x="9995033" y="201999"/>
            <a:ext cx="691095" cy="850360"/>
          </a:xfrm>
          <a:prstGeom prst="rect">
            <a:avLst/>
          </a:prstGeom>
          <a:ln w="12700">
            <a:miter lim="400000"/>
          </a:ln>
        </p:spPr>
      </p:pic>
      <p:graphicFrame>
        <p:nvGraphicFramePr>
          <p:cNvPr id="4128" name="Table"/>
          <p:cNvGraphicFramePr/>
          <p:nvPr/>
        </p:nvGraphicFramePr>
        <p:xfrm>
          <a:off x="1070316" y="1854200"/>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sz="6400">
                          <a:latin typeface="+mj-lt"/>
                          <a:ea typeface="+mj-ea"/>
                          <a:cs typeface="+mj-cs"/>
                          <a:sym typeface="Menlo"/>
                        </a:defRPr>
                      </a:pPr>
                      <a:endParaRP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4129" name="Table"/>
          <p:cNvGraphicFramePr/>
          <p:nvPr/>
        </p:nvGraphicFramePr>
        <p:xfrm>
          <a:off x="1070316" y="835446"/>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pic>
        <p:nvPicPr>
          <p:cNvPr id="4130" name="tombstone.png" descr="tombstone.png"/>
          <p:cNvPicPr>
            <a:picLocks noChangeAspect="1"/>
          </p:cNvPicPr>
          <p:nvPr/>
        </p:nvPicPr>
        <p:blipFill>
          <a:blip r:embed="rId2"/>
          <a:stretch>
            <a:fillRect/>
          </a:stretch>
        </p:blipFill>
        <p:spPr>
          <a:xfrm>
            <a:off x="9512433" y="2117574"/>
            <a:ext cx="691095" cy="850359"/>
          </a:xfrm>
          <a:prstGeom prst="rect">
            <a:avLst/>
          </a:prstGeom>
          <a:ln w="12700">
            <a:miter lim="400000"/>
          </a:ln>
        </p:spPr>
      </p:pic>
      <p:pic>
        <p:nvPicPr>
          <p:cNvPr id="4131" name="tombstone.png" descr="tombstone.png"/>
          <p:cNvPicPr>
            <a:picLocks noChangeAspect="1"/>
          </p:cNvPicPr>
          <p:nvPr/>
        </p:nvPicPr>
        <p:blipFill>
          <a:blip r:embed="rId2"/>
          <a:stretch>
            <a:fillRect/>
          </a:stretch>
        </p:blipFill>
        <p:spPr>
          <a:xfrm>
            <a:off x="1371733" y="2117574"/>
            <a:ext cx="691095" cy="850359"/>
          </a:xfrm>
          <a:prstGeom prst="rect">
            <a:avLst/>
          </a:prstGeom>
          <a:ln w="12700">
            <a:miter lim="400000"/>
          </a:ln>
        </p:spPr>
      </p:pic>
      <p:pic>
        <p:nvPicPr>
          <p:cNvPr id="4132" name="tombstone.png" descr="tombstone.png"/>
          <p:cNvPicPr>
            <a:picLocks noChangeAspect="1"/>
          </p:cNvPicPr>
          <p:nvPr/>
        </p:nvPicPr>
        <p:blipFill>
          <a:blip r:embed="rId2"/>
          <a:stretch>
            <a:fillRect/>
          </a:stretch>
        </p:blipFill>
        <p:spPr>
          <a:xfrm>
            <a:off x="5442083" y="2117574"/>
            <a:ext cx="691095" cy="850359"/>
          </a:xfrm>
          <a:prstGeom prst="rect">
            <a:avLst/>
          </a:prstGeom>
          <a:ln w="12700">
            <a:miter lim="400000"/>
          </a:ln>
        </p:spPr>
      </p:pic>
      <p:sp>
        <p:nvSpPr>
          <p:cNvPr id="4133" name="Line"/>
          <p:cNvSpPr/>
          <p:nvPr/>
        </p:nvSpPr>
        <p:spPr>
          <a:xfrm flipV="1">
            <a:off x="8585200" y="3275772"/>
            <a:ext cx="0"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34" name="H(k7) + P(0) mod N = 5…"/>
          <p:cNvSpPr/>
          <p:nvPr/>
        </p:nvSpPr>
        <p:spPr>
          <a:xfrm>
            <a:off x="3325663" y="6489700"/>
            <a:ext cx="6353474"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(0) mod N = 5</a:t>
            </a:r>
          </a:p>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(1) mod N = 6</a:t>
            </a:r>
          </a:p>
        </p:txBody>
      </p:sp>
      <p:sp>
        <p:nvSpPr>
          <p:cNvPr id="4141" name="Connection Line"/>
          <p:cNvSpPr/>
          <p:nvPr/>
        </p:nvSpPr>
        <p:spPr>
          <a:xfrm>
            <a:off x="8907991" y="3374000"/>
            <a:ext cx="763192" cy="265648"/>
          </a:xfrm>
          <a:custGeom>
            <a:avLst/>
            <a:gdLst/>
            <a:ahLst/>
            <a:cxnLst>
              <a:cxn ang="0">
                <a:pos x="wd2" y="hd2"/>
              </a:cxn>
              <a:cxn ang="5400000">
                <a:pos x="wd2" y="hd2"/>
              </a:cxn>
              <a:cxn ang="10800000">
                <a:pos x="wd2" y="hd2"/>
              </a:cxn>
              <a:cxn ang="16200000">
                <a:pos x="wd2" y="hd2"/>
              </a:cxn>
            </a:cxnLst>
            <a:rect l="0" t="0" r="r" b="b"/>
            <a:pathLst>
              <a:path w="21600" h="16201" extrusionOk="0">
                <a:moveTo>
                  <a:pt x="21600" y="0"/>
                </a:moveTo>
                <a:cubicBezTo>
                  <a:pt x="13199" y="21459"/>
                  <a:pt x="5999" y="21600"/>
                  <a:pt x="0" y="424"/>
                </a:cubicBezTo>
              </a:path>
            </a:pathLst>
          </a:custGeom>
          <a:ln w="63500">
            <a:solidFill>
              <a:srgbClr val="FFFFFF"/>
            </a:solidFill>
            <a:miter lim="400000"/>
          </a:ln>
        </p:spPr>
        <p:txBody>
          <a:bodyPr/>
          <a:lstStyle/>
          <a:p>
            <a:endParaRPr/>
          </a:p>
        </p:txBody>
      </p:sp>
      <p:sp>
        <p:nvSpPr>
          <p:cNvPr id="4136" name="Line"/>
          <p:cNvSpPr/>
          <p:nvPr/>
        </p:nvSpPr>
        <p:spPr>
          <a:xfrm flipV="1">
            <a:off x="9565646" y="3260988"/>
            <a:ext cx="158945" cy="22492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37" name="Position 6 is the first tombstone we encounter, so store this position for later."/>
          <p:cNvSpPr/>
          <p:nvPr/>
        </p:nvSpPr>
        <p:spPr>
          <a:xfrm>
            <a:off x="250633" y="7866926"/>
            <a:ext cx="12503534"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Position 6 is the first tombstone we encounter, so store this position for later.</a:t>
            </a:r>
          </a:p>
        </p:txBody>
      </p:sp>
      <p:sp>
        <p:nvSpPr>
          <p:cNvPr id="4138" name="Arrow"/>
          <p:cNvSpPr/>
          <p:nvPr/>
        </p:nvSpPr>
        <p:spPr>
          <a:xfrm rot="16200000">
            <a:off x="9899739" y="3534378"/>
            <a:ext cx="881682" cy="303509"/>
          </a:xfrm>
          <a:prstGeom prst="rightArrow">
            <a:avLst>
              <a:gd name="adj1" fmla="val 32000"/>
              <a:gd name="adj2" fmla="val 8763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39" name="Inserting with  s"/>
          <p:cNvSpPr>
            <a:spLocks noGrp="1"/>
          </p:cNvSpPr>
          <p:nvPr>
            <p:ph type="title"/>
          </p:nvPr>
        </p:nvSpPr>
        <p:spPr>
          <a:xfrm>
            <a:off x="0" y="33020"/>
            <a:ext cx="13004801" cy="1188319"/>
          </a:xfrm>
          <a:prstGeom prst="rect">
            <a:avLst/>
          </a:prstGeom>
        </p:spPr>
        <p:txBody>
          <a:bodyPr/>
          <a:lstStyle>
            <a:lvl1pPr defTabSz="537463">
              <a:defRPr sz="7360" b="1"/>
            </a:lvl1pPr>
          </a:lstStyle>
          <a:p>
            <a:r>
              <a:t>Inserting with  s</a:t>
            </a:r>
          </a:p>
        </p:txBody>
      </p:sp>
      <p:sp>
        <p:nvSpPr>
          <p:cNvPr id="4140" name="Suppose we want to find the value of k7 inside the HT and H(k7) = 5."/>
          <p:cNvSpPr/>
          <p:nvPr/>
        </p:nvSpPr>
        <p:spPr>
          <a:xfrm>
            <a:off x="1063966" y="4961290"/>
            <a:ext cx="10876869"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Suppose we want to find the value of k</a:t>
            </a:r>
            <a:r>
              <a:rPr baseline="-5999"/>
              <a:t>7</a:t>
            </a:r>
            <a:r>
              <a:t> inside the HT and </a:t>
            </a:r>
            <a:r>
              <a:rPr b="1">
                <a:solidFill>
                  <a:schemeClr val="accent5">
                    <a:hueOff val="101205"/>
                    <a:satOff val="-13598"/>
                    <a:lumOff val="23877"/>
                  </a:schemeClr>
                </a:solidFill>
              </a:rPr>
              <a:t>H</a:t>
            </a:r>
            <a:r>
              <a:t>(k</a:t>
            </a:r>
            <a:r>
              <a:rPr baseline="-5999"/>
              <a:t>7</a:t>
            </a:r>
            <a:r>
              <a:t>) = 5.</a:t>
            </a:r>
          </a:p>
        </p:txBody>
      </p:sp>
    </p:spTree>
  </p:cSld>
  <p:clrMapOvr>
    <a:masterClrMapping/>
  </p:clrMapOvr>
  <p:transition spd="med"/>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3" name="Recall that P(x) = (x²+x)/2"/>
          <p:cNvSpPr/>
          <p:nvPr/>
        </p:nvSpPr>
        <p:spPr>
          <a:xfrm>
            <a:off x="403225" y="4232981"/>
            <a:ext cx="12198351"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(x²+x)/2</a:t>
            </a:r>
          </a:p>
        </p:txBody>
      </p:sp>
      <p:pic>
        <p:nvPicPr>
          <p:cNvPr id="4144" name="tombstone.png" descr="tombstone.png"/>
          <p:cNvPicPr>
            <a:picLocks noChangeAspect="1"/>
          </p:cNvPicPr>
          <p:nvPr/>
        </p:nvPicPr>
        <p:blipFill>
          <a:blip r:embed="rId2"/>
          <a:stretch>
            <a:fillRect/>
          </a:stretch>
        </p:blipFill>
        <p:spPr>
          <a:xfrm>
            <a:off x="9995033" y="201999"/>
            <a:ext cx="691095" cy="850360"/>
          </a:xfrm>
          <a:prstGeom prst="rect">
            <a:avLst/>
          </a:prstGeom>
          <a:ln w="12700">
            <a:miter lim="400000"/>
          </a:ln>
        </p:spPr>
      </p:pic>
      <p:graphicFrame>
        <p:nvGraphicFramePr>
          <p:cNvPr id="4145" name="Table"/>
          <p:cNvGraphicFramePr/>
          <p:nvPr/>
        </p:nvGraphicFramePr>
        <p:xfrm>
          <a:off x="1070316" y="1854200"/>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sz="6400">
                          <a:latin typeface="+mj-lt"/>
                          <a:ea typeface="+mj-ea"/>
                          <a:cs typeface="+mj-cs"/>
                          <a:sym typeface="Menlo"/>
                        </a:defRPr>
                      </a:pPr>
                      <a:endParaRP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4146" name="Table"/>
          <p:cNvGraphicFramePr/>
          <p:nvPr/>
        </p:nvGraphicFramePr>
        <p:xfrm>
          <a:off x="1070316" y="835446"/>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pic>
        <p:nvPicPr>
          <p:cNvPr id="4147" name="tombstone.png" descr="tombstone.png"/>
          <p:cNvPicPr>
            <a:picLocks noChangeAspect="1"/>
          </p:cNvPicPr>
          <p:nvPr/>
        </p:nvPicPr>
        <p:blipFill>
          <a:blip r:embed="rId2"/>
          <a:stretch>
            <a:fillRect/>
          </a:stretch>
        </p:blipFill>
        <p:spPr>
          <a:xfrm>
            <a:off x="9512433" y="2117574"/>
            <a:ext cx="691095" cy="850359"/>
          </a:xfrm>
          <a:prstGeom prst="rect">
            <a:avLst/>
          </a:prstGeom>
          <a:ln w="12700">
            <a:miter lim="400000"/>
          </a:ln>
        </p:spPr>
      </p:pic>
      <p:pic>
        <p:nvPicPr>
          <p:cNvPr id="4148" name="tombstone.png" descr="tombstone.png"/>
          <p:cNvPicPr>
            <a:picLocks noChangeAspect="1"/>
          </p:cNvPicPr>
          <p:nvPr/>
        </p:nvPicPr>
        <p:blipFill>
          <a:blip r:embed="rId2"/>
          <a:stretch>
            <a:fillRect/>
          </a:stretch>
        </p:blipFill>
        <p:spPr>
          <a:xfrm>
            <a:off x="1371733" y="2117574"/>
            <a:ext cx="691095" cy="850359"/>
          </a:xfrm>
          <a:prstGeom prst="rect">
            <a:avLst/>
          </a:prstGeom>
          <a:ln w="12700">
            <a:miter lim="400000"/>
          </a:ln>
        </p:spPr>
      </p:pic>
      <p:pic>
        <p:nvPicPr>
          <p:cNvPr id="4149" name="tombstone.png" descr="tombstone.png"/>
          <p:cNvPicPr>
            <a:picLocks noChangeAspect="1"/>
          </p:cNvPicPr>
          <p:nvPr/>
        </p:nvPicPr>
        <p:blipFill>
          <a:blip r:embed="rId2"/>
          <a:stretch>
            <a:fillRect/>
          </a:stretch>
        </p:blipFill>
        <p:spPr>
          <a:xfrm>
            <a:off x="5442083" y="2117574"/>
            <a:ext cx="691095" cy="850359"/>
          </a:xfrm>
          <a:prstGeom prst="rect">
            <a:avLst/>
          </a:prstGeom>
          <a:ln w="12700">
            <a:miter lim="400000"/>
          </a:ln>
        </p:spPr>
      </p:pic>
      <p:sp>
        <p:nvSpPr>
          <p:cNvPr id="4150" name="Line"/>
          <p:cNvSpPr/>
          <p:nvPr/>
        </p:nvSpPr>
        <p:spPr>
          <a:xfrm flipV="1">
            <a:off x="8585200" y="3275772"/>
            <a:ext cx="0"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51" name="H(k7) + P(0) mod N = 5…"/>
          <p:cNvSpPr/>
          <p:nvPr/>
        </p:nvSpPr>
        <p:spPr>
          <a:xfrm>
            <a:off x="3325663" y="6489700"/>
            <a:ext cx="6353474"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(0) mod N = 5</a:t>
            </a:r>
          </a:p>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(1) mod N = 6</a:t>
            </a:r>
          </a:p>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(2) mod N = 0</a:t>
            </a:r>
          </a:p>
        </p:txBody>
      </p:sp>
      <p:sp>
        <p:nvSpPr>
          <p:cNvPr id="4152" name="Inserting with  s"/>
          <p:cNvSpPr>
            <a:spLocks noGrp="1"/>
          </p:cNvSpPr>
          <p:nvPr>
            <p:ph type="title"/>
          </p:nvPr>
        </p:nvSpPr>
        <p:spPr>
          <a:xfrm>
            <a:off x="0" y="33020"/>
            <a:ext cx="13004801" cy="1188319"/>
          </a:xfrm>
          <a:prstGeom prst="rect">
            <a:avLst/>
          </a:prstGeom>
        </p:spPr>
        <p:txBody>
          <a:bodyPr/>
          <a:lstStyle>
            <a:lvl1pPr defTabSz="537463">
              <a:defRPr sz="7360" b="1"/>
            </a:lvl1pPr>
          </a:lstStyle>
          <a:p>
            <a:r>
              <a:t>Inserting with  s</a:t>
            </a:r>
          </a:p>
        </p:txBody>
      </p:sp>
      <p:sp>
        <p:nvSpPr>
          <p:cNvPr id="4160" name="Connection Line"/>
          <p:cNvSpPr/>
          <p:nvPr/>
        </p:nvSpPr>
        <p:spPr>
          <a:xfrm>
            <a:off x="8907991" y="3374000"/>
            <a:ext cx="763192" cy="265648"/>
          </a:xfrm>
          <a:custGeom>
            <a:avLst/>
            <a:gdLst/>
            <a:ahLst/>
            <a:cxnLst>
              <a:cxn ang="0">
                <a:pos x="wd2" y="hd2"/>
              </a:cxn>
              <a:cxn ang="5400000">
                <a:pos x="wd2" y="hd2"/>
              </a:cxn>
              <a:cxn ang="10800000">
                <a:pos x="wd2" y="hd2"/>
              </a:cxn>
              <a:cxn ang="16200000">
                <a:pos x="wd2" y="hd2"/>
              </a:cxn>
            </a:cxnLst>
            <a:rect l="0" t="0" r="r" b="b"/>
            <a:pathLst>
              <a:path w="21600" h="16201" extrusionOk="0">
                <a:moveTo>
                  <a:pt x="21600" y="0"/>
                </a:moveTo>
                <a:cubicBezTo>
                  <a:pt x="13199" y="21459"/>
                  <a:pt x="5999" y="21600"/>
                  <a:pt x="0" y="424"/>
                </a:cubicBezTo>
              </a:path>
            </a:pathLst>
          </a:custGeom>
          <a:ln w="63500">
            <a:solidFill>
              <a:srgbClr val="FFFFFF"/>
            </a:solidFill>
            <a:miter lim="400000"/>
          </a:ln>
        </p:spPr>
        <p:txBody>
          <a:bodyPr/>
          <a:lstStyle/>
          <a:p>
            <a:endParaRPr/>
          </a:p>
        </p:txBody>
      </p:sp>
      <p:sp>
        <p:nvSpPr>
          <p:cNvPr id="4154" name="Line"/>
          <p:cNvSpPr/>
          <p:nvPr/>
        </p:nvSpPr>
        <p:spPr>
          <a:xfrm flipV="1">
            <a:off x="9565646" y="3260988"/>
            <a:ext cx="158945" cy="22492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55" name="Arrow"/>
          <p:cNvSpPr/>
          <p:nvPr/>
        </p:nvSpPr>
        <p:spPr>
          <a:xfrm rot="16200000">
            <a:off x="9899739" y="3534378"/>
            <a:ext cx="881682" cy="303509"/>
          </a:xfrm>
          <a:prstGeom prst="rightArrow">
            <a:avLst>
              <a:gd name="adj1" fmla="val 32000"/>
              <a:gd name="adj2" fmla="val 8763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61" name="Connection Line"/>
          <p:cNvSpPr/>
          <p:nvPr/>
        </p:nvSpPr>
        <p:spPr>
          <a:xfrm>
            <a:off x="2218901" y="3309156"/>
            <a:ext cx="7776886" cy="947341"/>
          </a:xfrm>
          <a:custGeom>
            <a:avLst/>
            <a:gdLst/>
            <a:ahLst/>
            <a:cxnLst>
              <a:cxn ang="0">
                <a:pos x="wd2" y="hd2"/>
              </a:cxn>
              <a:cxn ang="5400000">
                <a:pos x="wd2" y="hd2"/>
              </a:cxn>
              <a:cxn ang="10800000">
                <a:pos x="wd2" y="hd2"/>
              </a:cxn>
              <a:cxn ang="16200000">
                <a:pos x="wd2" y="hd2"/>
              </a:cxn>
            </a:cxnLst>
            <a:rect l="0" t="0" r="r" b="b"/>
            <a:pathLst>
              <a:path w="21600" h="16201" extrusionOk="0">
                <a:moveTo>
                  <a:pt x="21600" y="582"/>
                </a:moveTo>
                <a:cubicBezTo>
                  <a:pt x="18240" y="21600"/>
                  <a:pt x="11040" y="21406"/>
                  <a:pt x="0" y="0"/>
                </a:cubicBezTo>
              </a:path>
            </a:pathLst>
          </a:custGeom>
          <a:ln w="63500">
            <a:solidFill>
              <a:srgbClr val="FFFFFF"/>
            </a:solidFill>
            <a:miter lim="400000"/>
          </a:ln>
        </p:spPr>
        <p:txBody>
          <a:bodyPr/>
          <a:lstStyle/>
          <a:p>
            <a:endParaRPr/>
          </a:p>
        </p:txBody>
      </p:sp>
      <p:sp>
        <p:nvSpPr>
          <p:cNvPr id="4157" name="Line"/>
          <p:cNvSpPr/>
          <p:nvPr/>
        </p:nvSpPr>
        <p:spPr>
          <a:xfrm flipH="1" flipV="1">
            <a:off x="2056330" y="3269243"/>
            <a:ext cx="292589" cy="7552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58" name="Still haven't found k7, keep probing.."/>
          <p:cNvSpPr/>
          <p:nvPr/>
        </p:nvSpPr>
        <p:spPr>
          <a:xfrm>
            <a:off x="872721" y="8573628"/>
            <a:ext cx="1048233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Still haven't found k</a:t>
            </a:r>
            <a:r>
              <a:rPr baseline="-5999"/>
              <a:t>7</a:t>
            </a:r>
            <a:r>
              <a:t>, keep probing..</a:t>
            </a:r>
          </a:p>
        </p:txBody>
      </p:sp>
      <p:sp>
        <p:nvSpPr>
          <p:cNvPr id="4159" name="Suppose we want to find the value of k7 inside the HT and H(k7) = 5."/>
          <p:cNvSpPr/>
          <p:nvPr/>
        </p:nvSpPr>
        <p:spPr>
          <a:xfrm>
            <a:off x="1063966" y="4961290"/>
            <a:ext cx="10876869"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Suppose we want to find the value of k</a:t>
            </a:r>
            <a:r>
              <a:rPr baseline="-5999"/>
              <a:t>7</a:t>
            </a:r>
            <a:r>
              <a:t> inside the HT and </a:t>
            </a:r>
            <a:r>
              <a:rPr b="1">
                <a:solidFill>
                  <a:schemeClr val="accent5">
                    <a:hueOff val="101205"/>
                    <a:satOff val="-13598"/>
                    <a:lumOff val="23877"/>
                  </a:schemeClr>
                </a:solidFill>
              </a:rPr>
              <a:t>H</a:t>
            </a:r>
            <a:r>
              <a:t>(k</a:t>
            </a:r>
            <a:r>
              <a:rPr baseline="-5999"/>
              <a:t>7</a:t>
            </a:r>
            <a:r>
              <a:t>) = 5.</a:t>
            </a:r>
          </a:p>
        </p:txBody>
      </p:sp>
    </p:spTree>
  </p:cSld>
  <p:clrMapOvr>
    <a:masterClrMapping/>
  </p:clrMapOvr>
  <p:transition spd="med"/>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3" name="Recall that P(x) = (x²+x)/2"/>
          <p:cNvSpPr/>
          <p:nvPr/>
        </p:nvSpPr>
        <p:spPr>
          <a:xfrm>
            <a:off x="403225" y="4232981"/>
            <a:ext cx="12198351"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(x²+x)/2</a:t>
            </a:r>
          </a:p>
        </p:txBody>
      </p:sp>
      <p:pic>
        <p:nvPicPr>
          <p:cNvPr id="4164" name="tombstone.png" descr="tombstone.png"/>
          <p:cNvPicPr>
            <a:picLocks noChangeAspect="1"/>
          </p:cNvPicPr>
          <p:nvPr/>
        </p:nvPicPr>
        <p:blipFill>
          <a:blip r:embed="rId2"/>
          <a:stretch>
            <a:fillRect/>
          </a:stretch>
        </p:blipFill>
        <p:spPr>
          <a:xfrm>
            <a:off x="9995033" y="201999"/>
            <a:ext cx="691095" cy="850360"/>
          </a:xfrm>
          <a:prstGeom prst="rect">
            <a:avLst/>
          </a:prstGeom>
          <a:ln w="12700">
            <a:miter lim="400000"/>
          </a:ln>
        </p:spPr>
      </p:pic>
      <p:graphicFrame>
        <p:nvGraphicFramePr>
          <p:cNvPr id="4165" name="Table"/>
          <p:cNvGraphicFramePr/>
          <p:nvPr/>
        </p:nvGraphicFramePr>
        <p:xfrm>
          <a:off x="1070316" y="1854200"/>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sz="6400">
                          <a:latin typeface="+mj-lt"/>
                          <a:ea typeface="+mj-ea"/>
                          <a:cs typeface="+mj-cs"/>
                          <a:sym typeface="Menlo"/>
                        </a:defRPr>
                      </a:pPr>
                      <a:endParaRP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4166" name="Table"/>
          <p:cNvGraphicFramePr/>
          <p:nvPr/>
        </p:nvGraphicFramePr>
        <p:xfrm>
          <a:off x="1070316" y="835446"/>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pic>
        <p:nvPicPr>
          <p:cNvPr id="4167" name="tombstone.png" descr="tombstone.png"/>
          <p:cNvPicPr>
            <a:picLocks noChangeAspect="1"/>
          </p:cNvPicPr>
          <p:nvPr/>
        </p:nvPicPr>
        <p:blipFill>
          <a:blip r:embed="rId2"/>
          <a:stretch>
            <a:fillRect/>
          </a:stretch>
        </p:blipFill>
        <p:spPr>
          <a:xfrm>
            <a:off x="9512433" y="2117574"/>
            <a:ext cx="691095" cy="850359"/>
          </a:xfrm>
          <a:prstGeom prst="rect">
            <a:avLst/>
          </a:prstGeom>
          <a:ln w="12700">
            <a:miter lim="400000"/>
          </a:ln>
        </p:spPr>
      </p:pic>
      <p:pic>
        <p:nvPicPr>
          <p:cNvPr id="4168" name="tombstone.png" descr="tombstone.png"/>
          <p:cNvPicPr>
            <a:picLocks noChangeAspect="1"/>
          </p:cNvPicPr>
          <p:nvPr/>
        </p:nvPicPr>
        <p:blipFill>
          <a:blip r:embed="rId2"/>
          <a:stretch>
            <a:fillRect/>
          </a:stretch>
        </p:blipFill>
        <p:spPr>
          <a:xfrm>
            <a:off x="1371733" y="2117574"/>
            <a:ext cx="691095" cy="850359"/>
          </a:xfrm>
          <a:prstGeom prst="rect">
            <a:avLst/>
          </a:prstGeom>
          <a:ln w="12700">
            <a:miter lim="400000"/>
          </a:ln>
        </p:spPr>
      </p:pic>
      <p:pic>
        <p:nvPicPr>
          <p:cNvPr id="4169" name="tombstone.png" descr="tombstone.png"/>
          <p:cNvPicPr>
            <a:picLocks noChangeAspect="1"/>
          </p:cNvPicPr>
          <p:nvPr/>
        </p:nvPicPr>
        <p:blipFill>
          <a:blip r:embed="rId2"/>
          <a:stretch>
            <a:fillRect/>
          </a:stretch>
        </p:blipFill>
        <p:spPr>
          <a:xfrm>
            <a:off x="5442083" y="2117574"/>
            <a:ext cx="691095" cy="850359"/>
          </a:xfrm>
          <a:prstGeom prst="rect">
            <a:avLst/>
          </a:prstGeom>
          <a:ln w="12700">
            <a:miter lim="400000"/>
          </a:ln>
        </p:spPr>
      </p:pic>
      <p:sp>
        <p:nvSpPr>
          <p:cNvPr id="4170" name="Line"/>
          <p:cNvSpPr/>
          <p:nvPr/>
        </p:nvSpPr>
        <p:spPr>
          <a:xfrm flipV="1">
            <a:off x="8585200" y="3275772"/>
            <a:ext cx="0"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71" name="Inserting with  s"/>
          <p:cNvSpPr>
            <a:spLocks noGrp="1"/>
          </p:cNvSpPr>
          <p:nvPr>
            <p:ph type="title"/>
          </p:nvPr>
        </p:nvSpPr>
        <p:spPr>
          <a:xfrm>
            <a:off x="0" y="33020"/>
            <a:ext cx="13004801" cy="1188319"/>
          </a:xfrm>
          <a:prstGeom prst="rect">
            <a:avLst/>
          </a:prstGeom>
        </p:spPr>
        <p:txBody>
          <a:bodyPr/>
          <a:lstStyle>
            <a:lvl1pPr defTabSz="537463">
              <a:defRPr sz="7360" b="1"/>
            </a:lvl1pPr>
          </a:lstStyle>
          <a:p>
            <a:r>
              <a:t>Inserting with  s</a:t>
            </a:r>
          </a:p>
        </p:txBody>
      </p:sp>
      <p:sp>
        <p:nvSpPr>
          <p:cNvPr id="4181" name="Connection Line"/>
          <p:cNvSpPr/>
          <p:nvPr/>
        </p:nvSpPr>
        <p:spPr>
          <a:xfrm>
            <a:off x="8907991" y="3374000"/>
            <a:ext cx="763192" cy="265648"/>
          </a:xfrm>
          <a:custGeom>
            <a:avLst/>
            <a:gdLst/>
            <a:ahLst/>
            <a:cxnLst>
              <a:cxn ang="0">
                <a:pos x="wd2" y="hd2"/>
              </a:cxn>
              <a:cxn ang="5400000">
                <a:pos x="wd2" y="hd2"/>
              </a:cxn>
              <a:cxn ang="10800000">
                <a:pos x="wd2" y="hd2"/>
              </a:cxn>
              <a:cxn ang="16200000">
                <a:pos x="wd2" y="hd2"/>
              </a:cxn>
            </a:cxnLst>
            <a:rect l="0" t="0" r="r" b="b"/>
            <a:pathLst>
              <a:path w="21600" h="16201" extrusionOk="0">
                <a:moveTo>
                  <a:pt x="21600" y="0"/>
                </a:moveTo>
                <a:cubicBezTo>
                  <a:pt x="13199" y="21459"/>
                  <a:pt x="5999" y="21600"/>
                  <a:pt x="0" y="424"/>
                </a:cubicBezTo>
              </a:path>
            </a:pathLst>
          </a:custGeom>
          <a:ln w="63500">
            <a:solidFill>
              <a:srgbClr val="FFFFFF"/>
            </a:solidFill>
            <a:miter lim="400000"/>
          </a:ln>
        </p:spPr>
        <p:txBody>
          <a:bodyPr/>
          <a:lstStyle/>
          <a:p>
            <a:endParaRPr/>
          </a:p>
        </p:txBody>
      </p:sp>
      <p:sp>
        <p:nvSpPr>
          <p:cNvPr id="4173" name="Line"/>
          <p:cNvSpPr/>
          <p:nvPr/>
        </p:nvSpPr>
        <p:spPr>
          <a:xfrm flipV="1">
            <a:off x="9565646" y="3260988"/>
            <a:ext cx="158945" cy="22492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74" name="Arrow"/>
          <p:cNvSpPr/>
          <p:nvPr/>
        </p:nvSpPr>
        <p:spPr>
          <a:xfrm rot="16200000">
            <a:off x="9899739" y="3534378"/>
            <a:ext cx="881682" cy="303509"/>
          </a:xfrm>
          <a:prstGeom prst="rightArrow">
            <a:avLst>
              <a:gd name="adj1" fmla="val 32000"/>
              <a:gd name="adj2" fmla="val 8763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82" name="Connection Line"/>
          <p:cNvSpPr/>
          <p:nvPr/>
        </p:nvSpPr>
        <p:spPr>
          <a:xfrm>
            <a:off x="2218901" y="3309156"/>
            <a:ext cx="7776886" cy="947341"/>
          </a:xfrm>
          <a:custGeom>
            <a:avLst/>
            <a:gdLst/>
            <a:ahLst/>
            <a:cxnLst>
              <a:cxn ang="0">
                <a:pos x="wd2" y="hd2"/>
              </a:cxn>
              <a:cxn ang="5400000">
                <a:pos x="wd2" y="hd2"/>
              </a:cxn>
              <a:cxn ang="10800000">
                <a:pos x="wd2" y="hd2"/>
              </a:cxn>
              <a:cxn ang="16200000">
                <a:pos x="wd2" y="hd2"/>
              </a:cxn>
            </a:cxnLst>
            <a:rect l="0" t="0" r="r" b="b"/>
            <a:pathLst>
              <a:path w="21600" h="16201" extrusionOk="0">
                <a:moveTo>
                  <a:pt x="21600" y="582"/>
                </a:moveTo>
                <a:cubicBezTo>
                  <a:pt x="18240" y="21600"/>
                  <a:pt x="11040" y="21406"/>
                  <a:pt x="0" y="0"/>
                </a:cubicBezTo>
              </a:path>
            </a:pathLst>
          </a:custGeom>
          <a:ln w="63500">
            <a:solidFill>
              <a:srgbClr val="FFFFFF"/>
            </a:solidFill>
            <a:miter lim="400000"/>
          </a:ln>
        </p:spPr>
        <p:txBody>
          <a:bodyPr/>
          <a:lstStyle/>
          <a:p>
            <a:endParaRPr/>
          </a:p>
        </p:txBody>
      </p:sp>
      <p:sp>
        <p:nvSpPr>
          <p:cNvPr id="4176" name="Line"/>
          <p:cNvSpPr/>
          <p:nvPr/>
        </p:nvSpPr>
        <p:spPr>
          <a:xfrm flipH="1" flipV="1">
            <a:off x="2056330" y="3269243"/>
            <a:ext cx="292589" cy="7552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77" name="H(k7) + P(0) mod N = 5…"/>
          <p:cNvSpPr/>
          <p:nvPr/>
        </p:nvSpPr>
        <p:spPr>
          <a:xfrm>
            <a:off x="3325663" y="6489700"/>
            <a:ext cx="6353474"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(0) mod N = 5</a:t>
            </a:r>
          </a:p>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(1) mod N = 6</a:t>
            </a:r>
          </a:p>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(2) mod N = 0</a:t>
            </a:r>
          </a:p>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(3) mod N = 3</a:t>
            </a:r>
          </a:p>
        </p:txBody>
      </p:sp>
      <p:sp>
        <p:nvSpPr>
          <p:cNvPr id="4183" name="Connection Line"/>
          <p:cNvSpPr/>
          <p:nvPr/>
        </p:nvSpPr>
        <p:spPr>
          <a:xfrm>
            <a:off x="1763580" y="3298126"/>
            <a:ext cx="3735826" cy="892730"/>
          </a:xfrm>
          <a:custGeom>
            <a:avLst/>
            <a:gdLst/>
            <a:ahLst/>
            <a:cxnLst>
              <a:cxn ang="0">
                <a:pos x="wd2" y="hd2"/>
              </a:cxn>
              <a:cxn ang="5400000">
                <a:pos x="wd2" y="hd2"/>
              </a:cxn>
              <a:cxn ang="10800000">
                <a:pos x="wd2" y="hd2"/>
              </a:cxn>
              <a:cxn ang="16200000">
                <a:pos x="wd2" y="hd2"/>
              </a:cxn>
            </a:cxnLst>
            <a:rect l="0" t="0" r="r" b="b"/>
            <a:pathLst>
              <a:path w="21600" h="16200" extrusionOk="0">
                <a:moveTo>
                  <a:pt x="21600" y="0"/>
                </a:moveTo>
                <a:cubicBezTo>
                  <a:pt x="14267" y="21570"/>
                  <a:pt x="7067" y="21600"/>
                  <a:pt x="0" y="91"/>
                </a:cubicBezTo>
              </a:path>
            </a:pathLst>
          </a:custGeom>
          <a:ln w="63500">
            <a:solidFill>
              <a:srgbClr val="FFFFFF"/>
            </a:solidFill>
            <a:miter lim="400000"/>
          </a:ln>
        </p:spPr>
        <p:txBody>
          <a:bodyPr/>
          <a:lstStyle/>
          <a:p>
            <a:endParaRPr/>
          </a:p>
        </p:txBody>
      </p:sp>
      <p:sp>
        <p:nvSpPr>
          <p:cNvPr id="4179" name="Line"/>
          <p:cNvSpPr/>
          <p:nvPr/>
        </p:nvSpPr>
        <p:spPr>
          <a:xfrm flipV="1">
            <a:off x="5436176" y="3189868"/>
            <a:ext cx="182505" cy="17578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80" name="Suppose we want to find the value of k7 inside the HT and H(k7) = 5."/>
          <p:cNvSpPr/>
          <p:nvPr/>
        </p:nvSpPr>
        <p:spPr>
          <a:xfrm>
            <a:off x="1063966" y="4961290"/>
            <a:ext cx="10876869"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Suppose we want to find the value of k</a:t>
            </a:r>
            <a:r>
              <a:rPr baseline="-5999"/>
              <a:t>7</a:t>
            </a:r>
            <a:r>
              <a:t> inside the HT and </a:t>
            </a:r>
            <a:r>
              <a:rPr b="1">
                <a:solidFill>
                  <a:schemeClr val="accent5">
                    <a:hueOff val="101205"/>
                    <a:satOff val="-13598"/>
                    <a:lumOff val="23877"/>
                  </a:schemeClr>
                </a:solidFill>
              </a:rPr>
              <a:t>H</a:t>
            </a:r>
            <a:r>
              <a:t>(k</a:t>
            </a:r>
            <a:r>
              <a:rPr baseline="-5999"/>
              <a:t>7</a:t>
            </a:r>
            <a:r>
              <a:t>) = 5.</a:t>
            </a:r>
          </a:p>
        </p:txBody>
      </p:sp>
    </p:spTree>
  </p:cSld>
  <p:clrMapOvr>
    <a:masterClrMapping/>
  </p:clrMapOvr>
  <p:transition spd="med"/>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5" name="Recall that P(x) = (x²+x)/2"/>
          <p:cNvSpPr/>
          <p:nvPr/>
        </p:nvSpPr>
        <p:spPr>
          <a:xfrm>
            <a:off x="403225" y="4232981"/>
            <a:ext cx="12198351"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Recall that </a:t>
            </a:r>
            <a:r>
              <a:rPr b="1">
                <a:solidFill>
                  <a:schemeClr val="accent6">
                    <a:hueOff val="-241736"/>
                    <a:satOff val="29413"/>
                    <a:lumOff val="20727"/>
                  </a:schemeClr>
                </a:solidFill>
              </a:rPr>
              <a:t>P</a:t>
            </a:r>
            <a:r>
              <a:t>(x) = (x²+x)/2</a:t>
            </a:r>
          </a:p>
        </p:txBody>
      </p:sp>
      <p:pic>
        <p:nvPicPr>
          <p:cNvPr id="4186" name="tombstone.png" descr="tombstone.png"/>
          <p:cNvPicPr>
            <a:picLocks noChangeAspect="1"/>
          </p:cNvPicPr>
          <p:nvPr/>
        </p:nvPicPr>
        <p:blipFill>
          <a:blip r:embed="rId2"/>
          <a:stretch>
            <a:fillRect/>
          </a:stretch>
        </p:blipFill>
        <p:spPr>
          <a:xfrm>
            <a:off x="9995033" y="201999"/>
            <a:ext cx="691095" cy="850360"/>
          </a:xfrm>
          <a:prstGeom prst="rect">
            <a:avLst/>
          </a:prstGeom>
          <a:ln w="12700">
            <a:miter lim="400000"/>
          </a:ln>
        </p:spPr>
      </p:pic>
      <p:graphicFrame>
        <p:nvGraphicFramePr>
          <p:cNvPr id="4187" name="Table"/>
          <p:cNvGraphicFramePr/>
          <p:nvPr/>
        </p:nvGraphicFramePr>
        <p:xfrm>
          <a:off x="1070316" y="1854200"/>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sz="6400">
                          <a:latin typeface="+mj-lt"/>
                          <a:ea typeface="+mj-ea"/>
                          <a:cs typeface="+mj-cs"/>
                          <a:sym typeface="Menlo"/>
                        </a:defRPr>
                      </a:pPr>
                      <a:endParaRP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4188" name="Table"/>
          <p:cNvGraphicFramePr/>
          <p:nvPr/>
        </p:nvGraphicFramePr>
        <p:xfrm>
          <a:off x="1070316" y="835446"/>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pic>
        <p:nvPicPr>
          <p:cNvPr id="4189" name="tombstone.png" descr="tombstone.png"/>
          <p:cNvPicPr>
            <a:picLocks noChangeAspect="1"/>
          </p:cNvPicPr>
          <p:nvPr/>
        </p:nvPicPr>
        <p:blipFill>
          <a:blip r:embed="rId2"/>
          <a:stretch>
            <a:fillRect/>
          </a:stretch>
        </p:blipFill>
        <p:spPr>
          <a:xfrm>
            <a:off x="9512433" y="2117574"/>
            <a:ext cx="691095" cy="850359"/>
          </a:xfrm>
          <a:prstGeom prst="rect">
            <a:avLst/>
          </a:prstGeom>
          <a:ln w="12700">
            <a:miter lim="400000"/>
          </a:ln>
        </p:spPr>
      </p:pic>
      <p:pic>
        <p:nvPicPr>
          <p:cNvPr id="4190" name="tombstone.png" descr="tombstone.png"/>
          <p:cNvPicPr>
            <a:picLocks noChangeAspect="1"/>
          </p:cNvPicPr>
          <p:nvPr/>
        </p:nvPicPr>
        <p:blipFill>
          <a:blip r:embed="rId2"/>
          <a:stretch>
            <a:fillRect/>
          </a:stretch>
        </p:blipFill>
        <p:spPr>
          <a:xfrm>
            <a:off x="1371733" y="2117574"/>
            <a:ext cx="691095" cy="850359"/>
          </a:xfrm>
          <a:prstGeom prst="rect">
            <a:avLst/>
          </a:prstGeom>
          <a:ln w="12700">
            <a:miter lim="400000"/>
          </a:ln>
        </p:spPr>
      </p:pic>
      <p:pic>
        <p:nvPicPr>
          <p:cNvPr id="4191" name="tombstone.png" descr="tombstone.png"/>
          <p:cNvPicPr>
            <a:picLocks noChangeAspect="1"/>
          </p:cNvPicPr>
          <p:nvPr/>
        </p:nvPicPr>
        <p:blipFill>
          <a:blip r:embed="rId2"/>
          <a:stretch>
            <a:fillRect/>
          </a:stretch>
        </p:blipFill>
        <p:spPr>
          <a:xfrm>
            <a:off x="5442083" y="2117574"/>
            <a:ext cx="691095" cy="850359"/>
          </a:xfrm>
          <a:prstGeom prst="rect">
            <a:avLst/>
          </a:prstGeom>
          <a:ln w="12700">
            <a:miter lim="400000"/>
          </a:ln>
        </p:spPr>
      </p:pic>
      <p:sp>
        <p:nvSpPr>
          <p:cNvPr id="4192" name="Line"/>
          <p:cNvSpPr/>
          <p:nvPr/>
        </p:nvSpPr>
        <p:spPr>
          <a:xfrm flipV="1">
            <a:off x="8585200" y="3275772"/>
            <a:ext cx="0" cy="622301"/>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93" name="Inserting with  s"/>
          <p:cNvSpPr>
            <a:spLocks noGrp="1"/>
          </p:cNvSpPr>
          <p:nvPr>
            <p:ph type="title"/>
          </p:nvPr>
        </p:nvSpPr>
        <p:spPr>
          <a:xfrm>
            <a:off x="0" y="33020"/>
            <a:ext cx="13004801" cy="1188319"/>
          </a:xfrm>
          <a:prstGeom prst="rect">
            <a:avLst/>
          </a:prstGeom>
        </p:spPr>
        <p:txBody>
          <a:bodyPr/>
          <a:lstStyle>
            <a:lvl1pPr defTabSz="537463">
              <a:defRPr sz="7360" b="1"/>
            </a:lvl1pPr>
          </a:lstStyle>
          <a:p>
            <a:r>
              <a:t>Inserting with  s</a:t>
            </a:r>
          </a:p>
        </p:txBody>
      </p:sp>
      <p:sp>
        <p:nvSpPr>
          <p:cNvPr id="4206" name="Connection Line"/>
          <p:cNvSpPr/>
          <p:nvPr/>
        </p:nvSpPr>
        <p:spPr>
          <a:xfrm>
            <a:off x="8907991" y="3374000"/>
            <a:ext cx="763192" cy="265648"/>
          </a:xfrm>
          <a:custGeom>
            <a:avLst/>
            <a:gdLst/>
            <a:ahLst/>
            <a:cxnLst>
              <a:cxn ang="0">
                <a:pos x="wd2" y="hd2"/>
              </a:cxn>
              <a:cxn ang="5400000">
                <a:pos x="wd2" y="hd2"/>
              </a:cxn>
              <a:cxn ang="10800000">
                <a:pos x="wd2" y="hd2"/>
              </a:cxn>
              <a:cxn ang="16200000">
                <a:pos x="wd2" y="hd2"/>
              </a:cxn>
            </a:cxnLst>
            <a:rect l="0" t="0" r="r" b="b"/>
            <a:pathLst>
              <a:path w="21600" h="16201" extrusionOk="0">
                <a:moveTo>
                  <a:pt x="21600" y="0"/>
                </a:moveTo>
                <a:cubicBezTo>
                  <a:pt x="13199" y="21459"/>
                  <a:pt x="5999" y="21600"/>
                  <a:pt x="0" y="424"/>
                </a:cubicBezTo>
              </a:path>
            </a:pathLst>
          </a:custGeom>
          <a:ln w="63500">
            <a:solidFill>
              <a:srgbClr val="FFFFFF"/>
            </a:solidFill>
            <a:miter lim="400000"/>
          </a:ln>
        </p:spPr>
        <p:txBody>
          <a:bodyPr/>
          <a:lstStyle/>
          <a:p>
            <a:endParaRPr/>
          </a:p>
        </p:txBody>
      </p:sp>
      <p:sp>
        <p:nvSpPr>
          <p:cNvPr id="4195" name="Line"/>
          <p:cNvSpPr/>
          <p:nvPr/>
        </p:nvSpPr>
        <p:spPr>
          <a:xfrm flipV="1">
            <a:off x="9565646" y="3260988"/>
            <a:ext cx="158945" cy="224926"/>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196" name="Arrow"/>
          <p:cNvSpPr/>
          <p:nvPr/>
        </p:nvSpPr>
        <p:spPr>
          <a:xfrm rot="16200000">
            <a:off x="9899739" y="3534378"/>
            <a:ext cx="881682" cy="303509"/>
          </a:xfrm>
          <a:prstGeom prst="rightArrow">
            <a:avLst>
              <a:gd name="adj1" fmla="val 32000"/>
              <a:gd name="adj2" fmla="val 8763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07" name="Connection Line"/>
          <p:cNvSpPr/>
          <p:nvPr/>
        </p:nvSpPr>
        <p:spPr>
          <a:xfrm>
            <a:off x="2218901" y="3309156"/>
            <a:ext cx="7776886" cy="947341"/>
          </a:xfrm>
          <a:custGeom>
            <a:avLst/>
            <a:gdLst/>
            <a:ahLst/>
            <a:cxnLst>
              <a:cxn ang="0">
                <a:pos x="wd2" y="hd2"/>
              </a:cxn>
              <a:cxn ang="5400000">
                <a:pos x="wd2" y="hd2"/>
              </a:cxn>
              <a:cxn ang="10800000">
                <a:pos x="wd2" y="hd2"/>
              </a:cxn>
              <a:cxn ang="16200000">
                <a:pos x="wd2" y="hd2"/>
              </a:cxn>
            </a:cxnLst>
            <a:rect l="0" t="0" r="r" b="b"/>
            <a:pathLst>
              <a:path w="21600" h="16201" extrusionOk="0">
                <a:moveTo>
                  <a:pt x="21600" y="582"/>
                </a:moveTo>
                <a:cubicBezTo>
                  <a:pt x="18240" y="21600"/>
                  <a:pt x="11040" y="21406"/>
                  <a:pt x="0" y="0"/>
                </a:cubicBezTo>
              </a:path>
            </a:pathLst>
          </a:custGeom>
          <a:ln w="63500">
            <a:solidFill>
              <a:srgbClr val="FFFFFF"/>
            </a:solidFill>
            <a:miter lim="400000"/>
          </a:ln>
        </p:spPr>
        <p:txBody>
          <a:bodyPr/>
          <a:lstStyle/>
          <a:p>
            <a:endParaRPr/>
          </a:p>
        </p:txBody>
      </p:sp>
      <p:sp>
        <p:nvSpPr>
          <p:cNvPr id="4198" name="Line"/>
          <p:cNvSpPr/>
          <p:nvPr/>
        </p:nvSpPr>
        <p:spPr>
          <a:xfrm flipH="1" flipV="1">
            <a:off x="2056330" y="3269243"/>
            <a:ext cx="292589" cy="75527"/>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08" name="Connection Line"/>
          <p:cNvSpPr/>
          <p:nvPr/>
        </p:nvSpPr>
        <p:spPr>
          <a:xfrm>
            <a:off x="1763580" y="3298126"/>
            <a:ext cx="3735826" cy="892730"/>
          </a:xfrm>
          <a:custGeom>
            <a:avLst/>
            <a:gdLst/>
            <a:ahLst/>
            <a:cxnLst>
              <a:cxn ang="0">
                <a:pos x="wd2" y="hd2"/>
              </a:cxn>
              <a:cxn ang="5400000">
                <a:pos x="wd2" y="hd2"/>
              </a:cxn>
              <a:cxn ang="10800000">
                <a:pos x="wd2" y="hd2"/>
              </a:cxn>
              <a:cxn ang="16200000">
                <a:pos x="wd2" y="hd2"/>
              </a:cxn>
            </a:cxnLst>
            <a:rect l="0" t="0" r="r" b="b"/>
            <a:pathLst>
              <a:path w="21600" h="16200" extrusionOk="0">
                <a:moveTo>
                  <a:pt x="21600" y="0"/>
                </a:moveTo>
                <a:cubicBezTo>
                  <a:pt x="14267" y="21570"/>
                  <a:pt x="7067" y="21600"/>
                  <a:pt x="0" y="91"/>
                </a:cubicBezTo>
              </a:path>
            </a:pathLst>
          </a:custGeom>
          <a:ln w="63500">
            <a:solidFill>
              <a:srgbClr val="FFFFFF"/>
            </a:solidFill>
            <a:miter lim="400000"/>
          </a:ln>
        </p:spPr>
        <p:txBody>
          <a:bodyPr/>
          <a:lstStyle/>
          <a:p>
            <a:endParaRPr/>
          </a:p>
        </p:txBody>
      </p:sp>
      <p:sp>
        <p:nvSpPr>
          <p:cNvPr id="4200" name="Line"/>
          <p:cNvSpPr/>
          <p:nvPr/>
        </p:nvSpPr>
        <p:spPr>
          <a:xfrm flipV="1">
            <a:off x="5436176" y="3189868"/>
            <a:ext cx="182505" cy="175788"/>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09" name="Connection Line"/>
          <p:cNvSpPr/>
          <p:nvPr/>
        </p:nvSpPr>
        <p:spPr>
          <a:xfrm>
            <a:off x="5910627" y="3325630"/>
            <a:ext cx="5037428" cy="811202"/>
          </a:xfrm>
          <a:custGeom>
            <a:avLst/>
            <a:gdLst/>
            <a:ahLst/>
            <a:cxnLst>
              <a:cxn ang="0">
                <a:pos x="wd2" y="hd2"/>
              </a:cxn>
              <a:cxn ang="5400000">
                <a:pos x="wd2" y="hd2"/>
              </a:cxn>
              <a:cxn ang="10800000">
                <a:pos x="wd2" y="hd2"/>
              </a:cxn>
              <a:cxn ang="16200000">
                <a:pos x="wd2" y="hd2"/>
              </a:cxn>
            </a:cxnLst>
            <a:rect l="0" t="0" r="r" b="b"/>
            <a:pathLst>
              <a:path w="21600" h="16200" extrusionOk="0">
                <a:moveTo>
                  <a:pt x="21600" y="268"/>
                </a:moveTo>
                <a:cubicBezTo>
                  <a:pt x="14127" y="21600"/>
                  <a:pt x="6927" y="21511"/>
                  <a:pt x="0" y="0"/>
                </a:cubicBezTo>
              </a:path>
            </a:pathLst>
          </a:custGeom>
          <a:ln w="63500">
            <a:solidFill>
              <a:srgbClr val="FFFFFF"/>
            </a:solidFill>
            <a:miter lim="400000"/>
          </a:ln>
        </p:spPr>
        <p:txBody>
          <a:bodyPr/>
          <a:lstStyle/>
          <a:p>
            <a:endParaRPr/>
          </a:p>
        </p:txBody>
      </p:sp>
      <p:sp>
        <p:nvSpPr>
          <p:cNvPr id="4202" name="Line"/>
          <p:cNvSpPr/>
          <p:nvPr/>
        </p:nvSpPr>
        <p:spPr>
          <a:xfrm flipV="1">
            <a:off x="10827897" y="3253425"/>
            <a:ext cx="208377" cy="159193"/>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4203" name="H(k7) + P(0) mod N = 5…"/>
          <p:cNvSpPr/>
          <p:nvPr/>
        </p:nvSpPr>
        <p:spPr>
          <a:xfrm>
            <a:off x="3325663" y="6489700"/>
            <a:ext cx="6353474"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(0) mod N = 5</a:t>
            </a:r>
          </a:p>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(1) mod N = 6</a:t>
            </a:r>
          </a:p>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(2) mod N = 0</a:t>
            </a:r>
          </a:p>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(3) mod N = 3</a:t>
            </a:r>
          </a:p>
          <a:p>
            <a:pPr algn="l"/>
            <a:r>
              <a:rPr b="1">
                <a:solidFill>
                  <a:schemeClr val="accent5">
                    <a:hueOff val="101205"/>
                    <a:satOff val="-13598"/>
                    <a:lumOff val="23877"/>
                  </a:schemeClr>
                </a:solidFill>
              </a:rPr>
              <a:t>H</a:t>
            </a:r>
            <a:r>
              <a:t>(k</a:t>
            </a:r>
            <a:r>
              <a:rPr baseline="-5999"/>
              <a:t>7</a:t>
            </a:r>
            <a:r>
              <a:t>) + </a:t>
            </a:r>
            <a:r>
              <a:rPr b="1">
                <a:solidFill>
                  <a:schemeClr val="accent6">
                    <a:hueOff val="-241736"/>
                    <a:satOff val="29413"/>
                    <a:lumOff val="20727"/>
                  </a:schemeClr>
                </a:solidFill>
              </a:rPr>
              <a:t>P</a:t>
            </a:r>
            <a:r>
              <a:t>(4) mod N = 7</a:t>
            </a:r>
          </a:p>
        </p:txBody>
      </p:sp>
      <p:sp>
        <p:nvSpPr>
          <p:cNvPr id="4204" name="Found it!"/>
          <p:cNvSpPr/>
          <p:nvPr/>
        </p:nvSpPr>
        <p:spPr>
          <a:xfrm>
            <a:off x="5003390" y="9106116"/>
            <a:ext cx="259162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Found it!</a:t>
            </a:r>
          </a:p>
        </p:txBody>
      </p:sp>
      <p:sp>
        <p:nvSpPr>
          <p:cNvPr id="4205" name="Suppose we want to find the value of k7 inside the HT and H(k7) = 5."/>
          <p:cNvSpPr/>
          <p:nvPr/>
        </p:nvSpPr>
        <p:spPr>
          <a:xfrm>
            <a:off x="1063966" y="4961290"/>
            <a:ext cx="10876869"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Suppose we want to find the value of k</a:t>
            </a:r>
            <a:r>
              <a:rPr baseline="-5999"/>
              <a:t>7</a:t>
            </a:r>
            <a:r>
              <a:t> inside the HT and </a:t>
            </a:r>
            <a:r>
              <a:rPr b="1">
                <a:solidFill>
                  <a:schemeClr val="accent5">
                    <a:hueOff val="101205"/>
                    <a:satOff val="-13598"/>
                    <a:lumOff val="23877"/>
                  </a:schemeClr>
                </a:solidFill>
              </a:rPr>
              <a:t>H</a:t>
            </a:r>
            <a:r>
              <a:t>(k</a:t>
            </a:r>
            <a:r>
              <a:rPr baseline="-5999"/>
              <a:t>7</a:t>
            </a:r>
            <a:r>
              <a:t>) = 5.</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Q: What do we do if there is a hash collision?"/>
          <p:cNvSpPr/>
          <p:nvPr/>
        </p:nvSpPr>
        <p:spPr>
          <a:xfrm>
            <a:off x="102170" y="2265616"/>
            <a:ext cx="12800460"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Q: What do we do if there is a </a:t>
            </a:r>
            <a:r>
              <a:rPr b="1">
                <a:solidFill>
                  <a:schemeClr val="accent4">
                    <a:hueOff val="102361"/>
                    <a:satOff val="14118"/>
                    <a:lumOff val="10675"/>
                  </a:schemeClr>
                </a:solidFill>
              </a:rPr>
              <a:t>hash collision</a:t>
            </a:r>
            <a:r>
              <a:t>?</a:t>
            </a:r>
          </a:p>
        </p:txBody>
      </p:sp>
      <p:sp>
        <p:nvSpPr>
          <p:cNvPr id="331" name="For example, users with ranks 2 and 8 hash to the same value!!"/>
          <p:cNvSpPr/>
          <p:nvPr/>
        </p:nvSpPr>
        <p:spPr>
          <a:xfrm>
            <a:off x="1593639" y="3200400"/>
            <a:ext cx="9817522"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For example, users with ranks 2 and 8 hash to the same value!!</a:t>
            </a:r>
          </a:p>
        </p:txBody>
      </p:sp>
      <p:sp>
        <p:nvSpPr>
          <p:cNvPr id="332" name="H(2) = 2²+3 mod 10 = 7 = 8²+3 mod 10 = H(8)"/>
          <p:cNvSpPr/>
          <p:nvPr/>
        </p:nvSpPr>
        <p:spPr>
          <a:xfrm>
            <a:off x="346979" y="4655884"/>
            <a:ext cx="12130982"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a:solidFill>
                  <a:schemeClr val="accent5">
                    <a:hueOff val="101205"/>
                    <a:satOff val="-13598"/>
                    <a:lumOff val="23877"/>
                  </a:schemeClr>
                </a:solidFill>
              </a:rPr>
              <a:t>H</a:t>
            </a:r>
            <a:r>
              <a:t>(2) = 2²+3 mod 10 = 7 = 8²+3 mod 10 = </a:t>
            </a:r>
            <a:r>
              <a:rPr b="1">
                <a:solidFill>
                  <a:schemeClr val="accent5">
                    <a:hueOff val="101205"/>
                    <a:satOff val="-13598"/>
                    <a:lumOff val="23877"/>
                  </a:schemeClr>
                </a:solidFill>
              </a:rPr>
              <a:t>H</a:t>
            </a:r>
            <a:r>
              <a:t>(8)</a:t>
            </a:r>
          </a:p>
        </p:txBody>
      </p:sp>
      <p:sp>
        <p:nvSpPr>
          <p:cNvPr id="333" name="A: We use one of many hash collision resolution techniques to handle this, the two most popular ones are separate chaining and open addressing."/>
          <p:cNvSpPr/>
          <p:nvPr/>
        </p:nvSpPr>
        <p:spPr>
          <a:xfrm>
            <a:off x="965572" y="5986698"/>
            <a:ext cx="11073657"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 We use one of many hash collision resolution techniques to handle this, the two most popular ones are </a:t>
            </a:r>
            <a:r>
              <a:rPr b="1">
                <a:solidFill>
                  <a:schemeClr val="accent2">
                    <a:satOff val="-13916"/>
                    <a:lumOff val="13989"/>
                  </a:schemeClr>
                </a:solidFill>
              </a:rPr>
              <a:t>separate chaining</a:t>
            </a:r>
            <a:r>
              <a:t> and </a:t>
            </a:r>
            <a:r>
              <a:rPr b="1">
                <a:solidFill>
                  <a:schemeClr val="accent2">
                    <a:satOff val="-13916"/>
                    <a:lumOff val="13989"/>
                  </a:schemeClr>
                </a:solidFill>
              </a:rPr>
              <a:t>open addressing</a:t>
            </a:r>
            <a:r>
              <a:t>.</a:t>
            </a:r>
          </a:p>
        </p:txBody>
      </p:sp>
      <p:sp>
        <p:nvSpPr>
          <p:cNvPr id="334" name="How does a hash table work?"/>
          <p:cNvSpPr>
            <a:spLocks noGrp="1"/>
          </p:cNvSpPr>
          <p:nvPr>
            <p:ph type="title"/>
          </p:nvPr>
        </p:nvSpPr>
        <p:spPr>
          <a:xfrm>
            <a:off x="436909" y="142907"/>
            <a:ext cx="12130981" cy="1166544"/>
          </a:xfrm>
          <a:prstGeom prst="rect">
            <a:avLst/>
          </a:prstGeom>
        </p:spPr>
        <p:txBody>
          <a:bodyPr/>
          <a:lstStyle>
            <a:lvl1pPr defTabSz="420624">
              <a:defRPr sz="5760" b="1"/>
            </a:lvl1pPr>
          </a:lstStyle>
          <a:p>
            <a:r>
              <a:t>How does a hash table work?</a:t>
            </a:r>
          </a:p>
        </p:txBody>
      </p:sp>
    </p:spTree>
  </p:cSld>
  <p:clrMapOvr>
    <a:masterClrMapping/>
  </p:clrMapOvr>
  <p:transition spd="med"/>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11" name="tombstone.png" descr="tombstone.png"/>
          <p:cNvPicPr>
            <a:picLocks noChangeAspect="1"/>
          </p:cNvPicPr>
          <p:nvPr/>
        </p:nvPicPr>
        <p:blipFill>
          <a:blip r:embed="rId2"/>
          <a:stretch>
            <a:fillRect/>
          </a:stretch>
        </p:blipFill>
        <p:spPr>
          <a:xfrm>
            <a:off x="9995033" y="201999"/>
            <a:ext cx="691095" cy="850360"/>
          </a:xfrm>
          <a:prstGeom prst="rect">
            <a:avLst/>
          </a:prstGeom>
          <a:ln w="12700">
            <a:miter lim="400000"/>
          </a:ln>
        </p:spPr>
      </p:pic>
      <p:graphicFrame>
        <p:nvGraphicFramePr>
          <p:cNvPr id="4212" name="Table"/>
          <p:cNvGraphicFramePr/>
          <p:nvPr/>
        </p:nvGraphicFramePr>
        <p:xfrm>
          <a:off x="1070316" y="1854200"/>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sz="6400">
                          <a:latin typeface="+mj-lt"/>
                          <a:ea typeface="+mj-ea"/>
                          <a:cs typeface="+mj-cs"/>
                          <a:sym typeface="Menlo"/>
                        </a:defRPr>
                      </a:pPr>
                      <a:endParaRP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4213" name="Table"/>
          <p:cNvGraphicFramePr/>
          <p:nvPr/>
        </p:nvGraphicFramePr>
        <p:xfrm>
          <a:off x="1070316" y="835446"/>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pic>
        <p:nvPicPr>
          <p:cNvPr id="4214" name="tombstone.png" descr="tombstone.png"/>
          <p:cNvPicPr>
            <a:picLocks noChangeAspect="1"/>
          </p:cNvPicPr>
          <p:nvPr/>
        </p:nvPicPr>
        <p:blipFill>
          <a:blip r:embed="rId2"/>
          <a:stretch>
            <a:fillRect/>
          </a:stretch>
        </p:blipFill>
        <p:spPr>
          <a:xfrm>
            <a:off x="9512433" y="2117574"/>
            <a:ext cx="691095" cy="850359"/>
          </a:xfrm>
          <a:prstGeom prst="rect">
            <a:avLst/>
          </a:prstGeom>
          <a:ln w="12700">
            <a:miter lim="400000"/>
          </a:ln>
        </p:spPr>
      </p:pic>
      <p:pic>
        <p:nvPicPr>
          <p:cNvPr id="4215" name="tombstone.png" descr="tombstone.png"/>
          <p:cNvPicPr>
            <a:picLocks noChangeAspect="1"/>
          </p:cNvPicPr>
          <p:nvPr/>
        </p:nvPicPr>
        <p:blipFill>
          <a:blip r:embed="rId2"/>
          <a:stretch>
            <a:fillRect/>
          </a:stretch>
        </p:blipFill>
        <p:spPr>
          <a:xfrm>
            <a:off x="1371733" y="2117574"/>
            <a:ext cx="691095" cy="850359"/>
          </a:xfrm>
          <a:prstGeom prst="rect">
            <a:avLst/>
          </a:prstGeom>
          <a:ln w="12700">
            <a:miter lim="400000"/>
          </a:ln>
        </p:spPr>
      </p:pic>
      <p:pic>
        <p:nvPicPr>
          <p:cNvPr id="4216" name="tombstone.png" descr="tombstone.png"/>
          <p:cNvPicPr>
            <a:picLocks noChangeAspect="1"/>
          </p:cNvPicPr>
          <p:nvPr/>
        </p:nvPicPr>
        <p:blipFill>
          <a:blip r:embed="rId2"/>
          <a:stretch>
            <a:fillRect/>
          </a:stretch>
        </p:blipFill>
        <p:spPr>
          <a:xfrm>
            <a:off x="5442083" y="2117574"/>
            <a:ext cx="691095" cy="850359"/>
          </a:xfrm>
          <a:prstGeom prst="rect">
            <a:avLst/>
          </a:prstGeom>
          <a:ln w="12700">
            <a:miter lim="400000"/>
          </a:ln>
        </p:spPr>
      </p:pic>
      <p:sp>
        <p:nvSpPr>
          <p:cNvPr id="4217" name="Inserting with  s"/>
          <p:cNvSpPr>
            <a:spLocks noGrp="1"/>
          </p:cNvSpPr>
          <p:nvPr>
            <p:ph type="title"/>
          </p:nvPr>
        </p:nvSpPr>
        <p:spPr>
          <a:xfrm>
            <a:off x="0" y="33020"/>
            <a:ext cx="13004801" cy="1188319"/>
          </a:xfrm>
          <a:prstGeom prst="rect">
            <a:avLst/>
          </a:prstGeom>
        </p:spPr>
        <p:txBody>
          <a:bodyPr/>
          <a:lstStyle>
            <a:lvl1pPr defTabSz="537463">
              <a:defRPr sz="7360" b="1"/>
            </a:lvl1pPr>
          </a:lstStyle>
          <a:p>
            <a:r>
              <a:t>Inserting with  s</a:t>
            </a:r>
          </a:p>
        </p:txBody>
      </p:sp>
      <p:sp>
        <p:nvSpPr>
          <p:cNvPr id="4218" name="Arrow"/>
          <p:cNvSpPr/>
          <p:nvPr/>
        </p:nvSpPr>
        <p:spPr>
          <a:xfrm rot="16200000">
            <a:off x="9417139" y="3583565"/>
            <a:ext cx="881682" cy="303509"/>
          </a:xfrm>
          <a:prstGeom prst="rightArrow">
            <a:avLst>
              <a:gd name="adj1" fmla="val 32000"/>
              <a:gd name="adj2" fmla="val 8763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19" name="We found the key k7 and its associated value v7, but we don’t want to probe an additional four times to find k7 every time we do a lookup for its value."/>
          <p:cNvSpPr/>
          <p:nvPr/>
        </p:nvSpPr>
        <p:spPr>
          <a:xfrm>
            <a:off x="781049" y="4118168"/>
            <a:ext cx="11442701"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We found the key k</a:t>
            </a:r>
            <a:r>
              <a:rPr baseline="-5999"/>
              <a:t>7</a:t>
            </a:r>
            <a:r>
              <a:t> and its associated value v</a:t>
            </a:r>
            <a:r>
              <a:rPr baseline="-5999"/>
              <a:t>7</a:t>
            </a:r>
            <a:r>
              <a:t>, but we don’t want to probe an additional four times to find k</a:t>
            </a:r>
            <a:r>
              <a:rPr baseline="-5999"/>
              <a:t>7</a:t>
            </a:r>
            <a:r>
              <a:t> every time we do a lookup for its value.</a:t>
            </a:r>
          </a:p>
        </p:txBody>
      </p:sp>
      <p:sp>
        <p:nvSpPr>
          <p:cNvPr id="4220" name="An optimization we can do it replace the earliest tombstone encountered with the value we did a lookup for. The next time we lookup the key it’ll be found much faster! We call this lazy deletion."/>
          <p:cNvSpPr/>
          <p:nvPr/>
        </p:nvSpPr>
        <p:spPr>
          <a:xfrm>
            <a:off x="325754" y="6639631"/>
            <a:ext cx="12353292"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An optimization we can do it replace the earliest tombstone encountered with the value we did a lookup for. The next time we lookup the key it’ll be found much faster! We call this </a:t>
            </a:r>
            <a:r>
              <a:rPr b="1">
                <a:solidFill>
                  <a:schemeClr val="accent2">
                    <a:satOff val="-13916"/>
                    <a:lumOff val="13989"/>
                  </a:schemeClr>
                </a:solidFill>
              </a:rPr>
              <a:t>lazy deletion</a:t>
            </a:r>
            <a:r>
              <a:t>.</a:t>
            </a:r>
          </a:p>
        </p:txBody>
      </p:sp>
    </p:spTree>
  </p:cSld>
  <p:clrMapOvr>
    <a:masterClrMapping/>
  </p:clrMapOvr>
  <p:transition spd="med"/>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22" name="tombstone.png" descr="tombstone.png"/>
          <p:cNvPicPr>
            <a:picLocks noChangeAspect="1"/>
          </p:cNvPicPr>
          <p:nvPr/>
        </p:nvPicPr>
        <p:blipFill>
          <a:blip r:embed="rId2"/>
          <a:stretch>
            <a:fillRect/>
          </a:stretch>
        </p:blipFill>
        <p:spPr>
          <a:xfrm>
            <a:off x="9995033" y="201999"/>
            <a:ext cx="691095" cy="850360"/>
          </a:xfrm>
          <a:prstGeom prst="rect">
            <a:avLst/>
          </a:prstGeom>
          <a:ln w="12700">
            <a:miter lim="400000"/>
          </a:ln>
        </p:spPr>
      </p:pic>
      <p:graphicFrame>
        <p:nvGraphicFramePr>
          <p:cNvPr id="4223" name="Table"/>
          <p:cNvGraphicFramePr/>
          <p:nvPr/>
        </p:nvGraphicFramePr>
        <p:xfrm>
          <a:off x="1070316" y="1854200"/>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sz="6400">
                          <a:latin typeface="+mj-lt"/>
                          <a:ea typeface="+mj-ea"/>
                          <a:cs typeface="+mj-cs"/>
                          <a:sym typeface="Menlo"/>
                        </a:defRPr>
                      </a:pPr>
                      <a:endParaRP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4224" name="Table"/>
          <p:cNvGraphicFramePr/>
          <p:nvPr/>
        </p:nvGraphicFramePr>
        <p:xfrm>
          <a:off x="1070316" y="835446"/>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pic>
        <p:nvPicPr>
          <p:cNvPr id="4225" name="tombstone.png" descr="tombstone.png"/>
          <p:cNvPicPr>
            <a:picLocks noChangeAspect="1"/>
          </p:cNvPicPr>
          <p:nvPr/>
        </p:nvPicPr>
        <p:blipFill>
          <a:blip r:embed="rId2"/>
          <a:stretch>
            <a:fillRect/>
          </a:stretch>
        </p:blipFill>
        <p:spPr>
          <a:xfrm>
            <a:off x="1371733" y="2117574"/>
            <a:ext cx="691095" cy="850359"/>
          </a:xfrm>
          <a:prstGeom prst="rect">
            <a:avLst/>
          </a:prstGeom>
          <a:ln w="12700">
            <a:miter lim="400000"/>
          </a:ln>
        </p:spPr>
      </p:pic>
      <p:pic>
        <p:nvPicPr>
          <p:cNvPr id="4226" name="tombstone.png" descr="tombstone.png"/>
          <p:cNvPicPr>
            <a:picLocks noChangeAspect="1"/>
          </p:cNvPicPr>
          <p:nvPr/>
        </p:nvPicPr>
        <p:blipFill>
          <a:blip r:embed="rId2"/>
          <a:stretch>
            <a:fillRect/>
          </a:stretch>
        </p:blipFill>
        <p:spPr>
          <a:xfrm>
            <a:off x="5442083" y="2117574"/>
            <a:ext cx="691095" cy="850359"/>
          </a:xfrm>
          <a:prstGeom prst="rect">
            <a:avLst/>
          </a:prstGeom>
          <a:ln w="12700">
            <a:miter lim="400000"/>
          </a:ln>
        </p:spPr>
      </p:pic>
      <p:sp>
        <p:nvSpPr>
          <p:cNvPr id="4227" name="Inserting with  s"/>
          <p:cNvSpPr>
            <a:spLocks noGrp="1"/>
          </p:cNvSpPr>
          <p:nvPr>
            <p:ph type="title"/>
          </p:nvPr>
        </p:nvSpPr>
        <p:spPr>
          <a:xfrm>
            <a:off x="0" y="33020"/>
            <a:ext cx="13004801" cy="1188319"/>
          </a:xfrm>
          <a:prstGeom prst="rect">
            <a:avLst/>
          </a:prstGeom>
        </p:spPr>
        <p:txBody>
          <a:bodyPr/>
          <a:lstStyle>
            <a:lvl1pPr defTabSz="537463">
              <a:defRPr sz="7360" b="1"/>
            </a:lvl1pPr>
          </a:lstStyle>
          <a:p>
            <a:r>
              <a:t>Inserting with  s</a:t>
            </a:r>
          </a:p>
        </p:txBody>
      </p:sp>
      <p:sp>
        <p:nvSpPr>
          <p:cNvPr id="4228" name="Arrow"/>
          <p:cNvSpPr/>
          <p:nvPr/>
        </p:nvSpPr>
        <p:spPr>
          <a:xfrm rot="16200000">
            <a:off x="9417139" y="3583565"/>
            <a:ext cx="881682" cy="303509"/>
          </a:xfrm>
          <a:prstGeom prst="rightArrow">
            <a:avLst>
              <a:gd name="adj1" fmla="val 32000"/>
              <a:gd name="adj2" fmla="val 8763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29" name="We found the key k7 and its associated value v7, but we don’t want to probe an additional four times to find k7 every time we do a lookup for its value."/>
          <p:cNvSpPr/>
          <p:nvPr/>
        </p:nvSpPr>
        <p:spPr>
          <a:xfrm>
            <a:off x="781049" y="4118168"/>
            <a:ext cx="11442701"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We found the key k</a:t>
            </a:r>
            <a:r>
              <a:rPr baseline="-5999"/>
              <a:t>7</a:t>
            </a:r>
            <a:r>
              <a:t> and its associated value v</a:t>
            </a:r>
            <a:r>
              <a:rPr baseline="-5999"/>
              <a:t>7</a:t>
            </a:r>
            <a:r>
              <a:t>, but we don’t want to probe an additional four times to find k</a:t>
            </a:r>
            <a:r>
              <a:rPr baseline="-5999"/>
              <a:t>7</a:t>
            </a:r>
            <a:r>
              <a:t> every time we do a lookup for its value.</a:t>
            </a:r>
          </a:p>
        </p:txBody>
      </p:sp>
      <p:sp>
        <p:nvSpPr>
          <p:cNvPr id="4230" name="An optimization we can do it replace the earliest tombstone encountered with the value we did a lookup for. The next time we lookup the key it’ll be found much faster! We call this lazy deletion."/>
          <p:cNvSpPr/>
          <p:nvPr/>
        </p:nvSpPr>
        <p:spPr>
          <a:xfrm>
            <a:off x="325754" y="6639631"/>
            <a:ext cx="12353292"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An optimization we can do it replace the earliest tombstone encountered with the value we did a lookup for. The next time we lookup the key it’ll be found much faster! We call this </a:t>
            </a:r>
            <a:r>
              <a:rPr b="1">
                <a:solidFill>
                  <a:schemeClr val="accent2">
                    <a:satOff val="-13916"/>
                    <a:lumOff val="13989"/>
                  </a:schemeClr>
                </a:solidFill>
              </a:rPr>
              <a:t>lazy deletion</a:t>
            </a:r>
            <a:r>
              <a:t>.</a:t>
            </a:r>
          </a:p>
        </p:txBody>
      </p:sp>
    </p:spTree>
  </p:cSld>
  <p:clrMapOvr>
    <a:masterClrMapping/>
  </p:clrMapOvr>
  <p:transition spd="med"/>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32" name="tombstone.png" descr="tombstone.png"/>
          <p:cNvPicPr>
            <a:picLocks noChangeAspect="1"/>
          </p:cNvPicPr>
          <p:nvPr/>
        </p:nvPicPr>
        <p:blipFill>
          <a:blip r:embed="rId2"/>
          <a:stretch>
            <a:fillRect/>
          </a:stretch>
        </p:blipFill>
        <p:spPr>
          <a:xfrm>
            <a:off x="9995033" y="201999"/>
            <a:ext cx="691095" cy="850360"/>
          </a:xfrm>
          <a:prstGeom prst="rect">
            <a:avLst/>
          </a:prstGeom>
          <a:ln w="12700">
            <a:miter lim="400000"/>
          </a:ln>
        </p:spPr>
      </p:pic>
      <p:graphicFrame>
        <p:nvGraphicFramePr>
          <p:cNvPr id="4233" name="Table"/>
          <p:cNvGraphicFramePr/>
          <p:nvPr/>
        </p:nvGraphicFramePr>
        <p:xfrm>
          <a:off x="1070316" y="1854200"/>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sz="6400">
                          <a:latin typeface="+mj-lt"/>
                          <a:ea typeface="+mj-ea"/>
                          <a:cs typeface="+mj-cs"/>
                          <a:sym typeface="Menlo"/>
                        </a:defRPr>
                      </a:pPr>
                      <a:endParaRP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4234" name="Table"/>
          <p:cNvGraphicFramePr/>
          <p:nvPr/>
        </p:nvGraphicFramePr>
        <p:xfrm>
          <a:off x="1070316" y="835446"/>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pic>
        <p:nvPicPr>
          <p:cNvPr id="4235" name="tombstone.png" descr="tombstone.png"/>
          <p:cNvPicPr>
            <a:picLocks noChangeAspect="1"/>
          </p:cNvPicPr>
          <p:nvPr/>
        </p:nvPicPr>
        <p:blipFill>
          <a:blip r:embed="rId2"/>
          <a:stretch>
            <a:fillRect/>
          </a:stretch>
        </p:blipFill>
        <p:spPr>
          <a:xfrm>
            <a:off x="1371733" y="2117574"/>
            <a:ext cx="691095" cy="850359"/>
          </a:xfrm>
          <a:prstGeom prst="rect">
            <a:avLst/>
          </a:prstGeom>
          <a:ln w="12700">
            <a:miter lim="400000"/>
          </a:ln>
        </p:spPr>
      </p:pic>
      <p:pic>
        <p:nvPicPr>
          <p:cNvPr id="4236" name="tombstone.png" descr="tombstone.png"/>
          <p:cNvPicPr>
            <a:picLocks noChangeAspect="1"/>
          </p:cNvPicPr>
          <p:nvPr/>
        </p:nvPicPr>
        <p:blipFill>
          <a:blip r:embed="rId2"/>
          <a:stretch>
            <a:fillRect/>
          </a:stretch>
        </p:blipFill>
        <p:spPr>
          <a:xfrm>
            <a:off x="5442083" y="2117574"/>
            <a:ext cx="691095" cy="850359"/>
          </a:xfrm>
          <a:prstGeom prst="rect">
            <a:avLst/>
          </a:prstGeom>
          <a:ln w="12700">
            <a:miter lim="400000"/>
          </a:ln>
        </p:spPr>
      </p:pic>
      <p:sp>
        <p:nvSpPr>
          <p:cNvPr id="4237" name="Inserting with  s"/>
          <p:cNvSpPr>
            <a:spLocks noGrp="1"/>
          </p:cNvSpPr>
          <p:nvPr>
            <p:ph type="title"/>
          </p:nvPr>
        </p:nvSpPr>
        <p:spPr>
          <a:xfrm>
            <a:off x="0" y="33020"/>
            <a:ext cx="13004801" cy="1188319"/>
          </a:xfrm>
          <a:prstGeom prst="rect">
            <a:avLst/>
          </a:prstGeom>
        </p:spPr>
        <p:txBody>
          <a:bodyPr/>
          <a:lstStyle>
            <a:lvl1pPr defTabSz="537463">
              <a:defRPr sz="7360" b="1"/>
            </a:lvl1pPr>
          </a:lstStyle>
          <a:p>
            <a:r>
              <a:t>Inserting with  s</a:t>
            </a:r>
          </a:p>
        </p:txBody>
      </p:sp>
      <p:sp>
        <p:nvSpPr>
          <p:cNvPr id="4238" name="Arrow"/>
          <p:cNvSpPr/>
          <p:nvPr/>
        </p:nvSpPr>
        <p:spPr>
          <a:xfrm rot="16200000">
            <a:off x="9417139" y="3583565"/>
            <a:ext cx="881682" cy="303509"/>
          </a:xfrm>
          <a:prstGeom prst="rightArrow">
            <a:avLst>
              <a:gd name="adj1" fmla="val 32000"/>
              <a:gd name="adj2" fmla="val 8763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39" name="We found the key k7 and its associated value v7, but we don’t want to probe an additional four times to find k7 every time we do a lookup for its value."/>
          <p:cNvSpPr/>
          <p:nvPr/>
        </p:nvSpPr>
        <p:spPr>
          <a:xfrm>
            <a:off x="781049" y="4118168"/>
            <a:ext cx="11442701"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We found the key k</a:t>
            </a:r>
            <a:r>
              <a:rPr baseline="-5999"/>
              <a:t>7</a:t>
            </a:r>
            <a:r>
              <a:t> and its associated value v</a:t>
            </a:r>
            <a:r>
              <a:rPr baseline="-5999"/>
              <a:t>7</a:t>
            </a:r>
            <a:r>
              <a:t>, but we don’t want to probe an additional four times to find k</a:t>
            </a:r>
            <a:r>
              <a:rPr baseline="-5999"/>
              <a:t>7</a:t>
            </a:r>
            <a:r>
              <a:t> every time we do a lookup for its value.</a:t>
            </a:r>
          </a:p>
        </p:txBody>
      </p:sp>
      <p:sp>
        <p:nvSpPr>
          <p:cNvPr id="4240" name="An optimization we can do it replace the earliest tombstone encountered with the value we did a lookup for. The next time we lookup the key it’ll be found much faster! We call this lazy deletion."/>
          <p:cNvSpPr/>
          <p:nvPr/>
        </p:nvSpPr>
        <p:spPr>
          <a:xfrm>
            <a:off x="325754" y="6639631"/>
            <a:ext cx="12353292"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An optimization we can do it replace the earliest tombstone encountered with the value we did a lookup for. The next time we lookup the key it’ll be found much faster! We call this </a:t>
            </a:r>
            <a:r>
              <a:rPr b="1">
                <a:solidFill>
                  <a:schemeClr val="accent2">
                    <a:satOff val="-13916"/>
                    <a:lumOff val="13989"/>
                  </a:schemeClr>
                </a:solidFill>
              </a:rPr>
              <a:t>lazy deletion</a:t>
            </a:r>
            <a:r>
              <a:t>.</a:t>
            </a:r>
          </a:p>
        </p:txBody>
      </p:sp>
    </p:spTree>
  </p:cSld>
  <p:clrMapOvr>
    <a:masterClrMapping/>
  </p:clrMapOvr>
  <p:transition spd="med"/>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42" name="tombstone.png" descr="tombstone.png"/>
          <p:cNvPicPr>
            <a:picLocks noChangeAspect="1"/>
          </p:cNvPicPr>
          <p:nvPr/>
        </p:nvPicPr>
        <p:blipFill>
          <a:blip r:embed="rId2"/>
          <a:stretch>
            <a:fillRect/>
          </a:stretch>
        </p:blipFill>
        <p:spPr>
          <a:xfrm>
            <a:off x="9995033" y="201999"/>
            <a:ext cx="691095" cy="850360"/>
          </a:xfrm>
          <a:prstGeom prst="rect">
            <a:avLst/>
          </a:prstGeom>
          <a:ln w="12700">
            <a:miter lim="400000"/>
          </a:ln>
        </p:spPr>
      </p:pic>
      <p:graphicFrame>
        <p:nvGraphicFramePr>
          <p:cNvPr id="4243" name="Table"/>
          <p:cNvGraphicFramePr/>
          <p:nvPr/>
        </p:nvGraphicFramePr>
        <p:xfrm>
          <a:off x="1070316" y="1854200"/>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sz="6400">
                          <a:latin typeface="+mj-lt"/>
                          <a:ea typeface="+mj-ea"/>
                          <a:cs typeface="+mj-cs"/>
                          <a:sym typeface="Menlo"/>
                        </a:defRPr>
                      </a:pPr>
                      <a:endParaRP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6400">
                          <a:latin typeface="+mj-lt"/>
                          <a:ea typeface="+mj-ea"/>
                          <a:cs typeface="+mj-cs"/>
                          <a:sym typeface="Menlo"/>
                        </a:defRPr>
                      </a:pPr>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sz="3600">
                          <a:latin typeface="+mj-lt"/>
                          <a:ea typeface="+mj-ea"/>
                          <a:cs typeface="+mj-cs"/>
                          <a:sym typeface="Menlo"/>
                        </a:defRPr>
                      </a:pPr>
                      <a:r>
                        <a:t>k</a:t>
                      </a:r>
                      <a:r>
                        <a:rPr baseline="-5999"/>
                        <a:t>7</a:t>
                      </a:r>
                      <a:r>
                        <a:t>,v</a:t>
                      </a:r>
                      <a:r>
                        <a:rPr baseline="-5999"/>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64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4244" name="Table"/>
          <p:cNvGraphicFramePr/>
          <p:nvPr/>
        </p:nvGraphicFramePr>
        <p:xfrm>
          <a:off x="1070316" y="835446"/>
          <a:ext cx="10864168" cy="1377106"/>
        </p:xfrm>
        <a:graphic>
          <a:graphicData uri="http://schemas.openxmlformats.org/drawingml/2006/table">
            <a:tbl>
              <a:tblPr>
                <a:tableStyleId>{4C3C2611-4C71-4FC5-86AE-919BDF0F9419}</a:tableStyleId>
              </a:tblPr>
              <a:tblGrid>
                <a:gridCol w="1358021">
                  <a:extLst>
                    <a:ext uri="{9D8B030D-6E8A-4147-A177-3AD203B41FA5}">
                      <a16:colId xmlns:a16="http://schemas.microsoft.com/office/drawing/2014/main" val="20000"/>
                    </a:ext>
                  </a:extLst>
                </a:gridCol>
                <a:gridCol w="1358021">
                  <a:extLst>
                    <a:ext uri="{9D8B030D-6E8A-4147-A177-3AD203B41FA5}">
                      <a16:colId xmlns:a16="http://schemas.microsoft.com/office/drawing/2014/main" val="20001"/>
                    </a:ext>
                  </a:extLst>
                </a:gridCol>
                <a:gridCol w="1358021">
                  <a:extLst>
                    <a:ext uri="{9D8B030D-6E8A-4147-A177-3AD203B41FA5}">
                      <a16:colId xmlns:a16="http://schemas.microsoft.com/office/drawing/2014/main" val="20002"/>
                    </a:ext>
                  </a:extLst>
                </a:gridCol>
                <a:gridCol w="1358021">
                  <a:extLst>
                    <a:ext uri="{9D8B030D-6E8A-4147-A177-3AD203B41FA5}">
                      <a16:colId xmlns:a16="http://schemas.microsoft.com/office/drawing/2014/main" val="20003"/>
                    </a:ext>
                  </a:extLst>
                </a:gridCol>
                <a:gridCol w="1358021">
                  <a:extLst>
                    <a:ext uri="{9D8B030D-6E8A-4147-A177-3AD203B41FA5}">
                      <a16:colId xmlns:a16="http://schemas.microsoft.com/office/drawing/2014/main" val="20004"/>
                    </a:ext>
                  </a:extLst>
                </a:gridCol>
                <a:gridCol w="1358021">
                  <a:extLst>
                    <a:ext uri="{9D8B030D-6E8A-4147-A177-3AD203B41FA5}">
                      <a16:colId xmlns:a16="http://schemas.microsoft.com/office/drawing/2014/main" val="20005"/>
                    </a:ext>
                  </a:extLst>
                </a:gridCol>
                <a:gridCol w="1358021">
                  <a:extLst>
                    <a:ext uri="{9D8B030D-6E8A-4147-A177-3AD203B41FA5}">
                      <a16:colId xmlns:a16="http://schemas.microsoft.com/office/drawing/2014/main" val="20006"/>
                    </a:ext>
                  </a:extLst>
                </a:gridCol>
                <a:gridCol w="1358021">
                  <a:extLst>
                    <a:ext uri="{9D8B030D-6E8A-4147-A177-3AD203B41FA5}">
                      <a16:colId xmlns:a16="http://schemas.microsoft.com/office/drawing/2014/main" val="20007"/>
                    </a:ext>
                  </a:extLst>
                </a:gridCol>
              </a:tblGrid>
              <a:tr h="1377106">
                <a:tc>
                  <a:txBody>
                    <a:bodyPr/>
                    <a:lstStyle/>
                    <a:p>
                      <a:pPr>
                        <a:defRPr>
                          <a:solidFill>
                            <a:srgbClr val="000000"/>
                          </a:solidFill>
                        </a:defRPr>
                      </a:pPr>
                      <a:r>
                        <a:rPr sz="4800">
                          <a:solidFill>
                            <a:srgbClr val="FFFFFF"/>
                          </a:solidFill>
                          <a:latin typeface="+mj-lt"/>
                          <a:ea typeface="+mj-ea"/>
                          <a:cs typeface="+mj-cs"/>
                          <a:sym typeface="Menlo"/>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a:defRPr>
                          <a:solidFill>
                            <a:srgbClr val="000000"/>
                          </a:solidFill>
                        </a:defRPr>
                      </a:pPr>
                      <a:r>
                        <a:rPr sz="4800">
                          <a:solidFill>
                            <a:srgbClr val="FFFFFF"/>
                          </a:solidFill>
                          <a:latin typeface="+mj-lt"/>
                          <a:ea typeface="+mj-ea"/>
                          <a:cs typeface="+mj-cs"/>
                          <a:sym typeface="Menlo"/>
                        </a:rPr>
                        <a:t>7</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pic>
        <p:nvPicPr>
          <p:cNvPr id="4245" name="tombstone.png" descr="tombstone.png"/>
          <p:cNvPicPr>
            <a:picLocks noChangeAspect="1"/>
          </p:cNvPicPr>
          <p:nvPr/>
        </p:nvPicPr>
        <p:blipFill>
          <a:blip r:embed="rId2"/>
          <a:stretch>
            <a:fillRect/>
          </a:stretch>
        </p:blipFill>
        <p:spPr>
          <a:xfrm>
            <a:off x="1371733" y="2117574"/>
            <a:ext cx="691095" cy="850359"/>
          </a:xfrm>
          <a:prstGeom prst="rect">
            <a:avLst/>
          </a:prstGeom>
          <a:ln w="12700">
            <a:miter lim="400000"/>
          </a:ln>
        </p:spPr>
      </p:pic>
      <p:pic>
        <p:nvPicPr>
          <p:cNvPr id="4246" name="tombstone.png" descr="tombstone.png"/>
          <p:cNvPicPr>
            <a:picLocks noChangeAspect="1"/>
          </p:cNvPicPr>
          <p:nvPr/>
        </p:nvPicPr>
        <p:blipFill>
          <a:blip r:embed="rId2"/>
          <a:stretch>
            <a:fillRect/>
          </a:stretch>
        </p:blipFill>
        <p:spPr>
          <a:xfrm>
            <a:off x="5442083" y="2117574"/>
            <a:ext cx="691095" cy="850359"/>
          </a:xfrm>
          <a:prstGeom prst="rect">
            <a:avLst/>
          </a:prstGeom>
          <a:ln w="12700">
            <a:miter lim="400000"/>
          </a:ln>
        </p:spPr>
      </p:pic>
      <p:sp>
        <p:nvSpPr>
          <p:cNvPr id="4247" name="Inserting with  s"/>
          <p:cNvSpPr>
            <a:spLocks noGrp="1"/>
          </p:cNvSpPr>
          <p:nvPr>
            <p:ph type="title"/>
          </p:nvPr>
        </p:nvSpPr>
        <p:spPr>
          <a:xfrm>
            <a:off x="0" y="33020"/>
            <a:ext cx="13004801" cy="1188319"/>
          </a:xfrm>
          <a:prstGeom prst="rect">
            <a:avLst/>
          </a:prstGeom>
        </p:spPr>
        <p:txBody>
          <a:bodyPr/>
          <a:lstStyle>
            <a:lvl1pPr defTabSz="537463">
              <a:defRPr sz="7360" b="1"/>
            </a:lvl1pPr>
          </a:lstStyle>
          <a:p>
            <a:r>
              <a:t>Inserting with  s</a:t>
            </a:r>
          </a:p>
        </p:txBody>
      </p:sp>
      <p:sp>
        <p:nvSpPr>
          <p:cNvPr id="4248" name="We found the key k7 and its associated value v7, but we don’t want to probe an additional four times to find k7 every time we do a lookup for its value."/>
          <p:cNvSpPr/>
          <p:nvPr/>
        </p:nvSpPr>
        <p:spPr>
          <a:xfrm>
            <a:off x="781049" y="4118168"/>
            <a:ext cx="11442701"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We found the key k</a:t>
            </a:r>
            <a:r>
              <a:rPr baseline="-5999"/>
              <a:t>7</a:t>
            </a:r>
            <a:r>
              <a:t> and its associated value v</a:t>
            </a:r>
            <a:r>
              <a:rPr baseline="-5999"/>
              <a:t>7</a:t>
            </a:r>
            <a:r>
              <a:t>, but we don’t want to probe an additional four times to find k</a:t>
            </a:r>
            <a:r>
              <a:rPr baseline="-5999"/>
              <a:t>7</a:t>
            </a:r>
            <a:r>
              <a:t> every time we do a lookup for its value.</a:t>
            </a:r>
          </a:p>
        </p:txBody>
      </p:sp>
      <p:sp>
        <p:nvSpPr>
          <p:cNvPr id="4249" name="An optimization we can do it replace the earliest tombstone encountered with the value we did a lookup for. The next time we lookup the key it’ll be found much faster! We call this lazy deletion."/>
          <p:cNvSpPr/>
          <p:nvPr/>
        </p:nvSpPr>
        <p:spPr>
          <a:xfrm>
            <a:off x="325754" y="6639631"/>
            <a:ext cx="12353292"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An optimization we can do it replace the earliest tombstone encountered with the value we did a lookup for. The next time we lookup the key it’ll be found much faster! We call this </a:t>
            </a:r>
            <a:r>
              <a:rPr b="1">
                <a:solidFill>
                  <a:schemeClr val="accent2">
                    <a:satOff val="-13916"/>
                    <a:lumOff val="13989"/>
                  </a:schemeClr>
                </a:solidFill>
              </a:rPr>
              <a:t>lazy deletion</a:t>
            </a:r>
            <a:r>
              <a:t>.</a:t>
            </a:r>
          </a:p>
        </p:txBody>
      </p:sp>
    </p:spTree>
  </p:cSld>
  <p:clrMapOvr>
    <a:masterClrMapping/>
  </p:clrMapOvr>
  <p:transition spd="med"/>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1" name="Next Video:…"/>
          <p:cNvSpPr>
            <a:spLocks noGrp="1"/>
          </p:cNvSpPr>
          <p:nvPr>
            <p:ph type="title"/>
          </p:nvPr>
        </p:nvSpPr>
        <p:spPr>
          <a:xfrm>
            <a:off x="-419855" y="-35590"/>
            <a:ext cx="14674335" cy="1832968"/>
          </a:xfrm>
          <a:prstGeom prst="rect">
            <a:avLst/>
          </a:prstGeom>
        </p:spPr>
        <p:txBody>
          <a:bodyPr/>
          <a:lstStyle/>
          <a:p>
            <a:pPr defTabSz="531622">
              <a:defRPr sz="5824" b="1"/>
            </a:pPr>
            <a:r>
              <a:t>Next Video: </a:t>
            </a:r>
          </a:p>
          <a:p>
            <a:pPr defTabSz="531622">
              <a:defRPr sz="5824" b="1"/>
            </a:pPr>
            <a:r>
              <a:t>hash table source code!</a:t>
            </a:r>
          </a:p>
        </p:txBody>
      </p:sp>
      <p:sp>
        <p:nvSpPr>
          <p:cNvPr id="4252" name="Multiple hash table implementations and source code and tests can all be found at:"/>
          <p:cNvSpPr/>
          <p:nvPr/>
        </p:nvSpPr>
        <p:spPr>
          <a:xfrm>
            <a:off x="97352" y="7332944"/>
            <a:ext cx="12810096" cy="149790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defTabSz="286258">
              <a:defRPr sz="3920"/>
            </a:lvl1pPr>
          </a:lstStyle>
          <a:p>
            <a:r>
              <a:t>Multiple hash table implementations and source code and tests can all be found at:</a:t>
            </a:r>
          </a:p>
        </p:txBody>
      </p:sp>
      <p:sp>
        <p:nvSpPr>
          <p:cNvPr id="4253" name="github.com/williamfiset/data-structures"/>
          <p:cNvSpPr/>
          <p:nvPr/>
        </p:nvSpPr>
        <p:spPr>
          <a:xfrm>
            <a:off x="779530" y="8782701"/>
            <a:ext cx="11445740" cy="660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800" b="1" u="sng">
                <a:hlinkClick r:id="rId2"/>
              </a:defRPr>
            </a:lvl1pPr>
          </a:lstStyle>
          <a:p>
            <a:pPr>
              <a:defRPr u="none"/>
            </a:pPr>
            <a:r>
              <a:rPr u="sng">
                <a:hlinkClick r:id="rId2"/>
              </a:rPr>
              <a:t>github.com/williamfiset/data-structures</a:t>
            </a:r>
          </a:p>
        </p:txBody>
      </p:sp>
    </p:spTree>
  </p:cSld>
  <p:clrMapOvr>
    <a:masterClrMapping/>
  </p:clrMapOvr>
  <p:transition spd="med"/>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5" name="Hash table…"/>
          <p:cNvSpPr>
            <a:spLocks noGrp="1"/>
          </p:cNvSpPr>
          <p:nvPr>
            <p:ph type="title"/>
          </p:nvPr>
        </p:nvSpPr>
        <p:spPr>
          <a:xfrm>
            <a:off x="-773653" y="1312478"/>
            <a:ext cx="14100187" cy="4449089"/>
          </a:xfrm>
          <a:prstGeom prst="rect">
            <a:avLst/>
          </a:prstGeom>
        </p:spPr>
        <p:txBody>
          <a:bodyPr/>
          <a:lstStyle/>
          <a:p>
            <a:pPr>
              <a:defRPr sz="14400"/>
            </a:pPr>
            <a:r>
              <a:t>Hash table </a:t>
            </a:r>
          </a:p>
          <a:p>
            <a:pPr>
              <a:defRPr sz="14400"/>
            </a:pPr>
            <a:r>
              <a:t>Source Code</a:t>
            </a:r>
          </a:p>
        </p:txBody>
      </p:sp>
      <p:sp>
        <p:nvSpPr>
          <p:cNvPr id="4256" name="William Fiset"/>
          <p:cNvSpPr/>
          <p:nvPr/>
        </p:nvSpPr>
        <p:spPr>
          <a:xfrm>
            <a:off x="4009984" y="6686389"/>
            <a:ext cx="4984832" cy="825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900" b="1"/>
            </a:lvl1pPr>
          </a:lstStyle>
          <a:p>
            <a:r>
              <a:t>William Fiset</a:t>
            </a:r>
          </a:p>
        </p:txBody>
      </p:sp>
    </p:spTree>
  </p:cSld>
  <p:clrMapOvr>
    <a:masterClrMapping/>
  </p:clrMapOvr>
  <p:transition spd="med"/>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8" name="Source Code Link"/>
          <p:cNvSpPr>
            <a:spLocks noGrp="1"/>
          </p:cNvSpPr>
          <p:nvPr>
            <p:ph type="title"/>
          </p:nvPr>
        </p:nvSpPr>
        <p:spPr>
          <a:xfrm>
            <a:off x="-858320" y="419245"/>
            <a:ext cx="14100187" cy="2169240"/>
          </a:xfrm>
          <a:prstGeom prst="rect">
            <a:avLst/>
          </a:prstGeom>
        </p:spPr>
        <p:txBody>
          <a:bodyPr/>
          <a:lstStyle>
            <a:lvl1pPr>
              <a:defRPr sz="9000"/>
            </a:lvl1pPr>
          </a:lstStyle>
          <a:p>
            <a:r>
              <a:t>Source Code Link</a:t>
            </a:r>
          </a:p>
        </p:txBody>
      </p:sp>
      <p:sp>
        <p:nvSpPr>
          <p:cNvPr id="4259" name="Implementation source code and tests can all be found at the following link:"/>
          <p:cNvSpPr/>
          <p:nvPr/>
        </p:nvSpPr>
        <p:spPr>
          <a:xfrm>
            <a:off x="1900485" y="2846494"/>
            <a:ext cx="8647820" cy="206498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defTabSz="309625">
              <a:defRPr sz="4240"/>
            </a:lvl1pPr>
          </a:lstStyle>
          <a:p>
            <a:r>
              <a:t>Implementation source code and tests can all be found at the following link:</a:t>
            </a:r>
          </a:p>
        </p:txBody>
      </p:sp>
      <p:sp>
        <p:nvSpPr>
          <p:cNvPr id="4260" name="github.com/williamfiset/data-structures"/>
          <p:cNvSpPr/>
          <p:nvPr/>
        </p:nvSpPr>
        <p:spPr>
          <a:xfrm>
            <a:off x="779530" y="5494588"/>
            <a:ext cx="11445740" cy="660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800" b="1" u="sng">
                <a:hlinkClick r:id="rId2"/>
              </a:defRPr>
            </a:lvl1pPr>
          </a:lstStyle>
          <a:p>
            <a:pPr>
              <a:defRPr u="none"/>
            </a:pPr>
            <a:r>
              <a:rPr u="sng">
                <a:hlinkClick r:id="rId2"/>
              </a:rPr>
              <a:t>github.com/williamfiset/data-structures</a:t>
            </a:r>
          </a:p>
        </p:txBody>
      </p:sp>
      <p:sp>
        <p:nvSpPr>
          <p:cNvPr id="4261" name="NOTE: Make sure you have understood the previous videos in this section explaining how a hash table works before continuing!"/>
          <p:cNvSpPr/>
          <p:nvPr/>
        </p:nvSpPr>
        <p:spPr>
          <a:xfrm>
            <a:off x="562111" y="7171114"/>
            <a:ext cx="11880578"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NOTE: Make sure you have understood the previous videos in this section explaining how a hash table works before continuing! </a:t>
            </a:r>
          </a:p>
        </p:txBody>
      </p:sp>
    </p:spTree>
  </p:cSld>
  <p:clrMapOvr>
    <a:masterClrMapping/>
  </p:clrMapOvr>
  <p:transition spd="med"/>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Separate chaining deals with hash collisions by maintaining a data structure (usually a linked list) to hold all the different values which hashed to a particular value."/>
          <p:cNvSpPr/>
          <p:nvPr/>
        </p:nvSpPr>
        <p:spPr>
          <a:xfrm>
            <a:off x="279573" y="2397124"/>
            <a:ext cx="12445654"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a:solidFill>
                  <a:schemeClr val="accent2">
                    <a:satOff val="-13916"/>
                    <a:lumOff val="13989"/>
                  </a:schemeClr>
                </a:solidFill>
              </a:rPr>
              <a:t>Separate chaining</a:t>
            </a:r>
            <a:r>
              <a:t> deals with hash collisions by maintaining a data structure (usually a linked list) to hold all the different values which hashed to a particular value.</a:t>
            </a:r>
          </a:p>
        </p:txBody>
      </p:sp>
      <p:sp>
        <p:nvSpPr>
          <p:cNvPr id="337" name="Open addressing deals with hash collisions by finding another place within the hash table for the object to go by offsetting it from the position to which it hashed to."/>
          <p:cNvSpPr/>
          <p:nvPr/>
        </p:nvSpPr>
        <p:spPr>
          <a:xfrm>
            <a:off x="279573" y="5669198"/>
            <a:ext cx="12445654"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a:solidFill>
                  <a:schemeClr val="accent2">
                    <a:satOff val="-13916"/>
                    <a:lumOff val="13989"/>
                  </a:schemeClr>
                </a:solidFill>
              </a:rPr>
              <a:t>Open addressing</a:t>
            </a:r>
            <a:r>
              <a:t> deals with hash collisions by finding another place within the hash table for the object to go by offsetting it from the position to which it hashed to.</a:t>
            </a:r>
          </a:p>
        </p:txBody>
      </p:sp>
      <p:sp>
        <p:nvSpPr>
          <p:cNvPr id="338" name="How does a hash table work?"/>
          <p:cNvSpPr>
            <a:spLocks noGrp="1"/>
          </p:cNvSpPr>
          <p:nvPr>
            <p:ph type="title"/>
          </p:nvPr>
        </p:nvSpPr>
        <p:spPr>
          <a:xfrm>
            <a:off x="436909" y="142907"/>
            <a:ext cx="12130981" cy="1166544"/>
          </a:xfrm>
          <a:prstGeom prst="rect">
            <a:avLst/>
          </a:prstGeom>
        </p:spPr>
        <p:txBody>
          <a:bodyPr/>
          <a:lstStyle>
            <a:lvl1pPr defTabSz="420624">
              <a:defRPr sz="5760" b="1"/>
            </a:lvl1pPr>
          </a:lstStyle>
          <a:p>
            <a:r>
              <a:t>How does a hash table work?</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Outline"/>
          <p:cNvSpPr>
            <a:spLocks noGrp="1"/>
          </p:cNvSpPr>
          <p:nvPr>
            <p:ph type="title"/>
          </p:nvPr>
        </p:nvSpPr>
        <p:spPr>
          <a:xfrm>
            <a:off x="952500" y="-5328"/>
            <a:ext cx="11099800" cy="1421763"/>
          </a:xfrm>
          <a:prstGeom prst="rect">
            <a:avLst/>
          </a:prstGeom>
        </p:spPr>
        <p:txBody>
          <a:bodyPr/>
          <a:lstStyle>
            <a:lvl1pPr>
              <a:defRPr b="1"/>
            </a:lvl1pPr>
          </a:lstStyle>
          <a:p>
            <a:r>
              <a:t>Outline</a:t>
            </a:r>
          </a:p>
        </p:txBody>
      </p:sp>
      <p:sp>
        <p:nvSpPr>
          <p:cNvPr id="129" name="Double hashing…"/>
          <p:cNvSpPr>
            <a:spLocks noGrp="1"/>
          </p:cNvSpPr>
          <p:nvPr>
            <p:ph type="body" idx="1"/>
          </p:nvPr>
        </p:nvSpPr>
        <p:spPr>
          <a:xfrm>
            <a:off x="1445911" y="1365692"/>
            <a:ext cx="11789775" cy="7785343"/>
          </a:xfrm>
          <a:prstGeom prst="rect">
            <a:avLst/>
          </a:prstGeom>
        </p:spPr>
        <p:txBody>
          <a:bodyPr/>
          <a:lstStyle/>
          <a:p>
            <a:pPr marL="533400" lvl="1" indent="-266700" defTabSz="350520">
              <a:spcBef>
                <a:spcPts val="2400"/>
              </a:spcBef>
              <a:defRPr sz="2820" b="1">
                <a:solidFill>
                  <a:schemeClr val="accent2">
                    <a:satOff val="-13916"/>
                    <a:lumOff val="13989"/>
                  </a:schemeClr>
                </a:solidFill>
              </a:defRPr>
            </a:pPr>
            <a:r>
              <a:t>Double hashing</a:t>
            </a:r>
          </a:p>
          <a:p>
            <a:pPr marL="800100" lvl="2" indent="-266700" defTabSz="350520">
              <a:spcBef>
                <a:spcPts val="2400"/>
              </a:spcBef>
              <a:defRPr sz="2820"/>
            </a:pPr>
            <a:r>
              <a:t>What is double hashing? How does it work?</a:t>
            </a:r>
          </a:p>
          <a:p>
            <a:pPr marL="800100" lvl="2" indent="-266700" defTabSz="350520">
              <a:spcBef>
                <a:spcPts val="2400"/>
              </a:spcBef>
              <a:defRPr sz="2820"/>
            </a:pPr>
            <a:r>
              <a:t>Chaos with cycles</a:t>
            </a:r>
          </a:p>
          <a:p>
            <a:pPr marL="800100" lvl="2" indent="-266700" defTabSz="350520">
              <a:spcBef>
                <a:spcPts val="2400"/>
              </a:spcBef>
              <a:defRPr sz="2820"/>
            </a:pPr>
            <a:r>
              <a:t>Constructing a new hash function</a:t>
            </a:r>
          </a:p>
          <a:p>
            <a:pPr marL="1066800" lvl="3" indent="-266700" defTabSz="350520">
              <a:spcBef>
                <a:spcPts val="2400"/>
              </a:spcBef>
              <a:defRPr sz="2820"/>
            </a:pPr>
            <a:r>
              <a:t>Universal hash functions</a:t>
            </a:r>
          </a:p>
          <a:p>
            <a:pPr marL="800100" lvl="2" indent="-266700" defTabSz="350520">
              <a:spcBef>
                <a:spcPts val="2400"/>
              </a:spcBef>
              <a:defRPr sz="2820"/>
            </a:pPr>
            <a:r>
              <a:t>Inserting/resize example</a:t>
            </a:r>
          </a:p>
          <a:p>
            <a:pPr marL="533400" lvl="1" indent="-266700" defTabSz="350520">
              <a:spcBef>
                <a:spcPts val="2400"/>
              </a:spcBef>
              <a:defRPr sz="2820"/>
            </a:pPr>
            <a:r>
              <a:t>Removing elements</a:t>
            </a:r>
          </a:p>
          <a:p>
            <a:pPr marL="800100" lvl="2" indent="-266700" defTabSz="350520">
              <a:spcBef>
                <a:spcPts val="2400"/>
              </a:spcBef>
              <a:defRPr sz="2820"/>
            </a:pPr>
            <a:r>
              <a:t>Solution using tombstones</a:t>
            </a:r>
          </a:p>
          <a:p>
            <a:pPr marL="800100" lvl="2" indent="-266700" defTabSz="350520">
              <a:spcBef>
                <a:spcPts val="2400"/>
              </a:spcBef>
              <a:defRPr sz="2820"/>
            </a:pPr>
            <a:r>
              <a:t>Lazy deletion/relocation</a:t>
            </a:r>
          </a:p>
          <a:p>
            <a:pPr marL="800100" lvl="2" indent="-266700" defTabSz="350520">
              <a:spcBef>
                <a:spcPts val="2400"/>
              </a:spcBef>
              <a:defRPr sz="2820"/>
            </a:pPr>
            <a:r>
              <a:t>Lots of examples</a:t>
            </a:r>
          </a:p>
          <a:p>
            <a:pPr marL="533400" lvl="1" indent="-266700" defTabSz="350520">
              <a:spcBef>
                <a:spcPts val="2400"/>
              </a:spcBef>
              <a:defRPr sz="2820"/>
            </a:pPr>
            <a:r>
              <a:t>Source code!</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Complexity"/>
          <p:cNvSpPr>
            <a:spLocks noGrp="1"/>
          </p:cNvSpPr>
          <p:nvPr>
            <p:ph type="title"/>
          </p:nvPr>
        </p:nvSpPr>
        <p:spPr>
          <a:prstGeom prst="rect">
            <a:avLst/>
          </a:prstGeom>
        </p:spPr>
        <p:txBody>
          <a:bodyPr/>
          <a:lstStyle>
            <a:lvl1pPr defTabSz="531622">
              <a:defRPr sz="8190"/>
            </a:lvl1pPr>
          </a:lstStyle>
          <a:p>
            <a:r>
              <a:t>Complexity</a:t>
            </a:r>
          </a:p>
        </p:txBody>
      </p:sp>
      <p:graphicFrame>
        <p:nvGraphicFramePr>
          <p:cNvPr id="341" name="Table"/>
          <p:cNvGraphicFramePr/>
          <p:nvPr/>
        </p:nvGraphicFramePr>
        <p:xfrm>
          <a:off x="747166" y="1656531"/>
          <a:ext cx="11513643" cy="5630913"/>
        </p:xfrm>
        <a:graphic>
          <a:graphicData uri="http://schemas.openxmlformats.org/drawingml/2006/table">
            <a:tbl>
              <a:tblPr>
                <a:tableStyleId>{4C3C2611-4C71-4FC5-86AE-919BDF0F9419}</a:tableStyleId>
              </a:tblPr>
              <a:tblGrid>
                <a:gridCol w="3836822">
                  <a:extLst>
                    <a:ext uri="{9D8B030D-6E8A-4147-A177-3AD203B41FA5}">
                      <a16:colId xmlns:a16="http://schemas.microsoft.com/office/drawing/2014/main" val="20000"/>
                    </a:ext>
                  </a:extLst>
                </a:gridCol>
                <a:gridCol w="3836822">
                  <a:extLst>
                    <a:ext uri="{9D8B030D-6E8A-4147-A177-3AD203B41FA5}">
                      <a16:colId xmlns:a16="http://schemas.microsoft.com/office/drawing/2014/main" val="20001"/>
                    </a:ext>
                  </a:extLst>
                </a:gridCol>
                <a:gridCol w="3836822">
                  <a:extLst>
                    <a:ext uri="{9D8B030D-6E8A-4147-A177-3AD203B41FA5}">
                      <a16:colId xmlns:a16="http://schemas.microsoft.com/office/drawing/2014/main" val="20002"/>
                    </a:ext>
                  </a:extLst>
                </a:gridCol>
              </a:tblGrid>
              <a:tr h="1406934">
                <a:tc>
                  <a:txBody>
                    <a:bodyPr/>
                    <a:lstStyle/>
                    <a:p>
                      <a:pPr defTabSz="914400">
                        <a:defRPr>
                          <a:solidFill>
                            <a:srgbClr val="000000"/>
                          </a:solidFill>
                        </a:defRPr>
                      </a:pPr>
                      <a:r>
                        <a:rPr sz="3600" b="1">
                          <a:solidFill>
                            <a:srgbClr val="FFFFFF"/>
                          </a:solidFill>
                          <a:latin typeface="Helvetica"/>
                          <a:ea typeface="Helvetica"/>
                          <a:cs typeface="Helvetica"/>
                          <a:sym typeface="Helvetica"/>
                        </a:rPr>
                        <a:t>Operation</a:t>
                      </a:r>
                    </a:p>
                  </a:txBody>
                  <a:tcPr marL="50800" marR="50800" marT="50800" marB="50800" anchor="ctr" horzOverflow="overflow">
                    <a:lnL w="3175">
                      <a:solidFill>
                        <a:srgbClr val="D6D6D6"/>
                      </a:solidFill>
                      <a:miter lim="400000"/>
                    </a:lnL>
                    <a:lnT w="3175">
                      <a:solidFill>
                        <a:srgbClr val="D6D6D6"/>
                      </a:solidFill>
                      <a:miter lim="400000"/>
                    </a:lnT>
                  </a:tcPr>
                </a:tc>
                <a:tc>
                  <a:txBody>
                    <a:bodyPr/>
                    <a:lstStyle/>
                    <a:p>
                      <a:pPr defTabSz="914400">
                        <a:defRPr>
                          <a:solidFill>
                            <a:srgbClr val="000000"/>
                          </a:solidFill>
                        </a:defRPr>
                      </a:pPr>
                      <a:r>
                        <a:rPr sz="3600" b="1">
                          <a:solidFill>
                            <a:srgbClr val="FFFFFF"/>
                          </a:solidFill>
                          <a:latin typeface="Helvetica"/>
                          <a:ea typeface="Helvetica"/>
                          <a:cs typeface="Helvetica"/>
                          <a:sym typeface="Helvetica"/>
                        </a:rPr>
                        <a:t>Average</a:t>
                      </a:r>
                    </a:p>
                  </a:txBody>
                  <a:tcPr marL="50800" marR="50800" marT="50800" marB="50800" anchor="ctr" horzOverflow="overflow">
                    <a:lnT w="3175">
                      <a:solidFill>
                        <a:srgbClr val="D6D6D6"/>
                      </a:solidFill>
                      <a:miter lim="400000"/>
                    </a:lnT>
                  </a:tcPr>
                </a:tc>
                <a:tc>
                  <a:txBody>
                    <a:bodyPr/>
                    <a:lstStyle/>
                    <a:p>
                      <a:pPr defTabSz="914400">
                        <a:defRPr>
                          <a:solidFill>
                            <a:srgbClr val="000000"/>
                          </a:solidFill>
                        </a:defRPr>
                      </a:pPr>
                      <a:r>
                        <a:rPr sz="3600" b="1">
                          <a:solidFill>
                            <a:srgbClr val="FFFFFF"/>
                          </a:solidFill>
                          <a:latin typeface="Helvetica"/>
                          <a:ea typeface="Helvetica"/>
                          <a:cs typeface="Helvetica"/>
                          <a:sym typeface="Helvetica"/>
                        </a:rPr>
                        <a:t>Worst</a:t>
                      </a:r>
                    </a:p>
                  </a:txBody>
                  <a:tcPr marL="50800" marR="50800" marT="50800" marB="50800" anchor="ctr" horzOverflow="overflow">
                    <a:lnR w="3175">
                      <a:solidFill>
                        <a:srgbClr val="D6D6D6"/>
                      </a:solidFill>
                      <a:miter lim="400000"/>
                    </a:lnR>
                    <a:lnT w="3175">
                      <a:solidFill>
                        <a:srgbClr val="D6D6D6"/>
                      </a:solidFill>
                      <a:miter lim="400000"/>
                    </a:lnT>
                  </a:tcPr>
                </a:tc>
                <a:extLst>
                  <a:ext uri="{0D108BD9-81ED-4DB2-BD59-A6C34878D82A}">
                    <a16:rowId xmlns:a16="http://schemas.microsoft.com/office/drawing/2014/main" val="10000"/>
                  </a:ext>
                </a:extLst>
              </a:tr>
              <a:tr h="1406934">
                <a:tc>
                  <a:txBody>
                    <a:bodyPr/>
                    <a:lstStyle/>
                    <a:p>
                      <a:pPr defTabSz="914400">
                        <a:defRPr>
                          <a:solidFill>
                            <a:srgbClr val="000000"/>
                          </a:solidFill>
                        </a:defRPr>
                      </a:pPr>
                      <a:r>
                        <a:rPr sz="3600" b="1">
                          <a:solidFill>
                            <a:srgbClr val="FFFFFF"/>
                          </a:solidFill>
                          <a:latin typeface="Helvetica"/>
                          <a:ea typeface="Helvetica"/>
                          <a:cs typeface="Helvetica"/>
                          <a:sym typeface="Helvetica"/>
                        </a:rPr>
                        <a:t>Insertion</a:t>
                      </a:r>
                    </a:p>
                  </a:txBody>
                  <a:tcPr marL="50800" marR="50800" marT="50800" marB="50800" anchor="ctr" horzOverflow="overflow">
                    <a:lnL w="3175">
                      <a:solidFill>
                        <a:srgbClr val="D6D6D6"/>
                      </a:solidFill>
                      <a:miter lim="400000"/>
                    </a:lnL>
                  </a:tcPr>
                </a:tc>
                <a:tc>
                  <a:txBody>
                    <a:bodyPr/>
                    <a:lstStyle/>
                    <a:p>
                      <a:pPr defTabSz="914400">
                        <a:defRPr sz="3600" b="1">
                          <a:latin typeface="Helvetica"/>
                          <a:ea typeface="Helvetica"/>
                          <a:cs typeface="Helvetica"/>
                          <a:sym typeface="Helvetica"/>
                        </a:defRPr>
                      </a:pPr>
                      <a:r>
                        <a:rPr>
                          <a:solidFill>
                            <a:schemeClr val="accent3">
                              <a:hueOff val="-499813"/>
                              <a:satOff val="-5228"/>
                              <a:lumOff val="24899"/>
                            </a:schemeClr>
                          </a:solidFill>
                        </a:rPr>
                        <a:t>O(1)</a:t>
                      </a:r>
                      <a:r>
                        <a:t>*</a:t>
                      </a:r>
                    </a:p>
                  </a:txBody>
                  <a:tcPr marL="50800" marR="50800" marT="50800" marB="50800" anchor="ctr" horzOverflow="overflow"/>
                </a:tc>
                <a:tc>
                  <a:txBody>
                    <a:bodyPr/>
                    <a:lstStyle/>
                    <a:p>
                      <a:pPr defTabSz="914400">
                        <a:defRPr>
                          <a:solidFill>
                            <a:srgbClr val="000000"/>
                          </a:solidFill>
                        </a:defRPr>
                      </a:pPr>
                      <a:r>
                        <a:rPr sz="3600" b="1">
                          <a:solidFill>
                            <a:schemeClr val="accent5">
                              <a:hueOff val="101205"/>
                              <a:satOff val="-13598"/>
                              <a:lumOff val="23877"/>
                            </a:schemeClr>
                          </a:solidFill>
                          <a:latin typeface="Helvetica"/>
                          <a:ea typeface="Helvetica"/>
                          <a:cs typeface="Helvetica"/>
                          <a:sym typeface="Helvetica"/>
                        </a:rPr>
                        <a:t>O(n)</a:t>
                      </a:r>
                    </a:p>
                  </a:txBody>
                  <a:tcPr marL="50800" marR="50800" marT="50800" marB="50800" anchor="ctr" horzOverflow="overflow">
                    <a:lnR w="3175">
                      <a:solidFill>
                        <a:srgbClr val="D6D6D6"/>
                      </a:solidFill>
                      <a:miter lim="400000"/>
                    </a:lnR>
                  </a:tcPr>
                </a:tc>
                <a:extLst>
                  <a:ext uri="{0D108BD9-81ED-4DB2-BD59-A6C34878D82A}">
                    <a16:rowId xmlns:a16="http://schemas.microsoft.com/office/drawing/2014/main" val="10001"/>
                  </a:ext>
                </a:extLst>
              </a:tr>
              <a:tr h="1406934">
                <a:tc>
                  <a:txBody>
                    <a:bodyPr/>
                    <a:lstStyle/>
                    <a:p>
                      <a:pPr defTabSz="914400">
                        <a:defRPr>
                          <a:solidFill>
                            <a:srgbClr val="000000"/>
                          </a:solidFill>
                        </a:defRPr>
                      </a:pPr>
                      <a:r>
                        <a:rPr sz="3600" b="1">
                          <a:solidFill>
                            <a:srgbClr val="FFFFFF"/>
                          </a:solidFill>
                          <a:latin typeface="Helvetica"/>
                          <a:ea typeface="Helvetica"/>
                          <a:cs typeface="Helvetica"/>
                          <a:sym typeface="Helvetica"/>
                        </a:rPr>
                        <a:t>Removal</a:t>
                      </a:r>
                    </a:p>
                  </a:txBody>
                  <a:tcPr marL="50800" marR="50800" marT="50800" marB="50800" anchor="ctr" horzOverflow="overflow">
                    <a:lnL w="3175">
                      <a:solidFill>
                        <a:srgbClr val="D6D6D6"/>
                      </a:solidFill>
                      <a:miter lim="400000"/>
                    </a:lnL>
                  </a:tcPr>
                </a:tc>
                <a:tc>
                  <a:txBody>
                    <a:bodyPr/>
                    <a:lstStyle/>
                    <a:p>
                      <a:pPr defTabSz="914400">
                        <a:defRPr sz="3600" b="1">
                          <a:latin typeface="Helvetica"/>
                          <a:ea typeface="Helvetica"/>
                          <a:cs typeface="Helvetica"/>
                          <a:sym typeface="Helvetica"/>
                        </a:defRPr>
                      </a:pPr>
                      <a:r>
                        <a:rPr>
                          <a:solidFill>
                            <a:schemeClr val="accent3">
                              <a:hueOff val="-499813"/>
                              <a:satOff val="-5228"/>
                              <a:lumOff val="24899"/>
                            </a:schemeClr>
                          </a:solidFill>
                        </a:rPr>
                        <a:t>O(1)</a:t>
                      </a:r>
                      <a:r>
                        <a:t>*</a:t>
                      </a:r>
                    </a:p>
                  </a:txBody>
                  <a:tcPr marL="50800" marR="50800" marT="50800" marB="50800" anchor="ctr" horzOverflow="overflow"/>
                </a:tc>
                <a:tc>
                  <a:txBody>
                    <a:bodyPr/>
                    <a:lstStyle/>
                    <a:p>
                      <a:pPr defTabSz="914400">
                        <a:defRPr>
                          <a:solidFill>
                            <a:srgbClr val="000000"/>
                          </a:solidFill>
                        </a:defRPr>
                      </a:pPr>
                      <a:r>
                        <a:rPr sz="3600" b="1">
                          <a:solidFill>
                            <a:schemeClr val="accent5">
                              <a:hueOff val="101205"/>
                              <a:satOff val="-13598"/>
                              <a:lumOff val="23877"/>
                            </a:schemeClr>
                          </a:solidFill>
                          <a:latin typeface="Helvetica"/>
                          <a:ea typeface="Helvetica"/>
                          <a:cs typeface="Helvetica"/>
                          <a:sym typeface="Helvetica"/>
                        </a:rPr>
                        <a:t>O(n)</a:t>
                      </a:r>
                    </a:p>
                  </a:txBody>
                  <a:tcPr marL="50800" marR="50800" marT="50800" marB="50800" anchor="ctr" horzOverflow="overflow">
                    <a:lnR w="3175">
                      <a:solidFill>
                        <a:srgbClr val="D6D6D6"/>
                      </a:solidFill>
                      <a:miter lim="400000"/>
                    </a:lnR>
                  </a:tcPr>
                </a:tc>
                <a:extLst>
                  <a:ext uri="{0D108BD9-81ED-4DB2-BD59-A6C34878D82A}">
                    <a16:rowId xmlns:a16="http://schemas.microsoft.com/office/drawing/2014/main" val="10002"/>
                  </a:ext>
                </a:extLst>
              </a:tr>
              <a:tr h="1406934">
                <a:tc>
                  <a:txBody>
                    <a:bodyPr/>
                    <a:lstStyle/>
                    <a:p>
                      <a:pPr defTabSz="914400">
                        <a:defRPr>
                          <a:solidFill>
                            <a:srgbClr val="000000"/>
                          </a:solidFill>
                        </a:defRPr>
                      </a:pPr>
                      <a:r>
                        <a:rPr sz="3600" b="1">
                          <a:solidFill>
                            <a:srgbClr val="FFFFFF"/>
                          </a:solidFill>
                          <a:latin typeface="Helvetica"/>
                          <a:ea typeface="Helvetica"/>
                          <a:cs typeface="Helvetica"/>
                          <a:sym typeface="Helvetica"/>
                        </a:rPr>
                        <a:t>Search</a:t>
                      </a:r>
                    </a:p>
                  </a:txBody>
                  <a:tcPr marL="50800" marR="50800" marT="50800" marB="50800" anchor="ctr" horzOverflow="overflow">
                    <a:lnL w="3175">
                      <a:solidFill>
                        <a:srgbClr val="D6D6D6"/>
                      </a:solidFill>
                      <a:miter lim="400000"/>
                    </a:lnL>
                    <a:lnB w="3175">
                      <a:solidFill>
                        <a:srgbClr val="D6D6D6"/>
                      </a:solidFill>
                      <a:miter lim="400000"/>
                    </a:lnB>
                  </a:tcPr>
                </a:tc>
                <a:tc>
                  <a:txBody>
                    <a:bodyPr/>
                    <a:lstStyle/>
                    <a:p>
                      <a:pPr defTabSz="914400">
                        <a:defRPr sz="3600" b="1">
                          <a:latin typeface="Helvetica"/>
                          <a:ea typeface="Helvetica"/>
                          <a:cs typeface="Helvetica"/>
                          <a:sym typeface="Helvetica"/>
                        </a:defRPr>
                      </a:pPr>
                      <a:r>
                        <a:rPr>
                          <a:solidFill>
                            <a:schemeClr val="accent3">
                              <a:hueOff val="-499813"/>
                              <a:satOff val="-5228"/>
                              <a:lumOff val="24899"/>
                            </a:schemeClr>
                          </a:solidFill>
                        </a:rPr>
                        <a:t>O(1)</a:t>
                      </a:r>
                      <a:r>
                        <a:t>*</a:t>
                      </a:r>
                    </a:p>
                  </a:txBody>
                  <a:tcPr marL="50800" marR="50800" marT="50800" marB="50800" anchor="ctr" horzOverflow="overflow">
                    <a:lnB w="3175">
                      <a:solidFill>
                        <a:srgbClr val="D6D6D6"/>
                      </a:solidFill>
                      <a:miter lim="400000"/>
                    </a:lnB>
                  </a:tcPr>
                </a:tc>
                <a:tc>
                  <a:txBody>
                    <a:bodyPr/>
                    <a:lstStyle/>
                    <a:p>
                      <a:pPr defTabSz="914400">
                        <a:defRPr>
                          <a:solidFill>
                            <a:srgbClr val="000000"/>
                          </a:solidFill>
                        </a:defRPr>
                      </a:pPr>
                      <a:r>
                        <a:rPr sz="3600" b="1">
                          <a:solidFill>
                            <a:schemeClr val="accent5">
                              <a:hueOff val="101205"/>
                              <a:satOff val="-13598"/>
                              <a:lumOff val="23877"/>
                            </a:schemeClr>
                          </a:solidFill>
                          <a:latin typeface="Helvetica"/>
                          <a:ea typeface="Helvetica"/>
                          <a:cs typeface="Helvetica"/>
                          <a:sym typeface="Helvetica"/>
                        </a:rPr>
                        <a:t>O(n)</a:t>
                      </a:r>
                    </a:p>
                  </a:txBody>
                  <a:tcPr marL="50800" marR="50800" marT="50800" marB="50800" anchor="ctr" horzOverflow="overflow">
                    <a:lnR w="3175">
                      <a:solidFill>
                        <a:srgbClr val="D6D6D6"/>
                      </a:solidFill>
                      <a:miter lim="400000"/>
                    </a:lnR>
                    <a:lnB w="3175">
                      <a:solidFill>
                        <a:srgbClr val="D6D6D6"/>
                      </a:solidFill>
                      <a:miter lim="400000"/>
                    </a:lnB>
                  </a:tcPr>
                </a:tc>
                <a:extLst>
                  <a:ext uri="{0D108BD9-81ED-4DB2-BD59-A6C34878D82A}">
                    <a16:rowId xmlns:a16="http://schemas.microsoft.com/office/drawing/2014/main" val="10003"/>
                  </a:ext>
                </a:extLst>
              </a:tr>
            </a:tbl>
          </a:graphicData>
        </a:graphic>
      </p:graphicFrame>
      <p:sp>
        <p:nvSpPr>
          <p:cNvPr id="342" name="* The constant time behaviour attributed to hash tables is only true if you have a good uniform hash function!"/>
          <p:cNvSpPr/>
          <p:nvPr/>
        </p:nvSpPr>
        <p:spPr>
          <a:xfrm>
            <a:off x="822139" y="7575301"/>
            <a:ext cx="11034589"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aseline="31999"/>
              <a:t>* </a:t>
            </a:r>
            <a:r>
              <a:t>The constant time behaviour attributed to hash tables is only true if you have a good</a:t>
            </a:r>
            <a:r>
              <a:rPr b="1">
                <a:solidFill>
                  <a:schemeClr val="accent6">
                    <a:hueOff val="-241736"/>
                    <a:satOff val="29413"/>
                    <a:lumOff val="20727"/>
                  </a:schemeClr>
                </a:solidFill>
              </a:rPr>
              <a:t> uniform hash</a:t>
            </a:r>
            <a:r>
              <a:rPr>
                <a:solidFill>
                  <a:schemeClr val="accent6">
                    <a:hueOff val="-241736"/>
                    <a:satOff val="29413"/>
                    <a:lumOff val="20727"/>
                  </a:schemeClr>
                </a:solidFill>
              </a:rPr>
              <a:t> </a:t>
            </a:r>
            <a:r>
              <a:rPr b="1">
                <a:solidFill>
                  <a:schemeClr val="accent6">
                    <a:hueOff val="-241736"/>
                    <a:satOff val="29413"/>
                    <a:lumOff val="20727"/>
                  </a:schemeClr>
                </a:solidFill>
              </a:rPr>
              <a:t>function</a:t>
            </a:r>
            <a:r>
              <a:t>! </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Next Video: Separate chaining"/>
          <p:cNvSpPr>
            <a:spLocks noGrp="1"/>
          </p:cNvSpPr>
          <p:nvPr>
            <p:ph type="title"/>
          </p:nvPr>
        </p:nvSpPr>
        <p:spPr>
          <a:xfrm>
            <a:off x="0" y="469900"/>
            <a:ext cx="13004800" cy="1256358"/>
          </a:xfrm>
          <a:prstGeom prst="rect">
            <a:avLst/>
          </a:prstGeom>
        </p:spPr>
        <p:txBody>
          <a:bodyPr/>
          <a:lstStyle>
            <a:lvl1pPr defTabSz="525779">
              <a:defRPr sz="5760" b="1"/>
            </a:lvl1pPr>
          </a:lstStyle>
          <a:p>
            <a:r>
              <a:t>Next Video: Separate chaining</a:t>
            </a:r>
          </a:p>
        </p:txBody>
      </p:sp>
      <p:sp>
        <p:nvSpPr>
          <p:cNvPr id="345" name="Hash table implementation and source code and tests can all be found at the following link:"/>
          <p:cNvSpPr/>
          <p:nvPr/>
        </p:nvSpPr>
        <p:spPr>
          <a:xfrm>
            <a:off x="97352" y="6913844"/>
            <a:ext cx="12810096" cy="149790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defTabSz="268731">
              <a:defRPr sz="3680"/>
            </a:lvl1pPr>
          </a:lstStyle>
          <a:p>
            <a:r>
              <a:t>Hash table implementation and source code and tests can all be found at the following link:</a:t>
            </a:r>
          </a:p>
        </p:txBody>
      </p:sp>
      <p:sp>
        <p:nvSpPr>
          <p:cNvPr id="346" name="github.com/williamfiset/data-structures"/>
          <p:cNvSpPr/>
          <p:nvPr/>
        </p:nvSpPr>
        <p:spPr>
          <a:xfrm>
            <a:off x="779530" y="8363601"/>
            <a:ext cx="11445740" cy="660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800" b="1" u="sng">
                <a:hlinkClick r:id="rId2"/>
              </a:defRPr>
            </a:lvl1pPr>
          </a:lstStyle>
          <a:p>
            <a:pPr>
              <a:defRPr u="none"/>
            </a:pPr>
            <a:r>
              <a:rPr u="sng">
                <a:hlinkClick r:id="rId2"/>
              </a:rPr>
              <a:t>github.com/williamfiset/data-structures</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Hash table Separate chaining"/>
          <p:cNvSpPr>
            <a:spLocks noGrp="1"/>
          </p:cNvSpPr>
          <p:nvPr>
            <p:ph type="title"/>
          </p:nvPr>
        </p:nvSpPr>
        <p:spPr>
          <a:xfrm>
            <a:off x="-58508" y="889904"/>
            <a:ext cx="13121817" cy="4120656"/>
          </a:xfrm>
          <a:prstGeom prst="rect">
            <a:avLst/>
          </a:prstGeom>
        </p:spPr>
        <p:txBody>
          <a:bodyPr/>
          <a:lstStyle>
            <a:lvl1pPr defTabSz="531622">
              <a:defRPr sz="10010"/>
            </a:lvl1pPr>
          </a:lstStyle>
          <a:p>
            <a:r>
              <a:t>Hash table Separate chaining</a:t>
            </a:r>
          </a:p>
        </p:txBody>
      </p:sp>
      <p:sp>
        <p:nvSpPr>
          <p:cNvPr id="349" name="A quick look at the separate chaining collision resolution technique"/>
          <p:cNvSpPr/>
          <p:nvPr/>
        </p:nvSpPr>
        <p:spPr>
          <a:xfrm>
            <a:off x="1118307" y="5013159"/>
            <a:ext cx="10768187"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 quick look at the separate chaining collision resolution technique</a:t>
            </a:r>
          </a:p>
        </p:txBody>
      </p:sp>
      <p:sp>
        <p:nvSpPr>
          <p:cNvPr id="350" name="William Fiset"/>
          <p:cNvSpPr/>
          <p:nvPr/>
        </p:nvSpPr>
        <p:spPr>
          <a:xfrm>
            <a:off x="4656075" y="712423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William Fiset</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What is Separate Chaining?"/>
          <p:cNvSpPr>
            <a:spLocks noGrp="1"/>
          </p:cNvSpPr>
          <p:nvPr>
            <p:ph type="title"/>
          </p:nvPr>
        </p:nvSpPr>
        <p:spPr>
          <a:xfrm>
            <a:off x="952500" y="254000"/>
            <a:ext cx="11099800" cy="1506067"/>
          </a:xfrm>
          <a:prstGeom prst="rect">
            <a:avLst/>
          </a:prstGeom>
        </p:spPr>
        <p:txBody>
          <a:bodyPr/>
          <a:lstStyle>
            <a:lvl1pPr defTabSz="403097">
              <a:defRPr sz="5520" b="1"/>
            </a:lvl1pPr>
          </a:lstStyle>
          <a:p>
            <a:r>
              <a:t>What is Separate Chaining?</a:t>
            </a:r>
          </a:p>
        </p:txBody>
      </p:sp>
      <p:sp>
        <p:nvSpPr>
          <p:cNvPr id="353" name="Separate chaining is one of many strategies to deal with hash collisions by maintaining a data structure (usually a linked list) to hold all the different values which hashed to a particular value."/>
          <p:cNvSpPr/>
          <p:nvPr/>
        </p:nvSpPr>
        <p:spPr>
          <a:xfrm>
            <a:off x="279573" y="2475470"/>
            <a:ext cx="12445654"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a:solidFill>
                  <a:schemeClr val="accent2">
                    <a:satOff val="-13916"/>
                    <a:lumOff val="13989"/>
                  </a:schemeClr>
                </a:solidFill>
              </a:rPr>
              <a:t>Separate chaining</a:t>
            </a:r>
            <a:r>
              <a:t> is one of many strategies to deal with hash collisions by maintaining a data structure (usually a linked list) to hold all the different values which hashed to a particular value.</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What is Separate Chaining?"/>
          <p:cNvSpPr>
            <a:spLocks noGrp="1"/>
          </p:cNvSpPr>
          <p:nvPr>
            <p:ph type="title"/>
          </p:nvPr>
        </p:nvSpPr>
        <p:spPr>
          <a:xfrm>
            <a:off x="952500" y="254000"/>
            <a:ext cx="11099800" cy="1506067"/>
          </a:xfrm>
          <a:prstGeom prst="rect">
            <a:avLst/>
          </a:prstGeom>
        </p:spPr>
        <p:txBody>
          <a:bodyPr/>
          <a:lstStyle>
            <a:lvl1pPr defTabSz="403097">
              <a:defRPr sz="5520" b="1"/>
            </a:lvl1pPr>
          </a:lstStyle>
          <a:p>
            <a:r>
              <a:t>What is Separate Chaining?</a:t>
            </a:r>
          </a:p>
        </p:txBody>
      </p:sp>
      <p:sp>
        <p:nvSpPr>
          <p:cNvPr id="356" name="Separate chaining is one of many strategies to deal with hash collisions by maintaining a data structure (usually a linked list) to hold all the different values which hashed to a particular value."/>
          <p:cNvSpPr/>
          <p:nvPr/>
        </p:nvSpPr>
        <p:spPr>
          <a:xfrm>
            <a:off x="279573" y="2475470"/>
            <a:ext cx="12445654"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a:solidFill>
                  <a:schemeClr val="accent2">
                    <a:satOff val="-13916"/>
                    <a:lumOff val="13989"/>
                  </a:schemeClr>
                </a:solidFill>
              </a:rPr>
              <a:t>Separate chaining</a:t>
            </a:r>
            <a:r>
              <a:t> is one of many strategies to deal with hash collisions by maintaining a data structure (usually a linked list) to hold all the different values which hashed to a particular value.</a:t>
            </a:r>
          </a:p>
        </p:txBody>
      </p:sp>
      <p:sp>
        <p:nvSpPr>
          <p:cNvPr id="357" name="NOTE: The data structure used to cache the items which hashed to a particular value is not limited to a linked list. Some implementations use one or a mixture of: arrays, binary trees, self balancing trees and etc…"/>
          <p:cNvSpPr/>
          <p:nvPr/>
        </p:nvSpPr>
        <p:spPr>
          <a:xfrm>
            <a:off x="-87387" y="5895974"/>
            <a:ext cx="13179575"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b="1"/>
            </a:pPr>
            <a:r>
              <a:t>NOTE:</a:t>
            </a:r>
            <a:r>
              <a:rPr b="0"/>
              <a:t> The data structure used to cache the items which hashed to a particular value is not limited to a linked list. Some implementations use one or a mixture of: arrays, binary trees, self balancing trees and etc…</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360" name="Suppose we have a hash table that will store (name, age) key-value pairs and we wish to insert the following entries:"/>
          <p:cNvSpPr/>
          <p:nvPr/>
        </p:nvSpPr>
        <p:spPr>
          <a:xfrm>
            <a:off x="737765" y="1305359"/>
            <a:ext cx="11529270"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Suppose we have a hash table that will store (name, age) key-value pairs and we wish to insert the following entries:</a:t>
            </a:r>
          </a:p>
        </p:txBody>
      </p:sp>
      <p:graphicFrame>
        <p:nvGraphicFramePr>
          <p:cNvPr id="361" name="Table"/>
          <p:cNvGraphicFramePr/>
          <p:nvPr/>
        </p:nvGraphicFramePr>
        <p:xfrm>
          <a:off x="1604292" y="3517900"/>
          <a:ext cx="9808916" cy="5571233"/>
        </p:xfrm>
        <a:graphic>
          <a:graphicData uri="http://schemas.openxmlformats.org/drawingml/2006/table">
            <a:tbl>
              <a:tblPr>
                <a:tableStyleId>{4C3C2611-4C71-4FC5-86AE-919BDF0F9419}</a:tableStyleId>
              </a:tblPr>
              <a:tblGrid>
                <a:gridCol w="3265405">
                  <a:extLst>
                    <a:ext uri="{9D8B030D-6E8A-4147-A177-3AD203B41FA5}">
                      <a16:colId xmlns:a16="http://schemas.microsoft.com/office/drawing/2014/main" val="20000"/>
                    </a:ext>
                  </a:extLst>
                </a:gridCol>
                <a:gridCol w="3265405">
                  <a:extLst>
                    <a:ext uri="{9D8B030D-6E8A-4147-A177-3AD203B41FA5}">
                      <a16:colId xmlns:a16="http://schemas.microsoft.com/office/drawing/2014/main" val="20001"/>
                    </a:ext>
                  </a:extLst>
                </a:gridCol>
                <a:gridCol w="3265405">
                  <a:extLst>
                    <a:ext uri="{9D8B030D-6E8A-4147-A177-3AD203B41FA5}">
                      <a16:colId xmlns:a16="http://schemas.microsoft.com/office/drawing/2014/main" val="20002"/>
                    </a:ext>
                  </a:extLst>
                </a:gridCol>
              </a:tblGrid>
              <a:tr h="555853">
                <a:tc>
                  <a:txBody>
                    <a:bodyPr/>
                    <a:lstStyle/>
                    <a:p>
                      <a:pPr defTabSz="914400">
                        <a:defRPr>
                          <a:solidFill>
                            <a:srgbClr val="000000"/>
                          </a:solidFill>
                        </a:defRPr>
                      </a:pPr>
                      <a:r>
                        <a:rPr sz="3000" b="1">
                          <a:solidFill>
                            <a:srgbClr val="FFFFFF"/>
                          </a:solidFill>
                          <a:latin typeface="Helvetica"/>
                          <a:ea typeface="Helvetica"/>
                          <a:cs typeface="Helvetica"/>
                          <a:sym typeface="Helvetica"/>
                        </a:rPr>
                        <a:t>Name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000" b="1">
                          <a:solidFill>
                            <a:srgbClr val="FFFFFF"/>
                          </a:solidFill>
                          <a:latin typeface="Helvetica"/>
                          <a:ea typeface="Helvetica"/>
                          <a:cs typeface="Helvetica"/>
                          <a:sym typeface="Helvetica"/>
                        </a:rPr>
                        <a:t>Age</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3000" b="1">
                          <a:solidFill>
                            <a:srgbClr val="FFFFFF"/>
                          </a:solidFill>
                          <a:latin typeface="Helvetica"/>
                          <a:ea typeface="Helvetica"/>
                          <a:cs typeface="Helvetica"/>
                          <a:sym typeface="Helvetica"/>
                        </a:rPr>
                        <a:t>Hash</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555853">
                <a:tc>
                  <a:txBody>
                    <a:bodyPr/>
                    <a:lstStyle/>
                    <a:p>
                      <a:pPr defTabSz="914400">
                        <a:defRPr>
                          <a:solidFill>
                            <a:srgbClr val="000000"/>
                          </a:solidFill>
                        </a:defRPr>
                      </a:pPr>
                      <a:r>
                        <a:rPr sz="3000">
                          <a:solidFill>
                            <a:srgbClr val="FFFFFF"/>
                          </a:solidFill>
                        </a:rPr>
                        <a:t>Will</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21</a:t>
                      </a:r>
                    </a:p>
                  </a:txBody>
                  <a:tcPr marL="50800" marR="50800" marT="50800" marB="50800" anchor="ctr" horzOverflow="overflow"/>
                </a:tc>
                <a:tc>
                  <a:txBody>
                    <a:bodyPr/>
                    <a:lstStyle/>
                    <a:p>
                      <a:pPr defTabSz="914400">
                        <a:defRPr sz="3000"/>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555853">
                <a:tc>
                  <a:txBody>
                    <a:bodyPr/>
                    <a:lstStyle/>
                    <a:p>
                      <a:pPr defTabSz="914400">
                        <a:defRPr>
                          <a:solidFill>
                            <a:srgbClr val="000000"/>
                          </a:solidFill>
                        </a:defRPr>
                      </a:pPr>
                      <a:r>
                        <a:rPr sz="3000">
                          <a:solidFill>
                            <a:srgbClr val="FFFFFF"/>
                          </a:solidFill>
                        </a:rPr>
                        <a:t>Leah</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18</a:t>
                      </a:r>
                    </a:p>
                  </a:txBody>
                  <a:tcPr marL="50800" marR="50800" marT="50800" marB="50800" anchor="ctr" horzOverflow="overflow"/>
                </a:tc>
                <a:tc>
                  <a:txBody>
                    <a:bodyPr/>
                    <a:lstStyle/>
                    <a:p>
                      <a:pPr defTabSz="914400">
                        <a:defRPr sz="3000"/>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555853">
                <a:tc>
                  <a:txBody>
                    <a:bodyPr/>
                    <a:lstStyle/>
                    <a:p>
                      <a:pPr defTabSz="914400">
                        <a:defRPr>
                          <a:solidFill>
                            <a:srgbClr val="000000"/>
                          </a:solidFill>
                        </a:defRPr>
                      </a:pPr>
                      <a:r>
                        <a:rPr sz="3000">
                          <a:solidFill>
                            <a:srgbClr val="FFFFFF"/>
                          </a:solidFill>
                        </a:rPr>
                        <a:t>Rick</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61</a:t>
                      </a:r>
                    </a:p>
                  </a:txBody>
                  <a:tcPr marL="50800" marR="50800" marT="50800" marB="50800" anchor="ctr" horzOverflow="overflow"/>
                </a:tc>
                <a:tc>
                  <a:txBody>
                    <a:bodyPr/>
                    <a:lstStyle/>
                    <a:p>
                      <a:pPr defTabSz="914400">
                        <a:defRPr sz="3000"/>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555853">
                <a:tc>
                  <a:txBody>
                    <a:bodyPr/>
                    <a:lstStyle/>
                    <a:p>
                      <a:pPr defTabSz="914400">
                        <a:defRPr>
                          <a:solidFill>
                            <a:srgbClr val="000000"/>
                          </a:solidFill>
                        </a:defRPr>
                      </a:pPr>
                      <a:r>
                        <a:rPr sz="3000">
                          <a:solidFill>
                            <a:srgbClr val="FFFFFF"/>
                          </a:solidFill>
                        </a:rPr>
                        <a:t>Rai</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25</a:t>
                      </a:r>
                    </a:p>
                  </a:txBody>
                  <a:tcPr marL="50800" marR="50800" marT="50800" marB="50800" anchor="ctr" horzOverflow="overflow"/>
                </a:tc>
                <a:tc>
                  <a:txBody>
                    <a:bodyPr/>
                    <a:lstStyle/>
                    <a:p>
                      <a:pPr defTabSz="914400">
                        <a:defRPr sz="3000"/>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555853">
                <a:tc>
                  <a:txBody>
                    <a:bodyPr/>
                    <a:lstStyle/>
                    <a:p>
                      <a:pPr defTabSz="914400">
                        <a:defRPr>
                          <a:solidFill>
                            <a:srgbClr val="000000"/>
                          </a:solidFill>
                        </a:defRPr>
                      </a:pPr>
                      <a:r>
                        <a:rPr sz="3000">
                          <a:solidFill>
                            <a:srgbClr val="FFFFFF"/>
                          </a:solidFill>
                        </a:rPr>
                        <a:t>Lara</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34</a:t>
                      </a:r>
                    </a:p>
                  </a:txBody>
                  <a:tcPr marL="50800" marR="50800" marT="50800" marB="50800" anchor="ctr" horzOverflow="overflow"/>
                </a:tc>
                <a:tc>
                  <a:txBody>
                    <a:bodyPr/>
                    <a:lstStyle/>
                    <a:p>
                      <a:pPr defTabSz="914400">
                        <a:defRPr sz="3000"/>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5"/>
                  </a:ext>
                </a:extLst>
              </a:tr>
              <a:tr h="555853">
                <a:tc>
                  <a:txBody>
                    <a:bodyPr/>
                    <a:lstStyle/>
                    <a:p>
                      <a:pPr defTabSz="914400">
                        <a:defRPr>
                          <a:solidFill>
                            <a:srgbClr val="000000"/>
                          </a:solidFill>
                        </a:defRPr>
                      </a:pPr>
                      <a:r>
                        <a:rPr sz="3000">
                          <a:solidFill>
                            <a:srgbClr val="FFFFFF"/>
                          </a:solidFill>
                        </a:rPr>
                        <a:t>Ryan</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56</a:t>
                      </a:r>
                    </a:p>
                  </a:txBody>
                  <a:tcPr marL="50800" marR="50800" marT="50800" marB="50800" anchor="ctr" horzOverflow="overflow"/>
                </a:tc>
                <a:tc>
                  <a:txBody>
                    <a:bodyPr/>
                    <a:lstStyle/>
                    <a:p>
                      <a:pPr defTabSz="914400">
                        <a:defRPr sz="3000"/>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6"/>
                  </a:ext>
                </a:extLst>
              </a:tr>
              <a:tr h="555853">
                <a:tc>
                  <a:txBody>
                    <a:bodyPr/>
                    <a:lstStyle/>
                    <a:p>
                      <a:pPr defTabSz="914400">
                        <a:defRPr>
                          <a:solidFill>
                            <a:srgbClr val="000000"/>
                          </a:solidFill>
                        </a:defRPr>
                      </a:pPr>
                      <a:r>
                        <a:rPr sz="3000">
                          <a:solidFill>
                            <a:srgbClr val="FFFFFF"/>
                          </a:solidFill>
                        </a:rPr>
                        <a:t>Lara</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34</a:t>
                      </a:r>
                    </a:p>
                  </a:txBody>
                  <a:tcPr marL="50800" marR="50800" marT="50800" marB="50800" anchor="ctr" horzOverflow="overflow"/>
                </a:tc>
                <a:tc>
                  <a:txBody>
                    <a:bodyPr/>
                    <a:lstStyle/>
                    <a:p>
                      <a:pPr defTabSz="914400">
                        <a:defRPr sz="3000"/>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7"/>
                  </a:ext>
                </a:extLst>
              </a:tr>
              <a:tr h="555853">
                <a:tc>
                  <a:txBody>
                    <a:bodyPr/>
                    <a:lstStyle/>
                    <a:p>
                      <a:pPr defTabSz="914400">
                        <a:defRPr>
                          <a:solidFill>
                            <a:srgbClr val="000000"/>
                          </a:solidFill>
                        </a:defRPr>
                      </a:pPr>
                      <a:r>
                        <a:rPr sz="3000">
                          <a:solidFill>
                            <a:srgbClr val="FFFFFF"/>
                          </a:solidFill>
                        </a:rPr>
                        <a:t>Finn</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21</a:t>
                      </a:r>
                    </a:p>
                  </a:txBody>
                  <a:tcPr marL="50800" marR="50800" marT="50800" marB="50800" anchor="ctr" horzOverflow="overflow"/>
                </a:tc>
                <a:tc>
                  <a:txBody>
                    <a:bodyPr/>
                    <a:lstStyle/>
                    <a:p>
                      <a:pPr defTabSz="914400">
                        <a:defRPr sz="3000"/>
                      </a:pPr>
                      <a:endParaRP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8"/>
                  </a:ext>
                </a:extLst>
              </a:tr>
              <a:tr h="555853">
                <a:tc>
                  <a:txBody>
                    <a:bodyPr/>
                    <a:lstStyle/>
                    <a:p>
                      <a:pPr defTabSz="914400">
                        <a:defRPr>
                          <a:solidFill>
                            <a:srgbClr val="000000"/>
                          </a:solidFill>
                        </a:defRPr>
                      </a:pPr>
                      <a:r>
                        <a:rPr sz="3000">
                          <a:solidFill>
                            <a:srgbClr val="FFFFFF"/>
                          </a:solidFill>
                        </a:rPr>
                        <a:t>Mark</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000">
                          <a:solidFill>
                            <a:srgbClr val="FFFFFF"/>
                          </a:solidFill>
                        </a:rPr>
                        <a:t>10</a:t>
                      </a:r>
                    </a:p>
                  </a:txBody>
                  <a:tcPr marL="50800" marR="50800" marT="50800" marB="50800" anchor="ctr" horzOverflow="overflow">
                    <a:lnB w="12700">
                      <a:solidFill>
                        <a:srgbClr val="D6D6D6"/>
                      </a:solidFill>
                      <a:miter lim="400000"/>
                    </a:lnB>
                  </a:tcPr>
                </a:tc>
                <a:tc>
                  <a:txBody>
                    <a:bodyPr/>
                    <a:lstStyle/>
                    <a:p>
                      <a:pPr defTabSz="914400">
                        <a:defRPr sz="3000"/>
                      </a:pPr>
                      <a:endParaRP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9"/>
                  </a:ext>
                </a:extLst>
              </a:tr>
            </a:tbl>
          </a:graphicData>
        </a:graphic>
      </p:graphicFrame>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364" name="Using an arbitrary hash function defined for strings we can assign each key a hash value."/>
          <p:cNvSpPr/>
          <p:nvPr/>
        </p:nvSpPr>
        <p:spPr>
          <a:xfrm>
            <a:off x="1830734" y="1330759"/>
            <a:ext cx="9343332"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Using an arbitrary hash function defined for strings we can assign each key a hash value.</a:t>
            </a:r>
          </a:p>
        </p:txBody>
      </p:sp>
      <p:graphicFrame>
        <p:nvGraphicFramePr>
          <p:cNvPr id="365" name="Table"/>
          <p:cNvGraphicFramePr/>
          <p:nvPr/>
        </p:nvGraphicFramePr>
        <p:xfrm>
          <a:off x="1604292" y="3517900"/>
          <a:ext cx="9808916" cy="5571233"/>
        </p:xfrm>
        <a:graphic>
          <a:graphicData uri="http://schemas.openxmlformats.org/drawingml/2006/table">
            <a:tbl>
              <a:tblPr>
                <a:tableStyleId>{4C3C2611-4C71-4FC5-86AE-919BDF0F9419}</a:tableStyleId>
              </a:tblPr>
              <a:tblGrid>
                <a:gridCol w="3265405">
                  <a:extLst>
                    <a:ext uri="{9D8B030D-6E8A-4147-A177-3AD203B41FA5}">
                      <a16:colId xmlns:a16="http://schemas.microsoft.com/office/drawing/2014/main" val="20000"/>
                    </a:ext>
                  </a:extLst>
                </a:gridCol>
                <a:gridCol w="3265405">
                  <a:extLst>
                    <a:ext uri="{9D8B030D-6E8A-4147-A177-3AD203B41FA5}">
                      <a16:colId xmlns:a16="http://schemas.microsoft.com/office/drawing/2014/main" val="20001"/>
                    </a:ext>
                  </a:extLst>
                </a:gridCol>
                <a:gridCol w="3265405">
                  <a:extLst>
                    <a:ext uri="{9D8B030D-6E8A-4147-A177-3AD203B41FA5}">
                      <a16:colId xmlns:a16="http://schemas.microsoft.com/office/drawing/2014/main" val="20002"/>
                    </a:ext>
                  </a:extLst>
                </a:gridCol>
              </a:tblGrid>
              <a:tr h="555853">
                <a:tc>
                  <a:txBody>
                    <a:bodyPr/>
                    <a:lstStyle/>
                    <a:p>
                      <a:pPr defTabSz="914400">
                        <a:defRPr>
                          <a:solidFill>
                            <a:srgbClr val="000000"/>
                          </a:solidFill>
                        </a:defRPr>
                      </a:pPr>
                      <a:r>
                        <a:rPr sz="3000" b="1">
                          <a:solidFill>
                            <a:srgbClr val="FFFFFF"/>
                          </a:solidFill>
                          <a:latin typeface="Helvetica"/>
                          <a:ea typeface="Helvetica"/>
                          <a:cs typeface="Helvetica"/>
                          <a:sym typeface="Helvetica"/>
                        </a:rPr>
                        <a:t>Name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000" b="1">
                          <a:solidFill>
                            <a:srgbClr val="FFFFFF"/>
                          </a:solidFill>
                          <a:latin typeface="Helvetica"/>
                          <a:ea typeface="Helvetica"/>
                          <a:cs typeface="Helvetica"/>
                          <a:sym typeface="Helvetica"/>
                        </a:rPr>
                        <a:t>Age</a:t>
                      </a:r>
                    </a:p>
                  </a:txBody>
                  <a:tcPr marL="50800" marR="50800" marT="50800" marB="50800" anchor="ctr" horzOverflow="overflow">
                    <a:lnT w="12700">
                      <a:solidFill>
                        <a:srgbClr val="D6D6D6"/>
                      </a:solidFill>
                      <a:miter lim="400000"/>
                    </a:lnT>
                  </a:tcPr>
                </a:tc>
                <a:tc>
                  <a:txBody>
                    <a:bodyPr/>
                    <a:lstStyle/>
                    <a:p>
                      <a:pPr defTabSz="914400">
                        <a:defRPr>
                          <a:solidFill>
                            <a:srgbClr val="000000"/>
                          </a:solidFill>
                        </a:defRPr>
                      </a:pPr>
                      <a:r>
                        <a:rPr sz="3000" b="1">
                          <a:solidFill>
                            <a:srgbClr val="FFFFFF"/>
                          </a:solidFill>
                          <a:latin typeface="Helvetica"/>
                          <a:ea typeface="Helvetica"/>
                          <a:cs typeface="Helvetica"/>
                          <a:sym typeface="Helvetica"/>
                        </a:rPr>
                        <a:t>Hash</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555853">
                <a:tc>
                  <a:txBody>
                    <a:bodyPr/>
                    <a:lstStyle/>
                    <a:p>
                      <a:pPr defTabSz="914400">
                        <a:defRPr>
                          <a:solidFill>
                            <a:srgbClr val="000000"/>
                          </a:solidFill>
                        </a:defRPr>
                      </a:pPr>
                      <a:r>
                        <a:rPr sz="3000">
                          <a:solidFill>
                            <a:srgbClr val="FFFFFF"/>
                          </a:solidFill>
                        </a:rPr>
                        <a:t>Will</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21</a:t>
                      </a:r>
                    </a:p>
                  </a:txBody>
                  <a:tcPr marL="50800" marR="50800" marT="50800" marB="50800" anchor="ctr" horzOverflow="overflow"/>
                </a:tc>
                <a:tc>
                  <a:txBody>
                    <a:bodyPr/>
                    <a:lstStyle/>
                    <a:p>
                      <a:pPr defTabSz="914400">
                        <a:defRPr>
                          <a:solidFill>
                            <a:srgbClr val="000000"/>
                          </a:solidFill>
                        </a:defRPr>
                      </a:pPr>
                      <a:r>
                        <a:rPr sz="3000" b="1">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555853">
                <a:tc>
                  <a:txBody>
                    <a:bodyPr/>
                    <a:lstStyle/>
                    <a:p>
                      <a:pPr defTabSz="914400">
                        <a:defRPr>
                          <a:solidFill>
                            <a:srgbClr val="000000"/>
                          </a:solidFill>
                        </a:defRPr>
                      </a:pPr>
                      <a:r>
                        <a:rPr sz="3000">
                          <a:solidFill>
                            <a:srgbClr val="FFFFFF"/>
                          </a:solidFill>
                        </a:rPr>
                        <a:t>Leah</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18</a:t>
                      </a:r>
                    </a:p>
                  </a:txBody>
                  <a:tcPr marL="50800" marR="50800" marT="50800" marB="50800" anchor="ctr" horzOverflow="overflow"/>
                </a:tc>
                <a:tc>
                  <a:txBody>
                    <a:bodyPr/>
                    <a:lstStyle/>
                    <a:p>
                      <a:pPr defTabSz="914400">
                        <a:defRPr>
                          <a:solidFill>
                            <a:srgbClr val="000000"/>
                          </a:solidFill>
                        </a:defRPr>
                      </a:pPr>
                      <a:r>
                        <a:rPr sz="30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555853">
                <a:tc>
                  <a:txBody>
                    <a:bodyPr/>
                    <a:lstStyle/>
                    <a:p>
                      <a:pPr defTabSz="914400">
                        <a:defRPr>
                          <a:solidFill>
                            <a:srgbClr val="000000"/>
                          </a:solidFill>
                        </a:defRPr>
                      </a:pPr>
                      <a:r>
                        <a:rPr sz="3000">
                          <a:solidFill>
                            <a:srgbClr val="FFFFFF"/>
                          </a:solidFill>
                        </a:rPr>
                        <a:t>Rick</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61</a:t>
                      </a:r>
                    </a:p>
                  </a:txBody>
                  <a:tcPr marL="50800" marR="50800" marT="50800" marB="50800" anchor="ctr" horzOverflow="overflow"/>
                </a:tc>
                <a:tc>
                  <a:txBody>
                    <a:bodyPr/>
                    <a:lstStyle/>
                    <a:p>
                      <a:pPr defTabSz="914400">
                        <a:defRPr>
                          <a:solidFill>
                            <a:srgbClr val="000000"/>
                          </a:solidFill>
                        </a:defRPr>
                      </a:pPr>
                      <a:r>
                        <a:rPr sz="30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555853">
                <a:tc>
                  <a:txBody>
                    <a:bodyPr/>
                    <a:lstStyle/>
                    <a:p>
                      <a:pPr defTabSz="914400">
                        <a:defRPr>
                          <a:solidFill>
                            <a:srgbClr val="000000"/>
                          </a:solidFill>
                        </a:defRPr>
                      </a:pPr>
                      <a:r>
                        <a:rPr sz="3000">
                          <a:solidFill>
                            <a:srgbClr val="FFFFFF"/>
                          </a:solidFill>
                        </a:rPr>
                        <a:t>Rai</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25</a:t>
                      </a:r>
                    </a:p>
                  </a:txBody>
                  <a:tcPr marL="50800" marR="50800" marT="50800" marB="50800" anchor="ctr" horzOverflow="overflow"/>
                </a:tc>
                <a:tc>
                  <a:txBody>
                    <a:bodyPr/>
                    <a:lstStyle/>
                    <a:p>
                      <a:pPr defTabSz="914400">
                        <a:defRPr>
                          <a:solidFill>
                            <a:srgbClr val="000000"/>
                          </a:solidFill>
                        </a:defRPr>
                      </a:pPr>
                      <a:r>
                        <a:rPr sz="3000" b="1">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555853">
                <a:tc>
                  <a:txBody>
                    <a:bodyPr/>
                    <a:lstStyle/>
                    <a:p>
                      <a:pPr defTabSz="914400">
                        <a:defRPr>
                          <a:solidFill>
                            <a:srgbClr val="000000"/>
                          </a:solidFill>
                        </a:defRPr>
                      </a:pPr>
                      <a:r>
                        <a:rPr sz="3000">
                          <a:solidFill>
                            <a:srgbClr val="FFFFFF"/>
                          </a:solidFill>
                        </a:rPr>
                        <a:t>Lara</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34</a:t>
                      </a:r>
                    </a:p>
                  </a:txBody>
                  <a:tcPr marL="50800" marR="50800" marT="50800" marB="50800" anchor="ctr" horzOverflow="overflow"/>
                </a:tc>
                <a:tc>
                  <a:txBody>
                    <a:bodyPr/>
                    <a:lstStyle/>
                    <a:p>
                      <a:pPr defTabSz="914400">
                        <a:defRPr>
                          <a:solidFill>
                            <a:srgbClr val="000000"/>
                          </a:solidFill>
                        </a:defRPr>
                      </a:pPr>
                      <a:r>
                        <a:rPr sz="30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5"/>
                  </a:ext>
                </a:extLst>
              </a:tr>
              <a:tr h="555853">
                <a:tc>
                  <a:txBody>
                    <a:bodyPr/>
                    <a:lstStyle/>
                    <a:p>
                      <a:pPr defTabSz="914400">
                        <a:defRPr>
                          <a:solidFill>
                            <a:srgbClr val="000000"/>
                          </a:solidFill>
                        </a:defRPr>
                      </a:pPr>
                      <a:r>
                        <a:rPr sz="3000">
                          <a:solidFill>
                            <a:srgbClr val="FFFFFF"/>
                          </a:solidFill>
                        </a:rPr>
                        <a:t>Ryan</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56</a:t>
                      </a:r>
                    </a:p>
                  </a:txBody>
                  <a:tcPr marL="50800" marR="50800" marT="50800" marB="50800" anchor="ctr" horzOverflow="overflow"/>
                </a:tc>
                <a:tc>
                  <a:txBody>
                    <a:bodyPr/>
                    <a:lstStyle/>
                    <a:p>
                      <a:pPr defTabSz="914400">
                        <a:defRPr>
                          <a:solidFill>
                            <a:srgbClr val="000000"/>
                          </a:solidFill>
                        </a:defRPr>
                      </a:pPr>
                      <a:r>
                        <a:rPr sz="3000" b="1">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6"/>
                  </a:ext>
                </a:extLst>
              </a:tr>
              <a:tr h="555853">
                <a:tc>
                  <a:txBody>
                    <a:bodyPr/>
                    <a:lstStyle/>
                    <a:p>
                      <a:pPr defTabSz="914400">
                        <a:defRPr>
                          <a:solidFill>
                            <a:srgbClr val="000000"/>
                          </a:solidFill>
                        </a:defRPr>
                      </a:pPr>
                      <a:r>
                        <a:rPr sz="3000">
                          <a:solidFill>
                            <a:srgbClr val="FFFFFF"/>
                          </a:solidFill>
                        </a:rPr>
                        <a:t>Lara</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34</a:t>
                      </a:r>
                    </a:p>
                  </a:txBody>
                  <a:tcPr marL="50800" marR="50800" marT="50800" marB="50800" anchor="ctr" horzOverflow="overflow"/>
                </a:tc>
                <a:tc>
                  <a:txBody>
                    <a:bodyPr/>
                    <a:lstStyle/>
                    <a:p>
                      <a:pPr defTabSz="914400">
                        <a:defRPr>
                          <a:solidFill>
                            <a:srgbClr val="000000"/>
                          </a:solidFill>
                        </a:defRPr>
                      </a:pPr>
                      <a:r>
                        <a:rPr sz="30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7"/>
                  </a:ext>
                </a:extLst>
              </a:tr>
              <a:tr h="555853">
                <a:tc>
                  <a:txBody>
                    <a:bodyPr/>
                    <a:lstStyle/>
                    <a:p>
                      <a:pPr defTabSz="914400">
                        <a:defRPr>
                          <a:solidFill>
                            <a:srgbClr val="000000"/>
                          </a:solidFill>
                        </a:defRPr>
                      </a:pPr>
                      <a:r>
                        <a:rPr sz="3000">
                          <a:solidFill>
                            <a:srgbClr val="FFFFFF"/>
                          </a:solidFill>
                        </a:rPr>
                        <a:t>Finn</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000">
                          <a:solidFill>
                            <a:srgbClr val="FFFFFF"/>
                          </a:solidFill>
                        </a:rPr>
                        <a:t>21</a:t>
                      </a:r>
                    </a:p>
                  </a:txBody>
                  <a:tcPr marL="50800" marR="50800" marT="50800" marB="50800" anchor="ctr" horzOverflow="overflow"/>
                </a:tc>
                <a:tc>
                  <a:txBody>
                    <a:bodyPr/>
                    <a:lstStyle/>
                    <a:p>
                      <a:pPr defTabSz="914400">
                        <a:defRPr>
                          <a:solidFill>
                            <a:srgbClr val="000000"/>
                          </a:solidFill>
                        </a:defRPr>
                      </a:pPr>
                      <a:r>
                        <a:rPr sz="3000" b="1">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8"/>
                  </a:ext>
                </a:extLst>
              </a:tr>
              <a:tr h="555853">
                <a:tc>
                  <a:txBody>
                    <a:bodyPr/>
                    <a:lstStyle/>
                    <a:p>
                      <a:pPr defTabSz="914400">
                        <a:defRPr>
                          <a:solidFill>
                            <a:srgbClr val="000000"/>
                          </a:solidFill>
                        </a:defRPr>
                      </a:pPr>
                      <a:r>
                        <a:rPr sz="3000">
                          <a:solidFill>
                            <a:srgbClr val="FFFFFF"/>
                          </a:solidFill>
                        </a:rPr>
                        <a:t>Mark</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000">
                          <a:solidFill>
                            <a:srgbClr val="FFFFFF"/>
                          </a:solidFill>
                        </a:rPr>
                        <a:t>10</a:t>
                      </a:r>
                    </a:p>
                  </a:txBody>
                  <a:tcPr marL="50800" marR="50800" marT="50800" marB="50800" anchor="ctr" horzOverflow="overflow">
                    <a:lnB w="12700">
                      <a:solidFill>
                        <a:srgbClr val="D6D6D6"/>
                      </a:solidFill>
                      <a:miter lim="400000"/>
                    </a:lnB>
                  </a:tcPr>
                </a:tc>
                <a:tc>
                  <a:txBody>
                    <a:bodyPr/>
                    <a:lstStyle/>
                    <a:p>
                      <a:pPr defTabSz="914400">
                        <a:defRPr>
                          <a:solidFill>
                            <a:srgbClr val="000000"/>
                          </a:solidFill>
                        </a:defRPr>
                      </a:pPr>
                      <a:r>
                        <a:rPr sz="30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9"/>
                  </a:ext>
                </a:extLst>
              </a:tr>
            </a:tbl>
          </a:graphicData>
        </a:graphic>
      </p:graphicFrame>
      <p:sp>
        <p:nvSpPr>
          <p:cNvPr id="366" name="Oval"/>
          <p:cNvSpPr/>
          <p:nvPr/>
        </p:nvSpPr>
        <p:spPr>
          <a:xfrm>
            <a:off x="9283700" y="4041588"/>
            <a:ext cx="960711" cy="5122641"/>
          </a:xfrm>
          <a:prstGeom prst="ellipse">
            <a:avLst/>
          </a:prstGeom>
          <a:ln w="76200">
            <a:solidFill>
              <a:schemeClr val="accent4">
                <a:hueOff val="102361"/>
                <a:satOff val="14118"/>
                <a:lumOff val="10675"/>
              </a:schemeClr>
            </a:solidFill>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369"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370"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371"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372"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373"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374"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375"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376"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377"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378"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379"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380"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383"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384"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385"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386"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387"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388"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389"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390"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391"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392"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393"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394"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395" name="Name: Will"/>
          <p:cNvSpPr/>
          <p:nvPr/>
        </p:nvSpPr>
        <p:spPr>
          <a:xfrm>
            <a:off x="9859205" y="3879849"/>
            <a:ext cx="286687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Name: Will</a:t>
            </a:r>
          </a:p>
        </p:txBody>
      </p:sp>
      <p:sp>
        <p:nvSpPr>
          <p:cNvPr id="396" name="Age: 21"/>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Age: 21</a:t>
            </a:r>
          </a:p>
        </p:txBody>
      </p:sp>
      <p:sp>
        <p:nvSpPr>
          <p:cNvPr id="397" name="Hash: 3"/>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Hash: 3</a:t>
            </a:r>
          </a:p>
        </p:txBody>
      </p:sp>
      <p:sp>
        <p:nvSpPr>
          <p:cNvPr id="398" name="Rectangle"/>
          <p:cNvSpPr/>
          <p:nvPr/>
        </p:nvSpPr>
        <p:spPr>
          <a:xfrm>
            <a:off x="800100" y="5331668"/>
            <a:ext cx="2500164" cy="103336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401"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02"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403"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404"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405"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406"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407"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408"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09"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10"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11"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12"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13" name="Name: Will"/>
          <p:cNvSpPr/>
          <p:nvPr/>
        </p:nvSpPr>
        <p:spPr>
          <a:xfrm>
            <a:off x="9859205" y="3879849"/>
            <a:ext cx="286687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Name: Will</a:t>
            </a:r>
          </a:p>
        </p:txBody>
      </p:sp>
      <p:sp>
        <p:nvSpPr>
          <p:cNvPr id="414" name="Age: 21"/>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Age: 21</a:t>
            </a:r>
          </a:p>
        </p:txBody>
      </p:sp>
      <p:sp>
        <p:nvSpPr>
          <p:cNvPr id="415" name="Hash: 3"/>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Hash: 3</a:t>
            </a:r>
          </a:p>
        </p:txBody>
      </p:sp>
      <p:sp>
        <p:nvSpPr>
          <p:cNvPr id="416"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What is a Hash table?"/>
          <p:cNvSpPr>
            <a:spLocks noGrp="1"/>
          </p:cNvSpPr>
          <p:nvPr>
            <p:ph type="title"/>
          </p:nvPr>
        </p:nvSpPr>
        <p:spPr>
          <a:xfrm>
            <a:off x="952500" y="155607"/>
            <a:ext cx="11099800" cy="1166544"/>
          </a:xfrm>
          <a:prstGeom prst="rect">
            <a:avLst/>
          </a:prstGeom>
        </p:spPr>
        <p:txBody>
          <a:bodyPr/>
          <a:lstStyle/>
          <a:p>
            <a:pPr defTabSz="496570">
              <a:defRPr sz="6800" b="1"/>
            </a:pPr>
            <a:r>
              <a:t>What is a Hash table?</a:t>
            </a:r>
          </a:p>
        </p:txBody>
      </p:sp>
      <p:sp>
        <p:nvSpPr>
          <p:cNvPr id="132" name="A Hash table (HT) is a data structure that provides a mapping from keys to values using a technique called hashing."/>
          <p:cNvSpPr/>
          <p:nvPr/>
        </p:nvSpPr>
        <p:spPr>
          <a:xfrm>
            <a:off x="952500" y="1312300"/>
            <a:ext cx="11099800" cy="2159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defTabSz="578358">
              <a:defRPr sz="3564"/>
            </a:pPr>
            <a:r>
              <a:t>A </a:t>
            </a:r>
            <a:r>
              <a:rPr b="1">
                <a:solidFill>
                  <a:schemeClr val="accent2">
                    <a:satOff val="-13916"/>
                    <a:lumOff val="13989"/>
                  </a:schemeClr>
                </a:solidFill>
              </a:rPr>
              <a:t>Hash table (HT)</a:t>
            </a:r>
            <a:r>
              <a:t> is a data structure that provides a mapping from keys to values using a technique called </a:t>
            </a:r>
            <a:r>
              <a:rPr b="1">
                <a:solidFill>
                  <a:schemeClr val="accent2">
                    <a:satOff val="-13916"/>
                    <a:lumOff val="13989"/>
                  </a:schemeClr>
                </a:solidFill>
              </a:rPr>
              <a:t>hashing</a:t>
            </a:r>
            <a:r>
              <a:t>.</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419"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20"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421"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422"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423"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424"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425"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426"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27"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28"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29"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30"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31"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432" name="Name: Leah"/>
          <p:cNvSpPr/>
          <p:nvPr/>
        </p:nvSpPr>
        <p:spPr>
          <a:xfrm>
            <a:off x="9859205" y="3879849"/>
            <a:ext cx="286687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Name: Leah</a:t>
            </a:r>
          </a:p>
        </p:txBody>
      </p:sp>
      <p:sp>
        <p:nvSpPr>
          <p:cNvPr id="433" name="Age: 18"/>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Age: 18</a:t>
            </a:r>
          </a:p>
        </p:txBody>
      </p:sp>
      <p:sp>
        <p:nvSpPr>
          <p:cNvPr id="434" name="Hash: 4"/>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Hash: 4</a:t>
            </a:r>
          </a:p>
        </p:txBody>
      </p:sp>
      <p:sp>
        <p:nvSpPr>
          <p:cNvPr id="435" name="Rectangle"/>
          <p:cNvSpPr/>
          <p:nvPr/>
        </p:nvSpPr>
        <p:spPr>
          <a:xfrm>
            <a:off x="800100" y="6457081"/>
            <a:ext cx="2500164" cy="103336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438"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39"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440"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441"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442"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443"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444"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445"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46"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47"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48"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49"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0"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451" name="Name: Leah"/>
          <p:cNvSpPr/>
          <p:nvPr/>
        </p:nvSpPr>
        <p:spPr>
          <a:xfrm>
            <a:off x="9859205" y="3879849"/>
            <a:ext cx="286687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Name: Leah</a:t>
            </a:r>
          </a:p>
        </p:txBody>
      </p:sp>
      <p:sp>
        <p:nvSpPr>
          <p:cNvPr id="452" name="Age: 18"/>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Age: 18</a:t>
            </a:r>
          </a:p>
        </p:txBody>
      </p:sp>
      <p:sp>
        <p:nvSpPr>
          <p:cNvPr id="453" name="Hash: 4"/>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Hash: 4</a:t>
            </a:r>
          </a:p>
        </p:txBody>
      </p:sp>
      <p:sp>
        <p:nvSpPr>
          <p:cNvPr id="454"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457"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58"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459"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460"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461"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462"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463"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464"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65" name="Rectangle"/>
          <p:cNvSpPr/>
          <p:nvPr/>
        </p:nvSpPr>
        <p:spPr>
          <a:xfrm>
            <a:off x="800100" y="4212567"/>
            <a:ext cx="2500164" cy="103336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66"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67"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68"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69" name="Name: Will…"/>
          <p:cNvSpPr/>
          <p:nvPr/>
        </p:nvSpPr>
        <p:spPr>
          <a:xfrm>
            <a:off x="800100" y="5331668"/>
            <a:ext cx="2500164" cy="1033364"/>
          </a:xfrm>
          <a:prstGeom prst="rect">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470" name="Name: Leah…"/>
          <p:cNvSpPr/>
          <p:nvPr/>
        </p:nvSpPr>
        <p:spPr>
          <a:xfrm>
            <a:off x="800100" y="6455618"/>
            <a:ext cx="2500164" cy="1033364"/>
          </a:xfrm>
          <a:prstGeom prst="rect">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471" name="Name: Rick"/>
          <p:cNvSpPr/>
          <p:nvPr/>
        </p:nvSpPr>
        <p:spPr>
          <a:xfrm>
            <a:off x="9859205" y="3879849"/>
            <a:ext cx="286687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Name: Rick</a:t>
            </a:r>
          </a:p>
        </p:txBody>
      </p:sp>
      <p:sp>
        <p:nvSpPr>
          <p:cNvPr id="472" name="Age: 61"/>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Age: 61</a:t>
            </a:r>
          </a:p>
        </p:txBody>
      </p:sp>
      <p:sp>
        <p:nvSpPr>
          <p:cNvPr id="473" name="Hash: 2"/>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Hash: 2</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476"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77"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478"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479"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480"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481"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482"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483"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84"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85"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86"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87"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88"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489"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490" name="Name: Rick"/>
          <p:cNvSpPr/>
          <p:nvPr/>
        </p:nvSpPr>
        <p:spPr>
          <a:xfrm>
            <a:off x="9859205" y="3879849"/>
            <a:ext cx="286687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Name: Rick</a:t>
            </a:r>
          </a:p>
        </p:txBody>
      </p:sp>
      <p:sp>
        <p:nvSpPr>
          <p:cNvPr id="491" name="Age: 61"/>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Age: 61</a:t>
            </a:r>
          </a:p>
        </p:txBody>
      </p:sp>
      <p:sp>
        <p:nvSpPr>
          <p:cNvPr id="492" name="Hash: 2"/>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Hash: 2</a:t>
            </a:r>
          </a:p>
        </p:txBody>
      </p:sp>
      <p:sp>
        <p:nvSpPr>
          <p:cNvPr id="493"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496"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497"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498"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499"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500"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501"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502"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503" name="Rectangle"/>
          <p:cNvSpPr/>
          <p:nvPr/>
        </p:nvSpPr>
        <p:spPr>
          <a:xfrm>
            <a:off x="800100" y="3096468"/>
            <a:ext cx="2500164" cy="103336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504"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05"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06"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07"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08" name="Name: Will…"/>
          <p:cNvSpPr/>
          <p:nvPr/>
        </p:nvSpPr>
        <p:spPr>
          <a:xfrm>
            <a:off x="800100" y="5331668"/>
            <a:ext cx="2500164" cy="1033364"/>
          </a:xfrm>
          <a:prstGeom prst="rect">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509" name="Name: Leah…"/>
          <p:cNvSpPr/>
          <p:nvPr/>
        </p:nvSpPr>
        <p:spPr>
          <a:xfrm>
            <a:off x="800100" y="6455618"/>
            <a:ext cx="2500164" cy="1033364"/>
          </a:xfrm>
          <a:prstGeom prst="rect">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510" name="Name: Rick…"/>
          <p:cNvSpPr/>
          <p:nvPr/>
        </p:nvSpPr>
        <p:spPr>
          <a:xfrm>
            <a:off x="800100" y="4212567"/>
            <a:ext cx="2500164" cy="1033364"/>
          </a:xfrm>
          <a:prstGeom prst="rect">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511" name="Name: Ria"/>
          <p:cNvSpPr/>
          <p:nvPr/>
        </p:nvSpPr>
        <p:spPr>
          <a:xfrm>
            <a:off x="9859205" y="3879849"/>
            <a:ext cx="259162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Name: Ria</a:t>
            </a:r>
          </a:p>
        </p:txBody>
      </p:sp>
      <p:sp>
        <p:nvSpPr>
          <p:cNvPr id="512" name="Age: 25"/>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Age: 25</a:t>
            </a:r>
          </a:p>
        </p:txBody>
      </p:sp>
      <p:sp>
        <p:nvSpPr>
          <p:cNvPr id="513" name="Hash: 1"/>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Hash: 1</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516"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17"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518"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519"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520"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521"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522"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523"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24"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25"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26"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27"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28"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529"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530"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531" name="Name: Ria"/>
          <p:cNvSpPr/>
          <p:nvPr/>
        </p:nvSpPr>
        <p:spPr>
          <a:xfrm>
            <a:off x="9859205" y="3879849"/>
            <a:ext cx="259162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Name: Ria</a:t>
            </a:r>
          </a:p>
        </p:txBody>
      </p:sp>
      <p:sp>
        <p:nvSpPr>
          <p:cNvPr id="532" name="Age: 25"/>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Age: 25</a:t>
            </a:r>
          </a:p>
        </p:txBody>
      </p:sp>
      <p:sp>
        <p:nvSpPr>
          <p:cNvPr id="533" name="Hash: 1"/>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Hash: 1</a:t>
            </a:r>
          </a:p>
        </p:txBody>
      </p:sp>
      <p:sp>
        <p:nvSpPr>
          <p:cNvPr id="534"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537"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38"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539"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540"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541"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542"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543"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544"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45"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46"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47"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48"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49"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550" name="Name: Leah…"/>
          <p:cNvSpPr/>
          <p:nvPr/>
        </p:nvSpPr>
        <p:spPr>
          <a:xfrm>
            <a:off x="800100" y="6455618"/>
            <a:ext cx="2500164" cy="1033364"/>
          </a:xfrm>
          <a:prstGeom prst="rect">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551"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552"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553" name="Name: Lara"/>
          <p:cNvSpPr/>
          <p:nvPr/>
        </p:nvSpPr>
        <p:spPr>
          <a:xfrm>
            <a:off x="9859205" y="3879849"/>
            <a:ext cx="286687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Name: Lara</a:t>
            </a:r>
          </a:p>
        </p:txBody>
      </p:sp>
      <p:sp>
        <p:nvSpPr>
          <p:cNvPr id="554" name="Age: 34"/>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Age: 34</a:t>
            </a:r>
          </a:p>
        </p:txBody>
      </p:sp>
      <p:sp>
        <p:nvSpPr>
          <p:cNvPr id="555" name="Hash: 4"/>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Hash: 4</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558"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59"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560"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561"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562"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563"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564"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565"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66"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67"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68"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69"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70"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571"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572"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573"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574" name="Name: Lara"/>
          <p:cNvSpPr/>
          <p:nvPr/>
        </p:nvSpPr>
        <p:spPr>
          <a:xfrm>
            <a:off x="9859205" y="3879849"/>
            <a:ext cx="286687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Name: Lara</a:t>
            </a:r>
          </a:p>
        </p:txBody>
      </p:sp>
      <p:sp>
        <p:nvSpPr>
          <p:cNvPr id="575" name="Age: 34"/>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Age: 34</a:t>
            </a:r>
          </a:p>
        </p:txBody>
      </p:sp>
      <p:sp>
        <p:nvSpPr>
          <p:cNvPr id="576" name="Hash: 4"/>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Hash: 4</a:t>
            </a:r>
          </a:p>
        </p:txBody>
      </p:sp>
      <p:sp>
        <p:nvSpPr>
          <p:cNvPr id="577"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578" name="Name: Lara…"/>
          <p:cNvSpPr/>
          <p:nvPr/>
        </p:nvSpPr>
        <p:spPr>
          <a:xfrm>
            <a:off x="4229100" y="6455618"/>
            <a:ext cx="2500164" cy="1033364"/>
          </a:xfrm>
          <a:prstGeom prst="rect">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581"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82"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583"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584"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585"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586"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587"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588"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89"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90"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91"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92"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593"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594"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595"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596"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597" name="Name: Lara"/>
          <p:cNvSpPr/>
          <p:nvPr/>
        </p:nvSpPr>
        <p:spPr>
          <a:xfrm>
            <a:off x="9859205" y="3879849"/>
            <a:ext cx="286687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Name: Lara</a:t>
            </a:r>
          </a:p>
        </p:txBody>
      </p:sp>
      <p:sp>
        <p:nvSpPr>
          <p:cNvPr id="598" name="Age: 34"/>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Age: 34</a:t>
            </a:r>
          </a:p>
        </p:txBody>
      </p:sp>
      <p:sp>
        <p:nvSpPr>
          <p:cNvPr id="599" name="Hash: 4"/>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Hash: 4</a:t>
            </a:r>
          </a:p>
        </p:txBody>
      </p:sp>
      <p:sp>
        <p:nvSpPr>
          <p:cNvPr id="600"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01"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604"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05"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606"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607"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608"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609"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610"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611"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12"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13"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14"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15"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16"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617"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618"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619" name="Name: Rai…"/>
          <p:cNvSpPr/>
          <p:nvPr/>
        </p:nvSpPr>
        <p:spPr>
          <a:xfrm>
            <a:off x="800100" y="3096468"/>
            <a:ext cx="2500164" cy="1033364"/>
          </a:xfrm>
          <a:prstGeom prst="rect">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620" name="Name: Ryan"/>
          <p:cNvSpPr/>
          <p:nvPr/>
        </p:nvSpPr>
        <p:spPr>
          <a:xfrm>
            <a:off x="9859205" y="3879849"/>
            <a:ext cx="286687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Name: Ryan</a:t>
            </a:r>
          </a:p>
        </p:txBody>
      </p:sp>
      <p:sp>
        <p:nvSpPr>
          <p:cNvPr id="621" name="Age: 56"/>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Age: 56</a:t>
            </a:r>
          </a:p>
        </p:txBody>
      </p:sp>
      <p:sp>
        <p:nvSpPr>
          <p:cNvPr id="622" name="Hash: 1"/>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Hash: 1</a:t>
            </a:r>
          </a:p>
        </p:txBody>
      </p:sp>
      <p:sp>
        <p:nvSpPr>
          <p:cNvPr id="623"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24"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William”"/>
          <p:cNvSpPr/>
          <p:nvPr/>
        </p:nvSpPr>
        <p:spPr>
          <a:xfrm>
            <a:off x="2914240" y="4161398"/>
            <a:ext cx="259162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“William”</a:t>
            </a:r>
          </a:p>
        </p:txBody>
      </p:sp>
      <p:sp>
        <p:nvSpPr>
          <p:cNvPr id="135" name="“Micah”"/>
          <p:cNvSpPr/>
          <p:nvPr/>
        </p:nvSpPr>
        <p:spPr>
          <a:xfrm>
            <a:off x="3189498" y="4967848"/>
            <a:ext cx="204110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“Micah”</a:t>
            </a:r>
          </a:p>
        </p:txBody>
      </p:sp>
      <p:sp>
        <p:nvSpPr>
          <p:cNvPr id="136" name="“Catherine”"/>
          <p:cNvSpPr/>
          <p:nvPr/>
        </p:nvSpPr>
        <p:spPr>
          <a:xfrm>
            <a:off x="2638983" y="5723498"/>
            <a:ext cx="314213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“Catherine”</a:t>
            </a:r>
          </a:p>
        </p:txBody>
      </p:sp>
      <p:sp>
        <p:nvSpPr>
          <p:cNvPr id="137" name="“Thomas”"/>
          <p:cNvSpPr/>
          <p:nvPr/>
        </p:nvSpPr>
        <p:spPr>
          <a:xfrm>
            <a:off x="3051869" y="6490261"/>
            <a:ext cx="231636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“Thomas”</a:t>
            </a:r>
          </a:p>
        </p:txBody>
      </p:sp>
      <p:sp>
        <p:nvSpPr>
          <p:cNvPr id="138" name="“Leah”"/>
          <p:cNvSpPr/>
          <p:nvPr/>
        </p:nvSpPr>
        <p:spPr>
          <a:xfrm>
            <a:off x="3327127" y="7285598"/>
            <a:ext cx="176584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“Leah”</a:t>
            </a:r>
          </a:p>
        </p:txBody>
      </p:sp>
      <p:sp>
        <p:nvSpPr>
          <p:cNvPr id="139" name="“green”"/>
          <p:cNvSpPr/>
          <p:nvPr/>
        </p:nvSpPr>
        <p:spPr>
          <a:xfrm>
            <a:off x="8612398" y="4184974"/>
            <a:ext cx="204110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“green”</a:t>
            </a:r>
          </a:p>
        </p:txBody>
      </p:sp>
      <p:sp>
        <p:nvSpPr>
          <p:cNvPr id="140" name="“purple”"/>
          <p:cNvSpPr/>
          <p:nvPr/>
        </p:nvSpPr>
        <p:spPr>
          <a:xfrm>
            <a:off x="8589069" y="4967848"/>
            <a:ext cx="231636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“purple”</a:t>
            </a:r>
          </a:p>
        </p:txBody>
      </p:sp>
      <p:sp>
        <p:nvSpPr>
          <p:cNvPr id="141" name="“yellow”"/>
          <p:cNvSpPr/>
          <p:nvPr/>
        </p:nvSpPr>
        <p:spPr>
          <a:xfrm>
            <a:off x="8589069" y="5750723"/>
            <a:ext cx="231636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“yellow”</a:t>
            </a:r>
          </a:p>
        </p:txBody>
      </p:sp>
      <p:sp>
        <p:nvSpPr>
          <p:cNvPr id="142" name="“red”"/>
          <p:cNvSpPr/>
          <p:nvPr/>
        </p:nvSpPr>
        <p:spPr>
          <a:xfrm>
            <a:off x="8595555" y="6533597"/>
            <a:ext cx="149059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“red”</a:t>
            </a:r>
          </a:p>
        </p:txBody>
      </p:sp>
      <p:sp>
        <p:nvSpPr>
          <p:cNvPr id="143" name="“purple”"/>
          <p:cNvSpPr/>
          <p:nvPr/>
        </p:nvSpPr>
        <p:spPr>
          <a:xfrm>
            <a:off x="8589069" y="7257023"/>
            <a:ext cx="231636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“purple”</a:t>
            </a:r>
          </a:p>
        </p:txBody>
      </p:sp>
      <p:sp>
        <p:nvSpPr>
          <p:cNvPr id="144" name="Line"/>
          <p:cNvSpPr/>
          <p:nvPr/>
        </p:nvSpPr>
        <p:spPr>
          <a:xfrm>
            <a:off x="6034257" y="4472548"/>
            <a:ext cx="230167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5" name="Line"/>
          <p:cNvSpPr/>
          <p:nvPr/>
        </p:nvSpPr>
        <p:spPr>
          <a:xfrm>
            <a:off x="6034257" y="5296461"/>
            <a:ext cx="230167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6" name="Line"/>
          <p:cNvSpPr/>
          <p:nvPr/>
        </p:nvSpPr>
        <p:spPr>
          <a:xfrm>
            <a:off x="6034257" y="6063223"/>
            <a:ext cx="230167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7" name="Line"/>
          <p:cNvSpPr/>
          <p:nvPr/>
        </p:nvSpPr>
        <p:spPr>
          <a:xfrm>
            <a:off x="6034257" y="6818873"/>
            <a:ext cx="230167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8" name="Line"/>
          <p:cNvSpPr/>
          <p:nvPr/>
        </p:nvSpPr>
        <p:spPr>
          <a:xfrm>
            <a:off x="6034257" y="7596748"/>
            <a:ext cx="230167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9" name="Key (name)"/>
          <p:cNvSpPr/>
          <p:nvPr/>
        </p:nvSpPr>
        <p:spPr>
          <a:xfrm>
            <a:off x="2776611" y="3490912"/>
            <a:ext cx="286687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Key (name)</a:t>
            </a:r>
          </a:p>
        </p:txBody>
      </p:sp>
      <p:sp>
        <p:nvSpPr>
          <p:cNvPr id="150" name="Value (fav color)"/>
          <p:cNvSpPr/>
          <p:nvPr/>
        </p:nvSpPr>
        <p:spPr>
          <a:xfrm>
            <a:off x="6944010" y="3490912"/>
            <a:ext cx="479368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Value (fav color)</a:t>
            </a:r>
          </a:p>
        </p:txBody>
      </p:sp>
      <p:sp>
        <p:nvSpPr>
          <p:cNvPr id="151" name="We refer to these as key-value pairs"/>
          <p:cNvSpPr/>
          <p:nvPr/>
        </p:nvSpPr>
        <p:spPr>
          <a:xfrm>
            <a:off x="1249312" y="8052361"/>
            <a:ext cx="1002357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We refer to these as </a:t>
            </a:r>
            <a:r>
              <a:rPr b="1">
                <a:solidFill>
                  <a:schemeClr val="accent4">
                    <a:hueOff val="102361"/>
                    <a:satOff val="14118"/>
                    <a:lumOff val="10675"/>
                  </a:schemeClr>
                </a:solidFill>
              </a:rPr>
              <a:t>key-value</a:t>
            </a:r>
            <a:r>
              <a:t> </a:t>
            </a:r>
            <a:r>
              <a:rPr b="1">
                <a:solidFill>
                  <a:schemeClr val="accent4">
                    <a:hueOff val="102361"/>
                    <a:satOff val="14118"/>
                    <a:lumOff val="10675"/>
                  </a:schemeClr>
                </a:solidFill>
              </a:rPr>
              <a:t>pairs</a:t>
            </a:r>
          </a:p>
        </p:txBody>
      </p:sp>
      <p:sp>
        <p:nvSpPr>
          <p:cNvPr id="152" name="Keys must be unique, but values can be repeated"/>
          <p:cNvSpPr/>
          <p:nvPr/>
        </p:nvSpPr>
        <p:spPr>
          <a:xfrm>
            <a:off x="-305284" y="8652444"/>
            <a:ext cx="13615368"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Keys must be unique, but values can be repeated</a:t>
            </a:r>
          </a:p>
        </p:txBody>
      </p:sp>
      <p:sp>
        <p:nvSpPr>
          <p:cNvPr id="153" name="What is a Hash table?"/>
          <p:cNvSpPr>
            <a:spLocks noGrp="1"/>
          </p:cNvSpPr>
          <p:nvPr>
            <p:ph type="title"/>
          </p:nvPr>
        </p:nvSpPr>
        <p:spPr>
          <a:xfrm>
            <a:off x="952500" y="155607"/>
            <a:ext cx="11099800" cy="1166544"/>
          </a:xfrm>
          <a:prstGeom prst="rect">
            <a:avLst/>
          </a:prstGeom>
        </p:spPr>
        <p:txBody>
          <a:bodyPr/>
          <a:lstStyle/>
          <a:p>
            <a:pPr defTabSz="496570">
              <a:defRPr sz="6800" b="1"/>
            </a:pPr>
            <a:r>
              <a:t>What is a Hash table?</a:t>
            </a:r>
          </a:p>
        </p:txBody>
      </p:sp>
      <p:sp>
        <p:nvSpPr>
          <p:cNvPr id="154" name="A Hash table (HT) is a data structure that provides a mapping from keys to values using a technique called hashing."/>
          <p:cNvSpPr/>
          <p:nvPr/>
        </p:nvSpPr>
        <p:spPr>
          <a:xfrm>
            <a:off x="952500" y="1312300"/>
            <a:ext cx="11099800" cy="2159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defTabSz="578358">
              <a:defRPr sz="3564"/>
            </a:pPr>
            <a:r>
              <a:t>A </a:t>
            </a:r>
            <a:r>
              <a:rPr b="1">
                <a:solidFill>
                  <a:schemeClr val="accent2">
                    <a:satOff val="-13916"/>
                    <a:lumOff val="13989"/>
                  </a:schemeClr>
                </a:solidFill>
              </a:rPr>
              <a:t>Hash table (HT)</a:t>
            </a:r>
            <a:r>
              <a:t> is a data structure that provides a mapping from keys to values using a technique called </a:t>
            </a:r>
            <a:r>
              <a:rPr b="1">
                <a:solidFill>
                  <a:schemeClr val="accent2">
                    <a:satOff val="-13916"/>
                    <a:lumOff val="13989"/>
                  </a:schemeClr>
                </a:solidFill>
              </a:rPr>
              <a:t>hashing</a:t>
            </a:r>
            <a:r>
              <a:t>.</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627"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28"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629"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630"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631"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632"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633"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634"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35"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36"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37"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38"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39"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640"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641"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642"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643" name="Name: Ryan"/>
          <p:cNvSpPr/>
          <p:nvPr/>
        </p:nvSpPr>
        <p:spPr>
          <a:xfrm>
            <a:off x="9859205" y="3879849"/>
            <a:ext cx="286687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Name: Ryan</a:t>
            </a:r>
          </a:p>
        </p:txBody>
      </p:sp>
      <p:sp>
        <p:nvSpPr>
          <p:cNvPr id="644" name="Age: 56"/>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Age: 56</a:t>
            </a:r>
          </a:p>
        </p:txBody>
      </p:sp>
      <p:sp>
        <p:nvSpPr>
          <p:cNvPr id="645" name="Hash: 1"/>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Hash: 1</a:t>
            </a:r>
          </a:p>
        </p:txBody>
      </p:sp>
      <p:sp>
        <p:nvSpPr>
          <p:cNvPr id="646"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47"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648"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49" name="Name: Ryan…"/>
          <p:cNvSpPr/>
          <p:nvPr/>
        </p:nvSpPr>
        <p:spPr>
          <a:xfrm>
            <a:off x="4229100" y="3096468"/>
            <a:ext cx="2500164" cy="1033364"/>
          </a:xfrm>
          <a:prstGeom prst="rect">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652"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53"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654"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655"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656"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657"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658"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659"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60"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61"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62"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63"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64"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665"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666"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667"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668" name="Name: Ryan"/>
          <p:cNvSpPr/>
          <p:nvPr/>
        </p:nvSpPr>
        <p:spPr>
          <a:xfrm>
            <a:off x="9859205" y="3879849"/>
            <a:ext cx="286687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Name: Ryan</a:t>
            </a:r>
          </a:p>
        </p:txBody>
      </p:sp>
      <p:sp>
        <p:nvSpPr>
          <p:cNvPr id="669" name="Age: 56"/>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Age: 56</a:t>
            </a:r>
          </a:p>
        </p:txBody>
      </p:sp>
      <p:sp>
        <p:nvSpPr>
          <p:cNvPr id="670" name="Hash: 1"/>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Hash: 1</a:t>
            </a:r>
          </a:p>
        </p:txBody>
      </p:sp>
      <p:sp>
        <p:nvSpPr>
          <p:cNvPr id="671"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72"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673"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74"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677"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78"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679"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680"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681"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682"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683"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684"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85"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86"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87"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88"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689"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690" name="Name: Leah…"/>
          <p:cNvSpPr/>
          <p:nvPr/>
        </p:nvSpPr>
        <p:spPr>
          <a:xfrm>
            <a:off x="800100" y="6455618"/>
            <a:ext cx="2500164" cy="1033364"/>
          </a:xfrm>
          <a:prstGeom prst="rect">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691"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692"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693" name="Name: Lara"/>
          <p:cNvSpPr/>
          <p:nvPr/>
        </p:nvSpPr>
        <p:spPr>
          <a:xfrm>
            <a:off x="9859205" y="3879849"/>
            <a:ext cx="286687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Name: Lara</a:t>
            </a:r>
          </a:p>
        </p:txBody>
      </p:sp>
      <p:sp>
        <p:nvSpPr>
          <p:cNvPr id="694" name="Age: 34"/>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Age: 34</a:t>
            </a:r>
          </a:p>
        </p:txBody>
      </p:sp>
      <p:sp>
        <p:nvSpPr>
          <p:cNvPr id="695" name="Hash: 4"/>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Hash: 4</a:t>
            </a:r>
          </a:p>
        </p:txBody>
      </p:sp>
      <p:sp>
        <p:nvSpPr>
          <p:cNvPr id="696"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97"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698"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99"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702"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03"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704"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705"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706"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707"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708"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709"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10"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11"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12"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13"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14"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715"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716"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717"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718" name="Name: Lara"/>
          <p:cNvSpPr/>
          <p:nvPr/>
        </p:nvSpPr>
        <p:spPr>
          <a:xfrm>
            <a:off x="9859205" y="3879849"/>
            <a:ext cx="286687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Name: Lara</a:t>
            </a:r>
          </a:p>
        </p:txBody>
      </p:sp>
      <p:sp>
        <p:nvSpPr>
          <p:cNvPr id="719" name="Age: 34"/>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Age: 34</a:t>
            </a:r>
          </a:p>
        </p:txBody>
      </p:sp>
      <p:sp>
        <p:nvSpPr>
          <p:cNvPr id="720" name="Hash: 4"/>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Hash: 4</a:t>
            </a:r>
          </a:p>
        </p:txBody>
      </p:sp>
      <p:sp>
        <p:nvSpPr>
          <p:cNvPr id="721"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22" name="Name: Lara…"/>
          <p:cNvSpPr/>
          <p:nvPr/>
        </p:nvSpPr>
        <p:spPr>
          <a:xfrm>
            <a:off x="4229100" y="6455618"/>
            <a:ext cx="2500164" cy="1033364"/>
          </a:xfrm>
          <a:prstGeom prst="rect">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723"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24"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727"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28"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729"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730"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731"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732"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733"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734"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35"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36"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37"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38"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39"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740"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741"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742"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743" name="Name: Lara"/>
          <p:cNvSpPr/>
          <p:nvPr/>
        </p:nvSpPr>
        <p:spPr>
          <a:xfrm>
            <a:off x="9859205" y="3879849"/>
            <a:ext cx="286687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Name: Lara</a:t>
            </a:r>
          </a:p>
        </p:txBody>
      </p:sp>
      <p:sp>
        <p:nvSpPr>
          <p:cNvPr id="744" name="Age: 34"/>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Age: 34</a:t>
            </a:r>
          </a:p>
        </p:txBody>
      </p:sp>
      <p:sp>
        <p:nvSpPr>
          <p:cNvPr id="745" name="Hash: 4"/>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Hash: 4</a:t>
            </a:r>
          </a:p>
        </p:txBody>
      </p:sp>
      <p:sp>
        <p:nvSpPr>
          <p:cNvPr id="746"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47" name="Name: Lara…"/>
          <p:cNvSpPr/>
          <p:nvPr/>
        </p:nvSpPr>
        <p:spPr>
          <a:xfrm>
            <a:off x="4229100" y="6455618"/>
            <a:ext cx="2500164" cy="1033364"/>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748"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49"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750" name="Lara already exists in the hashtable!"/>
          <p:cNvSpPr/>
          <p:nvPr/>
        </p:nvSpPr>
        <p:spPr>
          <a:xfrm>
            <a:off x="1175183" y="8717681"/>
            <a:ext cx="10298833"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Lara already exists in the hashtable!</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753"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54"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755"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756"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757"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758"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759"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760"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61"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62"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63"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64"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65"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766" name="Name: Leah…"/>
          <p:cNvSpPr/>
          <p:nvPr/>
        </p:nvSpPr>
        <p:spPr>
          <a:xfrm>
            <a:off x="800100" y="6455618"/>
            <a:ext cx="2500164" cy="1033364"/>
          </a:xfrm>
          <a:prstGeom prst="rect">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767" name="Name: Rick…"/>
          <p:cNvSpPr/>
          <p:nvPr/>
        </p:nvSpPr>
        <p:spPr>
          <a:xfrm>
            <a:off x="800100" y="4212567"/>
            <a:ext cx="2500164" cy="1033364"/>
          </a:xfrm>
          <a:prstGeom prst="rect">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768" name="Name: Rai…"/>
          <p:cNvSpPr/>
          <p:nvPr/>
        </p:nvSpPr>
        <p:spPr>
          <a:xfrm>
            <a:off x="800100" y="3096468"/>
            <a:ext cx="2500164" cy="1033364"/>
          </a:xfrm>
          <a:prstGeom prst="rect">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769" name="Name: Finn"/>
          <p:cNvSpPr/>
          <p:nvPr/>
        </p:nvSpPr>
        <p:spPr>
          <a:xfrm>
            <a:off x="9859205" y="3879849"/>
            <a:ext cx="286687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Name: Finn</a:t>
            </a:r>
          </a:p>
        </p:txBody>
      </p:sp>
      <p:sp>
        <p:nvSpPr>
          <p:cNvPr id="770" name="Age: 21"/>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Age: 21</a:t>
            </a:r>
          </a:p>
        </p:txBody>
      </p:sp>
      <p:sp>
        <p:nvSpPr>
          <p:cNvPr id="771" name="Hash: 3"/>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Hash: 3</a:t>
            </a:r>
          </a:p>
        </p:txBody>
      </p:sp>
      <p:sp>
        <p:nvSpPr>
          <p:cNvPr id="772"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73" name="Name: Lara…"/>
          <p:cNvSpPr/>
          <p:nvPr/>
        </p:nvSpPr>
        <p:spPr>
          <a:xfrm>
            <a:off x="4229100" y="6455618"/>
            <a:ext cx="2500164" cy="1033364"/>
          </a:xfrm>
          <a:prstGeom prst="rect">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774"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75" name="Name: Ryan…"/>
          <p:cNvSpPr/>
          <p:nvPr/>
        </p:nvSpPr>
        <p:spPr>
          <a:xfrm>
            <a:off x="4229100" y="3096468"/>
            <a:ext cx="2500164" cy="1033364"/>
          </a:xfrm>
          <a:prstGeom prst="rect">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778"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79"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780"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781"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782"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783"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784"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785"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86"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87"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88"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89"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790"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791"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792"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793"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794" name="Name: Finn"/>
          <p:cNvSpPr/>
          <p:nvPr/>
        </p:nvSpPr>
        <p:spPr>
          <a:xfrm>
            <a:off x="9859205" y="3879849"/>
            <a:ext cx="286687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Name: Finn</a:t>
            </a:r>
          </a:p>
        </p:txBody>
      </p:sp>
      <p:sp>
        <p:nvSpPr>
          <p:cNvPr id="795" name="Age: 21"/>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Age: 21</a:t>
            </a:r>
          </a:p>
        </p:txBody>
      </p:sp>
      <p:sp>
        <p:nvSpPr>
          <p:cNvPr id="796" name="Hash: 3"/>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Hash: 3</a:t>
            </a:r>
          </a:p>
        </p:txBody>
      </p:sp>
      <p:sp>
        <p:nvSpPr>
          <p:cNvPr id="797"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798"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799"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00"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801"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02" name="Name: Finn…"/>
          <p:cNvSpPr/>
          <p:nvPr/>
        </p:nvSpPr>
        <p:spPr>
          <a:xfrm>
            <a:off x="4229100" y="5331668"/>
            <a:ext cx="2500164" cy="1033364"/>
          </a:xfrm>
          <a:prstGeom prst="rect">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805"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06"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807"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808"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809"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810"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811"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812"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13"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14"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15"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16"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17"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818"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819"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820"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821" name="Name: Finn"/>
          <p:cNvSpPr/>
          <p:nvPr/>
        </p:nvSpPr>
        <p:spPr>
          <a:xfrm>
            <a:off x="9859205" y="3879849"/>
            <a:ext cx="286687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Name: Finn</a:t>
            </a:r>
          </a:p>
        </p:txBody>
      </p:sp>
      <p:sp>
        <p:nvSpPr>
          <p:cNvPr id="822" name="Age: 21"/>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Age: 21</a:t>
            </a:r>
          </a:p>
        </p:txBody>
      </p:sp>
      <p:sp>
        <p:nvSpPr>
          <p:cNvPr id="823" name="Hash: 3"/>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Hash: 3</a:t>
            </a:r>
          </a:p>
        </p:txBody>
      </p:sp>
      <p:sp>
        <p:nvSpPr>
          <p:cNvPr id="824"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25"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826"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27"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828"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29"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832"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33"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834"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835"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836"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837"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838"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839"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40"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41"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42"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43"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44"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845"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846"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847"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848" name="Name: Finn"/>
          <p:cNvSpPr/>
          <p:nvPr/>
        </p:nvSpPr>
        <p:spPr>
          <a:xfrm>
            <a:off x="9859205" y="3879849"/>
            <a:ext cx="286687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Name: Finn</a:t>
            </a:r>
          </a:p>
        </p:txBody>
      </p:sp>
      <p:sp>
        <p:nvSpPr>
          <p:cNvPr id="849" name="Age: 21"/>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Age: 21</a:t>
            </a:r>
          </a:p>
        </p:txBody>
      </p:sp>
      <p:sp>
        <p:nvSpPr>
          <p:cNvPr id="850" name="Hash: 3"/>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Hash: 3</a:t>
            </a:r>
          </a:p>
        </p:txBody>
      </p:sp>
      <p:sp>
        <p:nvSpPr>
          <p:cNvPr id="851"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52"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853"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54"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855"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56"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857" name="NOTE: Even though Finn and Will both hash to the same value (3) and have the same age we can tell them apart because we store the key (name) value in the linked list block."/>
          <p:cNvSpPr/>
          <p:nvPr/>
        </p:nvSpPr>
        <p:spPr>
          <a:xfrm>
            <a:off x="3422984" y="7703960"/>
            <a:ext cx="9012611" cy="162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2600"/>
            </a:pPr>
            <a:r>
              <a:rPr b="1"/>
              <a:t>NOTE</a:t>
            </a:r>
            <a:r>
              <a:t>: Even though Finn and Will both hash to the same value (3) and have the same age we can tell them apart because we store the key (name) value in the linked list block.</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860"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61"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862"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863"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864"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865"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866"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867"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68"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69"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70"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71"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72"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873" name="Name: Leah…"/>
          <p:cNvSpPr/>
          <p:nvPr/>
        </p:nvSpPr>
        <p:spPr>
          <a:xfrm>
            <a:off x="800100" y="6455618"/>
            <a:ext cx="2500164" cy="1033364"/>
          </a:xfrm>
          <a:prstGeom prst="rect">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874"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875"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876" name="Name: Mark"/>
          <p:cNvSpPr/>
          <p:nvPr/>
        </p:nvSpPr>
        <p:spPr>
          <a:xfrm>
            <a:off x="9859205" y="3879849"/>
            <a:ext cx="286687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Name: Mark</a:t>
            </a:r>
          </a:p>
        </p:txBody>
      </p:sp>
      <p:sp>
        <p:nvSpPr>
          <p:cNvPr id="877" name="Age: 10"/>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Age: 10</a:t>
            </a:r>
          </a:p>
        </p:txBody>
      </p:sp>
      <p:sp>
        <p:nvSpPr>
          <p:cNvPr id="878" name="Hash: 4"/>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Hash: 4</a:t>
            </a:r>
          </a:p>
        </p:txBody>
      </p:sp>
      <p:sp>
        <p:nvSpPr>
          <p:cNvPr id="879"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80"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881"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82"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883"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884"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HTs are often used to track item frequencies. For instance, counting the number of times a word appears in a given text."/>
          <p:cNvSpPr/>
          <p:nvPr/>
        </p:nvSpPr>
        <p:spPr>
          <a:xfrm>
            <a:off x="355054" y="1145365"/>
            <a:ext cx="12294692" cy="207134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a:defRPr sz="3000"/>
            </a:lvl1pPr>
          </a:lstStyle>
          <a:p>
            <a:r>
              <a:t>HTs are often used to track item frequencies. For instance, counting the number of times a word appears in a given text.</a:t>
            </a:r>
          </a:p>
        </p:txBody>
      </p:sp>
      <p:sp>
        <p:nvSpPr>
          <p:cNvPr id="157" name="I parsed Shakespeare’s Hamlet (ignoring case and punctuation) and obtained the following frequency table:"/>
          <p:cNvSpPr/>
          <p:nvPr/>
        </p:nvSpPr>
        <p:spPr>
          <a:xfrm>
            <a:off x="-204863" y="2760686"/>
            <a:ext cx="13414525" cy="159902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a:defRPr sz="3000"/>
            </a:lvl1pPr>
          </a:lstStyle>
          <a:p>
            <a:r>
              <a:t>I parsed Shakespeare’s Hamlet (ignoring case and punctuation) and obtained the following frequency table:</a:t>
            </a:r>
          </a:p>
        </p:txBody>
      </p:sp>
      <p:graphicFrame>
        <p:nvGraphicFramePr>
          <p:cNvPr id="158" name="Table"/>
          <p:cNvGraphicFramePr/>
          <p:nvPr/>
        </p:nvGraphicFramePr>
        <p:xfrm>
          <a:off x="1639664" y="4483100"/>
          <a:ext cx="9738172" cy="4874221"/>
        </p:xfrm>
        <a:graphic>
          <a:graphicData uri="http://schemas.openxmlformats.org/drawingml/2006/table">
            <a:tbl>
              <a:tblPr>
                <a:tableStyleId>{4C3C2611-4C71-4FC5-86AE-919BDF0F9419}</a:tableStyleId>
              </a:tblPr>
              <a:tblGrid>
                <a:gridCol w="4862735">
                  <a:extLst>
                    <a:ext uri="{9D8B030D-6E8A-4147-A177-3AD203B41FA5}">
                      <a16:colId xmlns:a16="http://schemas.microsoft.com/office/drawing/2014/main" val="20000"/>
                    </a:ext>
                  </a:extLst>
                </a:gridCol>
                <a:gridCol w="4862735">
                  <a:extLst>
                    <a:ext uri="{9D8B030D-6E8A-4147-A177-3AD203B41FA5}">
                      <a16:colId xmlns:a16="http://schemas.microsoft.com/office/drawing/2014/main" val="20001"/>
                    </a:ext>
                  </a:extLst>
                </a:gridCol>
              </a:tblGrid>
              <a:tr h="607690">
                <a:tc>
                  <a:txBody>
                    <a:bodyPr/>
                    <a:lstStyle/>
                    <a:p>
                      <a:pPr defTabSz="914400">
                        <a:defRPr>
                          <a:solidFill>
                            <a:srgbClr val="000000"/>
                          </a:solidFill>
                        </a:defRPr>
                      </a:pPr>
                      <a:r>
                        <a:rPr sz="3300" b="1">
                          <a:solidFill>
                            <a:srgbClr val="FFFFFF"/>
                          </a:solidFill>
                          <a:latin typeface="Helvetica"/>
                          <a:ea typeface="Helvetica"/>
                          <a:cs typeface="Helvetica"/>
                          <a:sym typeface="Helvetica"/>
                        </a:rPr>
                        <a:t>Key (word)</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Value (word frequency)</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607690">
                <a:tc>
                  <a:txBody>
                    <a:bodyPr/>
                    <a:lstStyle/>
                    <a:p>
                      <a:pPr defTabSz="914400">
                        <a:defRPr>
                          <a:solidFill>
                            <a:srgbClr val="000000"/>
                          </a:solidFill>
                        </a:defRPr>
                      </a:pPr>
                      <a:r>
                        <a:rPr sz="3300" b="1">
                          <a:solidFill>
                            <a:srgbClr val="FFFFFF"/>
                          </a:solidFill>
                          <a:latin typeface="Helvetica"/>
                          <a:ea typeface="Helvetica"/>
                          <a:cs typeface="Helvetica"/>
                          <a:sym typeface="Helvetica"/>
                        </a:rPr>
                        <a:t>“hamlet”</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114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607690">
                <a:tc>
                  <a:txBody>
                    <a:bodyPr/>
                    <a:lstStyle/>
                    <a:p>
                      <a:pPr defTabSz="914400">
                        <a:defRPr>
                          <a:solidFill>
                            <a:srgbClr val="000000"/>
                          </a:solidFill>
                        </a:defRPr>
                      </a:pPr>
                      <a:r>
                        <a:rPr sz="3300" b="1">
                          <a:solidFill>
                            <a:srgbClr val="FFFFFF"/>
                          </a:solidFill>
                          <a:latin typeface="Helvetica"/>
                          <a:ea typeface="Helvetica"/>
                          <a:cs typeface="Helvetica"/>
                          <a:sym typeface="Helvetica"/>
                        </a:rPr>
                        <a:t>"ghost"</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33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607690">
                <a:tc>
                  <a:txBody>
                    <a:bodyPr/>
                    <a:lstStyle/>
                    <a:p>
                      <a:pPr defTabSz="914400">
                        <a:defRPr>
                          <a:solidFill>
                            <a:srgbClr val="000000"/>
                          </a:solidFill>
                        </a:defRPr>
                      </a:pPr>
                      <a:r>
                        <a:rPr sz="3300" b="1">
                          <a:solidFill>
                            <a:srgbClr val="FFFFFF"/>
                          </a:solidFill>
                          <a:latin typeface="Helvetica"/>
                          <a:ea typeface="Helvetica"/>
                          <a:cs typeface="Helvetica"/>
                          <a:sym typeface="Helvetica"/>
                        </a:rPr>
                        <a:t>“the"</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1151</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607690">
                <a:tc>
                  <a:txBody>
                    <a:bodyPr/>
                    <a:lstStyle/>
                    <a:p>
                      <a:pPr defTabSz="914400">
                        <a:defRPr>
                          <a:solidFill>
                            <a:srgbClr val="000000"/>
                          </a:solidFill>
                        </a:defRPr>
                      </a:pPr>
                      <a:r>
                        <a:rPr sz="3300" b="1">
                          <a:solidFill>
                            <a:srgbClr val="FFFFFF"/>
                          </a:solidFill>
                          <a:latin typeface="Helvetica"/>
                          <a:ea typeface="Helvetica"/>
                          <a:cs typeface="Helvetica"/>
                          <a:sym typeface="Helvetica"/>
                        </a:rPr>
                        <a:t>“lord"</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223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607690">
                <a:tc>
                  <a:txBody>
                    <a:bodyPr/>
                    <a:lstStyle/>
                    <a:p>
                      <a:pPr defTabSz="914400">
                        <a:defRPr>
                          <a:solidFill>
                            <a:srgbClr val="000000"/>
                          </a:solidFill>
                        </a:defRPr>
                      </a:pPr>
                      <a:r>
                        <a:rPr sz="3300" b="1">
                          <a:solidFill>
                            <a:srgbClr val="FFFFFF"/>
                          </a:solidFill>
                          <a:latin typeface="Helvetica"/>
                          <a:ea typeface="Helvetica"/>
                          <a:cs typeface="Helvetica"/>
                          <a:sym typeface="Helvetica"/>
                        </a:rPr>
                        <a:t>“a"</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550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5"/>
                  </a:ext>
                </a:extLst>
              </a:tr>
              <a:tr h="607690">
                <a:tc>
                  <a:txBody>
                    <a:bodyPr/>
                    <a:lstStyle/>
                    <a:p>
                      <a:pPr defTabSz="914400">
                        <a:defRPr>
                          <a:solidFill>
                            <a:srgbClr val="000000"/>
                          </a:solidFill>
                        </a:defRPr>
                      </a:pPr>
                      <a:r>
                        <a:rPr sz="3300" b="1">
                          <a:solidFill>
                            <a:srgbClr val="FFFFFF"/>
                          </a:solidFill>
                          <a:latin typeface="Helvetica"/>
                          <a:ea typeface="Helvetica"/>
                          <a:cs typeface="Helvetica"/>
                          <a:sym typeface="Helvetica"/>
                        </a:rPr>
                        <a:t>“cabbage”</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null</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6"/>
                  </a:ext>
                </a:extLst>
              </a:tr>
              <a:tr h="607690">
                <a:tc>
                  <a:txBody>
                    <a:bodyPr/>
                    <a:lstStyle/>
                    <a:p>
                      <a:pPr defTabSz="914400">
                        <a:defRPr>
                          <a:solidFill>
                            <a:srgbClr val="000000"/>
                          </a:solidFill>
                        </a:defRPr>
                      </a:pPr>
                      <a:r>
                        <a:rPr sz="3300" b="1">
                          <a:solidFill>
                            <a:srgbClr val="FFFFFF"/>
                          </a:solidFill>
                          <a:latin typeface="Helvetica"/>
                          <a:ea typeface="Helvetica"/>
                          <a:cs typeface="Helvetica"/>
                          <a:sym typeface="Helvetica"/>
                        </a:rPr>
                        <a:t>…</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7"/>
                  </a:ext>
                </a:extLst>
              </a:tr>
            </a:tbl>
          </a:graphicData>
        </a:graphic>
      </p:graphicFrame>
      <p:sp>
        <p:nvSpPr>
          <p:cNvPr id="159" name="What is a Hash table?"/>
          <p:cNvSpPr>
            <a:spLocks noGrp="1"/>
          </p:cNvSpPr>
          <p:nvPr>
            <p:ph type="title"/>
          </p:nvPr>
        </p:nvSpPr>
        <p:spPr>
          <a:xfrm>
            <a:off x="952500" y="155607"/>
            <a:ext cx="11099800" cy="1166544"/>
          </a:xfrm>
          <a:prstGeom prst="rect">
            <a:avLst/>
          </a:prstGeom>
        </p:spPr>
        <p:txBody>
          <a:bodyPr/>
          <a:lstStyle/>
          <a:p>
            <a:pPr defTabSz="496570">
              <a:defRPr sz="6800" b="1"/>
            </a:pPr>
            <a:r>
              <a:t>What is a Hash table?</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887"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88"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889"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890"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891"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892"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893"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894"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95"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96"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97"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98"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899"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900"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901"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902"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903" name="Name: Mark"/>
          <p:cNvSpPr/>
          <p:nvPr/>
        </p:nvSpPr>
        <p:spPr>
          <a:xfrm>
            <a:off x="9859205" y="3879849"/>
            <a:ext cx="286687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Name: Mark</a:t>
            </a:r>
          </a:p>
        </p:txBody>
      </p:sp>
      <p:sp>
        <p:nvSpPr>
          <p:cNvPr id="904" name="Age: 10"/>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Age: 10</a:t>
            </a:r>
          </a:p>
        </p:txBody>
      </p:sp>
      <p:sp>
        <p:nvSpPr>
          <p:cNvPr id="905" name="Hash: 4"/>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Hash: 4</a:t>
            </a:r>
          </a:p>
        </p:txBody>
      </p:sp>
      <p:sp>
        <p:nvSpPr>
          <p:cNvPr id="906"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07" name="Name: Lara…"/>
          <p:cNvSpPr/>
          <p:nvPr/>
        </p:nvSpPr>
        <p:spPr>
          <a:xfrm>
            <a:off x="4229100" y="6455618"/>
            <a:ext cx="2500164" cy="1033364"/>
          </a:xfrm>
          <a:prstGeom prst="rect">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908"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09"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910"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11"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914"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15"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916"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917"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918"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919"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920"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921"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22"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23"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24"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25"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26"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927"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928"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929"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930" name="Name: Mark"/>
          <p:cNvSpPr/>
          <p:nvPr/>
        </p:nvSpPr>
        <p:spPr>
          <a:xfrm>
            <a:off x="9859205" y="3879849"/>
            <a:ext cx="286687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Name: Mark</a:t>
            </a:r>
          </a:p>
        </p:txBody>
      </p:sp>
      <p:sp>
        <p:nvSpPr>
          <p:cNvPr id="931" name="Age: 10"/>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Age: 10</a:t>
            </a:r>
          </a:p>
        </p:txBody>
      </p:sp>
      <p:sp>
        <p:nvSpPr>
          <p:cNvPr id="932" name="Hash: 4"/>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Hash: 4</a:t>
            </a:r>
          </a:p>
        </p:txBody>
      </p:sp>
      <p:sp>
        <p:nvSpPr>
          <p:cNvPr id="933"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34"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935"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36"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937"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38"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939"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40" name="Name: Mark…"/>
          <p:cNvSpPr/>
          <p:nvPr/>
        </p:nvSpPr>
        <p:spPr>
          <a:xfrm>
            <a:off x="7683500" y="6455618"/>
            <a:ext cx="2500164" cy="1033364"/>
          </a:xfrm>
          <a:prstGeom prst="rect">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Mark</a:t>
            </a:r>
          </a:p>
          <a:p>
            <a:pPr>
              <a:defRPr sz="2600" b="1">
                <a:latin typeface="Helvetica"/>
                <a:ea typeface="Helvetica"/>
                <a:cs typeface="Helvetica"/>
                <a:sym typeface="Helvetica"/>
              </a:defRPr>
            </a:pPr>
            <a:r>
              <a:t>Age: 10</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 name="Linked list Separate Chaining Insertion"/>
          <p:cNvSpPr>
            <a:spLocks noGrp="1"/>
          </p:cNvSpPr>
          <p:nvPr>
            <p:ph type="title"/>
          </p:nvPr>
        </p:nvSpPr>
        <p:spPr>
          <a:xfrm>
            <a:off x="0" y="-25400"/>
            <a:ext cx="13004801" cy="1188319"/>
          </a:xfrm>
          <a:prstGeom prst="rect">
            <a:avLst/>
          </a:prstGeom>
        </p:spPr>
        <p:txBody>
          <a:bodyPr/>
          <a:lstStyle>
            <a:lvl1pPr defTabSz="315468">
              <a:defRPr sz="4320" b="1"/>
            </a:lvl1pPr>
          </a:lstStyle>
          <a:p>
            <a:r>
              <a:t>Linked list Separate Chaining Insertion</a:t>
            </a:r>
          </a:p>
        </p:txBody>
      </p:sp>
      <p:sp>
        <p:nvSpPr>
          <p:cNvPr id="943"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44"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945"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946"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947"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948"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949"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950"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51"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52"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53"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54"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55"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956"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957"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958"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959" name="Name: Mark"/>
          <p:cNvSpPr/>
          <p:nvPr/>
        </p:nvSpPr>
        <p:spPr>
          <a:xfrm>
            <a:off x="9859205" y="3879849"/>
            <a:ext cx="286687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Name: Mark</a:t>
            </a:r>
          </a:p>
        </p:txBody>
      </p:sp>
      <p:sp>
        <p:nvSpPr>
          <p:cNvPr id="960" name="Age: 10"/>
          <p:cNvSpPr/>
          <p:nvPr/>
        </p:nvSpPr>
        <p:spPr>
          <a:xfrm>
            <a:off x="10111134" y="45656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Age: 10</a:t>
            </a:r>
          </a:p>
        </p:txBody>
      </p:sp>
      <p:sp>
        <p:nvSpPr>
          <p:cNvPr id="961" name="Hash: 4"/>
          <p:cNvSpPr/>
          <p:nvPr/>
        </p:nvSpPr>
        <p:spPr>
          <a:xfrm>
            <a:off x="9859205" y="5251449"/>
            <a:ext cx="204110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Hash: 4</a:t>
            </a:r>
          </a:p>
        </p:txBody>
      </p:sp>
      <p:sp>
        <p:nvSpPr>
          <p:cNvPr id="962"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63"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964"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65"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966"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67"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968"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69"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Mark</a:t>
            </a:r>
          </a:p>
          <a:p>
            <a:pPr>
              <a:defRPr sz="2600" b="1">
                <a:latin typeface="Helvetica"/>
                <a:ea typeface="Helvetica"/>
                <a:cs typeface="Helvetica"/>
                <a:sym typeface="Helvetica"/>
              </a:defRPr>
            </a:pPr>
            <a:r>
              <a:t>Age: 10</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 name="Linked list Separate Chaining Lookups"/>
          <p:cNvSpPr>
            <a:spLocks noGrp="1"/>
          </p:cNvSpPr>
          <p:nvPr>
            <p:ph type="title"/>
          </p:nvPr>
        </p:nvSpPr>
        <p:spPr>
          <a:xfrm>
            <a:off x="0" y="-25400"/>
            <a:ext cx="13004801" cy="1188319"/>
          </a:xfrm>
          <a:prstGeom prst="rect">
            <a:avLst/>
          </a:prstGeom>
        </p:spPr>
        <p:txBody>
          <a:bodyPr/>
          <a:lstStyle>
            <a:lvl1pPr defTabSz="332993">
              <a:defRPr sz="4560" b="1"/>
            </a:lvl1pPr>
          </a:lstStyle>
          <a:p>
            <a:r>
              <a:t>Linked list Separate Chaining Lookups</a:t>
            </a:r>
          </a:p>
        </p:txBody>
      </p:sp>
      <p:sp>
        <p:nvSpPr>
          <p:cNvPr id="972"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73"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974"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975"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976"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977"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978"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979"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80"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81"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82"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83"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84"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985"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986"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987"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988"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89"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990"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91"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992"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93"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994"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95"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Mark</a:t>
            </a:r>
          </a:p>
          <a:p>
            <a:pPr>
              <a:defRPr sz="2600" b="1">
                <a:latin typeface="Helvetica"/>
                <a:ea typeface="Helvetica"/>
                <a:cs typeface="Helvetica"/>
                <a:sym typeface="Helvetica"/>
              </a:defRPr>
            </a:pPr>
            <a:r>
              <a:t>Age: 10</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 name="Linked list Separate Chaining Lookups"/>
          <p:cNvSpPr>
            <a:spLocks noGrp="1"/>
          </p:cNvSpPr>
          <p:nvPr>
            <p:ph type="title"/>
          </p:nvPr>
        </p:nvSpPr>
        <p:spPr>
          <a:xfrm>
            <a:off x="0" y="-25400"/>
            <a:ext cx="13004801" cy="1188319"/>
          </a:xfrm>
          <a:prstGeom prst="rect">
            <a:avLst/>
          </a:prstGeom>
        </p:spPr>
        <p:txBody>
          <a:bodyPr/>
          <a:lstStyle>
            <a:lvl1pPr defTabSz="332993">
              <a:defRPr sz="4560" b="1"/>
            </a:lvl1pPr>
          </a:lstStyle>
          <a:p>
            <a:r>
              <a:t>Linked list Separate Chaining Lookups</a:t>
            </a:r>
          </a:p>
        </p:txBody>
      </p:sp>
      <p:sp>
        <p:nvSpPr>
          <p:cNvPr id="998"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999"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000"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01"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02"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1003"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04"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005"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06"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07"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08"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09"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10"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1011"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1012"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1013"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1014"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015"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1016"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017"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1018"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019"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1020"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021"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Mark</a:t>
            </a:r>
          </a:p>
          <a:p>
            <a:pPr>
              <a:defRPr sz="2600" b="1">
                <a:latin typeface="Helvetica"/>
                <a:ea typeface="Helvetica"/>
                <a:cs typeface="Helvetica"/>
                <a:sym typeface="Helvetica"/>
              </a:defRPr>
            </a:pPr>
            <a:r>
              <a:t>Age: 10</a:t>
            </a:r>
          </a:p>
        </p:txBody>
      </p:sp>
      <p:sp>
        <p:nvSpPr>
          <p:cNvPr id="1022" name="To find the age of “Ryan” hash the key “Ryan” to obtain the value (index) 1. After this search the 1 bucket for “Ryan”"/>
          <p:cNvSpPr/>
          <p:nvPr/>
        </p:nvSpPr>
        <p:spPr>
          <a:xfrm>
            <a:off x="3422984" y="1280813"/>
            <a:ext cx="9602173" cy="143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000"/>
            </a:pPr>
            <a:r>
              <a:t>To find the age of “Ryan” hash the key “Ryan” to obtain the value (index) 1. After this search the 1 </a:t>
            </a:r>
            <a:r>
              <a:rPr b="1">
                <a:solidFill>
                  <a:schemeClr val="accent6">
                    <a:hueOff val="-241736"/>
                    <a:satOff val="29413"/>
                    <a:lumOff val="20727"/>
                  </a:schemeClr>
                </a:solidFill>
              </a:rPr>
              <a:t>bucket</a:t>
            </a:r>
            <a:r>
              <a:t> for “Ryan”</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 name="Linked list Separate Chaining Lookups"/>
          <p:cNvSpPr>
            <a:spLocks noGrp="1"/>
          </p:cNvSpPr>
          <p:nvPr>
            <p:ph type="title"/>
          </p:nvPr>
        </p:nvSpPr>
        <p:spPr>
          <a:xfrm>
            <a:off x="0" y="-25400"/>
            <a:ext cx="13004801" cy="1188319"/>
          </a:xfrm>
          <a:prstGeom prst="rect">
            <a:avLst/>
          </a:prstGeom>
        </p:spPr>
        <p:txBody>
          <a:bodyPr/>
          <a:lstStyle>
            <a:lvl1pPr defTabSz="332993">
              <a:defRPr sz="4560" b="1"/>
            </a:lvl1pPr>
          </a:lstStyle>
          <a:p>
            <a:r>
              <a:t>Linked list Separate Chaining Lookups</a:t>
            </a:r>
          </a:p>
        </p:txBody>
      </p:sp>
      <p:sp>
        <p:nvSpPr>
          <p:cNvPr id="1025"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26"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027"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28"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29"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1030"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31"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032"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33"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34"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35"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36"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37"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1038"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1039"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1040"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1041"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042"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1043"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044"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1045"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046"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1047"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048"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Mark</a:t>
            </a:r>
          </a:p>
          <a:p>
            <a:pPr>
              <a:defRPr sz="2600" b="1">
                <a:latin typeface="Helvetica"/>
                <a:ea typeface="Helvetica"/>
                <a:cs typeface="Helvetica"/>
                <a:sym typeface="Helvetica"/>
              </a:defRPr>
            </a:pPr>
            <a:r>
              <a:t>Age: 10</a:t>
            </a:r>
          </a:p>
        </p:txBody>
      </p:sp>
      <p:sp>
        <p:nvSpPr>
          <p:cNvPr id="1049" name="To find the age of “Ryan” hash the key “Ryan” to obtain the value (index) 1. After this search the 1 bucket for “Ryan”"/>
          <p:cNvSpPr/>
          <p:nvPr/>
        </p:nvSpPr>
        <p:spPr>
          <a:xfrm>
            <a:off x="3422984" y="1280813"/>
            <a:ext cx="9602173" cy="143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000"/>
            </a:pPr>
            <a:r>
              <a:t>To find the age of “Ryan” hash the key “Ryan” to obtain the value (index) 1. After this search the 1 </a:t>
            </a:r>
            <a:r>
              <a:rPr b="1">
                <a:solidFill>
                  <a:schemeClr val="accent6">
                    <a:hueOff val="-241736"/>
                    <a:satOff val="29413"/>
                    <a:lumOff val="20727"/>
                  </a:schemeClr>
                </a:solidFill>
              </a:rPr>
              <a:t>bucket</a:t>
            </a:r>
            <a:r>
              <a:t> for “Ryan”</a:t>
            </a:r>
          </a:p>
        </p:txBody>
      </p:sp>
      <p:sp>
        <p:nvSpPr>
          <p:cNvPr id="1050" name="Rectangle"/>
          <p:cNvSpPr/>
          <p:nvPr/>
        </p:nvSpPr>
        <p:spPr>
          <a:xfrm>
            <a:off x="228321" y="2922049"/>
            <a:ext cx="6628935" cy="1358901"/>
          </a:xfrm>
          <a:prstGeom prst="rect">
            <a:avLst/>
          </a:prstGeom>
          <a:ln w="76200">
            <a:solidFill>
              <a:schemeClr val="accent6">
                <a:hueOff val="-241736"/>
                <a:satOff val="29413"/>
                <a:lumOff val="20727"/>
              </a:schemeClr>
            </a:solidFill>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 name="Linked list Separate Chaining Lookups"/>
          <p:cNvSpPr>
            <a:spLocks noGrp="1"/>
          </p:cNvSpPr>
          <p:nvPr>
            <p:ph type="title"/>
          </p:nvPr>
        </p:nvSpPr>
        <p:spPr>
          <a:xfrm>
            <a:off x="0" y="-25400"/>
            <a:ext cx="13004801" cy="1188319"/>
          </a:xfrm>
          <a:prstGeom prst="rect">
            <a:avLst/>
          </a:prstGeom>
        </p:spPr>
        <p:txBody>
          <a:bodyPr/>
          <a:lstStyle>
            <a:lvl1pPr defTabSz="332993">
              <a:defRPr sz="4560" b="1"/>
            </a:lvl1pPr>
          </a:lstStyle>
          <a:p>
            <a:r>
              <a:t>Linked list Separate Chaining Lookups</a:t>
            </a:r>
          </a:p>
        </p:txBody>
      </p:sp>
      <p:sp>
        <p:nvSpPr>
          <p:cNvPr id="1053"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54"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055"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56"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57"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1058"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59"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060"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61"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62"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63"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64"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65"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1066"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1067"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1068" name="Name: Rai…"/>
          <p:cNvSpPr/>
          <p:nvPr/>
        </p:nvSpPr>
        <p:spPr>
          <a:xfrm>
            <a:off x="800100" y="3096468"/>
            <a:ext cx="2500164" cy="1033364"/>
          </a:xfrm>
          <a:prstGeom prst="rect">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1069"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070"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1071"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072"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1073"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074"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1075"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076"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Mark</a:t>
            </a:r>
          </a:p>
          <a:p>
            <a:pPr>
              <a:defRPr sz="2600" b="1">
                <a:latin typeface="Helvetica"/>
                <a:ea typeface="Helvetica"/>
                <a:cs typeface="Helvetica"/>
                <a:sym typeface="Helvetica"/>
              </a:defRPr>
            </a:pPr>
            <a:r>
              <a:t>Age: 10</a:t>
            </a:r>
          </a:p>
        </p:txBody>
      </p:sp>
      <p:sp>
        <p:nvSpPr>
          <p:cNvPr id="1077" name="To find the age of “Ryan” hash the key “Ryan” to obtain the value (index) 1. After this search the 1 bucket for “Ryan”"/>
          <p:cNvSpPr/>
          <p:nvPr/>
        </p:nvSpPr>
        <p:spPr>
          <a:xfrm>
            <a:off x="3422984" y="1280813"/>
            <a:ext cx="9602173" cy="143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000"/>
            </a:pPr>
            <a:r>
              <a:t>To find the age of “Ryan” hash the key “Ryan” to obtain the value (index) 1. After this search the 1 </a:t>
            </a:r>
            <a:r>
              <a:rPr b="1">
                <a:solidFill>
                  <a:schemeClr val="accent6">
                    <a:hueOff val="-241736"/>
                    <a:satOff val="29413"/>
                    <a:lumOff val="20727"/>
                  </a:schemeClr>
                </a:solidFill>
              </a:rPr>
              <a:t>bucket</a:t>
            </a:r>
            <a:r>
              <a:t> for “Ryan”</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 name="Linked list Separate Chaining Lookups"/>
          <p:cNvSpPr>
            <a:spLocks noGrp="1"/>
          </p:cNvSpPr>
          <p:nvPr>
            <p:ph type="title"/>
          </p:nvPr>
        </p:nvSpPr>
        <p:spPr>
          <a:xfrm>
            <a:off x="0" y="-25400"/>
            <a:ext cx="13004801" cy="1188319"/>
          </a:xfrm>
          <a:prstGeom prst="rect">
            <a:avLst/>
          </a:prstGeom>
        </p:spPr>
        <p:txBody>
          <a:bodyPr/>
          <a:lstStyle>
            <a:lvl1pPr defTabSz="332993">
              <a:defRPr sz="4560" b="1"/>
            </a:lvl1pPr>
          </a:lstStyle>
          <a:p>
            <a:r>
              <a:t>Linked list Separate Chaining Lookups</a:t>
            </a:r>
          </a:p>
        </p:txBody>
      </p:sp>
      <p:sp>
        <p:nvSpPr>
          <p:cNvPr id="1080"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81"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082"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083"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084"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1085"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086"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087"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88"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89"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90"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91"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092"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1093"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1094"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1095"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1096"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097"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1098"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099" name="Name: Ryan…"/>
          <p:cNvSpPr/>
          <p:nvPr/>
        </p:nvSpPr>
        <p:spPr>
          <a:xfrm>
            <a:off x="4229100" y="3096468"/>
            <a:ext cx="2500164" cy="1033364"/>
          </a:xfrm>
          <a:prstGeom prst="rect">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1100"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01"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1102"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03"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Mark</a:t>
            </a:r>
          </a:p>
          <a:p>
            <a:pPr>
              <a:defRPr sz="2600" b="1">
                <a:latin typeface="Helvetica"/>
                <a:ea typeface="Helvetica"/>
                <a:cs typeface="Helvetica"/>
                <a:sym typeface="Helvetica"/>
              </a:defRPr>
            </a:pPr>
            <a:r>
              <a:t>Age: 10</a:t>
            </a:r>
          </a:p>
        </p:txBody>
      </p:sp>
      <p:sp>
        <p:nvSpPr>
          <p:cNvPr id="1104" name="To find the age of “Ryan” hash the key “Ryan” to obtain the value (index) 1. After this search the 1 bucket for “Ryan”"/>
          <p:cNvSpPr/>
          <p:nvPr/>
        </p:nvSpPr>
        <p:spPr>
          <a:xfrm>
            <a:off x="3422984" y="1280813"/>
            <a:ext cx="9602173" cy="143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000"/>
            </a:pPr>
            <a:r>
              <a:t>To find the age of “Ryan” hash the key “Ryan” to obtain the value (index) 1. After this search the 1 </a:t>
            </a:r>
            <a:r>
              <a:rPr b="1">
                <a:solidFill>
                  <a:schemeClr val="accent6">
                    <a:hueOff val="-241736"/>
                    <a:satOff val="29413"/>
                    <a:lumOff val="20727"/>
                  </a:schemeClr>
                </a:solidFill>
              </a:rPr>
              <a:t>bucket</a:t>
            </a:r>
            <a:r>
              <a:t> for “Ryan”</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 name="Linked list Separate Chaining Lookups"/>
          <p:cNvSpPr>
            <a:spLocks noGrp="1"/>
          </p:cNvSpPr>
          <p:nvPr>
            <p:ph type="title"/>
          </p:nvPr>
        </p:nvSpPr>
        <p:spPr>
          <a:xfrm>
            <a:off x="0" y="-25400"/>
            <a:ext cx="13004801" cy="1188319"/>
          </a:xfrm>
          <a:prstGeom prst="rect">
            <a:avLst/>
          </a:prstGeom>
        </p:spPr>
        <p:txBody>
          <a:bodyPr/>
          <a:lstStyle>
            <a:lvl1pPr defTabSz="332993">
              <a:defRPr sz="4560" b="1"/>
            </a:lvl1pPr>
          </a:lstStyle>
          <a:p>
            <a:r>
              <a:t>Linked list Separate Chaining Lookups</a:t>
            </a:r>
          </a:p>
        </p:txBody>
      </p:sp>
      <p:sp>
        <p:nvSpPr>
          <p:cNvPr id="1107"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08"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109"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10"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11"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1112"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13"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114"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15"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16"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17"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18"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19"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1120"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1121"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1122"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1123"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24"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1125"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26" name="Name: Ryan…"/>
          <p:cNvSpPr/>
          <p:nvPr/>
        </p:nvSpPr>
        <p:spPr>
          <a:xfrm>
            <a:off x="4229100" y="3096468"/>
            <a:ext cx="2500164" cy="1033364"/>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1127"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28"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1129"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30"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Mark</a:t>
            </a:r>
          </a:p>
          <a:p>
            <a:pPr>
              <a:defRPr sz="2600" b="1">
                <a:latin typeface="Helvetica"/>
                <a:ea typeface="Helvetica"/>
                <a:cs typeface="Helvetica"/>
                <a:sym typeface="Helvetica"/>
              </a:defRPr>
            </a:pPr>
            <a:r>
              <a:t>Age: 10</a:t>
            </a:r>
          </a:p>
        </p:txBody>
      </p:sp>
      <p:sp>
        <p:nvSpPr>
          <p:cNvPr id="1131" name="To find the age of “Ryan” hash the key “Ryan” to obtain the value (index) 1. After this search the 1 bucket for “Ryan”"/>
          <p:cNvSpPr/>
          <p:nvPr/>
        </p:nvSpPr>
        <p:spPr>
          <a:xfrm>
            <a:off x="3422984" y="1280813"/>
            <a:ext cx="9602173" cy="143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000"/>
            </a:pPr>
            <a:r>
              <a:t>To find the age of “Ryan” hash the key “Ryan” to obtain the value (index) 1. After this search the 1 </a:t>
            </a:r>
            <a:r>
              <a:rPr b="1">
                <a:solidFill>
                  <a:schemeClr val="accent6">
                    <a:hueOff val="-241736"/>
                    <a:satOff val="29413"/>
                    <a:lumOff val="20727"/>
                  </a:schemeClr>
                </a:solidFill>
              </a:rPr>
              <a:t>bucket</a:t>
            </a:r>
            <a:r>
              <a:t> for “Ryan”</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 name="Linked list Separate Chaining Lookups"/>
          <p:cNvSpPr>
            <a:spLocks noGrp="1"/>
          </p:cNvSpPr>
          <p:nvPr>
            <p:ph type="title"/>
          </p:nvPr>
        </p:nvSpPr>
        <p:spPr>
          <a:xfrm>
            <a:off x="0" y="-25400"/>
            <a:ext cx="13004801" cy="1188319"/>
          </a:xfrm>
          <a:prstGeom prst="rect">
            <a:avLst/>
          </a:prstGeom>
        </p:spPr>
        <p:txBody>
          <a:bodyPr/>
          <a:lstStyle>
            <a:lvl1pPr defTabSz="332993">
              <a:defRPr sz="4560" b="1"/>
            </a:lvl1pPr>
          </a:lstStyle>
          <a:p>
            <a:r>
              <a:t>Linked list Separate Chaining Lookups</a:t>
            </a:r>
          </a:p>
        </p:txBody>
      </p:sp>
      <p:sp>
        <p:nvSpPr>
          <p:cNvPr id="1134"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35"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136"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37"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38"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1139"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40"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141"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42"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43"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44"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45"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46"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1147"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1148"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1149"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1150"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51"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1152"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53"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1154"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55"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1156"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57"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Mark</a:t>
            </a:r>
          </a:p>
          <a:p>
            <a:pPr>
              <a:defRPr sz="2600" b="1">
                <a:latin typeface="Helvetica"/>
                <a:ea typeface="Helvetica"/>
                <a:cs typeface="Helvetica"/>
                <a:sym typeface="Helvetica"/>
              </a:defRPr>
            </a:pPr>
            <a:r>
              <a:t>Age: 10</a:t>
            </a:r>
          </a:p>
        </p:txBody>
      </p:sp>
      <p:sp>
        <p:nvSpPr>
          <p:cNvPr id="1158" name="To find the age of “Mark” hash the key “Mark” to obtain the value (index) 4. After this search the 4 bucket for “Mark”"/>
          <p:cNvSpPr/>
          <p:nvPr/>
        </p:nvSpPr>
        <p:spPr>
          <a:xfrm>
            <a:off x="3422984" y="1280813"/>
            <a:ext cx="9602173" cy="143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000"/>
            </a:pPr>
            <a:r>
              <a:t>To find the age of “Mark” hash the key “Mark” to obtain the value (index) 4. After this search the 4 </a:t>
            </a:r>
            <a:r>
              <a:rPr b="1">
                <a:solidFill>
                  <a:schemeClr val="accent6">
                    <a:hueOff val="-241736"/>
                    <a:satOff val="29413"/>
                    <a:lumOff val="20727"/>
                  </a:schemeClr>
                </a:solidFill>
              </a:rPr>
              <a:t>bucket</a:t>
            </a:r>
            <a:r>
              <a:t> for “Mark”</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2344"/>
          <p:cNvSpPr/>
          <p:nvPr/>
        </p:nvSpPr>
        <p:spPr>
          <a:xfrm>
            <a:off x="3462098" y="5193500"/>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2344</a:t>
            </a:r>
          </a:p>
        </p:txBody>
      </p:sp>
      <p:sp>
        <p:nvSpPr>
          <p:cNvPr id="162" name="-7"/>
          <p:cNvSpPr/>
          <p:nvPr/>
        </p:nvSpPr>
        <p:spPr>
          <a:xfrm>
            <a:off x="3737356" y="5988838"/>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-7</a:t>
            </a:r>
          </a:p>
        </p:txBody>
      </p:sp>
      <p:sp>
        <p:nvSpPr>
          <p:cNvPr id="163" name="456"/>
          <p:cNvSpPr/>
          <p:nvPr/>
        </p:nvSpPr>
        <p:spPr>
          <a:xfrm>
            <a:off x="3599727" y="6784175"/>
            <a:ext cx="9400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456</a:t>
            </a:r>
          </a:p>
        </p:txBody>
      </p:sp>
      <p:sp>
        <p:nvSpPr>
          <p:cNvPr id="164" name="0"/>
          <p:cNvSpPr/>
          <p:nvPr/>
        </p:nvSpPr>
        <p:spPr>
          <a:xfrm>
            <a:off x="3874985" y="751125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65" name="666"/>
          <p:cNvSpPr/>
          <p:nvPr/>
        </p:nvSpPr>
        <p:spPr>
          <a:xfrm>
            <a:off x="3599727" y="8317700"/>
            <a:ext cx="9400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666</a:t>
            </a:r>
          </a:p>
        </p:txBody>
      </p:sp>
      <p:sp>
        <p:nvSpPr>
          <p:cNvPr id="166" name="[0, 1, 2]"/>
          <p:cNvSpPr/>
          <p:nvPr/>
        </p:nvSpPr>
        <p:spPr>
          <a:xfrm>
            <a:off x="8093456" y="5222075"/>
            <a:ext cx="259161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[0, 1, 2]</a:t>
            </a:r>
          </a:p>
        </p:txBody>
      </p:sp>
      <p:sp>
        <p:nvSpPr>
          <p:cNvPr id="167" name="Line"/>
          <p:cNvSpPr/>
          <p:nvPr/>
        </p:nvSpPr>
        <p:spPr>
          <a:xfrm>
            <a:off x="5463207" y="5533225"/>
            <a:ext cx="230167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8" name="Line"/>
          <p:cNvSpPr/>
          <p:nvPr/>
        </p:nvSpPr>
        <p:spPr>
          <a:xfrm>
            <a:off x="5463207" y="6357138"/>
            <a:ext cx="230167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9" name="Line"/>
          <p:cNvSpPr/>
          <p:nvPr/>
        </p:nvSpPr>
        <p:spPr>
          <a:xfrm>
            <a:off x="5463207" y="7123900"/>
            <a:ext cx="230167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0" name="Line"/>
          <p:cNvSpPr/>
          <p:nvPr/>
        </p:nvSpPr>
        <p:spPr>
          <a:xfrm>
            <a:off x="5463207" y="7879550"/>
            <a:ext cx="230167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1" name="Line"/>
          <p:cNvSpPr/>
          <p:nvPr/>
        </p:nvSpPr>
        <p:spPr>
          <a:xfrm>
            <a:off x="5463207" y="8657425"/>
            <a:ext cx="2301672"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72" name="Key (integer)"/>
          <p:cNvSpPr/>
          <p:nvPr/>
        </p:nvSpPr>
        <p:spPr>
          <a:xfrm>
            <a:off x="2662625" y="4466426"/>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Key (integer)</a:t>
            </a:r>
          </a:p>
        </p:txBody>
      </p:sp>
      <p:sp>
        <p:nvSpPr>
          <p:cNvPr id="173" name="Value (list)"/>
          <p:cNvSpPr/>
          <p:nvPr/>
        </p:nvSpPr>
        <p:spPr>
          <a:xfrm>
            <a:off x="7680569" y="4466426"/>
            <a:ext cx="3417393"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Value (list)</a:t>
            </a:r>
          </a:p>
        </p:txBody>
      </p:sp>
      <p:sp>
        <p:nvSpPr>
          <p:cNvPr id="174" name="The key-value pairs you can place in a HT can be of any type not just strings and numbers, but also objects! However, the keys needs to be hashable, a property we will discuss shortly."/>
          <p:cNvSpPr/>
          <p:nvPr/>
        </p:nvSpPr>
        <p:spPr>
          <a:xfrm>
            <a:off x="-149002" y="1604164"/>
            <a:ext cx="13302804"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The key-value pairs you can place in a HT can be of any type not just strings and numbers, but also objects! However, the keys needs to be </a:t>
            </a:r>
            <a:r>
              <a:rPr b="1">
                <a:solidFill>
                  <a:schemeClr val="accent2">
                    <a:satOff val="-13916"/>
                    <a:lumOff val="13989"/>
                  </a:schemeClr>
                </a:solidFill>
              </a:rPr>
              <a:t>hashable</a:t>
            </a:r>
            <a:r>
              <a:rPr b="1"/>
              <a:t>,</a:t>
            </a:r>
            <a:r>
              <a:t> a property we will discuss shortly.</a:t>
            </a:r>
          </a:p>
        </p:txBody>
      </p:sp>
      <p:sp>
        <p:nvSpPr>
          <p:cNvPr id="175" name="[87, -4]"/>
          <p:cNvSpPr/>
          <p:nvPr/>
        </p:nvSpPr>
        <p:spPr>
          <a:xfrm>
            <a:off x="8093456" y="6045988"/>
            <a:ext cx="231636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[87, -4]</a:t>
            </a:r>
          </a:p>
        </p:txBody>
      </p:sp>
      <p:sp>
        <p:nvSpPr>
          <p:cNvPr id="176" name="[]"/>
          <p:cNvSpPr/>
          <p:nvPr/>
        </p:nvSpPr>
        <p:spPr>
          <a:xfrm>
            <a:off x="8093456" y="6784175"/>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a:t>
            </a:r>
          </a:p>
        </p:txBody>
      </p:sp>
      <p:sp>
        <p:nvSpPr>
          <p:cNvPr id="177" name="[0, 1, 2]"/>
          <p:cNvSpPr/>
          <p:nvPr/>
        </p:nvSpPr>
        <p:spPr>
          <a:xfrm>
            <a:off x="8093456" y="7511250"/>
            <a:ext cx="259161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[0, 1, 2]</a:t>
            </a:r>
          </a:p>
        </p:txBody>
      </p:sp>
      <p:sp>
        <p:nvSpPr>
          <p:cNvPr id="178" name="[0, 1, 2]"/>
          <p:cNvSpPr/>
          <p:nvPr/>
        </p:nvSpPr>
        <p:spPr>
          <a:xfrm>
            <a:off x="8093456" y="8238325"/>
            <a:ext cx="259161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[0, 1, 2]</a:t>
            </a:r>
          </a:p>
        </p:txBody>
      </p:sp>
      <p:sp>
        <p:nvSpPr>
          <p:cNvPr id="179" name="What is a Hash table?"/>
          <p:cNvSpPr>
            <a:spLocks noGrp="1"/>
          </p:cNvSpPr>
          <p:nvPr>
            <p:ph type="title"/>
          </p:nvPr>
        </p:nvSpPr>
        <p:spPr>
          <a:xfrm>
            <a:off x="952500" y="155607"/>
            <a:ext cx="11099800" cy="1166544"/>
          </a:xfrm>
          <a:prstGeom prst="rect">
            <a:avLst/>
          </a:prstGeom>
        </p:spPr>
        <p:txBody>
          <a:bodyPr/>
          <a:lstStyle/>
          <a:p>
            <a:pPr defTabSz="496570">
              <a:defRPr sz="6800" b="1"/>
            </a:pPr>
            <a:r>
              <a:t>What is a Hash table?</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 name="Linked list Separate Chaining Lookups"/>
          <p:cNvSpPr>
            <a:spLocks noGrp="1"/>
          </p:cNvSpPr>
          <p:nvPr>
            <p:ph type="title"/>
          </p:nvPr>
        </p:nvSpPr>
        <p:spPr>
          <a:xfrm>
            <a:off x="0" y="-25400"/>
            <a:ext cx="13004801" cy="1188319"/>
          </a:xfrm>
          <a:prstGeom prst="rect">
            <a:avLst/>
          </a:prstGeom>
        </p:spPr>
        <p:txBody>
          <a:bodyPr/>
          <a:lstStyle>
            <a:lvl1pPr defTabSz="332993">
              <a:defRPr sz="4560" b="1"/>
            </a:lvl1pPr>
          </a:lstStyle>
          <a:p>
            <a:r>
              <a:t>Linked list Separate Chaining Lookups</a:t>
            </a:r>
          </a:p>
        </p:txBody>
      </p:sp>
      <p:sp>
        <p:nvSpPr>
          <p:cNvPr id="1161"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62"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163"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64"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65"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1166"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67"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168"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69"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70"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71"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72"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73"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1174"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1175"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1176"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1177"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78"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1179"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80"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1181"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82"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1183"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184"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Mark</a:t>
            </a:r>
          </a:p>
          <a:p>
            <a:pPr>
              <a:defRPr sz="2600" b="1">
                <a:latin typeface="Helvetica"/>
                <a:ea typeface="Helvetica"/>
                <a:cs typeface="Helvetica"/>
                <a:sym typeface="Helvetica"/>
              </a:defRPr>
            </a:pPr>
            <a:r>
              <a:t>Age: 10</a:t>
            </a:r>
          </a:p>
        </p:txBody>
      </p:sp>
      <p:sp>
        <p:nvSpPr>
          <p:cNvPr id="1185" name="To find the age of “Mark” hash the key “Mark” to obtain the value (index) 4. After this search the 4 bucket for “Mark”"/>
          <p:cNvSpPr/>
          <p:nvPr/>
        </p:nvSpPr>
        <p:spPr>
          <a:xfrm>
            <a:off x="3422984" y="1280813"/>
            <a:ext cx="9602173" cy="143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000"/>
            </a:pPr>
            <a:r>
              <a:t>To find the age of “Mark” hash the key “Mark” to obtain the value (index) 4. After this search the 4 </a:t>
            </a:r>
            <a:r>
              <a:rPr b="1">
                <a:solidFill>
                  <a:schemeClr val="accent6">
                    <a:hueOff val="-241736"/>
                    <a:satOff val="29413"/>
                    <a:lumOff val="20727"/>
                  </a:schemeClr>
                </a:solidFill>
              </a:rPr>
              <a:t>bucket</a:t>
            </a:r>
            <a:r>
              <a:t> for “Mark”</a:t>
            </a:r>
          </a:p>
        </p:txBody>
      </p:sp>
      <p:sp>
        <p:nvSpPr>
          <p:cNvPr id="1186" name="Rectangle"/>
          <p:cNvSpPr/>
          <p:nvPr/>
        </p:nvSpPr>
        <p:spPr>
          <a:xfrm>
            <a:off x="279121" y="6292850"/>
            <a:ext cx="10045433" cy="1358900"/>
          </a:xfrm>
          <a:prstGeom prst="rect">
            <a:avLst/>
          </a:prstGeom>
          <a:ln w="76200">
            <a:solidFill>
              <a:schemeClr val="accent6">
                <a:hueOff val="-241736"/>
                <a:satOff val="29413"/>
                <a:lumOff val="20727"/>
              </a:schemeClr>
            </a:solidFill>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 name="Linked list Separate Chaining Lookups"/>
          <p:cNvSpPr>
            <a:spLocks noGrp="1"/>
          </p:cNvSpPr>
          <p:nvPr>
            <p:ph type="title"/>
          </p:nvPr>
        </p:nvSpPr>
        <p:spPr>
          <a:xfrm>
            <a:off x="0" y="-25400"/>
            <a:ext cx="13004801" cy="1188319"/>
          </a:xfrm>
          <a:prstGeom prst="rect">
            <a:avLst/>
          </a:prstGeom>
        </p:spPr>
        <p:txBody>
          <a:bodyPr/>
          <a:lstStyle>
            <a:lvl1pPr defTabSz="332993">
              <a:defRPr sz="4560" b="1"/>
            </a:lvl1pPr>
          </a:lstStyle>
          <a:p>
            <a:r>
              <a:t>Linked list Separate Chaining Lookups</a:t>
            </a:r>
          </a:p>
        </p:txBody>
      </p:sp>
      <p:sp>
        <p:nvSpPr>
          <p:cNvPr id="1189"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90"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191"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192"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193"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1194"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195"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196"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97"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98"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199"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00"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01"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1202" name="Name: Leah…"/>
          <p:cNvSpPr/>
          <p:nvPr/>
        </p:nvSpPr>
        <p:spPr>
          <a:xfrm>
            <a:off x="800100" y="6455618"/>
            <a:ext cx="2500164" cy="1033364"/>
          </a:xfrm>
          <a:prstGeom prst="rect">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1203"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1204"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1205"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06"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1207"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08"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1209"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10"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1211"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12"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Mark</a:t>
            </a:r>
          </a:p>
          <a:p>
            <a:pPr>
              <a:defRPr sz="2600" b="1">
                <a:latin typeface="Helvetica"/>
                <a:ea typeface="Helvetica"/>
                <a:cs typeface="Helvetica"/>
                <a:sym typeface="Helvetica"/>
              </a:defRPr>
            </a:pPr>
            <a:r>
              <a:t>Age: 10</a:t>
            </a:r>
          </a:p>
        </p:txBody>
      </p:sp>
      <p:sp>
        <p:nvSpPr>
          <p:cNvPr id="1213" name="To find the age of “Mark” hash the key “Mark” to obtain the value (index) 4. After this search the 4 bucket for “Mark”"/>
          <p:cNvSpPr/>
          <p:nvPr/>
        </p:nvSpPr>
        <p:spPr>
          <a:xfrm>
            <a:off x="3422984" y="1280813"/>
            <a:ext cx="9602173" cy="143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000"/>
            </a:pPr>
            <a:r>
              <a:t>To find the age of “Mark” hash the key “Mark” to obtain the value (index) 4. After this search the 4 </a:t>
            </a:r>
            <a:r>
              <a:rPr b="1">
                <a:solidFill>
                  <a:schemeClr val="accent6">
                    <a:hueOff val="-241736"/>
                    <a:satOff val="29413"/>
                    <a:lumOff val="20727"/>
                  </a:schemeClr>
                </a:solidFill>
              </a:rPr>
              <a:t>bucket</a:t>
            </a:r>
            <a:r>
              <a:t> for “Mark”</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 name="Linked list Separate Chaining Lookups"/>
          <p:cNvSpPr>
            <a:spLocks noGrp="1"/>
          </p:cNvSpPr>
          <p:nvPr>
            <p:ph type="title"/>
          </p:nvPr>
        </p:nvSpPr>
        <p:spPr>
          <a:xfrm>
            <a:off x="0" y="-25400"/>
            <a:ext cx="13004801" cy="1188319"/>
          </a:xfrm>
          <a:prstGeom prst="rect">
            <a:avLst/>
          </a:prstGeom>
        </p:spPr>
        <p:txBody>
          <a:bodyPr/>
          <a:lstStyle>
            <a:lvl1pPr defTabSz="332993">
              <a:defRPr sz="4560" b="1"/>
            </a:lvl1pPr>
          </a:lstStyle>
          <a:p>
            <a:r>
              <a:t>Linked list Separate Chaining Lookups</a:t>
            </a:r>
          </a:p>
        </p:txBody>
      </p:sp>
      <p:sp>
        <p:nvSpPr>
          <p:cNvPr id="1216"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17"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218"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219"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220"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1221"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222"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223"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24"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25"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26"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27"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28"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1229"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1230"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1231"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1232"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33" name="Name: Lara…"/>
          <p:cNvSpPr/>
          <p:nvPr/>
        </p:nvSpPr>
        <p:spPr>
          <a:xfrm>
            <a:off x="4229100" y="6455618"/>
            <a:ext cx="2500164" cy="1033364"/>
          </a:xfrm>
          <a:prstGeom prst="rect">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1234"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35"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1236"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37"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1238"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39"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Mark</a:t>
            </a:r>
          </a:p>
          <a:p>
            <a:pPr>
              <a:defRPr sz="2600" b="1">
                <a:latin typeface="Helvetica"/>
                <a:ea typeface="Helvetica"/>
                <a:cs typeface="Helvetica"/>
                <a:sym typeface="Helvetica"/>
              </a:defRPr>
            </a:pPr>
            <a:r>
              <a:t>Age: 10</a:t>
            </a:r>
          </a:p>
        </p:txBody>
      </p:sp>
      <p:sp>
        <p:nvSpPr>
          <p:cNvPr id="1240" name="To find the age of “Mark” hash the key “Mark” to obtain the value (index) 4. After this search the 4 bucket for “Mark”"/>
          <p:cNvSpPr/>
          <p:nvPr/>
        </p:nvSpPr>
        <p:spPr>
          <a:xfrm>
            <a:off x="3422984" y="1280813"/>
            <a:ext cx="9602173" cy="143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000"/>
            </a:pPr>
            <a:r>
              <a:t>To find the age of “Mark” hash the key “Mark” to obtain the value (index) 4. After this search the 4 </a:t>
            </a:r>
            <a:r>
              <a:rPr b="1">
                <a:solidFill>
                  <a:schemeClr val="accent6">
                    <a:hueOff val="-241736"/>
                    <a:satOff val="29413"/>
                    <a:lumOff val="20727"/>
                  </a:schemeClr>
                </a:solidFill>
              </a:rPr>
              <a:t>bucket</a:t>
            </a:r>
            <a:r>
              <a:t> for “Mark”</a:t>
            </a: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2" name="Linked list Separate Chaining Lookups"/>
          <p:cNvSpPr>
            <a:spLocks noGrp="1"/>
          </p:cNvSpPr>
          <p:nvPr>
            <p:ph type="title"/>
          </p:nvPr>
        </p:nvSpPr>
        <p:spPr>
          <a:xfrm>
            <a:off x="0" y="-25400"/>
            <a:ext cx="13004801" cy="1188319"/>
          </a:xfrm>
          <a:prstGeom prst="rect">
            <a:avLst/>
          </a:prstGeom>
        </p:spPr>
        <p:txBody>
          <a:bodyPr/>
          <a:lstStyle>
            <a:lvl1pPr defTabSz="332993">
              <a:defRPr sz="4560" b="1"/>
            </a:lvl1pPr>
          </a:lstStyle>
          <a:p>
            <a:r>
              <a:t>Linked list Separate Chaining Lookups</a:t>
            </a:r>
          </a:p>
        </p:txBody>
      </p:sp>
      <p:sp>
        <p:nvSpPr>
          <p:cNvPr id="1243"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44"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245"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246"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247"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1248"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249"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250"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51"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52"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53"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54"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55"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1256"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1257"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1258"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1259"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60"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1261"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62"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1263"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64"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1265"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66" name="Name: Mark…"/>
          <p:cNvSpPr/>
          <p:nvPr/>
        </p:nvSpPr>
        <p:spPr>
          <a:xfrm>
            <a:off x="7683500" y="6455618"/>
            <a:ext cx="2500164" cy="1033364"/>
          </a:xfrm>
          <a:prstGeom prst="rect">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Mark</a:t>
            </a:r>
          </a:p>
          <a:p>
            <a:pPr>
              <a:defRPr sz="2600" b="1">
                <a:latin typeface="Helvetica"/>
                <a:ea typeface="Helvetica"/>
                <a:cs typeface="Helvetica"/>
                <a:sym typeface="Helvetica"/>
              </a:defRPr>
            </a:pPr>
            <a:r>
              <a:t>Age: 10</a:t>
            </a:r>
          </a:p>
        </p:txBody>
      </p:sp>
      <p:sp>
        <p:nvSpPr>
          <p:cNvPr id="1267" name="To find the age of “Mark” hash the key “Mark” to obtain the value (index) 4. After this search the 4 bucket for “Mark”"/>
          <p:cNvSpPr/>
          <p:nvPr/>
        </p:nvSpPr>
        <p:spPr>
          <a:xfrm>
            <a:off x="3422984" y="1280813"/>
            <a:ext cx="9602173" cy="143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000"/>
            </a:pPr>
            <a:r>
              <a:t>To find the age of “Mark” hash the key “Mark” to obtain the value (index) 4. After this search the 4 </a:t>
            </a:r>
            <a:r>
              <a:rPr b="1">
                <a:solidFill>
                  <a:schemeClr val="accent6">
                    <a:hueOff val="-241736"/>
                    <a:satOff val="29413"/>
                    <a:lumOff val="20727"/>
                  </a:schemeClr>
                </a:solidFill>
              </a:rPr>
              <a:t>bucket</a:t>
            </a:r>
            <a:r>
              <a:t> for “Mark”</a:t>
            </a: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 name="Linked list Separate Chaining Lookups"/>
          <p:cNvSpPr>
            <a:spLocks noGrp="1"/>
          </p:cNvSpPr>
          <p:nvPr>
            <p:ph type="title"/>
          </p:nvPr>
        </p:nvSpPr>
        <p:spPr>
          <a:xfrm>
            <a:off x="0" y="-25400"/>
            <a:ext cx="13004801" cy="1188319"/>
          </a:xfrm>
          <a:prstGeom prst="rect">
            <a:avLst/>
          </a:prstGeom>
        </p:spPr>
        <p:txBody>
          <a:bodyPr/>
          <a:lstStyle>
            <a:lvl1pPr defTabSz="332993">
              <a:defRPr sz="4560" b="1"/>
            </a:lvl1pPr>
          </a:lstStyle>
          <a:p>
            <a:r>
              <a:t>Linked list Separate Chaining Lookups</a:t>
            </a:r>
          </a:p>
        </p:txBody>
      </p:sp>
      <p:sp>
        <p:nvSpPr>
          <p:cNvPr id="1270"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71"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272"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273"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274"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1275"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276"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277"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78"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79"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80"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81"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82"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1283"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1284"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1285"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1286"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87"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1288"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89"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1290"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91"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1292"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293" name="Name: Mark…"/>
          <p:cNvSpPr/>
          <p:nvPr/>
        </p:nvSpPr>
        <p:spPr>
          <a:xfrm>
            <a:off x="7683500" y="6455618"/>
            <a:ext cx="2500164" cy="1033364"/>
          </a:xfrm>
          <a:prstGeom prst="rect">
            <a:avLst/>
          </a:prstGeom>
          <a:solidFill>
            <a:schemeClr val="accent3"/>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Mark</a:t>
            </a:r>
          </a:p>
          <a:p>
            <a:pPr>
              <a:defRPr sz="2600" b="1">
                <a:latin typeface="Helvetica"/>
                <a:ea typeface="Helvetica"/>
                <a:cs typeface="Helvetica"/>
                <a:sym typeface="Helvetica"/>
              </a:defRPr>
            </a:pPr>
            <a:r>
              <a:t>Age: 10</a:t>
            </a:r>
          </a:p>
        </p:txBody>
      </p:sp>
      <p:sp>
        <p:nvSpPr>
          <p:cNvPr id="1294" name="To find the age of “Mark” hash the key “Mark” to obtain the value (index) 4. After this search the 4 bucket for “Mark”"/>
          <p:cNvSpPr/>
          <p:nvPr/>
        </p:nvSpPr>
        <p:spPr>
          <a:xfrm>
            <a:off x="3422984" y="1280813"/>
            <a:ext cx="9602173" cy="143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000"/>
            </a:pPr>
            <a:r>
              <a:t>To find the age of “Mark” hash the key “Mark” to obtain the value (index) 4. After this search the 4 </a:t>
            </a:r>
            <a:r>
              <a:rPr b="1">
                <a:solidFill>
                  <a:schemeClr val="accent6">
                    <a:hueOff val="-241736"/>
                    <a:satOff val="29413"/>
                    <a:lumOff val="20727"/>
                  </a:schemeClr>
                </a:solidFill>
              </a:rPr>
              <a:t>bucket</a:t>
            </a:r>
            <a:r>
              <a:t> for “Mark”</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6" name="Linked list Separate Chaining Lookups"/>
          <p:cNvSpPr>
            <a:spLocks noGrp="1"/>
          </p:cNvSpPr>
          <p:nvPr>
            <p:ph type="title"/>
          </p:nvPr>
        </p:nvSpPr>
        <p:spPr>
          <a:xfrm>
            <a:off x="0" y="-25400"/>
            <a:ext cx="13004801" cy="1188319"/>
          </a:xfrm>
          <a:prstGeom prst="rect">
            <a:avLst/>
          </a:prstGeom>
        </p:spPr>
        <p:txBody>
          <a:bodyPr/>
          <a:lstStyle>
            <a:lvl1pPr defTabSz="332993">
              <a:defRPr sz="4560" b="1"/>
            </a:lvl1pPr>
          </a:lstStyle>
          <a:p>
            <a:r>
              <a:t>Linked list Separate Chaining Lookups</a:t>
            </a:r>
          </a:p>
        </p:txBody>
      </p:sp>
      <p:sp>
        <p:nvSpPr>
          <p:cNvPr id="1297" name="Rectangle"/>
          <p:cNvSpPr/>
          <p:nvPr/>
        </p:nvSpPr>
        <p:spPr>
          <a:xfrm>
            <a:off x="800100" y="1980369"/>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298" name="0"/>
          <p:cNvSpPr/>
          <p:nvPr/>
        </p:nvSpPr>
        <p:spPr>
          <a:xfrm>
            <a:off x="287821" y="2173200"/>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0</a:t>
            </a:r>
          </a:p>
        </p:txBody>
      </p:sp>
      <p:sp>
        <p:nvSpPr>
          <p:cNvPr id="1299" name="1"/>
          <p:cNvSpPr/>
          <p:nvPr/>
        </p:nvSpPr>
        <p:spPr>
          <a:xfrm>
            <a:off x="287821" y="32765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1</a:t>
            </a:r>
          </a:p>
        </p:txBody>
      </p:sp>
      <p:sp>
        <p:nvSpPr>
          <p:cNvPr id="1300" name="2"/>
          <p:cNvSpPr/>
          <p:nvPr/>
        </p:nvSpPr>
        <p:spPr>
          <a:xfrm>
            <a:off x="287821" y="43799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2</a:t>
            </a:r>
          </a:p>
        </p:txBody>
      </p:sp>
      <p:sp>
        <p:nvSpPr>
          <p:cNvPr id="1301" name="3"/>
          <p:cNvSpPr/>
          <p:nvPr/>
        </p:nvSpPr>
        <p:spPr>
          <a:xfrm>
            <a:off x="287821" y="55117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3</a:t>
            </a:r>
          </a:p>
        </p:txBody>
      </p:sp>
      <p:sp>
        <p:nvSpPr>
          <p:cNvPr id="1302" name="4"/>
          <p:cNvSpPr/>
          <p:nvPr/>
        </p:nvSpPr>
        <p:spPr>
          <a:xfrm>
            <a:off x="287821" y="666114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4</a:t>
            </a:r>
          </a:p>
        </p:txBody>
      </p:sp>
      <p:sp>
        <p:nvSpPr>
          <p:cNvPr id="1303" name="5"/>
          <p:cNvSpPr/>
          <p:nvPr/>
        </p:nvSpPr>
        <p:spPr>
          <a:xfrm>
            <a:off x="287821" y="7810499"/>
            <a:ext cx="38955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5</a:t>
            </a:r>
          </a:p>
        </p:txBody>
      </p:sp>
      <p:sp>
        <p:nvSpPr>
          <p:cNvPr id="1304" name="Rectangle"/>
          <p:cNvSpPr/>
          <p:nvPr/>
        </p:nvSpPr>
        <p:spPr>
          <a:xfrm>
            <a:off x="800100" y="3096468"/>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305" name="Rectangle"/>
          <p:cNvSpPr/>
          <p:nvPr/>
        </p:nvSpPr>
        <p:spPr>
          <a:xfrm>
            <a:off x="800100" y="42125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306" name="Rectangle"/>
          <p:cNvSpPr/>
          <p:nvPr/>
        </p:nvSpPr>
        <p:spPr>
          <a:xfrm>
            <a:off x="800100" y="5330167"/>
            <a:ext cx="2500164" cy="1033364"/>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307" name="Rectangle"/>
          <p:cNvSpPr/>
          <p:nvPr/>
        </p:nvSpPr>
        <p:spPr>
          <a:xfrm>
            <a:off x="800100" y="64570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308" name="Rectangle"/>
          <p:cNvSpPr/>
          <p:nvPr/>
        </p:nvSpPr>
        <p:spPr>
          <a:xfrm>
            <a:off x="800100" y="7587381"/>
            <a:ext cx="2500164" cy="1033365"/>
          </a:xfrm>
          <a:prstGeom prst="rect">
            <a:avLst/>
          </a:prstGeom>
          <a:solidFill>
            <a:srgbClr val="53585F"/>
          </a:solidFill>
          <a:ln w="12700">
            <a:miter lim="400000"/>
          </a:ln>
        </p:spPr>
        <p:txBody>
          <a:bodyPr lIns="50800" tIns="50800" rIns="50800" bIns="50800" anchor="ctr"/>
          <a:lstStyle/>
          <a:p>
            <a:pPr>
              <a:defRPr sz="2600">
                <a:latin typeface="+mn-lt"/>
                <a:ea typeface="+mn-ea"/>
                <a:cs typeface="+mn-cs"/>
                <a:sym typeface="Helvetica Light"/>
              </a:defRPr>
            </a:pPr>
            <a:endParaRPr/>
          </a:p>
        </p:txBody>
      </p:sp>
      <p:sp>
        <p:nvSpPr>
          <p:cNvPr id="1309" name="Name: Will…"/>
          <p:cNvSpPr/>
          <p:nvPr/>
        </p:nvSpPr>
        <p:spPr>
          <a:xfrm>
            <a:off x="800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Will</a:t>
            </a:r>
          </a:p>
          <a:p>
            <a:pPr>
              <a:defRPr sz="2600" b="1">
                <a:latin typeface="Helvetica"/>
                <a:ea typeface="Helvetica"/>
                <a:cs typeface="Helvetica"/>
                <a:sym typeface="Helvetica"/>
              </a:defRPr>
            </a:pPr>
            <a:r>
              <a:t>Age: 21</a:t>
            </a:r>
          </a:p>
        </p:txBody>
      </p:sp>
      <p:sp>
        <p:nvSpPr>
          <p:cNvPr id="1310" name="Name: Leah…"/>
          <p:cNvSpPr/>
          <p:nvPr/>
        </p:nvSpPr>
        <p:spPr>
          <a:xfrm>
            <a:off x="800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Leah</a:t>
            </a:r>
          </a:p>
          <a:p>
            <a:pPr>
              <a:defRPr sz="2600" b="1">
                <a:latin typeface="Helvetica"/>
                <a:ea typeface="Helvetica"/>
                <a:cs typeface="Helvetica"/>
                <a:sym typeface="Helvetica"/>
              </a:defRPr>
            </a:pPr>
            <a:r>
              <a:t>Age: 18</a:t>
            </a:r>
          </a:p>
        </p:txBody>
      </p:sp>
      <p:sp>
        <p:nvSpPr>
          <p:cNvPr id="1311" name="Name: Rick…"/>
          <p:cNvSpPr/>
          <p:nvPr/>
        </p:nvSpPr>
        <p:spPr>
          <a:xfrm>
            <a:off x="800100" y="4212567"/>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Rick</a:t>
            </a:r>
          </a:p>
          <a:p>
            <a:pPr>
              <a:defRPr sz="2600" b="1">
                <a:latin typeface="Helvetica"/>
                <a:ea typeface="Helvetica"/>
                <a:cs typeface="Helvetica"/>
                <a:sym typeface="Helvetica"/>
              </a:defRPr>
            </a:pPr>
            <a:r>
              <a:t>Age: 61</a:t>
            </a:r>
          </a:p>
        </p:txBody>
      </p:sp>
      <p:sp>
        <p:nvSpPr>
          <p:cNvPr id="1312" name="Name: Rai…"/>
          <p:cNvSpPr/>
          <p:nvPr/>
        </p:nvSpPr>
        <p:spPr>
          <a:xfrm>
            <a:off x="800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Rai</a:t>
            </a:r>
          </a:p>
          <a:p>
            <a:pPr>
              <a:defRPr sz="2600" b="1">
                <a:latin typeface="Helvetica"/>
                <a:ea typeface="Helvetica"/>
                <a:cs typeface="Helvetica"/>
                <a:sym typeface="Helvetica"/>
              </a:defRPr>
            </a:pPr>
            <a:r>
              <a:t>Age: 25</a:t>
            </a:r>
          </a:p>
        </p:txBody>
      </p:sp>
      <p:sp>
        <p:nvSpPr>
          <p:cNvPr id="1313" name="Line"/>
          <p:cNvSpPr/>
          <p:nvPr/>
        </p:nvSpPr>
        <p:spPr>
          <a:xfrm>
            <a:off x="34237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314" name="Name: Lara…"/>
          <p:cNvSpPr/>
          <p:nvPr/>
        </p:nvSpPr>
        <p:spPr>
          <a:xfrm>
            <a:off x="42291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Lara</a:t>
            </a:r>
          </a:p>
          <a:p>
            <a:pPr>
              <a:defRPr sz="2600" b="1">
                <a:latin typeface="Helvetica"/>
                <a:ea typeface="Helvetica"/>
                <a:cs typeface="Helvetica"/>
                <a:sym typeface="Helvetica"/>
              </a:defRPr>
            </a:pPr>
            <a:r>
              <a:t>Age: 34</a:t>
            </a:r>
          </a:p>
        </p:txBody>
      </p:sp>
      <p:sp>
        <p:nvSpPr>
          <p:cNvPr id="1315" name="Line"/>
          <p:cNvSpPr/>
          <p:nvPr/>
        </p:nvSpPr>
        <p:spPr>
          <a:xfrm>
            <a:off x="3385655" y="36194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316" name="Name: Ryan…"/>
          <p:cNvSpPr/>
          <p:nvPr/>
        </p:nvSpPr>
        <p:spPr>
          <a:xfrm>
            <a:off x="4229100" y="30964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Ryan</a:t>
            </a:r>
          </a:p>
          <a:p>
            <a:pPr>
              <a:defRPr sz="2600" b="1">
                <a:latin typeface="Helvetica"/>
                <a:ea typeface="Helvetica"/>
                <a:cs typeface="Helvetica"/>
                <a:sym typeface="Helvetica"/>
              </a:defRPr>
            </a:pPr>
            <a:r>
              <a:t>Age: 56</a:t>
            </a:r>
          </a:p>
        </p:txBody>
      </p:sp>
      <p:sp>
        <p:nvSpPr>
          <p:cNvPr id="1317" name="Line"/>
          <p:cNvSpPr/>
          <p:nvPr/>
        </p:nvSpPr>
        <p:spPr>
          <a:xfrm>
            <a:off x="3423755" y="582294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318" name="Name: Finn…"/>
          <p:cNvSpPr/>
          <p:nvPr/>
        </p:nvSpPr>
        <p:spPr>
          <a:xfrm>
            <a:off x="4229100" y="533166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Finn</a:t>
            </a:r>
          </a:p>
          <a:p>
            <a:pPr>
              <a:defRPr sz="2600" b="1">
                <a:latin typeface="Helvetica"/>
                <a:ea typeface="Helvetica"/>
                <a:cs typeface="Helvetica"/>
                <a:sym typeface="Helvetica"/>
              </a:defRPr>
            </a:pPr>
            <a:r>
              <a:t>Age: 21</a:t>
            </a:r>
          </a:p>
        </p:txBody>
      </p:sp>
      <p:sp>
        <p:nvSpPr>
          <p:cNvPr id="1319" name="Line"/>
          <p:cNvSpPr/>
          <p:nvPr/>
        </p:nvSpPr>
        <p:spPr>
          <a:xfrm>
            <a:off x="6878155" y="6972299"/>
            <a:ext cx="687016" cy="13892"/>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320" name="Name: Mark…"/>
          <p:cNvSpPr/>
          <p:nvPr/>
        </p:nvSpPr>
        <p:spPr>
          <a:xfrm>
            <a:off x="7683500" y="6455618"/>
            <a:ext cx="2500164" cy="1033364"/>
          </a:xfrm>
          <a:prstGeom prst="rect">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p>
            <a:pPr>
              <a:defRPr sz="2600" b="1">
                <a:latin typeface="Helvetica"/>
                <a:ea typeface="Helvetica"/>
                <a:cs typeface="Helvetica"/>
                <a:sym typeface="Helvetica"/>
              </a:defRPr>
            </a:pPr>
            <a:r>
              <a:t>Name: Mark</a:t>
            </a:r>
          </a:p>
          <a:p>
            <a:pPr>
              <a:defRPr sz="2600" b="1">
                <a:latin typeface="Helvetica"/>
                <a:ea typeface="Helvetica"/>
                <a:cs typeface="Helvetica"/>
                <a:sym typeface="Helvetica"/>
              </a:defRPr>
            </a:pPr>
            <a:r>
              <a:t>Age: 10</a:t>
            </a:r>
          </a:p>
        </p:txBody>
      </p:sp>
      <p:sp>
        <p:nvSpPr>
          <p:cNvPr id="1321" name="It may happen that the value you are looking for does not exist in the bucket the key hashed to in which case the item does not exist in the HT."/>
          <p:cNvSpPr/>
          <p:nvPr/>
        </p:nvSpPr>
        <p:spPr>
          <a:xfrm>
            <a:off x="3340243" y="1113120"/>
            <a:ext cx="9832728" cy="187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000"/>
            </a:lvl1pPr>
          </a:lstStyle>
          <a:p>
            <a:r>
              <a:t>It may happen that the value you are looking for does not exist in the bucket the key hashed to in which case the item does not exist in the HT.</a:t>
            </a: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3" name="Q: How do I maintain O(1) insertion and lookup time complexity once my HT gets really full and I have long linked list chains?"/>
          <p:cNvSpPr/>
          <p:nvPr/>
        </p:nvSpPr>
        <p:spPr>
          <a:xfrm>
            <a:off x="-23304" y="2327910"/>
            <a:ext cx="13051409" cy="1663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Q: How do I maintain </a:t>
            </a:r>
            <a:r>
              <a:rPr b="1">
                <a:solidFill>
                  <a:schemeClr val="accent3">
                    <a:hueOff val="-499813"/>
                    <a:satOff val="-5228"/>
                    <a:lumOff val="24899"/>
                  </a:schemeClr>
                </a:solidFill>
              </a:rPr>
              <a:t>O(1)</a:t>
            </a:r>
            <a:r>
              <a:t> insertion and lookup time complexity once my HT gets really full and I have long linked list chains?</a:t>
            </a:r>
          </a:p>
        </p:txBody>
      </p:sp>
      <p:sp>
        <p:nvSpPr>
          <p:cNvPr id="1324" name="A: Once the HT contains a lot of elements you should create a new HT with a larger capacity and rehash all the items inside the old HT and disperse them throughout the new HT at different locations."/>
          <p:cNvSpPr/>
          <p:nvPr/>
        </p:nvSpPr>
        <p:spPr>
          <a:xfrm>
            <a:off x="424445" y="4771390"/>
            <a:ext cx="12155910"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 Once the HT contains a lot of elements you should create a new HT with a larger capacity and rehash all the items inside the old HT and disperse them throughout the new HT at different locations.</a:t>
            </a:r>
          </a:p>
        </p:txBody>
      </p:sp>
      <p:sp>
        <p:nvSpPr>
          <p:cNvPr id="1325" name="Hash table FAQs"/>
          <p:cNvSpPr>
            <a:spLocks noGrp="1"/>
          </p:cNvSpPr>
          <p:nvPr>
            <p:ph type="title"/>
          </p:nvPr>
        </p:nvSpPr>
        <p:spPr>
          <a:xfrm>
            <a:off x="0" y="248920"/>
            <a:ext cx="13004801" cy="1188319"/>
          </a:xfrm>
          <a:prstGeom prst="rect">
            <a:avLst/>
          </a:prstGeom>
        </p:spPr>
        <p:txBody>
          <a:bodyPr/>
          <a:lstStyle>
            <a:lvl1pPr defTabSz="537463">
              <a:defRPr sz="7360" b="1"/>
            </a:lvl1pPr>
          </a:lstStyle>
          <a:p>
            <a:r>
              <a:t>Hash table FAQs</a:t>
            </a: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7" name="Q: How do I remove key-value pairs from my HT?"/>
          <p:cNvSpPr/>
          <p:nvPr/>
        </p:nvSpPr>
        <p:spPr>
          <a:xfrm>
            <a:off x="0" y="2891589"/>
            <a:ext cx="13004801"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Q: How do I </a:t>
            </a:r>
            <a:r>
              <a:rPr b="1">
                <a:solidFill>
                  <a:schemeClr val="accent6">
                    <a:hueOff val="-241736"/>
                    <a:satOff val="29413"/>
                    <a:lumOff val="20727"/>
                  </a:schemeClr>
                </a:solidFill>
              </a:rPr>
              <a:t>remove</a:t>
            </a:r>
            <a:r>
              <a:t> key-value pairs from my HT?</a:t>
            </a:r>
          </a:p>
        </p:txBody>
      </p:sp>
      <p:sp>
        <p:nvSpPr>
          <p:cNvPr id="1328" name="A: Apply the same procedure as doing a lookup for a key, but this time instead of returning the value associated with the key remove the node in the linked list data structure."/>
          <p:cNvSpPr/>
          <p:nvPr/>
        </p:nvSpPr>
        <p:spPr>
          <a:xfrm>
            <a:off x="114324" y="4968240"/>
            <a:ext cx="12776151"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 Apply the same procedure as doing a lookup for a key, but this time instead of returning the value associated with the key remove the node in the linked list data structure.</a:t>
            </a:r>
          </a:p>
        </p:txBody>
      </p:sp>
      <p:sp>
        <p:nvSpPr>
          <p:cNvPr id="1329" name="Hash table FAQs"/>
          <p:cNvSpPr>
            <a:spLocks noGrp="1"/>
          </p:cNvSpPr>
          <p:nvPr>
            <p:ph type="title"/>
          </p:nvPr>
        </p:nvSpPr>
        <p:spPr>
          <a:xfrm>
            <a:off x="0" y="248920"/>
            <a:ext cx="13004801" cy="1188319"/>
          </a:xfrm>
          <a:prstGeom prst="rect">
            <a:avLst/>
          </a:prstGeom>
        </p:spPr>
        <p:txBody>
          <a:bodyPr/>
          <a:lstStyle>
            <a:lvl1pPr defTabSz="537463">
              <a:defRPr sz="7360" b="1"/>
            </a:lvl1pPr>
          </a:lstStyle>
          <a:p>
            <a:r>
              <a:t>Hash table FAQs</a:t>
            </a: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 name="Q: Can I use another data structure to model the bucket behaviour required for the separate chaining method?"/>
          <p:cNvSpPr/>
          <p:nvPr/>
        </p:nvSpPr>
        <p:spPr>
          <a:xfrm>
            <a:off x="817415" y="2152650"/>
            <a:ext cx="11369969"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Q: Can I use another data structure to model the bucket behaviour required for the separate chaining method?</a:t>
            </a:r>
          </a:p>
        </p:txBody>
      </p:sp>
      <p:sp>
        <p:nvSpPr>
          <p:cNvPr id="1332" name="A: Of course! Common data structures used instead of a linked list include: arrays, binary trees, self balancing trees, etc… You can even go with a hybrid approach like Java’s HashMap. However, note that some of these are much more memory intensive and complex to implement than a simple linked list which is why they may be less popular."/>
          <p:cNvSpPr/>
          <p:nvPr/>
        </p:nvSpPr>
        <p:spPr>
          <a:xfrm>
            <a:off x="-54161" y="4531762"/>
            <a:ext cx="12846026" cy="4267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 Of course! Common data structures used instead of a linked list include: </a:t>
            </a:r>
            <a:r>
              <a:rPr b="1">
                <a:solidFill>
                  <a:schemeClr val="accent4">
                    <a:hueOff val="102361"/>
                    <a:satOff val="14118"/>
                    <a:lumOff val="10675"/>
                  </a:schemeClr>
                </a:solidFill>
              </a:rPr>
              <a:t>arrays</a:t>
            </a:r>
            <a:r>
              <a:t>, </a:t>
            </a:r>
            <a:r>
              <a:rPr b="1">
                <a:solidFill>
                  <a:schemeClr val="accent4">
                    <a:hueOff val="102361"/>
                    <a:satOff val="14118"/>
                    <a:lumOff val="10675"/>
                  </a:schemeClr>
                </a:solidFill>
              </a:rPr>
              <a:t>binary trees</a:t>
            </a:r>
            <a:r>
              <a:t>, </a:t>
            </a:r>
            <a:r>
              <a:rPr b="1">
                <a:solidFill>
                  <a:schemeClr val="accent4">
                    <a:hueOff val="102361"/>
                    <a:satOff val="14118"/>
                    <a:lumOff val="10675"/>
                  </a:schemeClr>
                </a:solidFill>
              </a:rPr>
              <a:t>self balancing trees</a:t>
            </a:r>
            <a:r>
              <a:t>, etc… You can even go with a hybrid approach like Java’s HashMap. However, note that some of these are much more memory intensive and complex to implement than a simple linked list which is why they may be less popular.</a:t>
            </a:r>
          </a:p>
        </p:txBody>
      </p:sp>
      <p:sp>
        <p:nvSpPr>
          <p:cNvPr id="1333" name="Hash table FAQs"/>
          <p:cNvSpPr>
            <a:spLocks noGrp="1"/>
          </p:cNvSpPr>
          <p:nvPr>
            <p:ph type="title"/>
          </p:nvPr>
        </p:nvSpPr>
        <p:spPr>
          <a:xfrm>
            <a:off x="0" y="248920"/>
            <a:ext cx="13004801" cy="1188319"/>
          </a:xfrm>
          <a:prstGeom prst="rect">
            <a:avLst/>
          </a:prstGeom>
        </p:spPr>
        <p:txBody>
          <a:bodyPr/>
          <a:lstStyle>
            <a:lvl1pPr defTabSz="537463">
              <a:defRPr sz="7360" b="1"/>
            </a:lvl1pPr>
          </a:lstStyle>
          <a:p>
            <a:r>
              <a:t>Hash table FAQs</a:t>
            </a: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5" name="Next Video:…"/>
          <p:cNvSpPr>
            <a:spLocks noGrp="1"/>
          </p:cNvSpPr>
          <p:nvPr>
            <p:ph type="title"/>
          </p:nvPr>
        </p:nvSpPr>
        <p:spPr>
          <a:xfrm>
            <a:off x="0" y="-198736"/>
            <a:ext cx="13004800" cy="1836094"/>
          </a:xfrm>
          <a:prstGeom prst="rect">
            <a:avLst/>
          </a:prstGeom>
        </p:spPr>
        <p:txBody>
          <a:bodyPr/>
          <a:lstStyle/>
          <a:p>
            <a:pPr defTabSz="461518">
              <a:defRPr sz="5056" b="1"/>
            </a:pPr>
            <a:r>
              <a:t>Next Video: </a:t>
            </a:r>
          </a:p>
          <a:p>
            <a:pPr defTabSz="461518">
              <a:defRPr sz="5056" b="1"/>
            </a:pPr>
            <a:r>
              <a:t>Hash tables with open addressing!</a:t>
            </a:r>
          </a:p>
        </p:txBody>
      </p:sp>
      <p:sp>
        <p:nvSpPr>
          <p:cNvPr id="1336" name="Hash table separate chaining implementation and source code and tests can all be found at:"/>
          <p:cNvSpPr/>
          <p:nvPr/>
        </p:nvSpPr>
        <p:spPr>
          <a:xfrm>
            <a:off x="97352" y="7282144"/>
            <a:ext cx="12810096" cy="149790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defTabSz="262889"/>
          </a:lstStyle>
          <a:p>
            <a:r>
              <a:t>Hash table separate chaining implementation and source code and tests can all be found at:</a:t>
            </a:r>
          </a:p>
        </p:txBody>
      </p:sp>
      <p:sp>
        <p:nvSpPr>
          <p:cNvPr id="1337" name="github.com/williamfiset/data-structures"/>
          <p:cNvSpPr/>
          <p:nvPr/>
        </p:nvSpPr>
        <p:spPr>
          <a:xfrm>
            <a:off x="779530" y="8731901"/>
            <a:ext cx="11445740" cy="660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800" b="1" u="sng">
                <a:hlinkClick r:id="rId2"/>
              </a:defRPr>
            </a:lvl1pPr>
          </a:lstStyle>
          <a:p>
            <a:pPr>
              <a:defRPr u="none"/>
            </a:pPr>
            <a:r>
              <a:rPr u="sng">
                <a:hlinkClick r:id="rId2"/>
              </a:rPr>
              <a:t>github.com/williamfiset/data-structures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o be able to understand how a mapping is constructed between key-value pairs we first need to talk about hash functions."/>
          <p:cNvSpPr/>
          <p:nvPr/>
        </p:nvSpPr>
        <p:spPr>
          <a:xfrm>
            <a:off x="711422" y="457348"/>
            <a:ext cx="11581955" cy="175230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To be able to understand how a mapping is constructed between key-value pairs we first need to talk about hash functions.</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9" name="Hash table (HT)…"/>
          <p:cNvSpPr>
            <a:spLocks noGrp="1"/>
          </p:cNvSpPr>
          <p:nvPr>
            <p:ph type="title"/>
          </p:nvPr>
        </p:nvSpPr>
        <p:spPr>
          <a:xfrm>
            <a:off x="-58508" y="904311"/>
            <a:ext cx="13121817" cy="5071449"/>
          </a:xfrm>
          <a:prstGeom prst="rect">
            <a:avLst/>
          </a:prstGeom>
        </p:spPr>
        <p:txBody>
          <a:bodyPr/>
          <a:lstStyle/>
          <a:p>
            <a:pPr>
              <a:defRPr sz="11000"/>
            </a:pPr>
            <a:r>
              <a:t>Hash table (HT) </a:t>
            </a:r>
          </a:p>
          <a:p>
            <a:pPr>
              <a:defRPr sz="11000"/>
            </a:pPr>
            <a:r>
              <a:t>open addressing</a:t>
            </a:r>
          </a:p>
        </p:txBody>
      </p:sp>
      <p:sp>
        <p:nvSpPr>
          <p:cNvPr id="1340" name="William Fiset"/>
          <p:cNvSpPr/>
          <p:nvPr/>
        </p:nvSpPr>
        <p:spPr>
          <a:xfrm>
            <a:off x="4656075" y="7195359"/>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William Fiset</a:t>
            </a: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2" name="Open addressing basics"/>
          <p:cNvSpPr>
            <a:spLocks noGrp="1"/>
          </p:cNvSpPr>
          <p:nvPr>
            <p:ph type="title"/>
          </p:nvPr>
        </p:nvSpPr>
        <p:spPr>
          <a:xfrm>
            <a:off x="0" y="172720"/>
            <a:ext cx="13004801" cy="1188319"/>
          </a:xfrm>
          <a:prstGeom prst="rect">
            <a:avLst/>
          </a:prstGeom>
        </p:spPr>
        <p:txBody>
          <a:bodyPr/>
          <a:lstStyle>
            <a:lvl1pPr defTabSz="537463">
              <a:defRPr sz="7360" b="1"/>
            </a:lvl1pPr>
          </a:lstStyle>
          <a:p>
            <a:r>
              <a:t>Open addressing basics</a:t>
            </a:r>
          </a:p>
        </p:txBody>
      </p:sp>
      <p:sp>
        <p:nvSpPr>
          <p:cNvPr id="1343" name="The goal of the Hash Table (HT) is to construct a mapping from keys to values.…"/>
          <p:cNvSpPr/>
          <p:nvPr/>
        </p:nvSpPr>
        <p:spPr>
          <a:xfrm>
            <a:off x="0" y="891540"/>
            <a:ext cx="13004801" cy="8458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endParaRPr/>
          </a:p>
          <a:p>
            <a:r>
              <a:t>The goal of the </a:t>
            </a:r>
            <a:r>
              <a:rPr b="1">
                <a:solidFill>
                  <a:schemeClr val="accent4">
                    <a:hueOff val="102361"/>
                    <a:satOff val="14118"/>
                    <a:lumOff val="10675"/>
                  </a:schemeClr>
                </a:solidFill>
              </a:rPr>
              <a:t>Hash Table (HT)</a:t>
            </a:r>
            <a:r>
              <a:t> is to construct a </a:t>
            </a:r>
            <a:r>
              <a:rPr b="1">
                <a:solidFill>
                  <a:schemeClr val="accent4">
                    <a:hueOff val="102361"/>
                    <a:satOff val="14118"/>
                    <a:lumOff val="10675"/>
                  </a:schemeClr>
                </a:solidFill>
              </a:rPr>
              <a:t>mapping</a:t>
            </a:r>
            <a:r>
              <a:t> from keys to values.</a:t>
            </a:r>
          </a:p>
          <a:p>
            <a:endParaRPr/>
          </a:p>
          <a:p>
            <a:r>
              <a:t>Keys must be </a:t>
            </a:r>
            <a:r>
              <a:rPr b="1">
                <a:solidFill>
                  <a:schemeClr val="accent4">
                    <a:hueOff val="102361"/>
                    <a:satOff val="14118"/>
                    <a:lumOff val="10675"/>
                  </a:schemeClr>
                </a:solidFill>
              </a:rPr>
              <a:t>hashable</a:t>
            </a:r>
            <a:r>
              <a:t> and we need a </a:t>
            </a:r>
            <a:r>
              <a:rPr b="1">
                <a:solidFill>
                  <a:schemeClr val="accent4">
                    <a:hueOff val="102361"/>
                    <a:satOff val="14118"/>
                    <a:lumOff val="10675"/>
                  </a:schemeClr>
                </a:solidFill>
              </a:rPr>
              <a:t>hash function</a:t>
            </a:r>
            <a:r>
              <a:t> that converts keys to whole numbers.</a:t>
            </a:r>
          </a:p>
          <a:p>
            <a:endParaRPr/>
          </a:p>
          <a:p>
            <a:r>
              <a:t>We use the hash function defined on our key set to </a:t>
            </a:r>
            <a:r>
              <a:rPr b="1">
                <a:solidFill>
                  <a:schemeClr val="accent4">
                    <a:hueOff val="102361"/>
                    <a:satOff val="14118"/>
                    <a:lumOff val="10675"/>
                  </a:schemeClr>
                </a:solidFill>
              </a:rPr>
              <a:t>index into</a:t>
            </a:r>
            <a:r>
              <a:t> an array (the hash table).</a:t>
            </a:r>
          </a:p>
          <a:p>
            <a:endParaRPr/>
          </a:p>
          <a:p>
            <a:r>
              <a:t>Hash functions are not perfect, therefore sometimes two keys k</a:t>
            </a:r>
            <a:r>
              <a:rPr baseline="-5999"/>
              <a:t>1</a:t>
            </a:r>
            <a:r>
              <a:t>, k</a:t>
            </a:r>
            <a:r>
              <a:rPr baseline="-5999"/>
              <a:t>2</a:t>
            </a:r>
            <a:r>
              <a:t> (k</a:t>
            </a:r>
            <a:r>
              <a:rPr baseline="-5999"/>
              <a:t>1</a:t>
            </a:r>
            <a:r>
              <a:t> </a:t>
            </a:r>
            <a:r>
              <a:rPr sz="3700"/>
              <a:t>≠ k</a:t>
            </a:r>
            <a:r>
              <a:rPr sz="3700" baseline="-5999"/>
              <a:t>2</a:t>
            </a:r>
            <a:r>
              <a:rPr sz="3700"/>
              <a:t>) </a:t>
            </a:r>
            <a:r>
              <a:t>hash to the same value. When this happens we have         a </a:t>
            </a:r>
            <a:r>
              <a:rPr b="1">
                <a:solidFill>
                  <a:schemeClr val="accent4">
                    <a:hueOff val="102361"/>
                    <a:satOff val="14118"/>
                    <a:lumOff val="10675"/>
                  </a:schemeClr>
                </a:solidFill>
              </a:rPr>
              <a:t>hash collision</a:t>
            </a:r>
            <a:r>
              <a:t> (i.e H(k</a:t>
            </a:r>
            <a:r>
              <a:rPr baseline="-5999"/>
              <a:t>1</a:t>
            </a:r>
            <a:r>
              <a:t>) = H(k</a:t>
            </a:r>
            <a:r>
              <a:rPr baseline="-5999"/>
              <a:t>2</a:t>
            </a:r>
            <a:r>
              <a:t>))</a:t>
            </a:r>
          </a:p>
          <a:p>
            <a:endParaRPr/>
          </a:p>
          <a:p>
            <a:r>
              <a:rPr b="1">
                <a:solidFill>
                  <a:schemeClr val="accent2">
                    <a:satOff val="-13916"/>
                    <a:lumOff val="13989"/>
                  </a:schemeClr>
                </a:solidFill>
              </a:rPr>
              <a:t>Open addressing</a:t>
            </a:r>
            <a:r>
              <a:t> is a way to solve this issue.</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5" name="When using open addressing as a collision resolution technique the key-value pairs are stored in the table itself as opposed to a data structure like in separate chaining."/>
          <p:cNvSpPr/>
          <p:nvPr/>
        </p:nvSpPr>
        <p:spPr>
          <a:xfrm>
            <a:off x="0" y="1998144"/>
            <a:ext cx="13004801"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When using open addressing as a collision resolution technique the </a:t>
            </a:r>
            <a:r>
              <a:rPr b="1">
                <a:solidFill>
                  <a:schemeClr val="accent4">
                    <a:hueOff val="102361"/>
                    <a:satOff val="14118"/>
                    <a:lumOff val="10675"/>
                  </a:schemeClr>
                </a:solidFill>
              </a:rPr>
              <a:t>key-value pairs are stored in the table itself</a:t>
            </a:r>
            <a:r>
              <a:t> as opposed to a data structure like in separate chaining.</a:t>
            </a:r>
          </a:p>
        </p:txBody>
      </p:sp>
      <p:sp>
        <p:nvSpPr>
          <p:cNvPr id="1346" name="Open addressing basics"/>
          <p:cNvSpPr>
            <a:spLocks noGrp="1"/>
          </p:cNvSpPr>
          <p:nvPr>
            <p:ph type="title"/>
          </p:nvPr>
        </p:nvSpPr>
        <p:spPr>
          <a:xfrm>
            <a:off x="0" y="172720"/>
            <a:ext cx="13004801" cy="1188319"/>
          </a:xfrm>
          <a:prstGeom prst="rect">
            <a:avLst/>
          </a:prstGeom>
        </p:spPr>
        <p:txBody>
          <a:bodyPr/>
          <a:lstStyle>
            <a:lvl1pPr defTabSz="537463">
              <a:defRPr sz="7360" b="1"/>
            </a:lvl1pPr>
          </a:lstStyle>
          <a:p>
            <a:r>
              <a:t>Open addressing basics</a:t>
            </a:r>
          </a:p>
        </p:txBody>
      </p:sp>
      <p:sp>
        <p:nvSpPr>
          <p:cNvPr id="1347" name="This means we need to care a great deal about the size of our hash table and how many elements are currently in the table."/>
          <p:cNvSpPr/>
          <p:nvPr/>
        </p:nvSpPr>
        <p:spPr>
          <a:xfrm>
            <a:off x="0" y="4761230"/>
            <a:ext cx="13004801"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This means we need to care a great deal about the size of our hash table and how many elements are currently in the table.</a:t>
            </a:r>
          </a:p>
        </p:txBody>
      </p:sp>
      <p:sp>
        <p:nvSpPr>
          <p:cNvPr id="1348" name="Load factor ="/>
          <p:cNvSpPr/>
          <p:nvPr/>
        </p:nvSpPr>
        <p:spPr>
          <a:xfrm>
            <a:off x="1943355" y="7451090"/>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a:solidFill>
                  <a:schemeClr val="accent6">
                    <a:hueOff val="-241736"/>
                    <a:satOff val="29413"/>
                    <a:lumOff val="20727"/>
                  </a:schemeClr>
                </a:solidFill>
              </a:rPr>
              <a:t>Load factor</a:t>
            </a:r>
            <a:r>
              <a:t> =</a:t>
            </a:r>
          </a:p>
        </p:txBody>
      </p:sp>
      <p:sp>
        <p:nvSpPr>
          <p:cNvPr id="1349" name="items in table"/>
          <p:cNvSpPr/>
          <p:nvPr/>
        </p:nvSpPr>
        <p:spPr>
          <a:xfrm>
            <a:off x="6230406" y="7077709"/>
            <a:ext cx="396790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pPr>
              <a:defRPr b="0"/>
            </a:pPr>
            <a:r>
              <a:rPr b="1"/>
              <a:t>items in table</a:t>
            </a:r>
          </a:p>
        </p:txBody>
      </p:sp>
      <p:sp>
        <p:nvSpPr>
          <p:cNvPr id="1350" name="size of table"/>
          <p:cNvSpPr/>
          <p:nvPr/>
        </p:nvSpPr>
        <p:spPr>
          <a:xfrm>
            <a:off x="6368035" y="7824470"/>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pPr>
              <a:defRPr b="0"/>
            </a:pPr>
            <a:r>
              <a:rPr b="1"/>
              <a:t>size of table</a:t>
            </a:r>
          </a:p>
        </p:txBody>
      </p:sp>
      <p:sp>
        <p:nvSpPr>
          <p:cNvPr id="1351" name="Line"/>
          <p:cNvSpPr/>
          <p:nvPr/>
        </p:nvSpPr>
        <p:spPr>
          <a:xfrm>
            <a:off x="6030821" y="7762240"/>
            <a:ext cx="4367078" cy="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3" name="Open addressing basics"/>
          <p:cNvSpPr>
            <a:spLocks noGrp="1"/>
          </p:cNvSpPr>
          <p:nvPr>
            <p:ph type="title"/>
          </p:nvPr>
        </p:nvSpPr>
        <p:spPr>
          <a:xfrm>
            <a:off x="0" y="172720"/>
            <a:ext cx="13004801" cy="1188319"/>
          </a:xfrm>
          <a:prstGeom prst="rect">
            <a:avLst/>
          </a:prstGeom>
        </p:spPr>
        <p:txBody>
          <a:bodyPr/>
          <a:lstStyle>
            <a:lvl1pPr defTabSz="537463">
              <a:defRPr sz="7360" b="1"/>
            </a:lvl1pPr>
          </a:lstStyle>
          <a:p>
            <a:r>
              <a:t>Open addressing basics</a:t>
            </a:r>
          </a:p>
        </p:txBody>
      </p:sp>
      <p:sp>
        <p:nvSpPr>
          <p:cNvPr id="1354" name="The O(1) constant time behaviour attributed to hash tables assumes the load factor (α) is kept below a certain fixed value. This means once α &gt; threshold we need to grow the table size (ideally exponentially, e.g. double)."/>
          <p:cNvSpPr/>
          <p:nvPr/>
        </p:nvSpPr>
        <p:spPr>
          <a:xfrm>
            <a:off x="304542" y="6617969"/>
            <a:ext cx="12558276"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The </a:t>
            </a:r>
            <a:r>
              <a:rPr b="1">
                <a:solidFill>
                  <a:schemeClr val="accent3">
                    <a:hueOff val="-499813"/>
                    <a:satOff val="-5228"/>
                    <a:lumOff val="24899"/>
                  </a:schemeClr>
                </a:solidFill>
              </a:rPr>
              <a:t>O(1)</a:t>
            </a:r>
            <a:r>
              <a:t> constant time behaviour attributed to hash tables assumes the load factor (α) is kept below a certain fixed value. This means once α &gt; </a:t>
            </a:r>
            <a:r>
              <a:rPr b="1">
                <a:solidFill>
                  <a:schemeClr val="accent6">
                    <a:hueOff val="-241736"/>
                    <a:satOff val="29413"/>
                    <a:lumOff val="20727"/>
                  </a:schemeClr>
                </a:solidFill>
              </a:rPr>
              <a:t>threshold</a:t>
            </a:r>
            <a:r>
              <a:t> we need to grow the table size (ideally exponentially, e.g. double).</a:t>
            </a:r>
          </a:p>
        </p:txBody>
      </p:sp>
      <p:sp>
        <p:nvSpPr>
          <p:cNvPr id="1355" name="Source: Wikipedia"/>
          <p:cNvSpPr/>
          <p:nvPr/>
        </p:nvSpPr>
        <p:spPr>
          <a:xfrm>
            <a:off x="4966737" y="6019684"/>
            <a:ext cx="3233887" cy="457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400"/>
            </a:lvl1pPr>
          </a:lstStyle>
          <a:p>
            <a:r>
              <a:t>Source: Wikipedia</a:t>
            </a:r>
          </a:p>
        </p:txBody>
      </p:sp>
      <p:pic>
        <p:nvPicPr>
          <p:cNvPr id="1356" name="image.png" descr="image.png"/>
          <p:cNvPicPr>
            <a:picLocks noChangeAspect="1"/>
          </p:cNvPicPr>
          <p:nvPr/>
        </p:nvPicPr>
        <p:blipFill>
          <a:blip r:embed="rId2"/>
          <a:stretch>
            <a:fillRect/>
          </a:stretch>
        </p:blipFill>
        <p:spPr>
          <a:xfrm>
            <a:off x="2820939" y="1507728"/>
            <a:ext cx="6733002" cy="4370872"/>
          </a:xfrm>
          <a:prstGeom prst="rect">
            <a:avLst/>
          </a:prstGeom>
          <a:ln w="12700">
            <a:miter lim="400000"/>
          </a:ln>
        </p:spPr>
      </p:pic>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 name="Open addressing main idea"/>
          <p:cNvSpPr>
            <a:spLocks noGrp="1"/>
          </p:cNvSpPr>
          <p:nvPr>
            <p:ph type="title"/>
          </p:nvPr>
        </p:nvSpPr>
        <p:spPr>
          <a:xfrm>
            <a:off x="0" y="30480"/>
            <a:ext cx="13004801" cy="1188319"/>
          </a:xfrm>
          <a:prstGeom prst="rect">
            <a:avLst/>
          </a:prstGeom>
        </p:spPr>
        <p:txBody>
          <a:bodyPr/>
          <a:lstStyle>
            <a:lvl1pPr defTabSz="490727">
              <a:defRPr sz="6719" b="1"/>
            </a:lvl1pPr>
          </a:lstStyle>
          <a:p>
            <a:r>
              <a:t>Open addressing main idea</a:t>
            </a:r>
          </a:p>
        </p:txBody>
      </p:sp>
      <p:sp>
        <p:nvSpPr>
          <p:cNvPr id="1359" name="If the position our key hashed to is occupied, try another position in the hash table by offsetting the current position subject to a probing sequence P(x). Keep doing this until an unoccupied slot is found."/>
          <p:cNvSpPr/>
          <p:nvPr/>
        </p:nvSpPr>
        <p:spPr>
          <a:xfrm>
            <a:off x="100424" y="5237522"/>
            <a:ext cx="12803952"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If the position our key hashed to is occupied, try another position in the hash table by offsetting the current position subject to a </a:t>
            </a:r>
            <a:r>
              <a:rPr b="1">
                <a:solidFill>
                  <a:schemeClr val="accent6">
                    <a:hueOff val="-241736"/>
                    <a:satOff val="29413"/>
                    <a:lumOff val="20727"/>
                  </a:schemeClr>
                </a:solidFill>
              </a:rPr>
              <a:t>probing sequence</a:t>
            </a:r>
            <a:r>
              <a:t> </a:t>
            </a:r>
            <a:r>
              <a:rPr b="1">
                <a:solidFill>
                  <a:schemeClr val="accent6">
                    <a:hueOff val="-241736"/>
                    <a:satOff val="29413"/>
                    <a:lumOff val="20727"/>
                  </a:schemeClr>
                </a:solidFill>
              </a:rPr>
              <a:t>P</a:t>
            </a:r>
            <a:r>
              <a:t>(x). Keep doing this until an unoccupied slot is found.</a:t>
            </a:r>
          </a:p>
        </p:txBody>
      </p:sp>
      <p:sp>
        <p:nvSpPr>
          <p:cNvPr id="1360" name="When we want to insert a key-value pair (k,v) into the hash table we hash the key and obtain an original position for where this key-value pair belongs, i.e H(k)."/>
          <p:cNvSpPr/>
          <p:nvPr/>
        </p:nvSpPr>
        <p:spPr>
          <a:xfrm>
            <a:off x="147284" y="2135960"/>
            <a:ext cx="12710232"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When we want to insert a key-value pair (k,v) into the hash table we hash the key and obtain an original position for where this key-value pair belongs, i.e </a:t>
            </a:r>
            <a:r>
              <a:rPr b="1"/>
              <a:t>H</a:t>
            </a:r>
            <a:r>
              <a:t>(k).</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 name="Open addressing main idea"/>
          <p:cNvSpPr>
            <a:spLocks noGrp="1"/>
          </p:cNvSpPr>
          <p:nvPr>
            <p:ph type="title"/>
          </p:nvPr>
        </p:nvSpPr>
        <p:spPr>
          <a:xfrm>
            <a:off x="0" y="30480"/>
            <a:ext cx="13004801" cy="1188319"/>
          </a:xfrm>
          <a:prstGeom prst="rect">
            <a:avLst/>
          </a:prstGeom>
        </p:spPr>
        <p:txBody>
          <a:bodyPr/>
          <a:lstStyle>
            <a:lvl1pPr defTabSz="490727">
              <a:defRPr sz="6719" b="1"/>
            </a:lvl1pPr>
          </a:lstStyle>
          <a:p>
            <a:r>
              <a:t>Open addressing main idea</a:t>
            </a:r>
          </a:p>
        </p:txBody>
      </p:sp>
      <p:sp>
        <p:nvSpPr>
          <p:cNvPr id="1363" name="Linear probing:…"/>
          <p:cNvSpPr/>
          <p:nvPr/>
        </p:nvSpPr>
        <p:spPr>
          <a:xfrm>
            <a:off x="691252" y="2592111"/>
            <a:ext cx="11622296"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a:solidFill>
                  <a:schemeClr val="accent2">
                    <a:satOff val="-13916"/>
                    <a:lumOff val="13989"/>
                  </a:schemeClr>
                </a:solidFill>
              </a:rPr>
              <a:t>Linear probing</a:t>
            </a:r>
            <a:r>
              <a:t>: </a:t>
            </a:r>
          </a:p>
          <a:p>
            <a:r>
              <a:rPr b="1">
                <a:solidFill>
                  <a:schemeClr val="accent6">
                    <a:hueOff val="-241736"/>
                    <a:satOff val="29413"/>
                    <a:lumOff val="20727"/>
                  </a:schemeClr>
                </a:solidFill>
              </a:rPr>
              <a:t>P</a:t>
            </a:r>
            <a:r>
              <a:t>(x) = ax + b where a, b are constants</a:t>
            </a:r>
          </a:p>
        </p:txBody>
      </p:sp>
      <p:sp>
        <p:nvSpPr>
          <p:cNvPr id="1364" name="There are an infinite amount of probing sequences you can come up with, here are a few:"/>
          <p:cNvSpPr/>
          <p:nvPr/>
        </p:nvSpPr>
        <p:spPr>
          <a:xfrm>
            <a:off x="-169223" y="1220966"/>
            <a:ext cx="13343247"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There are an infinite amount of probing sequences you can come up with, here are a few:</a:t>
            </a:r>
          </a:p>
        </p:txBody>
      </p:sp>
      <p:sp>
        <p:nvSpPr>
          <p:cNvPr id="1365" name="Quadratic probing:…"/>
          <p:cNvSpPr/>
          <p:nvPr/>
        </p:nvSpPr>
        <p:spPr>
          <a:xfrm>
            <a:off x="78259" y="4105497"/>
            <a:ext cx="12848282"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dirty="0">
                <a:solidFill>
                  <a:schemeClr val="accent2">
                    <a:satOff val="-13916"/>
                    <a:lumOff val="13989"/>
                  </a:schemeClr>
                </a:solidFill>
              </a:rPr>
              <a:t>Quadratic probing</a:t>
            </a:r>
            <a:r>
              <a:rPr dirty="0"/>
              <a:t>:</a:t>
            </a:r>
          </a:p>
          <a:p>
            <a:r>
              <a:rPr b="1" dirty="0">
                <a:solidFill>
                  <a:schemeClr val="accent6">
                    <a:hueOff val="-241736"/>
                    <a:satOff val="29413"/>
                    <a:lumOff val="20727"/>
                  </a:schemeClr>
                </a:solidFill>
              </a:rPr>
              <a:t>P</a:t>
            </a:r>
            <a:r>
              <a:rPr dirty="0"/>
              <a:t>(x)= ax² + bx + c, where </a:t>
            </a:r>
            <a:r>
              <a:rPr dirty="0" err="1"/>
              <a:t>a,b,c</a:t>
            </a:r>
            <a:r>
              <a:rPr dirty="0"/>
              <a:t> are constants</a:t>
            </a:r>
          </a:p>
        </p:txBody>
      </p:sp>
      <p:sp>
        <p:nvSpPr>
          <p:cNvPr id="1366" name="Double hashing:…"/>
          <p:cNvSpPr/>
          <p:nvPr/>
        </p:nvSpPr>
        <p:spPr>
          <a:xfrm>
            <a:off x="988988" y="5467979"/>
            <a:ext cx="11026824"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a:solidFill>
                  <a:schemeClr val="accent2">
                    <a:satOff val="-13916"/>
                    <a:lumOff val="13989"/>
                  </a:schemeClr>
                </a:solidFill>
              </a:rPr>
              <a:t>Double hashing</a:t>
            </a:r>
            <a:r>
              <a:t>:</a:t>
            </a:r>
          </a:p>
          <a:p>
            <a:r>
              <a:rPr b="1">
                <a:solidFill>
                  <a:schemeClr val="accent6">
                    <a:hueOff val="-241736"/>
                    <a:satOff val="29413"/>
                    <a:lumOff val="20727"/>
                  </a:schemeClr>
                </a:solidFill>
              </a:rPr>
              <a:t>P</a:t>
            </a:r>
            <a:r>
              <a:t>(k,x) = x*</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where </a:t>
            </a:r>
            <a:r>
              <a:rPr b="1">
                <a:solidFill>
                  <a:schemeClr val="accent5">
                    <a:hueOff val="101205"/>
                    <a:satOff val="-13598"/>
                    <a:lumOff val="23877"/>
                  </a:schemeClr>
                </a:solidFill>
              </a:rPr>
              <a:t>H</a:t>
            </a:r>
            <a:r>
              <a:rPr b="1" baseline="-5999">
                <a:solidFill>
                  <a:schemeClr val="accent5">
                    <a:hueOff val="101205"/>
                    <a:satOff val="-13598"/>
                    <a:lumOff val="23877"/>
                  </a:schemeClr>
                </a:solidFill>
              </a:rPr>
              <a:t>2</a:t>
            </a:r>
            <a:r>
              <a:t>(k) is a secondary hash function</a:t>
            </a:r>
          </a:p>
        </p:txBody>
      </p:sp>
      <p:sp>
        <p:nvSpPr>
          <p:cNvPr id="1367" name="Pseudo random number generator:…"/>
          <p:cNvSpPr/>
          <p:nvPr/>
        </p:nvSpPr>
        <p:spPr>
          <a:xfrm>
            <a:off x="78259" y="7351161"/>
            <a:ext cx="12848281"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a:solidFill>
                  <a:schemeClr val="accent2">
                    <a:satOff val="-13916"/>
                    <a:lumOff val="13989"/>
                  </a:schemeClr>
                </a:solidFill>
              </a:rPr>
              <a:t>Pseudo random number generator</a:t>
            </a:r>
            <a:r>
              <a:t>:</a:t>
            </a:r>
          </a:p>
          <a:p>
            <a:r>
              <a:rPr b="1">
                <a:solidFill>
                  <a:schemeClr val="accent6">
                    <a:hueOff val="-241736"/>
                    <a:satOff val="29413"/>
                    <a:lumOff val="20727"/>
                  </a:schemeClr>
                </a:solidFill>
              </a:rPr>
              <a:t>P</a:t>
            </a:r>
            <a:r>
              <a:t>(k,x) = x*</a:t>
            </a:r>
            <a:r>
              <a:rPr b="1">
                <a:solidFill>
                  <a:schemeClr val="accent4">
                    <a:hueOff val="102361"/>
                    <a:satOff val="14118"/>
                    <a:lumOff val="10675"/>
                  </a:schemeClr>
                </a:solidFill>
              </a:rPr>
              <a:t>RNG</a:t>
            </a:r>
            <a:r>
              <a:t>(</a:t>
            </a:r>
            <a:r>
              <a:rPr b="1">
                <a:solidFill>
                  <a:schemeClr val="accent5">
                    <a:hueOff val="101205"/>
                    <a:satOff val="-13598"/>
                    <a:lumOff val="23877"/>
                  </a:schemeClr>
                </a:solidFill>
              </a:rPr>
              <a:t>H</a:t>
            </a:r>
            <a:r>
              <a:t>(k),x), where </a:t>
            </a:r>
            <a:r>
              <a:rPr b="1">
                <a:solidFill>
                  <a:schemeClr val="accent4">
                    <a:hueOff val="102361"/>
                    <a:satOff val="14118"/>
                    <a:lumOff val="10675"/>
                  </a:schemeClr>
                </a:solidFill>
              </a:rPr>
              <a:t>RNG</a:t>
            </a:r>
            <a:r>
              <a:t> is a random number generator function seeded with </a:t>
            </a:r>
            <a:r>
              <a:rPr b="1">
                <a:solidFill>
                  <a:schemeClr val="accent5">
                    <a:hueOff val="101205"/>
                    <a:satOff val="-13598"/>
                    <a:lumOff val="23877"/>
                  </a:schemeClr>
                </a:solidFill>
              </a:rPr>
              <a:t>H</a:t>
            </a:r>
            <a:r>
              <a:t>(k).</a:t>
            </a: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 name="Open addressing main idea"/>
          <p:cNvSpPr>
            <a:spLocks noGrp="1"/>
          </p:cNvSpPr>
          <p:nvPr>
            <p:ph type="title"/>
          </p:nvPr>
        </p:nvSpPr>
        <p:spPr>
          <a:xfrm>
            <a:off x="0" y="30480"/>
            <a:ext cx="13004801" cy="1188319"/>
          </a:xfrm>
          <a:prstGeom prst="rect">
            <a:avLst/>
          </a:prstGeom>
        </p:spPr>
        <p:txBody>
          <a:bodyPr/>
          <a:lstStyle>
            <a:lvl1pPr defTabSz="490727">
              <a:defRPr sz="6719" b="1"/>
            </a:lvl1pPr>
          </a:lstStyle>
          <a:p>
            <a:r>
              <a:t>Open addressing main idea</a:t>
            </a:r>
          </a:p>
        </p:txBody>
      </p:sp>
      <p:sp>
        <p:nvSpPr>
          <p:cNvPr id="1370" name="x := 1…"/>
          <p:cNvSpPr/>
          <p:nvPr/>
        </p:nvSpPr>
        <p:spPr>
          <a:xfrm>
            <a:off x="2058198" y="3003550"/>
            <a:ext cx="10216428" cy="4787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r>
              <a:t>x := 1</a:t>
            </a:r>
          </a:p>
          <a:p>
            <a:pPr algn="l"/>
            <a:r>
              <a:t>keyHash := </a:t>
            </a:r>
            <a:r>
              <a:rPr b="1">
                <a:solidFill>
                  <a:schemeClr val="accent5">
                    <a:hueOff val="101205"/>
                    <a:satOff val="-13598"/>
                    <a:lumOff val="23877"/>
                  </a:schemeClr>
                </a:solidFill>
              </a:rPr>
              <a:t>H</a:t>
            </a:r>
            <a:r>
              <a:t>(k) mod N</a:t>
            </a:r>
          </a:p>
          <a:p>
            <a:pPr algn="l"/>
            <a:r>
              <a:t>index := keyHash</a:t>
            </a:r>
          </a:p>
          <a:p>
            <a:pPr algn="l"/>
            <a:endParaRPr/>
          </a:p>
          <a:p>
            <a:pPr algn="l"/>
            <a:r>
              <a:rPr b="1">
                <a:solidFill>
                  <a:schemeClr val="accent4">
                    <a:hueOff val="102361"/>
                    <a:satOff val="14118"/>
                    <a:lumOff val="10675"/>
                  </a:schemeClr>
                </a:solidFill>
              </a:rPr>
              <a:t>while</a:t>
            </a:r>
            <a:r>
              <a:t> table[index] != </a:t>
            </a:r>
            <a:r>
              <a:rPr b="1">
                <a:solidFill>
                  <a:schemeClr val="accent4">
                    <a:hueOff val="102361"/>
                    <a:satOff val="14118"/>
                    <a:lumOff val="10675"/>
                  </a:schemeClr>
                </a:solidFill>
              </a:rPr>
              <a:t>null</a:t>
            </a:r>
            <a:r>
              <a:t>:</a:t>
            </a:r>
          </a:p>
          <a:p>
            <a:pPr algn="l"/>
            <a:r>
              <a:t>    index = (keyHash + </a:t>
            </a:r>
            <a:r>
              <a:rPr b="1">
                <a:solidFill>
                  <a:schemeClr val="accent6">
                    <a:hueOff val="-241736"/>
                    <a:satOff val="29413"/>
                    <a:lumOff val="20727"/>
                  </a:schemeClr>
                </a:solidFill>
              </a:rPr>
              <a:t>P</a:t>
            </a:r>
            <a:r>
              <a:t>(k,x)) mod </a:t>
            </a:r>
            <a:r>
              <a:rPr b="1"/>
              <a:t>N</a:t>
            </a:r>
          </a:p>
          <a:p>
            <a:pPr algn="l"/>
            <a:r>
              <a:t>    x = x + 1</a:t>
            </a:r>
          </a:p>
          <a:p>
            <a:pPr algn="l"/>
            <a:endParaRPr/>
          </a:p>
          <a:p>
            <a:pPr algn="l"/>
            <a:r>
              <a:t>insert (k,v) at table[index]</a:t>
            </a:r>
          </a:p>
        </p:txBody>
      </p:sp>
      <p:sp>
        <p:nvSpPr>
          <p:cNvPr id="1371" name="General insertion method for open addressing on a table of size N goes as follows:"/>
          <p:cNvSpPr/>
          <p:nvPr/>
        </p:nvSpPr>
        <p:spPr>
          <a:xfrm>
            <a:off x="141027" y="1676834"/>
            <a:ext cx="12722747"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General insertion method for open addressing on a </a:t>
            </a:r>
            <a:r>
              <a:rPr u="sng"/>
              <a:t>table of size </a:t>
            </a:r>
            <a:r>
              <a:rPr b="1" u="sng"/>
              <a:t>N</a:t>
            </a:r>
            <a:r>
              <a:t> goes as follows:</a:t>
            </a:r>
          </a:p>
        </p:txBody>
      </p:sp>
      <p:sp>
        <p:nvSpPr>
          <p:cNvPr id="1372" name="Where H(k) is the hash for the key k and P(k,x) is the probing function"/>
          <p:cNvSpPr/>
          <p:nvPr/>
        </p:nvSpPr>
        <p:spPr>
          <a:xfrm>
            <a:off x="682332" y="8359140"/>
            <a:ext cx="11640136"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Where </a:t>
            </a:r>
            <a:r>
              <a:rPr b="1">
                <a:solidFill>
                  <a:schemeClr val="accent5">
                    <a:hueOff val="101205"/>
                    <a:satOff val="-13598"/>
                    <a:lumOff val="23877"/>
                  </a:schemeClr>
                </a:solidFill>
              </a:rPr>
              <a:t>H</a:t>
            </a:r>
            <a:r>
              <a:t>(k) is the hash for the key k and </a:t>
            </a:r>
            <a:r>
              <a:rPr b="1">
                <a:solidFill>
                  <a:schemeClr val="accent6">
                    <a:hueOff val="-241736"/>
                    <a:satOff val="29413"/>
                    <a:lumOff val="20727"/>
                  </a:schemeClr>
                </a:solidFill>
              </a:rPr>
              <a:t>P</a:t>
            </a:r>
            <a:r>
              <a:t>(k,x) is the probing function</a:t>
            </a: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 name="Most randomly selected probing sequences modulo N will produce a cycle shorter than the table size.…"/>
          <p:cNvSpPr/>
          <p:nvPr/>
        </p:nvSpPr>
        <p:spPr>
          <a:xfrm>
            <a:off x="323748" y="2482850"/>
            <a:ext cx="12357304" cy="4787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Most randomly selected probing sequences modulo N will produce a cycle shorter than the table size.</a:t>
            </a:r>
            <a:r>
              <a:rPr b="1"/>
              <a:t> </a:t>
            </a:r>
          </a:p>
          <a:p>
            <a:endParaRPr b="1"/>
          </a:p>
          <a:p>
            <a:endParaRPr b="1"/>
          </a:p>
          <a:p>
            <a:r>
              <a:t>This becomes problematic when you are trying to insert a key-value pair and all the buckets on the cycle are occupied because you will get stuck in an </a:t>
            </a:r>
            <a:r>
              <a:rPr b="1">
                <a:solidFill>
                  <a:schemeClr val="accent5">
                    <a:hueOff val="101205"/>
                    <a:satOff val="-13598"/>
                    <a:lumOff val="23877"/>
                  </a:schemeClr>
                </a:solidFill>
              </a:rPr>
              <a:t>infinite loop</a:t>
            </a:r>
            <a:r>
              <a:t>!</a:t>
            </a:r>
          </a:p>
        </p:txBody>
      </p:sp>
      <p:sp>
        <p:nvSpPr>
          <p:cNvPr id="1375" name="Chaos with cycles"/>
          <p:cNvSpPr>
            <a:spLocks noGrp="1"/>
          </p:cNvSpPr>
          <p:nvPr>
            <p:ph type="title"/>
          </p:nvPr>
        </p:nvSpPr>
        <p:spPr>
          <a:xfrm>
            <a:off x="0" y="30480"/>
            <a:ext cx="13004801" cy="1188319"/>
          </a:xfrm>
          <a:prstGeom prst="rect">
            <a:avLst/>
          </a:prstGeom>
        </p:spPr>
        <p:txBody>
          <a:bodyPr/>
          <a:lstStyle>
            <a:lvl1pPr defTabSz="537463">
              <a:defRPr sz="7360" b="1"/>
            </a:lvl1pPr>
          </a:lstStyle>
          <a:p>
            <a:r>
              <a:t>Chaos with cycles</a:t>
            </a: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7" name="Chaos with cycles"/>
          <p:cNvSpPr>
            <a:spLocks noGrp="1"/>
          </p:cNvSpPr>
          <p:nvPr>
            <p:ph type="title"/>
          </p:nvPr>
        </p:nvSpPr>
        <p:spPr>
          <a:xfrm>
            <a:off x="0" y="30480"/>
            <a:ext cx="13004801" cy="1188319"/>
          </a:xfrm>
          <a:prstGeom prst="rect">
            <a:avLst/>
          </a:prstGeom>
        </p:spPr>
        <p:txBody>
          <a:bodyPr/>
          <a:lstStyle>
            <a:lvl1pPr defTabSz="537463">
              <a:defRPr sz="7360" b="1"/>
            </a:lvl1pPr>
          </a:lstStyle>
          <a:p>
            <a:r>
              <a:t>Chaos with cycles</a:t>
            </a:r>
          </a:p>
        </p:txBody>
      </p:sp>
      <p:graphicFrame>
        <p:nvGraphicFramePr>
          <p:cNvPr id="1378" name="Table"/>
          <p:cNvGraphicFramePr/>
          <p:nvPr/>
        </p:nvGraphicFramePr>
        <p:xfrm>
          <a:off x="763885" y="16103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379" name="Suppose we have a hash table of size 12 which is already partially full. The occupied cells are filled with a key-value pairs (ki,vi) and empty cells with a null token: ∅"/>
          <p:cNvSpPr/>
          <p:nvPr/>
        </p:nvSpPr>
        <p:spPr>
          <a:xfrm>
            <a:off x="114324" y="4983479"/>
            <a:ext cx="12776151"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we have a hash table of size 12 which is already partially full. The occupied cells are filled with a key-value pairs (k</a:t>
            </a:r>
            <a:r>
              <a:rPr baseline="-5999"/>
              <a:t>i</a:t>
            </a:r>
            <a:r>
              <a:t>,v</a:t>
            </a:r>
            <a:r>
              <a:rPr baseline="-5999"/>
              <a:t>i</a:t>
            </a:r>
            <a:r>
              <a:t>) and empty cells with a null token: ∅</a:t>
            </a:r>
          </a:p>
        </p:txBody>
      </p:sp>
      <p:graphicFrame>
        <p:nvGraphicFramePr>
          <p:cNvPr id="1380"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82" name="Table"/>
          <p:cNvGraphicFramePr/>
          <p:nvPr/>
        </p:nvGraphicFramePr>
        <p:xfrm>
          <a:off x="763885" y="1610360"/>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val="10000"/>
                  </a:ext>
                </a:extLst>
              </a:tr>
            </a:tbl>
          </a:graphicData>
        </a:graphic>
      </p:graphicFrame>
      <p:sp>
        <p:nvSpPr>
          <p:cNvPr id="1383" name="Assume the probing sequence used is P(x) = 4x"/>
          <p:cNvSpPr/>
          <p:nvPr/>
        </p:nvSpPr>
        <p:spPr>
          <a:xfrm>
            <a:off x="114324" y="3976369"/>
            <a:ext cx="1277615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Assume the probing sequence used is </a:t>
            </a:r>
            <a:r>
              <a:rPr b="1">
                <a:solidFill>
                  <a:schemeClr val="accent6">
                    <a:hueOff val="-241736"/>
                    <a:satOff val="29413"/>
                    <a:lumOff val="20727"/>
                  </a:schemeClr>
                </a:solidFill>
              </a:rPr>
              <a:t>P</a:t>
            </a:r>
            <a:r>
              <a:t>(x) = 4x </a:t>
            </a:r>
          </a:p>
        </p:txBody>
      </p:sp>
      <p:sp>
        <p:nvSpPr>
          <p:cNvPr id="1384" name="Now suppose we want to insert (k,v) into the table and H(k) = 8"/>
          <p:cNvSpPr/>
          <p:nvPr/>
        </p:nvSpPr>
        <p:spPr>
          <a:xfrm>
            <a:off x="1549794" y="4699317"/>
            <a:ext cx="9905212"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Now suppose we want to insert (k,v) into the table and </a:t>
            </a:r>
            <a:r>
              <a:rPr b="1">
                <a:solidFill>
                  <a:schemeClr val="accent5">
                    <a:hueOff val="101205"/>
                    <a:satOff val="-13598"/>
                    <a:lumOff val="23877"/>
                  </a:schemeClr>
                </a:solidFill>
              </a:rPr>
              <a:t>H</a:t>
            </a:r>
            <a:r>
              <a:t>(k) = 8</a:t>
            </a:r>
          </a:p>
        </p:txBody>
      </p:sp>
      <p:sp>
        <p:nvSpPr>
          <p:cNvPr id="1385" name="Chaos with cycles"/>
          <p:cNvSpPr>
            <a:spLocks noGrp="1"/>
          </p:cNvSpPr>
          <p:nvPr>
            <p:ph type="title"/>
          </p:nvPr>
        </p:nvSpPr>
        <p:spPr>
          <a:xfrm>
            <a:off x="0" y="30480"/>
            <a:ext cx="13004801" cy="1188319"/>
          </a:xfrm>
          <a:prstGeom prst="rect">
            <a:avLst/>
          </a:prstGeom>
        </p:spPr>
        <p:txBody>
          <a:bodyPr/>
          <a:lstStyle>
            <a:lvl1pPr defTabSz="537463">
              <a:defRPr sz="7360" b="1"/>
            </a:lvl1pPr>
          </a:lstStyle>
          <a:p>
            <a:r>
              <a:t>Chaos with cycles</a:t>
            </a:r>
          </a:p>
        </p:txBody>
      </p:sp>
      <p:graphicFrame>
        <p:nvGraphicFramePr>
          <p:cNvPr id="1386" name="Table"/>
          <p:cNvGraphicFramePr/>
          <p:nvPr/>
        </p:nvGraphicFramePr>
        <p:xfrm>
          <a:off x="763885" y="2275839"/>
          <a:ext cx="11489730" cy="883286"/>
        </p:xfrm>
        <a:graphic>
          <a:graphicData uri="http://schemas.openxmlformats.org/drawingml/2006/table">
            <a:tbl>
              <a:tblPr>
                <a:tableStyleId>{4C3C2611-4C71-4FC5-86AE-919BDF0F9419}</a:tableStyleId>
              </a:tblPr>
              <a:tblGrid>
                <a:gridCol w="956419">
                  <a:extLst>
                    <a:ext uri="{9D8B030D-6E8A-4147-A177-3AD203B41FA5}">
                      <a16:colId xmlns:a16="http://schemas.microsoft.com/office/drawing/2014/main" val="20000"/>
                    </a:ext>
                  </a:extLst>
                </a:gridCol>
                <a:gridCol w="956419">
                  <a:extLst>
                    <a:ext uri="{9D8B030D-6E8A-4147-A177-3AD203B41FA5}">
                      <a16:colId xmlns:a16="http://schemas.microsoft.com/office/drawing/2014/main" val="20001"/>
                    </a:ext>
                  </a:extLst>
                </a:gridCol>
                <a:gridCol w="956419">
                  <a:extLst>
                    <a:ext uri="{9D8B030D-6E8A-4147-A177-3AD203B41FA5}">
                      <a16:colId xmlns:a16="http://schemas.microsoft.com/office/drawing/2014/main" val="20002"/>
                    </a:ext>
                  </a:extLst>
                </a:gridCol>
                <a:gridCol w="956419">
                  <a:extLst>
                    <a:ext uri="{9D8B030D-6E8A-4147-A177-3AD203B41FA5}">
                      <a16:colId xmlns:a16="http://schemas.microsoft.com/office/drawing/2014/main" val="20003"/>
                    </a:ext>
                  </a:extLst>
                </a:gridCol>
                <a:gridCol w="956419">
                  <a:extLst>
                    <a:ext uri="{9D8B030D-6E8A-4147-A177-3AD203B41FA5}">
                      <a16:colId xmlns:a16="http://schemas.microsoft.com/office/drawing/2014/main" val="20004"/>
                    </a:ext>
                  </a:extLst>
                </a:gridCol>
                <a:gridCol w="956419">
                  <a:extLst>
                    <a:ext uri="{9D8B030D-6E8A-4147-A177-3AD203B41FA5}">
                      <a16:colId xmlns:a16="http://schemas.microsoft.com/office/drawing/2014/main" val="20005"/>
                    </a:ext>
                  </a:extLst>
                </a:gridCol>
                <a:gridCol w="956419">
                  <a:extLst>
                    <a:ext uri="{9D8B030D-6E8A-4147-A177-3AD203B41FA5}">
                      <a16:colId xmlns:a16="http://schemas.microsoft.com/office/drawing/2014/main" val="20006"/>
                    </a:ext>
                  </a:extLst>
                </a:gridCol>
                <a:gridCol w="956419">
                  <a:extLst>
                    <a:ext uri="{9D8B030D-6E8A-4147-A177-3AD203B41FA5}">
                      <a16:colId xmlns:a16="http://schemas.microsoft.com/office/drawing/2014/main" val="20007"/>
                    </a:ext>
                  </a:extLst>
                </a:gridCol>
                <a:gridCol w="956419">
                  <a:extLst>
                    <a:ext uri="{9D8B030D-6E8A-4147-A177-3AD203B41FA5}">
                      <a16:colId xmlns:a16="http://schemas.microsoft.com/office/drawing/2014/main" val="20008"/>
                    </a:ext>
                  </a:extLst>
                </a:gridCol>
                <a:gridCol w="956419">
                  <a:extLst>
                    <a:ext uri="{9D8B030D-6E8A-4147-A177-3AD203B41FA5}">
                      <a16:colId xmlns:a16="http://schemas.microsoft.com/office/drawing/2014/main" val="20009"/>
                    </a:ext>
                  </a:extLst>
                </a:gridCol>
                <a:gridCol w="956419">
                  <a:extLst>
                    <a:ext uri="{9D8B030D-6E8A-4147-A177-3AD203B41FA5}">
                      <a16:colId xmlns:a16="http://schemas.microsoft.com/office/drawing/2014/main" val="20010"/>
                    </a:ext>
                  </a:extLst>
                </a:gridCol>
                <a:gridCol w="956419">
                  <a:extLst>
                    <a:ext uri="{9D8B030D-6E8A-4147-A177-3AD203B41FA5}">
                      <a16:colId xmlns:a16="http://schemas.microsoft.com/office/drawing/2014/main" val="20011"/>
                    </a:ext>
                  </a:extLst>
                </a:gridCol>
              </a:tblGrid>
              <a:tr h="870585">
                <a:tc>
                  <a:txBody>
                    <a:bodyPr/>
                    <a:lstStyle/>
                    <a:p>
                      <a:pPr defTabSz="914400">
                        <a:defRPr sz="2800" b="1">
                          <a:latin typeface="Helvetica"/>
                          <a:ea typeface="Helvetica"/>
                          <a:cs typeface="Helvetica"/>
                          <a:sym typeface="Helvetica"/>
                        </a:defRPr>
                      </a:pPr>
                      <a:r>
                        <a:t>k</a:t>
                      </a:r>
                      <a:r>
                        <a:rPr baseline="-5999"/>
                        <a:t>1</a:t>
                      </a:r>
                      <a:r>
                        <a:t>,v</a:t>
                      </a:r>
                      <a:r>
                        <a:rPr baseline="-5999"/>
                        <a:t>1</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2</a:t>
                      </a:r>
                      <a:r>
                        <a:t>,v</a:t>
                      </a:r>
                      <a:r>
                        <a:rPr baseline="-5999"/>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3</a:t>
                      </a:r>
                      <a:r>
                        <a:t>,v</a:t>
                      </a:r>
                      <a:r>
                        <a:rPr baseline="-5999"/>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4</a:t>
                      </a:r>
                      <a:r>
                        <a:t>,v</a:t>
                      </a:r>
                      <a:r>
                        <a:rPr baseline="-5999"/>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5</a:t>
                      </a:r>
                      <a:r>
                        <a:t>,v</a:t>
                      </a:r>
                      <a:r>
                        <a:rPr baseline="-5999"/>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sz="2800" b="1">
                          <a:latin typeface="Helvetica"/>
                          <a:ea typeface="Helvetica"/>
                          <a:cs typeface="Helvetica"/>
                          <a:sym typeface="Helvetica"/>
                        </a:defRPr>
                      </a:pPr>
                      <a:r>
                        <a:t>k</a:t>
                      </a:r>
                      <a:r>
                        <a:rPr baseline="-5999"/>
                        <a:t>6</a:t>
                      </a:r>
                      <a:r>
                        <a:t>,v</a:t>
                      </a:r>
                      <a:r>
                        <a:rPr baseline="-5999"/>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a:defRPr>
                          <a:solidFill>
                            <a:srgbClr val="000000"/>
                          </a:solidFill>
                        </a:defRPr>
                      </a:pPr>
                      <a:r>
                        <a:rPr sz="3600">
                          <a:solidFill>
                            <a:srgbClr val="FFFFFF"/>
                          </a:solidFill>
                          <a:latin typeface="+mj-lt"/>
                          <a:ea typeface="+mj-ea"/>
                          <a:cs typeface="+mj-cs"/>
                          <a:sym typeface="Menlo"/>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1093</TotalTime>
  <Words>34415</Words>
  <Application>Microsoft Macintosh PowerPoint</Application>
  <PresentationFormat>Custom</PresentationFormat>
  <Paragraphs>11200</Paragraphs>
  <Slides>387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387</vt:i4>
      </vt:variant>
    </vt:vector>
  </HeadingPairs>
  <TitlesOfParts>
    <vt:vector size="392" baseType="lpstr">
      <vt:lpstr>Helvetica</vt:lpstr>
      <vt:lpstr>Helvetica Light</vt:lpstr>
      <vt:lpstr>Helvetica Neue</vt:lpstr>
      <vt:lpstr>Menlo</vt:lpstr>
      <vt:lpstr>Black</vt:lpstr>
      <vt:lpstr>Hash tables</vt:lpstr>
      <vt:lpstr>Outline</vt:lpstr>
      <vt:lpstr>Outline</vt:lpstr>
      <vt:lpstr>Outline</vt:lpstr>
      <vt:lpstr>What is a Hash table?</vt:lpstr>
      <vt:lpstr>What is a Hash table?</vt:lpstr>
      <vt:lpstr>What is a Hash table?</vt:lpstr>
      <vt:lpstr>What is a Hash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Properties of Hash functions</vt:lpstr>
      <vt:lpstr>Properties of Hash functions</vt:lpstr>
      <vt:lpstr>Properties of Hash functions</vt:lpstr>
      <vt:lpstr>Properties of Hash functions</vt:lpstr>
      <vt:lpstr>Properties of Hash functions</vt:lpstr>
      <vt:lpstr>Properties of Hash functions</vt:lpstr>
      <vt:lpstr>Properties of Hash functions</vt:lpstr>
      <vt:lpstr>Properties of Hash functions</vt:lpstr>
      <vt:lpstr>PowerPoint Presentation</vt:lpstr>
      <vt:lpstr>PowerPoint Presentation</vt:lpstr>
      <vt:lpstr>How does a hash table work?</vt:lpstr>
      <vt:lpstr>How does a hash table work?</vt:lpstr>
      <vt:lpstr>How does a hash table work?</vt:lpstr>
      <vt:lpstr>How does a hash table work?</vt:lpstr>
      <vt:lpstr>How does a hash table work?</vt:lpstr>
      <vt:lpstr>How does a hash table work?</vt:lpstr>
      <vt:lpstr>How does a hash table work?</vt:lpstr>
      <vt:lpstr>How does a hash table work?</vt:lpstr>
      <vt:lpstr>How does a hash table work?</vt:lpstr>
      <vt:lpstr>How does a hash table work?</vt:lpstr>
      <vt:lpstr>How does a hash table work?</vt:lpstr>
      <vt:lpstr>How does a hash table work?</vt:lpstr>
      <vt:lpstr>Complexity</vt:lpstr>
      <vt:lpstr>Next Video: Separate chaining</vt:lpstr>
      <vt:lpstr>Hash table Separate chaining</vt:lpstr>
      <vt:lpstr>What is Separate Chaining?</vt:lpstr>
      <vt:lpstr>What is Separate Chaining?</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Insertion</vt:lpstr>
      <vt:lpstr>Linked list Separate Chaining Lookups</vt:lpstr>
      <vt:lpstr>Linked list Separate Chaining Lookups</vt:lpstr>
      <vt:lpstr>Linked list Separate Chaining Lookups</vt:lpstr>
      <vt:lpstr>Linked list Separate Chaining Lookups</vt:lpstr>
      <vt:lpstr>Linked list Separate Chaining Lookups</vt:lpstr>
      <vt:lpstr>Linked list Separate Chaining Lookups</vt:lpstr>
      <vt:lpstr>Linked list Separate Chaining Lookups</vt:lpstr>
      <vt:lpstr>Linked list Separate Chaining Lookups</vt:lpstr>
      <vt:lpstr>Linked list Separate Chaining Lookups</vt:lpstr>
      <vt:lpstr>Linked list Separate Chaining Lookups</vt:lpstr>
      <vt:lpstr>Linked list Separate Chaining Lookups</vt:lpstr>
      <vt:lpstr>Linked list Separate Chaining Lookups</vt:lpstr>
      <vt:lpstr>Linked list Separate Chaining Lookups</vt:lpstr>
      <vt:lpstr>Hash table FAQs</vt:lpstr>
      <vt:lpstr>Hash table FAQs</vt:lpstr>
      <vt:lpstr>Hash table FAQs</vt:lpstr>
      <vt:lpstr>Next Video:  Hash tables with open addressing!</vt:lpstr>
      <vt:lpstr>Hash table (HT)  open addressing</vt:lpstr>
      <vt:lpstr>Open addressing basics</vt:lpstr>
      <vt:lpstr>Open addressing basics</vt:lpstr>
      <vt:lpstr>Open addressing basics</vt:lpstr>
      <vt:lpstr>Open addressing main idea</vt:lpstr>
      <vt:lpstr>Open addressing main idea</vt:lpstr>
      <vt:lpstr>Open addressing main idea</vt:lpstr>
      <vt:lpstr>Chaos with cycles</vt:lpstr>
      <vt:lpstr>Chaos with cycles</vt:lpstr>
      <vt:lpstr>Chaos with cycles</vt:lpstr>
      <vt:lpstr>Chaos with cycles</vt:lpstr>
      <vt:lpstr>Chaos with cycles</vt:lpstr>
      <vt:lpstr>Chaos with cycles</vt:lpstr>
      <vt:lpstr>Chaos with cycles</vt:lpstr>
      <vt:lpstr>Chaos with cycles</vt:lpstr>
      <vt:lpstr>Chaos with cycles</vt:lpstr>
      <vt:lpstr>Chaos with cycles</vt:lpstr>
      <vt:lpstr>Chaos with cycles</vt:lpstr>
      <vt:lpstr>Chaos with cycles</vt:lpstr>
      <vt:lpstr>Next Video:  Open addressing linear probing</vt:lpstr>
      <vt:lpstr>Hash table Linear Probing</vt:lpstr>
      <vt:lpstr>Open addressing main idea</vt:lpstr>
      <vt:lpstr>What is Linear Probing (LP)?</vt:lpstr>
      <vt:lpstr>Chaos with cycles</vt:lpstr>
      <vt:lpstr>Chaos with cycles</vt:lpstr>
      <vt:lpstr>Chaos with cycles</vt:lpstr>
      <vt:lpstr>Chaos with cycles</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Inserting with LP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FAQ</vt:lpstr>
      <vt:lpstr>FAQ</vt:lpstr>
      <vt:lpstr>Next Video:  Open addressing quadratic probing</vt:lpstr>
      <vt:lpstr>Hash table Quadratic Probing</vt:lpstr>
      <vt:lpstr>Open addressing main idea</vt:lpstr>
      <vt:lpstr>What is Quadratic Probing (QP)?</vt:lpstr>
      <vt:lpstr>Chaos with cycles</vt:lpstr>
      <vt:lpstr>Chaos with cycles</vt:lpstr>
      <vt:lpstr>Chaos with cycles</vt:lpstr>
      <vt:lpstr>Inserting with QP</vt:lpstr>
      <vt:lpstr>Inserting with QP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Video:  Open addressing double hashing</vt:lpstr>
      <vt:lpstr>Hash table (HT)  Double Hashing</vt:lpstr>
      <vt:lpstr>Open addressing main idea</vt:lpstr>
      <vt:lpstr>What is Double Hashing (DH)?</vt:lpstr>
      <vt:lpstr>What is Double Hashing (DH)?</vt:lpstr>
      <vt:lpstr>Chaos with cycles</vt:lpstr>
      <vt:lpstr>Chaos with cycles</vt:lpstr>
      <vt:lpstr>Chaos with cycles</vt:lpstr>
      <vt:lpstr>Chaos with cycles</vt:lpstr>
      <vt:lpstr>Chaos with cycles</vt:lpstr>
      <vt:lpstr>Constructing H2(k)</vt:lpstr>
      <vt:lpstr>Constructing H2(k)</vt:lpstr>
      <vt:lpstr>Constructing H2(k)</vt:lpstr>
      <vt:lpstr>Constructing H2(k)</vt:lpstr>
      <vt:lpstr>Inserting with DH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Video:  Removing from a hash table</vt:lpstr>
      <vt:lpstr>Hash table (HT)  Removing elements open addressing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Issues with removing</vt:lpstr>
      <vt:lpstr>Solution to removing</vt:lpstr>
      <vt:lpstr>Solution to removing</vt:lpstr>
      <vt:lpstr>Solution to removing</vt:lpstr>
      <vt:lpstr>Solution to removing</vt:lpstr>
      <vt:lpstr>Solution to removing</vt:lpstr>
      <vt:lpstr>Solution to removing</vt:lpstr>
      <vt:lpstr>Solution to removing</vt:lpstr>
      <vt:lpstr>Tombstone question</vt:lpstr>
      <vt:lpstr>Inserting with  s</vt:lpstr>
      <vt:lpstr>Inserting with  s</vt:lpstr>
      <vt:lpstr>Inserting with  s</vt:lpstr>
      <vt:lpstr>Inserting with  s</vt:lpstr>
      <vt:lpstr>Inserting with  s</vt:lpstr>
      <vt:lpstr>Inserting with  s</vt:lpstr>
      <vt:lpstr>Inserting with  s</vt:lpstr>
      <vt:lpstr>Inserting with  s</vt:lpstr>
      <vt:lpstr>Inserting with  s</vt:lpstr>
      <vt:lpstr>Inserting with  s</vt:lpstr>
      <vt:lpstr>Inserting with  s</vt:lpstr>
      <vt:lpstr>Inserting with  s</vt:lpstr>
      <vt:lpstr>Next Video:  hash table source code!</vt:lpstr>
      <vt:lpstr>Hash table  Source Code</vt:lpstr>
      <vt:lpstr>Source Code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 tables</dc:title>
  <cp:lastModifiedBy>Donghao Huang</cp:lastModifiedBy>
  <cp:revision>3</cp:revision>
  <dcterms:modified xsi:type="dcterms:W3CDTF">2021-12-02T21:46:29Z</dcterms:modified>
</cp:coreProperties>
</file>