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snapToObjects="1">
      <p:cViewPr varScale="1">
        <p:scale>
          <a:sx n="85" d="100"/>
          <a:sy n="85" d="100"/>
        </p:scale>
        <p:origin x="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williamfiset/data-structures"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hyperlink" Target="https://github.com/williamfiset/data-structures" TargetMode="Externa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alanced Binary Search Trees (BBSTs)"/>
          <p:cNvSpPr txBox="1">
            <a:spLocks noGrp="1"/>
          </p:cNvSpPr>
          <p:nvPr>
            <p:ph type="ctrTitle"/>
          </p:nvPr>
        </p:nvSpPr>
        <p:spPr>
          <a:xfrm>
            <a:off x="598051" y="1993579"/>
            <a:ext cx="11808698" cy="3607121"/>
          </a:xfrm>
          <a:prstGeom prst="rect">
            <a:avLst/>
          </a:prstGeom>
        </p:spPr>
        <p:txBody>
          <a:bodyPr anchor="t"/>
          <a:lstStyle>
            <a:lvl1pPr defTabSz="327152">
              <a:defRPr sz="7840" b="1"/>
            </a:lvl1pPr>
          </a:lstStyle>
          <a:p>
            <a:r>
              <a:t>Balanced Binary Search Trees (BBSTs)</a:t>
            </a:r>
          </a:p>
        </p:txBody>
      </p:sp>
      <p:sp>
        <p:nvSpPr>
          <p:cNvPr id="120" name="William Fiset"/>
          <p:cNvSpPr txBox="1">
            <a:spLocks noGrp="1"/>
          </p:cNvSpPr>
          <p:nvPr>
            <p:ph type="subTitle" sz="quarter" idx="1"/>
          </p:nvPr>
        </p:nvSpPr>
        <p:spPr>
          <a:xfrm>
            <a:off x="1270000" y="6655838"/>
            <a:ext cx="10464800" cy="1130301"/>
          </a:xfrm>
          <a:prstGeom prst="rect">
            <a:avLst/>
          </a:prstGeom>
        </p:spPr>
        <p:txBody>
          <a:bodyPr/>
          <a:lstStyle>
            <a:lvl1pPr>
              <a:defRPr sz="4500" b="1"/>
            </a:lvl1pPr>
          </a:lstStyle>
          <a:p>
            <a:r>
              <a:t>William Fiset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3"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4"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5"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6"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7"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8"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0"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193" name="P"/>
          <p:cNvGrpSpPr/>
          <p:nvPr/>
        </p:nvGrpSpPr>
        <p:grpSpPr>
          <a:xfrm>
            <a:off x="9169400" y="348126"/>
            <a:ext cx="949995" cy="949996"/>
            <a:chOff x="0" y="0"/>
            <a:chExt cx="949994" cy="949994"/>
          </a:xfrm>
        </p:grpSpPr>
        <p:sp>
          <p:nvSpPr>
            <p:cNvPr id="19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191" name="P" descr="P"/>
            <p:cNvPicPr>
              <a:picLocks/>
            </p:cNvPicPr>
            <p:nvPr/>
          </p:nvPicPr>
          <p:blipFill>
            <a:blip r:embed="rId3"/>
            <a:stretch>
              <a:fillRect/>
            </a:stretch>
          </p:blipFill>
          <p:spPr>
            <a:xfrm>
              <a:off x="0" y="0"/>
              <a:ext cx="949995" cy="949995"/>
            </a:xfrm>
            <a:prstGeom prst="rect">
              <a:avLst/>
            </a:prstGeom>
            <a:effectLst/>
          </p:spPr>
        </p:pic>
      </p:grpSp>
      <p:sp>
        <p:nvSpPr>
          <p:cNvPr id="194"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6"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99"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00"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01"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02"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3"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5"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09" name="P"/>
          <p:cNvGrpSpPr/>
          <p:nvPr/>
        </p:nvGrpSpPr>
        <p:grpSpPr>
          <a:xfrm>
            <a:off x="9169400" y="348126"/>
            <a:ext cx="949995" cy="949996"/>
            <a:chOff x="0" y="0"/>
            <a:chExt cx="949994" cy="949994"/>
          </a:xfrm>
        </p:grpSpPr>
        <p:sp>
          <p:nvSpPr>
            <p:cNvPr id="20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07" name="P" descr="P"/>
            <p:cNvPicPr>
              <a:picLocks/>
            </p:cNvPicPr>
            <p:nvPr/>
          </p:nvPicPr>
          <p:blipFill>
            <a:blip r:embed="rId3"/>
            <a:stretch>
              <a:fillRect/>
            </a:stretch>
          </p:blipFill>
          <p:spPr>
            <a:xfrm>
              <a:off x="0" y="0"/>
              <a:ext cx="949995" cy="949995"/>
            </a:xfrm>
            <a:prstGeom prst="rect">
              <a:avLst/>
            </a:prstGeom>
            <a:effectLst/>
          </p:spPr>
        </p:pic>
      </p:grpSp>
      <p:sp>
        <p:nvSpPr>
          <p:cNvPr id="210"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xit" fill="hold" grpId="1" nodeType="clickEffect">
                                  <p:stCondLst>
                                    <p:cond delay="0"/>
                                  </p:stCondLst>
                                  <p:iterate>
                                    <p:tmAbs val="0"/>
                                  </p:iterate>
                                  <p:childTnLst>
                                    <p:animEffect transition="out" filter="dissolve">
                                      <p:cBhvr>
                                        <p:cTn id="6" dur="500" fill="hold"/>
                                        <p:tgtEl>
                                          <p:spTgt spid="203"/>
                                        </p:tgtEl>
                                      </p:cBhvr>
                                    </p:animEffect>
                                    <p:set>
                                      <p:cBhvr>
                                        <p:cTn id="7" fill="hold">
                                          <p:stCondLst>
                                            <p:cond delay="499"/>
                                          </p:stCondLst>
                                        </p:cTn>
                                        <p:tgtEl>
                                          <p:spTgt spid="2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16"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17"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18"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19"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220"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flipH="1">
            <a:off x="9548043" y="3060797"/>
            <a:ext cx="37903" cy="239479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226" name="P"/>
          <p:cNvGrpSpPr/>
          <p:nvPr/>
        </p:nvGrpSpPr>
        <p:grpSpPr>
          <a:xfrm>
            <a:off x="9169400" y="348126"/>
            <a:ext cx="949995" cy="949996"/>
            <a:chOff x="0" y="0"/>
            <a:chExt cx="949994" cy="949994"/>
          </a:xfrm>
        </p:grpSpPr>
        <p:sp>
          <p:nvSpPr>
            <p:cNvPr id="22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24" name="P" descr="P"/>
            <p:cNvPicPr>
              <a:picLocks/>
            </p:cNvPicPr>
            <p:nvPr/>
          </p:nvPicPr>
          <p:blipFill>
            <a:blip r:embed="rId3"/>
            <a:stretch>
              <a:fillRect/>
            </a:stretch>
          </p:blipFill>
          <p:spPr>
            <a:xfrm>
              <a:off x="0" y="0"/>
              <a:ext cx="949995" cy="949995"/>
            </a:xfrm>
            <a:prstGeom prst="rect">
              <a:avLst/>
            </a:prstGeom>
            <a:effectLst/>
          </p:spPr>
        </p:pic>
      </p:grpSp>
      <p:sp>
        <p:nvSpPr>
          <p:cNvPr id="227"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8"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xit" fill="hold" grpId="1" nodeType="clickEffect">
                                  <p:stCondLst>
                                    <p:cond delay="0"/>
                                  </p:stCondLst>
                                  <p:iterate>
                                    <p:tmAbs val="0"/>
                                  </p:iterate>
                                  <p:childTnLst>
                                    <p:animEffect transition="out" filter="dissolve">
                                      <p:cBhvr>
                                        <p:cTn id="6" dur="1000" fill="hold"/>
                                        <p:tgtEl>
                                          <p:spTgt spid="223"/>
                                        </p:tgtEl>
                                      </p:cBhvr>
                                    </p:animEffect>
                                    <p:set>
                                      <p:cBhvr>
                                        <p:cTn id="7" fill="hold">
                                          <p:stCondLst>
                                            <p:cond delay="999"/>
                                          </p:stCondLst>
                                        </p:cTn>
                                        <p:tgtEl>
                                          <p:spTgt spid="2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33"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34"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35"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36"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 name="Line"/>
          <p:cNvSpPr/>
          <p:nvPr/>
        </p:nvSpPr>
        <p:spPr>
          <a:xfrm flipH="1">
            <a:off x="9548043" y="3060797"/>
            <a:ext cx="37903" cy="239479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8"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9" name="Line"/>
          <p:cNvSpPr/>
          <p:nvPr/>
        </p:nvSpPr>
        <p:spPr>
          <a:xfrm flipV="1">
            <a:off x="8916020" y="2958478"/>
            <a:ext cx="486719" cy="83897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3" name="P"/>
          <p:cNvGrpSpPr/>
          <p:nvPr/>
        </p:nvGrpSpPr>
        <p:grpSpPr>
          <a:xfrm>
            <a:off x="9169400" y="348126"/>
            <a:ext cx="949995" cy="949996"/>
            <a:chOff x="0" y="0"/>
            <a:chExt cx="949994" cy="949994"/>
          </a:xfrm>
        </p:grpSpPr>
        <p:sp>
          <p:nvSpPr>
            <p:cNvPr id="24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41" name="P" descr="P"/>
            <p:cNvPicPr>
              <a:picLocks/>
            </p:cNvPicPr>
            <p:nvPr/>
          </p:nvPicPr>
          <p:blipFill>
            <a:blip r:embed="rId3"/>
            <a:stretch>
              <a:fillRect/>
            </a:stretch>
          </p:blipFill>
          <p:spPr>
            <a:xfrm>
              <a:off x="0" y="0"/>
              <a:ext cx="949995" cy="949995"/>
            </a:xfrm>
            <a:prstGeom prst="rect">
              <a:avLst/>
            </a:prstGeom>
            <a:effectLst/>
          </p:spPr>
        </p:pic>
      </p:grpSp>
      <p:sp>
        <p:nvSpPr>
          <p:cNvPr id="244"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5"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7"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50"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51"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52"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53"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4"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5"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6"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0" name="P"/>
          <p:cNvGrpSpPr/>
          <p:nvPr/>
        </p:nvGrpSpPr>
        <p:grpSpPr>
          <a:xfrm>
            <a:off x="8866945" y="602126"/>
            <a:ext cx="949996" cy="949996"/>
            <a:chOff x="0" y="0"/>
            <a:chExt cx="949994" cy="949994"/>
          </a:xfrm>
        </p:grpSpPr>
        <p:sp>
          <p:nvSpPr>
            <p:cNvPr id="259"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58" name="P" descr="P"/>
            <p:cNvPicPr>
              <a:picLocks/>
            </p:cNvPicPr>
            <p:nvPr/>
          </p:nvPicPr>
          <p:blipFill>
            <a:blip r:embed="rId3"/>
            <a:stretch>
              <a:fillRect/>
            </a:stretch>
          </p:blipFill>
          <p:spPr>
            <a:xfrm>
              <a:off x="0" y="0"/>
              <a:ext cx="949995" cy="949995"/>
            </a:xfrm>
            <a:prstGeom prst="rect">
              <a:avLst/>
            </a:prstGeom>
            <a:effectLst/>
          </p:spPr>
        </p:pic>
      </p:grpSp>
      <p:sp>
        <p:nvSpPr>
          <p:cNvPr id="261" name="Line"/>
          <p:cNvSpPr/>
          <p:nvPr/>
        </p:nvSpPr>
        <p:spPr>
          <a:xfrm>
            <a:off x="9339728" y="1583623"/>
            <a:ext cx="881063" cy="2254728"/>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NOTE: It’s possible that before the rotation node A had a parent whose left/right pointer referenced it. It’s very important that this link be updated to reference B. This is usually done on the recursive callback using the return value of rotateRight."/>
          <p:cNvSpPr txBox="1"/>
          <p:nvPr/>
        </p:nvSpPr>
        <p:spPr>
          <a:xfrm>
            <a:off x="164024" y="6760715"/>
            <a:ext cx="12676752" cy="238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a:pPr>
            <a:r>
              <a:rPr b="1"/>
              <a:t>NOTE:</a:t>
            </a:r>
            <a:r>
              <a:t> It’s possible that before the rotation node A had a parent whose left/right pointer referenced it. It’s very important that this link be updated to reference B. This is usually done on the recursive callback using the return value of </a:t>
            </a:r>
            <a:r>
              <a:rPr i="1"/>
              <a:t>rotateRight</a:t>
            </a:r>
            <a:r>
              <a:t>.</a:t>
            </a:r>
          </a:p>
        </p:txBody>
      </p:sp>
      <p:sp>
        <p:nvSpPr>
          <p:cNvPr id="265"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66"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67"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68"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69"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0"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1"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2"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3"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6" name="P"/>
          <p:cNvGrpSpPr/>
          <p:nvPr/>
        </p:nvGrpSpPr>
        <p:grpSpPr>
          <a:xfrm>
            <a:off x="8866945" y="602126"/>
            <a:ext cx="949996" cy="949996"/>
            <a:chOff x="0" y="0"/>
            <a:chExt cx="949994" cy="949994"/>
          </a:xfrm>
        </p:grpSpPr>
        <p:sp>
          <p:nvSpPr>
            <p:cNvPr id="27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74" name="P" descr="P"/>
            <p:cNvPicPr>
              <a:picLocks/>
            </p:cNvPicPr>
            <p:nvPr/>
          </p:nvPicPr>
          <p:blipFill>
            <a:blip r:embed="rId3"/>
            <a:stretch>
              <a:fillRect/>
            </a:stretch>
          </p:blipFill>
          <p:spPr>
            <a:xfrm>
              <a:off x="0" y="0"/>
              <a:ext cx="949995" cy="949995"/>
            </a:xfrm>
            <a:prstGeom prst="rect">
              <a:avLst/>
            </a:prstGeom>
            <a:effectLst/>
          </p:spPr>
        </p:pic>
      </p:grpSp>
      <p:sp>
        <p:nvSpPr>
          <p:cNvPr id="277" name="Line"/>
          <p:cNvSpPr/>
          <p:nvPr/>
        </p:nvSpPr>
        <p:spPr>
          <a:xfrm>
            <a:off x="9339728" y="1583623"/>
            <a:ext cx="881063" cy="2254728"/>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8"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81"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2"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83"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84"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1" name="P"/>
          <p:cNvGrpSpPr/>
          <p:nvPr/>
        </p:nvGrpSpPr>
        <p:grpSpPr>
          <a:xfrm>
            <a:off x="8866945" y="602126"/>
            <a:ext cx="949996" cy="949996"/>
            <a:chOff x="0" y="0"/>
            <a:chExt cx="949994" cy="949994"/>
          </a:xfrm>
        </p:grpSpPr>
        <p:sp>
          <p:nvSpPr>
            <p:cNvPr id="290"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89" name="P" descr="P"/>
            <p:cNvPicPr>
              <a:picLocks/>
            </p:cNvPicPr>
            <p:nvPr/>
          </p:nvPicPr>
          <p:blipFill>
            <a:blip r:embed="rId3"/>
            <a:stretch>
              <a:fillRect/>
            </a:stretch>
          </p:blipFill>
          <p:spPr>
            <a:xfrm>
              <a:off x="0" y="0"/>
              <a:ext cx="949995" cy="949995"/>
            </a:xfrm>
            <a:prstGeom prst="rect">
              <a:avLst/>
            </a:prstGeom>
            <a:effectLst/>
          </p:spPr>
        </p:pic>
      </p:grpSp>
      <p:sp>
        <p:nvSpPr>
          <p:cNvPr id="292" name="Line"/>
          <p:cNvSpPr/>
          <p:nvPr/>
        </p:nvSpPr>
        <p:spPr>
          <a:xfrm>
            <a:off x="9339728" y="1583623"/>
            <a:ext cx="1" cy="856636"/>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3"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
        <p:nvSpPr>
          <p:cNvPr id="294" name="NOTE: It’s possible that before the rotation node A had a parent whose left/right pointer referenced it. It’s very important that this link be updated to reference B. This is usually done on the recursive callback using the return value of rotateRight."/>
          <p:cNvSpPr txBox="1"/>
          <p:nvPr/>
        </p:nvSpPr>
        <p:spPr>
          <a:xfrm>
            <a:off x="164024" y="6760715"/>
            <a:ext cx="12676752" cy="238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a:pPr>
            <a:r>
              <a:rPr b="1"/>
              <a:t>NOTE:</a:t>
            </a:r>
            <a:r>
              <a:t> It’s possible that before the rotation node A had a parent whose left/right pointer referenced it. It’s very important that this link be updated to reference B. This is usually done on the recursive callback using the return value of </a:t>
            </a:r>
            <a:r>
              <a:rPr i="1"/>
              <a:t>rotateRight</a:t>
            </a: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In some BBST implementations where you often need to access the parent/uncle nodes (such as RB trees), it’s convenient for nodes to not only have a reference to the left and the right child nodes but also the parent node. This can complicate tree rotations because instead of updating three pointers, now you have to update six!"/>
          <p:cNvSpPr txBox="1"/>
          <p:nvPr/>
        </p:nvSpPr>
        <p:spPr>
          <a:xfrm>
            <a:off x="-57382" y="577849"/>
            <a:ext cx="13119563" cy="3568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In some BBST implementations where you often need to access the parent/uncle nodes (such as RB trees), it’s convenient for nodes to not only have a reference to the left and the right child nodes but also the parent node. This can complicate tree rotations because instead of updating </a:t>
            </a:r>
            <a:r>
              <a:rPr b="1">
                <a:solidFill>
                  <a:schemeClr val="accent3">
                    <a:hueOff val="-499813"/>
                    <a:satOff val="-5228"/>
                    <a:lumOff val="24899"/>
                  </a:schemeClr>
                </a:solidFill>
              </a:rPr>
              <a:t>three</a:t>
            </a:r>
            <a:r>
              <a:t> pointers, now you have to update </a:t>
            </a:r>
            <a:r>
              <a:rPr b="1">
                <a:solidFill>
                  <a:schemeClr val="accent5">
                    <a:hueOff val="101205"/>
                    <a:satOff val="-13598"/>
                    <a:lumOff val="23877"/>
                  </a:schemeClr>
                </a:solidFill>
              </a:rPr>
              <a:t>six</a:t>
            </a:r>
            <a:r>
              <a:t>!</a:t>
            </a:r>
          </a:p>
        </p:txBody>
      </p:sp>
      <p:sp>
        <p:nvSpPr>
          <p:cNvPr id="297" name="Circle"/>
          <p:cNvSpPr/>
          <p:nvPr/>
        </p:nvSpPr>
        <p:spPr>
          <a:xfrm>
            <a:off x="3744788" y="5878723"/>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8" name="Circle"/>
          <p:cNvSpPr/>
          <p:nvPr/>
        </p:nvSpPr>
        <p:spPr>
          <a:xfrm>
            <a:off x="2614488" y="7453523"/>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9" name="Circle"/>
          <p:cNvSpPr/>
          <p:nvPr/>
        </p:nvSpPr>
        <p:spPr>
          <a:xfrm>
            <a:off x="4633788" y="7491623"/>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0" name="Line"/>
          <p:cNvSpPr/>
          <p:nvPr/>
        </p:nvSpPr>
        <p:spPr>
          <a:xfrm>
            <a:off x="4532188" y="6819900"/>
            <a:ext cx="446634" cy="6873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flipH="1">
            <a:off x="3387005" y="6783585"/>
            <a:ext cx="529532" cy="73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 name="Circle"/>
          <p:cNvSpPr/>
          <p:nvPr/>
        </p:nvSpPr>
        <p:spPr>
          <a:xfrm>
            <a:off x="8494588" y="5846862"/>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3" name="Circle"/>
          <p:cNvSpPr/>
          <p:nvPr/>
        </p:nvSpPr>
        <p:spPr>
          <a:xfrm>
            <a:off x="7364288" y="7421662"/>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4" name="Circle"/>
          <p:cNvSpPr/>
          <p:nvPr/>
        </p:nvSpPr>
        <p:spPr>
          <a:xfrm>
            <a:off x="9383588" y="7459762"/>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5" name="Line"/>
          <p:cNvSpPr/>
          <p:nvPr/>
        </p:nvSpPr>
        <p:spPr>
          <a:xfrm>
            <a:off x="9281988" y="6788039"/>
            <a:ext cx="446634" cy="6873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a:off x="8136805" y="6751725"/>
            <a:ext cx="529532" cy="73362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7" name="Line"/>
          <p:cNvSpPr/>
          <p:nvPr/>
        </p:nvSpPr>
        <p:spPr>
          <a:xfrm flipV="1">
            <a:off x="9002588" y="5054247"/>
            <a:ext cx="1" cy="7938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0"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2"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3"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
        <p:nvSpPr>
          <p:cNvPr id="314"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7" name="P"/>
          <p:cNvGrpSpPr/>
          <p:nvPr/>
        </p:nvGrpSpPr>
        <p:grpSpPr>
          <a:xfrm>
            <a:off x="9812866" y="940793"/>
            <a:ext cx="949996" cy="949995"/>
            <a:chOff x="0" y="0"/>
            <a:chExt cx="949994" cy="949994"/>
          </a:xfrm>
        </p:grpSpPr>
        <p:sp>
          <p:nvSpPr>
            <p:cNvPr id="316"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315" name="P" descr="P"/>
            <p:cNvPicPr>
              <a:picLocks/>
            </p:cNvPicPr>
            <p:nvPr/>
          </p:nvPicPr>
          <p:blipFill>
            <a:blip r:embed="rId3"/>
            <a:stretch>
              <a:fillRect/>
            </a:stretch>
          </p:blipFill>
          <p:spPr>
            <a:xfrm>
              <a:off x="0" y="0"/>
              <a:ext cx="949995" cy="949995"/>
            </a:xfrm>
            <a:prstGeom prst="rect">
              <a:avLst/>
            </a:prstGeom>
            <a:effectLst/>
          </p:spPr>
        </p:pic>
      </p:grpSp>
      <p:sp>
        <p:nvSpPr>
          <p:cNvPr id="339"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40"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20"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 name="Connection Line"/>
          <p:cNvSpPr/>
          <p:nvPr/>
        </p:nvSpPr>
        <p:spPr>
          <a:xfrm>
            <a:off x="9585623" y="35378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42"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24" name="Line"/>
          <p:cNvSpPr/>
          <p:nvPr/>
        </p:nvSpPr>
        <p:spPr>
          <a:xfrm flipH="1">
            <a:off x="9587011" y="43086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344"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37" y="13348"/>
                  <a:pt x="12737" y="6148"/>
                  <a:pt x="0" y="0"/>
                </a:cubicBezTo>
              </a:path>
            </a:pathLst>
          </a:custGeom>
          <a:ln w="38100">
            <a:solidFill>
              <a:srgbClr val="FFFFFF"/>
            </a:solidFill>
            <a:miter lim="400000"/>
          </a:ln>
        </p:spPr>
        <p:txBody>
          <a:bodyPr/>
          <a:lstStyle/>
          <a:p>
            <a:endParaRPr/>
          </a:p>
        </p:txBody>
      </p:sp>
      <p:sp>
        <p:nvSpPr>
          <p:cNvPr id="328"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5"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346"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332"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348"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336"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1"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2"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4"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57" name="P"/>
          <p:cNvGrpSpPr/>
          <p:nvPr/>
        </p:nvGrpSpPr>
        <p:grpSpPr>
          <a:xfrm>
            <a:off x="9812866" y="940793"/>
            <a:ext cx="949996" cy="949995"/>
            <a:chOff x="0" y="0"/>
            <a:chExt cx="949994" cy="949994"/>
          </a:xfrm>
        </p:grpSpPr>
        <p:sp>
          <p:nvSpPr>
            <p:cNvPr id="356"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355" name="P" descr="P"/>
            <p:cNvPicPr>
              <a:picLocks/>
            </p:cNvPicPr>
            <p:nvPr/>
          </p:nvPicPr>
          <p:blipFill>
            <a:blip r:embed="rId3"/>
            <a:stretch>
              <a:fillRect/>
            </a:stretch>
          </p:blipFill>
          <p:spPr>
            <a:xfrm>
              <a:off x="0" y="0"/>
              <a:ext cx="949995" cy="949995"/>
            </a:xfrm>
            <a:prstGeom prst="rect">
              <a:avLst/>
            </a:prstGeom>
            <a:effectLst/>
          </p:spPr>
        </p:pic>
      </p:grpSp>
      <p:sp>
        <p:nvSpPr>
          <p:cNvPr id="382"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83"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60"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1"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 name="Connection Line"/>
          <p:cNvSpPr/>
          <p:nvPr/>
        </p:nvSpPr>
        <p:spPr>
          <a:xfrm>
            <a:off x="9585623" y="35378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85"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64" name="Line"/>
          <p:cNvSpPr/>
          <p:nvPr/>
        </p:nvSpPr>
        <p:spPr>
          <a:xfrm flipH="1">
            <a:off x="9587011" y="43086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6"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387"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37" y="13348"/>
                  <a:pt x="12737" y="6148"/>
                  <a:pt x="0" y="0"/>
                </a:cubicBezTo>
              </a:path>
            </a:pathLst>
          </a:custGeom>
          <a:ln w="38100">
            <a:solidFill>
              <a:srgbClr val="FFFFFF"/>
            </a:solidFill>
            <a:miter lim="400000"/>
          </a:ln>
        </p:spPr>
        <p:txBody>
          <a:bodyPr/>
          <a:lstStyle/>
          <a:p>
            <a:endParaRPr/>
          </a:p>
        </p:txBody>
      </p:sp>
      <p:sp>
        <p:nvSpPr>
          <p:cNvPr id="368"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9"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389"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372"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391"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376"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What is a BBST?"/>
          <p:cNvSpPr txBox="1">
            <a:spLocks noGrp="1"/>
          </p:cNvSpPr>
          <p:nvPr>
            <p:ph type="title"/>
          </p:nvPr>
        </p:nvSpPr>
        <p:spPr>
          <a:xfrm>
            <a:off x="0" y="254000"/>
            <a:ext cx="13004800" cy="2159000"/>
          </a:xfrm>
          <a:prstGeom prst="rect">
            <a:avLst/>
          </a:prstGeom>
        </p:spPr>
        <p:txBody>
          <a:bodyPr/>
          <a:lstStyle>
            <a:lvl1pPr>
              <a:defRPr b="1"/>
            </a:lvl1pPr>
          </a:lstStyle>
          <a:p>
            <a:r>
              <a:t>What is a BBST?</a:t>
            </a:r>
          </a:p>
        </p:txBody>
      </p:sp>
      <p:sp>
        <p:nvSpPr>
          <p:cNvPr id="123" name="A Balanced Binary Search Tree (BBST) is a self-balancing binary search tree. This type of tree will adjust itself in order to maintain a low (logarithmic) height allowing for faster operations such as insertions and deletions."/>
          <p:cNvSpPr txBox="1">
            <a:spLocks noGrp="1"/>
          </p:cNvSpPr>
          <p:nvPr>
            <p:ph type="body" sz="half" idx="1"/>
          </p:nvPr>
        </p:nvSpPr>
        <p:spPr>
          <a:xfrm>
            <a:off x="407524" y="3096222"/>
            <a:ext cx="12189752" cy="3561156"/>
          </a:xfrm>
          <a:prstGeom prst="rect">
            <a:avLst/>
          </a:prstGeom>
        </p:spPr>
        <p:txBody>
          <a:bodyPr anchor="t"/>
          <a:lstStyle/>
          <a:p>
            <a:pPr marL="0" indent="0" algn="ctr" defTabSz="531622">
              <a:spcBef>
                <a:spcPts val="3600"/>
              </a:spcBef>
              <a:buSzTx/>
              <a:buNone/>
              <a:defRPr sz="3913"/>
            </a:pPr>
            <a:r>
              <a:t>A </a:t>
            </a:r>
            <a:r>
              <a:rPr b="1">
                <a:solidFill>
                  <a:schemeClr val="accent2">
                    <a:satOff val="-13916"/>
                    <a:lumOff val="13989"/>
                  </a:schemeClr>
                </a:solidFill>
              </a:rPr>
              <a:t>Balanced Binary Search Tree (BBST)</a:t>
            </a:r>
            <a:r>
              <a:t> is a </a:t>
            </a:r>
            <a:r>
              <a:rPr b="1">
                <a:solidFill>
                  <a:schemeClr val="accent4">
                    <a:hueOff val="102361"/>
                    <a:satOff val="14118"/>
                    <a:lumOff val="10675"/>
                  </a:schemeClr>
                </a:solidFill>
              </a:rPr>
              <a:t>self-balancing</a:t>
            </a:r>
            <a:r>
              <a:rPr b="1">
                <a:solidFill>
                  <a:schemeClr val="accent2">
                    <a:satOff val="-13916"/>
                    <a:lumOff val="13989"/>
                  </a:schemeClr>
                </a:solidFill>
              </a:rPr>
              <a:t> </a:t>
            </a:r>
            <a:r>
              <a:t>binary search tree.</a:t>
            </a:r>
            <a:r>
              <a:rPr b="1">
                <a:solidFill>
                  <a:schemeClr val="accent2">
                    <a:satOff val="-13916"/>
                    <a:lumOff val="13989"/>
                  </a:schemeClr>
                </a:solidFill>
              </a:rPr>
              <a:t> </a:t>
            </a:r>
            <a:r>
              <a:t>This type of tree will adjust itself in order to maintain a low (logarithmic) height allowing for faster operations such as insertions and deletions.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94"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5"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7"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400" name="P"/>
          <p:cNvGrpSpPr/>
          <p:nvPr/>
        </p:nvGrpSpPr>
        <p:grpSpPr>
          <a:xfrm>
            <a:off x="9812866" y="940793"/>
            <a:ext cx="949996" cy="949995"/>
            <a:chOff x="0" y="0"/>
            <a:chExt cx="949994" cy="949994"/>
          </a:xfrm>
        </p:grpSpPr>
        <p:sp>
          <p:nvSpPr>
            <p:cNvPr id="399"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398" name="P" descr="P"/>
            <p:cNvPicPr>
              <a:picLocks/>
            </p:cNvPicPr>
            <p:nvPr/>
          </p:nvPicPr>
          <p:blipFill>
            <a:blip r:embed="rId3"/>
            <a:stretch>
              <a:fillRect/>
            </a:stretch>
          </p:blipFill>
          <p:spPr>
            <a:xfrm>
              <a:off x="0" y="0"/>
              <a:ext cx="949995" cy="949995"/>
            </a:xfrm>
            <a:prstGeom prst="rect">
              <a:avLst/>
            </a:prstGeom>
            <a:effectLst/>
          </p:spPr>
        </p:pic>
      </p:grpSp>
      <p:sp>
        <p:nvSpPr>
          <p:cNvPr id="425"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426"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03"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7"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06"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429"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37" y="13348"/>
                  <a:pt x="12737" y="6148"/>
                  <a:pt x="0" y="0"/>
                </a:cubicBezTo>
              </a:path>
            </a:pathLst>
          </a:custGeom>
          <a:ln w="38100">
            <a:solidFill>
              <a:srgbClr val="FFFFFF"/>
            </a:solidFill>
            <a:miter lim="400000"/>
          </a:ln>
        </p:spPr>
        <p:txBody>
          <a:bodyPr/>
          <a:lstStyle/>
          <a:p>
            <a:endParaRPr/>
          </a:p>
        </p:txBody>
      </p:sp>
      <p:sp>
        <p:nvSpPr>
          <p:cNvPr id="409"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431"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413"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433"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417"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423"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37"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9"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0"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443" name="P"/>
          <p:cNvGrpSpPr/>
          <p:nvPr/>
        </p:nvGrpSpPr>
        <p:grpSpPr>
          <a:xfrm>
            <a:off x="9812866" y="940793"/>
            <a:ext cx="949996" cy="949995"/>
            <a:chOff x="0" y="0"/>
            <a:chExt cx="949994" cy="949994"/>
          </a:xfrm>
        </p:grpSpPr>
        <p:sp>
          <p:nvSpPr>
            <p:cNvPr id="44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441" name="P" descr="P"/>
            <p:cNvPicPr>
              <a:picLocks/>
            </p:cNvPicPr>
            <p:nvPr/>
          </p:nvPicPr>
          <p:blipFill>
            <a:blip r:embed="rId3"/>
            <a:stretch>
              <a:fillRect/>
            </a:stretch>
          </p:blipFill>
          <p:spPr>
            <a:xfrm>
              <a:off x="0" y="0"/>
              <a:ext cx="949995" cy="949995"/>
            </a:xfrm>
            <a:prstGeom prst="rect">
              <a:avLst/>
            </a:prstGeom>
            <a:effectLst/>
          </p:spPr>
        </p:pic>
      </p:grpSp>
      <p:sp>
        <p:nvSpPr>
          <p:cNvPr id="468"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469"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46"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49"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451"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473"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454"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475"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458"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6"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477"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465"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0"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2"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3"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486" name="P"/>
          <p:cNvGrpSpPr/>
          <p:nvPr/>
        </p:nvGrpSpPr>
        <p:grpSpPr>
          <a:xfrm>
            <a:off x="9812866" y="940793"/>
            <a:ext cx="949996" cy="949995"/>
            <a:chOff x="0" y="0"/>
            <a:chExt cx="949994" cy="949994"/>
          </a:xfrm>
        </p:grpSpPr>
        <p:sp>
          <p:nvSpPr>
            <p:cNvPr id="48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484" name="P" descr="P"/>
            <p:cNvPicPr>
              <a:picLocks/>
            </p:cNvPicPr>
            <p:nvPr/>
          </p:nvPicPr>
          <p:blipFill>
            <a:blip r:embed="rId3"/>
            <a:stretch>
              <a:fillRect/>
            </a:stretch>
          </p:blipFill>
          <p:spPr>
            <a:xfrm>
              <a:off x="0" y="0"/>
              <a:ext cx="949995" cy="949995"/>
            </a:xfrm>
            <a:prstGeom prst="rect">
              <a:avLst/>
            </a:prstGeom>
            <a:effectLst/>
          </p:spPr>
        </p:pic>
      </p:grpSp>
      <p:sp>
        <p:nvSpPr>
          <p:cNvPr id="511"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512"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89"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3"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92"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515"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495"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517"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499"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1"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2"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8"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519"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506"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7"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509"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3"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4"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5"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529" name="P"/>
          <p:cNvGrpSpPr/>
          <p:nvPr/>
        </p:nvGrpSpPr>
        <p:grpSpPr>
          <a:xfrm>
            <a:off x="9812866" y="940793"/>
            <a:ext cx="949996" cy="949995"/>
            <a:chOff x="0" y="0"/>
            <a:chExt cx="949994" cy="949994"/>
          </a:xfrm>
        </p:grpSpPr>
        <p:sp>
          <p:nvSpPr>
            <p:cNvPr id="52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527" name="P" descr="P"/>
            <p:cNvPicPr>
              <a:picLocks/>
            </p:cNvPicPr>
            <p:nvPr/>
          </p:nvPicPr>
          <p:blipFill>
            <a:blip r:embed="rId3"/>
            <a:stretch>
              <a:fillRect/>
            </a:stretch>
          </p:blipFill>
          <p:spPr>
            <a:xfrm>
              <a:off x="0" y="0"/>
              <a:ext cx="949995" cy="949995"/>
            </a:xfrm>
            <a:prstGeom prst="rect">
              <a:avLst/>
            </a:prstGeom>
            <a:effectLst/>
          </p:spPr>
        </p:pic>
      </p:grpSp>
      <p:sp>
        <p:nvSpPr>
          <p:cNvPr id="554"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555"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532"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6"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53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558"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538"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9"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9"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560"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extrusionOk="0">
                <a:moveTo>
                  <a:pt x="136" y="21600"/>
                </a:moveTo>
                <a:cubicBezTo>
                  <a:pt x="-1071" y="11957"/>
                  <a:pt x="5727" y="4757"/>
                  <a:pt x="20529" y="0"/>
                </a:cubicBezTo>
              </a:path>
            </a:pathLst>
          </a:custGeom>
          <a:ln w="38100">
            <a:solidFill>
              <a:srgbClr val="FFFFFF"/>
            </a:solidFill>
            <a:miter lim="400000"/>
          </a:ln>
        </p:spPr>
        <p:txBody>
          <a:bodyPr/>
          <a:lstStyle/>
          <a:p>
            <a:endParaRPr/>
          </a:p>
        </p:txBody>
      </p:sp>
      <p:sp>
        <p:nvSpPr>
          <p:cNvPr id="542"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5"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1"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562"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548"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551"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3"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6"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7"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8"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9"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572" name="P"/>
          <p:cNvGrpSpPr/>
          <p:nvPr/>
        </p:nvGrpSpPr>
        <p:grpSpPr>
          <a:xfrm>
            <a:off x="9812866" y="940793"/>
            <a:ext cx="949996" cy="949995"/>
            <a:chOff x="0" y="0"/>
            <a:chExt cx="949994" cy="949994"/>
          </a:xfrm>
        </p:grpSpPr>
        <p:sp>
          <p:nvSpPr>
            <p:cNvPr id="571"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570" name="P" descr="P"/>
            <p:cNvPicPr>
              <a:picLocks/>
            </p:cNvPicPr>
            <p:nvPr/>
          </p:nvPicPr>
          <p:blipFill>
            <a:blip r:embed="rId3"/>
            <a:stretch>
              <a:fillRect/>
            </a:stretch>
          </p:blipFill>
          <p:spPr>
            <a:xfrm>
              <a:off x="0" y="0"/>
              <a:ext cx="949995" cy="949995"/>
            </a:xfrm>
            <a:prstGeom prst="rect">
              <a:avLst/>
            </a:prstGeom>
            <a:effectLst/>
          </p:spPr>
        </p:pic>
      </p:grpSp>
      <p:sp>
        <p:nvSpPr>
          <p:cNvPr id="597"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598"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575"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 name="Connection Line"/>
          <p:cNvSpPr/>
          <p:nvPr/>
        </p:nvSpPr>
        <p:spPr>
          <a:xfrm>
            <a:off x="8704443" y="1560691"/>
            <a:ext cx="1079882" cy="2898451"/>
          </a:xfrm>
          <a:custGeom>
            <a:avLst/>
            <a:gdLst/>
            <a:ahLst/>
            <a:cxnLst>
              <a:cxn ang="0">
                <a:pos x="wd2" y="hd2"/>
              </a:cxn>
              <a:cxn ang="5400000">
                <a:pos x="wd2" y="hd2"/>
              </a:cxn>
              <a:cxn ang="10800000">
                <a:pos x="wd2" y="hd2"/>
              </a:cxn>
              <a:cxn ang="16200000">
                <a:pos x="wd2" y="hd2"/>
              </a:cxn>
            </a:cxnLst>
            <a:rect l="0" t="0" r="r" b="b"/>
            <a:pathLst>
              <a:path w="17065" h="21600" extrusionOk="0">
                <a:moveTo>
                  <a:pt x="17065" y="0"/>
                </a:moveTo>
                <a:cubicBezTo>
                  <a:pt x="-566" y="4549"/>
                  <a:pt x="-4535" y="11749"/>
                  <a:pt x="5158" y="21600"/>
                </a:cubicBezTo>
              </a:path>
            </a:pathLst>
          </a:custGeom>
          <a:ln w="38100">
            <a:solidFill>
              <a:srgbClr val="FFFFFF"/>
            </a:solidFill>
            <a:miter lim="400000"/>
          </a:ln>
        </p:spPr>
        <p:txBody>
          <a:bodyPr/>
          <a:lstStyle/>
          <a:p>
            <a:endParaRPr/>
          </a:p>
        </p:txBody>
      </p:sp>
      <p:sp>
        <p:nvSpPr>
          <p:cNvPr id="578" name="Line"/>
          <p:cNvSpPr/>
          <p:nvPr/>
        </p:nvSpPr>
        <p:spPr>
          <a:xfrm flipV="1">
            <a:off x="9701956" y="1537968"/>
            <a:ext cx="122123" cy="661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01"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581"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603"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extrusionOk="0">
                <a:moveTo>
                  <a:pt x="136" y="21600"/>
                </a:moveTo>
                <a:cubicBezTo>
                  <a:pt x="-1071" y="11957"/>
                  <a:pt x="5727" y="4757"/>
                  <a:pt x="20529" y="0"/>
                </a:cubicBezTo>
              </a:path>
            </a:pathLst>
          </a:custGeom>
          <a:ln w="38100">
            <a:solidFill>
              <a:srgbClr val="FFFFFF"/>
            </a:solidFill>
            <a:miter lim="400000"/>
          </a:ln>
        </p:spPr>
        <p:txBody>
          <a:bodyPr/>
          <a:lstStyle/>
          <a:p>
            <a:endParaRPr/>
          </a:p>
        </p:txBody>
      </p:sp>
      <p:sp>
        <p:nvSpPr>
          <p:cNvPr id="585"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605"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591"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594"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5"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9"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10"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1"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12"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615" name="P"/>
          <p:cNvGrpSpPr/>
          <p:nvPr/>
        </p:nvGrpSpPr>
        <p:grpSpPr>
          <a:xfrm>
            <a:off x="9812866" y="940793"/>
            <a:ext cx="949996" cy="949995"/>
            <a:chOff x="0" y="0"/>
            <a:chExt cx="949994" cy="949994"/>
          </a:xfrm>
        </p:grpSpPr>
        <p:sp>
          <p:nvSpPr>
            <p:cNvPr id="614"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613" name="P" descr="P"/>
            <p:cNvPicPr>
              <a:picLocks/>
            </p:cNvPicPr>
            <p:nvPr/>
          </p:nvPicPr>
          <p:blipFill>
            <a:blip r:embed="rId3"/>
            <a:stretch>
              <a:fillRect/>
            </a:stretch>
          </p:blipFill>
          <p:spPr>
            <a:xfrm>
              <a:off x="0" y="0"/>
              <a:ext cx="949995" cy="949995"/>
            </a:xfrm>
            <a:prstGeom prst="rect">
              <a:avLst/>
            </a:prstGeom>
            <a:effectLst/>
          </p:spPr>
        </p:pic>
      </p:grpSp>
      <p:sp>
        <p:nvSpPr>
          <p:cNvPr id="640"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641"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618"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2" name="Connection Line"/>
          <p:cNvSpPr/>
          <p:nvPr/>
        </p:nvSpPr>
        <p:spPr>
          <a:xfrm>
            <a:off x="8704443" y="1560691"/>
            <a:ext cx="1079882" cy="2898451"/>
          </a:xfrm>
          <a:custGeom>
            <a:avLst/>
            <a:gdLst/>
            <a:ahLst/>
            <a:cxnLst>
              <a:cxn ang="0">
                <a:pos x="wd2" y="hd2"/>
              </a:cxn>
              <a:cxn ang="5400000">
                <a:pos x="wd2" y="hd2"/>
              </a:cxn>
              <a:cxn ang="10800000">
                <a:pos x="wd2" y="hd2"/>
              </a:cxn>
              <a:cxn ang="16200000">
                <a:pos x="wd2" y="hd2"/>
              </a:cxn>
            </a:cxnLst>
            <a:rect l="0" t="0" r="r" b="b"/>
            <a:pathLst>
              <a:path w="17065" h="21600" extrusionOk="0">
                <a:moveTo>
                  <a:pt x="17065" y="0"/>
                </a:moveTo>
                <a:cubicBezTo>
                  <a:pt x="-566" y="4549"/>
                  <a:pt x="-4535" y="11749"/>
                  <a:pt x="5158" y="21600"/>
                </a:cubicBezTo>
              </a:path>
            </a:pathLst>
          </a:custGeom>
          <a:ln w="38100">
            <a:solidFill>
              <a:srgbClr val="FFFFFF"/>
            </a:solidFill>
            <a:miter lim="400000"/>
          </a:ln>
        </p:spPr>
        <p:txBody>
          <a:bodyPr/>
          <a:lstStyle/>
          <a:p>
            <a:endParaRPr/>
          </a:p>
        </p:txBody>
      </p:sp>
      <p:sp>
        <p:nvSpPr>
          <p:cNvPr id="621" name="Line"/>
          <p:cNvSpPr/>
          <p:nvPr/>
        </p:nvSpPr>
        <p:spPr>
          <a:xfrm flipV="1">
            <a:off x="9701956" y="1537968"/>
            <a:ext cx="122123" cy="661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3"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44"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624"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5"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5"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extrusionOk="0">
                <a:moveTo>
                  <a:pt x="136" y="21600"/>
                </a:moveTo>
                <a:cubicBezTo>
                  <a:pt x="-1071" y="11957"/>
                  <a:pt x="5727" y="4757"/>
                  <a:pt x="20529" y="0"/>
                </a:cubicBezTo>
              </a:path>
            </a:pathLst>
          </a:custGeom>
          <a:ln w="38100">
            <a:solidFill>
              <a:srgbClr val="FFFFFF"/>
            </a:solidFill>
            <a:miter lim="400000"/>
          </a:ln>
        </p:spPr>
        <p:txBody>
          <a:bodyPr/>
          <a:lstStyle/>
          <a:p>
            <a:endParaRPr/>
          </a:p>
        </p:txBody>
      </p:sp>
      <p:sp>
        <p:nvSpPr>
          <p:cNvPr id="627" name="Line"/>
          <p:cNvSpPr/>
          <p:nvPr/>
        </p:nvSpPr>
        <p:spPr>
          <a:xfrm>
            <a:off x="8882452" y="4430090"/>
            <a:ext cx="91663" cy="145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9"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0"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6"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647"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633"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4"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636"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9" name="Connection Line"/>
          <p:cNvSpPr/>
          <p:nvPr/>
        </p:nvSpPr>
        <p:spPr>
          <a:xfrm>
            <a:off x="8510691" y="1437360"/>
            <a:ext cx="1220879" cy="3110184"/>
          </a:xfrm>
          <a:custGeom>
            <a:avLst/>
            <a:gdLst/>
            <a:ahLst/>
            <a:cxnLst>
              <a:cxn ang="0">
                <a:pos x="wd2" y="hd2"/>
              </a:cxn>
              <a:cxn ang="5400000">
                <a:pos x="wd2" y="hd2"/>
              </a:cxn>
              <a:cxn ang="10800000">
                <a:pos x="wd2" y="hd2"/>
              </a:cxn>
              <a:cxn ang="16200000">
                <a:pos x="wd2" y="hd2"/>
              </a:cxn>
            </a:cxnLst>
            <a:rect l="0" t="0" r="r" b="b"/>
            <a:pathLst>
              <a:path w="16880" h="21600" extrusionOk="0">
                <a:moveTo>
                  <a:pt x="16880" y="0"/>
                </a:moveTo>
                <a:cubicBezTo>
                  <a:pt x="-1109" y="4283"/>
                  <a:pt x="-4720" y="11483"/>
                  <a:pt x="6047" y="21600"/>
                </a:cubicBezTo>
              </a:path>
            </a:pathLst>
          </a:custGeom>
          <a:ln w="38100">
            <a:solidFill>
              <a:srgbClr val="FFFFFF"/>
            </a:solidFill>
            <a:prstDash val="sysDot"/>
            <a:miter lim="400000"/>
          </a:ln>
        </p:spPr>
        <p:txBody>
          <a:bodyPr/>
          <a:lstStyle/>
          <a:p>
            <a:endParaRPr/>
          </a:p>
        </p:txBody>
      </p:sp>
      <p:sp>
        <p:nvSpPr>
          <p:cNvPr id="639"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D"/>
          <p:cNvSpPr/>
          <p:nvPr/>
        </p:nvSpPr>
        <p:spPr>
          <a:xfrm>
            <a:off x="9115354" y="4337470"/>
            <a:ext cx="869777" cy="8697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2" name="B"/>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53" name="A"/>
          <p:cNvSpPr/>
          <p:nvPr/>
        </p:nvSpPr>
        <p:spPr>
          <a:xfrm>
            <a:off x="10795841" y="4296327"/>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656" name="P"/>
          <p:cNvGrpSpPr/>
          <p:nvPr/>
        </p:nvGrpSpPr>
        <p:grpSpPr>
          <a:xfrm>
            <a:off x="9812866" y="940793"/>
            <a:ext cx="949996" cy="949995"/>
            <a:chOff x="0" y="0"/>
            <a:chExt cx="949994" cy="949994"/>
          </a:xfrm>
        </p:grpSpPr>
        <p:sp>
          <p:nvSpPr>
            <p:cNvPr id="65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654" name="P" descr="P"/>
            <p:cNvPicPr>
              <a:picLocks/>
            </p:cNvPicPr>
            <p:nvPr/>
          </p:nvPicPr>
          <p:blipFill>
            <a:blip r:embed="rId3"/>
            <a:stretch>
              <a:fillRect/>
            </a:stretch>
          </p:blipFill>
          <p:spPr>
            <a:xfrm>
              <a:off x="0" y="0"/>
              <a:ext cx="949995" cy="949995"/>
            </a:xfrm>
            <a:prstGeom prst="rect">
              <a:avLst/>
            </a:prstGeom>
            <a:effectLst/>
          </p:spPr>
        </p:pic>
      </p:grpSp>
      <p:sp>
        <p:nvSpPr>
          <p:cNvPr id="681"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82"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659"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3" name="Connection Line"/>
          <p:cNvSpPr/>
          <p:nvPr/>
        </p:nvSpPr>
        <p:spPr>
          <a:xfrm>
            <a:off x="9496723" y="34616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684" name="Connection Line"/>
          <p:cNvSpPr/>
          <p:nvPr/>
        </p:nvSpPr>
        <p:spPr>
          <a:xfrm>
            <a:off x="9585936" y="35499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663" name="Line"/>
          <p:cNvSpPr/>
          <p:nvPr/>
        </p:nvSpPr>
        <p:spPr>
          <a:xfrm flipH="1">
            <a:off x="9498111" y="42324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4" name="Line"/>
          <p:cNvSpPr/>
          <p:nvPr/>
        </p:nvSpPr>
        <p:spPr>
          <a:xfrm flipV="1">
            <a:off x="9955510" y="35038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5" name="E"/>
          <p:cNvSpPr/>
          <p:nvPr/>
        </p:nvSpPr>
        <p:spPr>
          <a:xfrm>
            <a:off x="10176061" y="5935585"/>
            <a:ext cx="869777" cy="86977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66" name="C"/>
          <p:cNvSpPr/>
          <p:nvPr/>
        </p:nvSpPr>
        <p:spPr>
          <a:xfrm>
            <a:off x="11622839" y="5859385"/>
            <a:ext cx="869777" cy="86977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85" name="Connection Line"/>
          <p:cNvSpPr/>
          <p:nvPr/>
        </p:nvSpPr>
        <p:spPr>
          <a:xfrm>
            <a:off x="10576223" y="50745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686" name="Connection Line"/>
          <p:cNvSpPr/>
          <p:nvPr/>
        </p:nvSpPr>
        <p:spPr>
          <a:xfrm>
            <a:off x="10665436" y="51628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669" name="Line"/>
          <p:cNvSpPr/>
          <p:nvPr/>
        </p:nvSpPr>
        <p:spPr>
          <a:xfrm flipH="1">
            <a:off x="10577611" y="58453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0" name="Line"/>
          <p:cNvSpPr/>
          <p:nvPr/>
        </p:nvSpPr>
        <p:spPr>
          <a:xfrm flipV="1">
            <a:off x="11035010" y="51167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7" name="Connection Line"/>
          <p:cNvSpPr/>
          <p:nvPr/>
        </p:nvSpPr>
        <p:spPr>
          <a:xfrm>
            <a:off x="11488626" y="51786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88" name="Connection Line"/>
          <p:cNvSpPr/>
          <p:nvPr/>
        </p:nvSpPr>
        <p:spPr>
          <a:xfrm>
            <a:off x="11592244" y="51233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673" name="Line"/>
          <p:cNvSpPr/>
          <p:nvPr/>
        </p:nvSpPr>
        <p:spPr>
          <a:xfrm>
            <a:off x="11870038" y="58326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4" name="Line"/>
          <p:cNvSpPr/>
          <p:nvPr/>
        </p:nvSpPr>
        <p:spPr>
          <a:xfrm flipH="1" flipV="1">
            <a:off x="11540234" y="50985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679" name="Group"/>
          <p:cNvGrpSpPr/>
          <p:nvPr/>
        </p:nvGrpSpPr>
        <p:grpSpPr>
          <a:xfrm rot="19797178">
            <a:off x="10064301" y="1947561"/>
            <a:ext cx="479757" cy="702730"/>
            <a:chOff x="0" y="0"/>
            <a:chExt cx="479755" cy="702728"/>
          </a:xfrm>
        </p:grpSpPr>
        <p:sp>
          <p:nvSpPr>
            <p:cNvPr id="689" name="Connection Line"/>
            <p:cNvSpPr/>
            <p:nvPr/>
          </p:nvSpPr>
          <p:spPr>
            <a:xfrm>
              <a:off x="0" y="0"/>
              <a:ext cx="381630" cy="671971"/>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noFill/>
            <a:ln w="38100" cap="flat">
              <a:solidFill>
                <a:srgbClr val="FFFFFF"/>
              </a:solidFill>
              <a:prstDash val="sysDot"/>
              <a:miter lim="400000"/>
            </a:ln>
            <a:effectLst/>
          </p:spPr>
          <p:txBody>
            <a:bodyPr/>
            <a:lstStyle/>
            <a:p>
              <a:endParaRPr/>
            </a:p>
          </p:txBody>
        </p:sp>
        <p:sp>
          <p:nvSpPr>
            <p:cNvPr id="690" name="Connection Line"/>
            <p:cNvSpPr/>
            <p:nvPr/>
          </p:nvSpPr>
          <p:spPr>
            <a:xfrm>
              <a:off x="89213" y="69453"/>
              <a:ext cx="381631" cy="6291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noFill/>
            <a:ln w="38100" cap="flat">
              <a:solidFill>
                <a:srgbClr val="FFFFFF"/>
              </a:solidFill>
              <a:prstDash val="solid"/>
              <a:miter lim="400000"/>
            </a:ln>
            <a:effectLst/>
          </p:spPr>
          <p:txBody>
            <a:bodyPr/>
            <a:lstStyle/>
            <a:p>
              <a:endParaRPr/>
            </a:p>
          </p:txBody>
        </p:sp>
        <p:sp>
          <p:nvSpPr>
            <p:cNvPr id="677" name="Line"/>
            <p:cNvSpPr/>
            <p:nvPr/>
          </p:nvSpPr>
          <p:spPr>
            <a:xfrm flipH="1">
              <a:off x="1388" y="606523"/>
              <a:ext cx="5722" cy="96206"/>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8" name="Line"/>
            <p:cNvSpPr/>
            <p:nvPr/>
          </p:nvSpPr>
          <p:spPr>
            <a:xfrm flipV="1">
              <a:off x="458786" y="33225"/>
              <a:ext cx="20970" cy="11273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680"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Next Video:…"/>
          <p:cNvSpPr txBox="1">
            <a:spLocks noGrp="1"/>
          </p:cNvSpPr>
          <p:nvPr>
            <p:ph type="title"/>
          </p:nvPr>
        </p:nvSpPr>
        <p:spPr>
          <a:xfrm>
            <a:off x="-1" y="-1"/>
            <a:ext cx="13004801" cy="1864619"/>
          </a:xfrm>
          <a:prstGeom prst="rect">
            <a:avLst/>
          </a:prstGeom>
        </p:spPr>
        <p:txBody>
          <a:bodyPr/>
          <a:lstStyle/>
          <a:p>
            <a:pPr defTabSz="432308">
              <a:defRPr sz="5920" b="1"/>
            </a:pPr>
            <a:r>
              <a:t>Next Video:</a:t>
            </a:r>
          </a:p>
          <a:p>
            <a:pPr defTabSz="432308">
              <a:defRPr sz="5920" b="1"/>
            </a:pPr>
            <a:r>
              <a:t>AVL Tree Insertion</a:t>
            </a:r>
          </a:p>
        </p:txBody>
      </p:sp>
      <p:sp>
        <p:nvSpPr>
          <p:cNvPr id="693" name="Summary: BBSTs remain balanced by performing a series of left/right tree rotations when their invariant is not satisfied."/>
          <p:cNvSpPr txBox="1"/>
          <p:nvPr/>
        </p:nvSpPr>
        <p:spPr>
          <a:xfrm>
            <a:off x="461838" y="1841500"/>
            <a:ext cx="12081124" cy="18646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257047">
              <a:defRPr sz="3520"/>
            </a:pPr>
            <a:r>
              <a:rPr b="1"/>
              <a:t>Summary:</a:t>
            </a:r>
            <a:r>
              <a:t> BBSTs remain balanced by performing a series of left/right tree rotations when their invariant is not satisfied.</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Inserting Elements into an AVL Tree"/>
          <p:cNvSpPr txBox="1">
            <a:spLocks noGrp="1"/>
          </p:cNvSpPr>
          <p:nvPr>
            <p:ph type="title"/>
          </p:nvPr>
        </p:nvSpPr>
        <p:spPr>
          <a:xfrm>
            <a:off x="385696" y="1691311"/>
            <a:ext cx="12233408" cy="4120656"/>
          </a:xfrm>
          <a:prstGeom prst="rect">
            <a:avLst/>
          </a:prstGeom>
        </p:spPr>
        <p:txBody>
          <a:bodyPr/>
          <a:lstStyle>
            <a:lvl1pPr defTabSz="479044">
              <a:defRPr sz="9020" b="1"/>
            </a:lvl1pPr>
          </a:lstStyle>
          <a:p>
            <a:r>
              <a:t>Inserting Elements into an AVL Tree</a:t>
            </a:r>
          </a:p>
        </p:txBody>
      </p:sp>
      <p:sp>
        <p:nvSpPr>
          <p:cNvPr id="696" name="William Fiset"/>
          <p:cNvSpPr txBox="1">
            <a:spLocks noGrp="1"/>
          </p:cNvSpPr>
          <p:nvPr>
            <p:ph type="body" sz="quarter" idx="4294967295"/>
          </p:nvPr>
        </p:nvSpPr>
        <p:spPr>
          <a:xfrm>
            <a:off x="1270000" y="6655838"/>
            <a:ext cx="10464800" cy="1130301"/>
          </a:xfrm>
          <a:prstGeom prst="rect">
            <a:avLst/>
          </a:prstGeom>
        </p:spPr>
        <p:txBody>
          <a:bodyPr anchor="t"/>
          <a:lstStyle>
            <a:lvl1pPr marL="0" indent="0" algn="ctr">
              <a:spcBef>
                <a:spcPts val="0"/>
              </a:spcBef>
              <a:buSzTx/>
              <a:buNone/>
              <a:defRPr sz="4500" b="1"/>
            </a:lvl1pPr>
          </a:lstStyle>
          <a:p>
            <a:r>
              <a:t>William Fiset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AVL Tree Introduction"/>
          <p:cNvSpPr txBox="1">
            <a:spLocks noGrp="1"/>
          </p:cNvSpPr>
          <p:nvPr>
            <p:ph type="title"/>
          </p:nvPr>
        </p:nvSpPr>
        <p:spPr>
          <a:xfrm>
            <a:off x="0" y="307011"/>
            <a:ext cx="13004800" cy="1024238"/>
          </a:xfrm>
          <a:prstGeom prst="rect">
            <a:avLst/>
          </a:prstGeom>
        </p:spPr>
        <p:txBody>
          <a:bodyPr/>
          <a:lstStyle>
            <a:lvl1pPr defTabSz="332993">
              <a:defRPr sz="6270" b="1"/>
            </a:lvl1pPr>
          </a:lstStyle>
          <a:p>
            <a:r>
              <a:t>AVL Tree Introduction</a:t>
            </a:r>
          </a:p>
        </p:txBody>
      </p:sp>
      <p:sp>
        <p:nvSpPr>
          <p:cNvPr id="699" name="An AVL tree is one of many types of Balanced Binary Search Trees (BBSTs) which allow for logarithmic O(log(n)) insertion, deletion and search operations.…"/>
          <p:cNvSpPr txBox="1"/>
          <p:nvPr/>
        </p:nvSpPr>
        <p:spPr>
          <a:xfrm>
            <a:off x="195771" y="2222500"/>
            <a:ext cx="12613259" cy="530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t>
            </a:r>
            <a:r>
              <a:rPr b="1">
                <a:solidFill>
                  <a:schemeClr val="accent4">
                    <a:hueOff val="102361"/>
                    <a:satOff val="14118"/>
                    <a:lumOff val="10675"/>
                  </a:schemeClr>
                </a:solidFill>
              </a:rPr>
              <a:t>AVL tree</a:t>
            </a:r>
            <a:r>
              <a:t> is one of many types of </a:t>
            </a:r>
            <a:r>
              <a:rPr b="1">
                <a:solidFill>
                  <a:schemeClr val="accent6">
                    <a:hueOff val="-241736"/>
                    <a:satOff val="29413"/>
                    <a:lumOff val="20727"/>
                  </a:schemeClr>
                </a:solidFill>
              </a:rPr>
              <a:t>Balanced Binary Search Trees (BBSTs)</a:t>
            </a:r>
            <a:r>
              <a:t> which allow for logarithmic </a:t>
            </a:r>
            <a:r>
              <a:rPr b="1">
                <a:solidFill>
                  <a:schemeClr val="accent3">
                    <a:hueOff val="-499813"/>
                    <a:satOff val="-5228"/>
                    <a:lumOff val="24899"/>
                  </a:schemeClr>
                </a:solidFill>
              </a:rPr>
              <a:t>O(log(n))</a:t>
            </a:r>
            <a:r>
              <a:t> insertion, deletion and search operations.</a:t>
            </a:r>
          </a:p>
          <a:p>
            <a:endParaRPr/>
          </a:p>
          <a:p>
            <a:r>
              <a:t>In fact, it was the first type of BBST to be discovered. Soon after, many other types of BBSTs started to emerge including the 2-3 tree, the AA tree, the scapegoat tree, and its main rival, the red-black tree.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omplexity of Binary Search Trees"/>
          <p:cNvSpPr txBox="1">
            <a:spLocks noGrp="1"/>
          </p:cNvSpPr>
          <p:nvPr>
            <p:ph type="title"/>
          </p:nvPr>
        </p:nvSpPr>
        <p:spPr>
          <a:xfrm>
            <a:off x="952500" y="101600"/>
            <a:ext cx="11099800" cy="2159000"/>
          </a:xfrm>
          <a:prstGeom prst="rect">
            <a:avLst/>
          </a:prstGeom>
        </p:spPr>
        <p:txBody>
          <a:bodyPr/>
          <a:lstStyle>
            <a:lvl1pPr defTabSz="449833">
              <a:defRPr sz="6929" b="1"/>
            </a:lvl1pPr>
          </a:lstStyle>
          <a:p>
            <a:r>
              <a:t>Complexity of Binary Search Trees</a:t>
            </a:r>
          </a:p>
        </p:txBody>
      </p:sp>
      <p:graphicFrame>
        <p:nvGraphicFramePr>
          <p:cNvPr id="126" name="Table"/>
          <p:cNvGraphicFramePr/>
          <p:nvPr/>
        </p:nvGraphicFramePr>
        <p:xfrm>
          <a:off x="1384300" y="2397397"/>
          <a:ext cx="10600333" cy="6114506"/>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sz="3800" b="1">
                          <a:solidFill>
                            <a:srgbClr val="FFFFFF"/>
                          </a:solidFill>
                          <a:latin typeface="Helvetica"/>
                          <a:ea typeface="Helvetica"/>
                          <a:cs typeface="Helvetica"/>
                          <a:sym typeface="Helvetica"/>
                        </a:rPr>
                        <a:t>Operation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Average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Worst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AVL Tree Invariant"/>
          <p:cNvSpPr txBox="1">
            <a:spLocks noGrp="1"/>
          </p:cNvSpPr>
          <p:nvPr>
            <p:ph type="title"/>
          </p:nvPr>
        </p:nvSpPr>
        <p:spPr>
          <a:xfrm>
            <a:off x="0" y="251978"/>
            <a:ext cx="13004800" cy="1024237"/>
          </a:xfrm>
          <a:prstGeom prst="rect">
            <a:avLst/>
          </a:prstGeom>
        </p:spPr>
        <p:txBody>
          <a:bodyPr/>
          <a:lstStyle>
            <a:lvl1pPr defTabSz="332993">
              <a:defRPr sz="6270" b="1"/>
            </a:lvl1pPr>
          </a:lstStyle>
          <a:p>
            <a:r>
              <a:t>AVL Tree Invariant</a:t>
            </a:r>
          </a:p>
        </p:txBody>
      </p:sp>
      <p:sp>
        <p:nvSpPr>
          <p:cNvPr id="702" name="The property which keeps an AVL tree balanced is called the Balanced Factor (BF)."/>
          <p:cNvSpPr txBox="1"/>
          <p:nvPr/>
        </p:nvSpPr>
        <p:spPr>
          <a:xfrm>
            <a:off x="243073" y="1816032"/>
            <a:ext cx="1251865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property which keeps an AVL tree balanced is called the </a:t>
            </a:r>
            <a:r>
              <a:rPr b="1">
                <a:solidFill>
                  <a:schemeClr val="accent4">
                    <a:hueOff val="102361"/>
                    <a:satOff val="14118"/>
                    <a:lumOff val="10675"/>
                  </a:schemeClr>
                </a:solidFill>
              </a:rPr>
              <a:t>Balanced Factor (BF)</a:t>
            </a:r>
            <a:r>
              <a:t>.</a:t>
            </a:r>
          </a:p>
        </p:txBody>
      </p:sp>
      <p:sp>
        <p:nvSpPr>
          <p:cNvPr id="703" name="BF(node) = H(node.right) - H(node.left)"/>
          <p:cNvSpPr txBox="1"/>
          <p:nvPr/>
        </p:nvSpPr>
        <p:spPr>
          <a:xfrm>
            <a:off x="1077726" y="3498849"/>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
        <p:nvSpPr>
          <p:cNvPr id="704" name="Where H(x) is the height of node x. Recall that H(x) is calculated as the number of edges between x and the furthest leaf."/>
          <p:cNvSpPr txBox="1"/>
          <p:nvPr/>
        </p:nvSpPr>
        <p:spPr>
          <a:xfrm>
            <a:off x="164132" y="4660967"/>
            <a:ext cx="12676536"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Where </a:t>
            </a:r>
            <a:r>
              <a:rPr b="1">
                <a:solidFill>
                  <a:schemeClr val="accent5">
                    <a:hueOff val="101205"/>
                    <a:satOff val="-13598"/>
                    <a:lumOff val="23877"/>
                  </a:schemeClr>
                </a:solidFill>
              </a:rPr>
              <a:t>H</a:t>
            </a:r>
            <a:r>
              <a:t>(x) is the height of node x. Recall that </a:t>
            </a:r>
            <a:r>
              <a:rPr b="1">
                <a:solidFill>
                  <a:schemeClr val="accent5">
                    <a:hueOff val="101205"/>
                    <a:satOff val="-13598"/>
                    <a:lumOff val="23877"/>
                  </a:schemeClr>
                </a:solidFill>
              </a:rPr>
              <a:t>H</a:t>
            </a:r>
            <a:r>
              <a:t>(x) is calculated as the </a:t>
            </a:r>
            <a:r>
              <a:rPr b="1">
                <a:solidFill>
                  <a:schemeClr val="accent2">
                    <a:satOff val="-13916"/>
                    <a:lumOff val="13989"/>
                  </a:schemeClr>
                </a:solidFill>
              </a:rPr>
              <a:t>number of edges</a:t>
            </a:r>
            <a:r>
              <a:t> between x and the furthest leaf.</a:t>
            </a:r>
          </a:p>
        </p:txBody>
      </p:sp>
      <p:sp>
        <p:nvSpPr>
          <p:cNvPr id="705" name="The invariant in the AVL which forces it to remain balanced is the requirement that the balance factor is always either -1, 0 or +1."/>
          <p:cNvSpPr txBox="1"/>
          <p:nvPr/>
        </p:nvSpPr>
        <p:spPr>
          <a:xfrm>
            <a:off x="389582" y="6814042"/>
            <a:ext cx="12225636"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The invariant in the AVL which forces it to remain balanced is the requirement that the balance factor is always either -1, 0 or +1.</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he actual value we’re storing in the node. NOTE: This value must be comparable so we know how to insert it.…"/>
          <p:cNvSpPr txBox="1"/>
          <p:nvPr/>
        </p:nvSpPr>
        <p:spPr>
          <a:xfrm>
            <a:off x="493997" y="2362200"/>
            <a:ext cx="12016806" cy="5689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444500" indent="-444500" algn="l">
              <a:buSzPct val="75000"/>
              <a:buChar char="•"/>
              <a:defRPr sz="3800"/>
            </a:pPr>
            <a:r>
              <a:t>The actual value we’re storing in the node. </a:t>
            </a:r>
            <a:r>
              <a:rPr b="1"/>
              <a:t>NOTE:</a:t>
            </a:r>
            <a:r>
              <a:t> This value must be comparable so we know how to insert it.</a:t>
            </a:r>
          </a:p>
          <a:p>
            <a:pPr marL="444500" indent="-444500" algn="l">
              <a:buSzPct val="75000"/>
              <a:buChar char="•"/>
              <a:defRPr sz="3800"/>
            </a:pPr>
            <a:endParaRPr/>
          </a:p>
          <a:p>
            <a:pPr marL="444500" indent="-444500" algn="l">
              <a:buSzPct val="75000"/>
              <a:buChar char="•"/>
              <a:defRPr sz="3800"/>
            </a:pPr>
            <a:r>
              <a:t>A value storing this node’s </a:t>
            </a:r>
            <a:r>
              <a:rPr b="1">
                <a:solidFill>
                  <a:schemeClr val="accent4">
                    <a:hueOff val="102361"/>
                    <a:satOff val="14118"/>
                    <a:lumOff val="10675"/>
                  </a:schemeClr>
                </a:solidFill>
              </a:rPr>
              <a:t>balance factor</a:t>
            </a:r>
            <a:r>
              <a:t>.</a:t>
            </a:r>
          </a:p>
          <a:p>
            <a:pPr marL="444500" indent="-444500" algn="l">
              <a:buSzPct val="75000"/>
              <a:buChar char="•"/>
              <a:defRPr sz="3800"/>
            </a:pPr>
            <a:endParaRPr/>
          </a:p>
          <a:p>
            <a:pPr marL="444500" indent="-444500" algn="l">
              <a:buSzPct val="75000"/>
              <a:buChar char="•"/>
              <a:defRPr sz="3800"/>
            </a:pPr>
            <a:r>
              <a:t>The </a:t>
            </a:r>
            <a:r>
              <a:rPr b="1">
                <a:solidFill>
                  <a:schemeClr val="accent4">
                    <a:hueOff val="102361"/>
                    <a:satOff val="14118"/>
                    <a:lumOff val="10675"/>
                  </a:schemeClr>
                </a:solidFill>
              </a:rPr>
              <a:t>height</a:t>
            </a:r>
            <a:r>
              <a:t> of this node in the tree.</a:t>
            </a:r>
          </a:p>
          <a:p>
            <a:pPr marL="444500" indent="-444500" algn="l">
              <a:buSzPct val="75000"/>
              <a:buChar char="•"/>
              <a:defRPr sz="3800"/>
            </a:pPr>
            <a:endParaRPr/>
          </a:p>
          <a:p>
            <a:pPr marL="444500" indent="-444500" algn="l">
              <a:buSzPct val="75000"/>
              <a:buChar char="•"/>
              <a:defRPr sz="3800"/>
            </a:pPr>
            <a:r>
              <a:t>Pointers to the </a:t>
            </a:r>
            <a:r>
              <a:rPr b="1">
                <a:solidFill>
                  <a:schemeClr val="accent4">
                    <a:hueOff val="102361"/>
                    <a:satOff val="14118"/>
                    <a:lumOff val="10675"/>
                  </a:schemeClr>
                </a:solidFill>
              </a:rPr>
              <a:t>left/right child nodes</a:t>
            </a:r>
            <a:r>
              <a:t>.</a:t>
            </a:r>
          </a:p>
        </p:txBody>
      </p:sp>
      <p:sp>
        <p:nvSpPr>
          <p:cNvPr id="708" name="Node Information to Store"/>
          <p:cNvSpPr txBox="1">
            <a:spLocks noGrp="1"/>
          </p:cNvSpPr>
          <p:nvPr>
            <p:ph type="title"/>
          </p:nvPr>
        </p:nvSpPr>
        <p:spPr>
          <a:xfrm>
            <a:off x="0" y="171545"/>
            <a:ext cx="13004801" cy="1024237"/>
          </a:xfrm>
          <a:prstGeom prst="rect">
            <a:avLst/>
          </a:prstGeom>
        </p:spPr>
        <p:txBody>
          <a:bodyPr/>
          <a:lstStyle>
            <a:lvl1pPr defTabSz="332993">
              <a:defRPr sz="6270" b="1"/>
            </a:lvl1pPr>
          </a:lstStyle>
          <a:p>
            <a:r>
              <a:t>Node Information to Store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Line"/>
          <p:cNvSpPr/>
          <p:nvPr/>
        </p:nvSpPr>
        <p:spPr>
          <a:xfrm>
            <a:off x="59092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1" name="Right rotation"/>
          <p:cNvSpPr txBox="1"/>
          <p:nvPr/>
        </p:nvSpPr>
        <p:spPr>
          <a:xfrm>
            <a:off x="4839580" y="5431727"/>
            <a:ext cx="332564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Right rotation</a:t>
            </a:r>
          </a:p>
        </p:txBody>
      </p:sp>
      <p:pic>
        <p:nvPicPr>
          <p:cNvPr id="712" name="LL.png" descr="LL.png"/>
          <p:cNvPicPr>
            <a:picLocks noChangeAspect="1"/>
          </p:cNvPicPr>
          <p:nvPr/>
        </p:nvPicPr>
        <p:blipFill>
          <a:blip r:embed="rId2"/>
          <a:stretch>
            <a:fillRect/>
          </a:stretch>
        </p:blipFill>
        <p:spPr>
          <a:xfrm>
            <a:off x="2061467" y="4219030"/>
            <a:ext cx="2514601" cy="3467101"/>
          </a:xfrm>
          <a:prstGeom prst="rect">
            <a:avLst/>
          </a:prstGeom>
          <a:ln w="12700">
            <a:miter lim="400000"/>
          </a:ln>
        </p:spPr>
      </p:pic>
      <p:pic>
        <p:nvPicPr>
          <p:cNvPr id="713" name="Screen Shot 2017-11-07 at 9.49.15 PM.png" descr="Screen Shot 2017-11-07 at 9.49.15 PM.png"/>
          <p:cNvPicPr>
            <a:picLocks noChangeAspect="1"/>
          </p:cNvPicPr>
          <p:nvPr/>
        </p:nvPicPr>
        <p:blipFill>
          <a:blip r:embed="rId3"/>
          <a:stretch>
            <a:fillRect/>
          </a:stretch>
        </p:blipFill>
        <p:spPr>
          <a:xfrm>
            <a:off x="8448972" y="4644480"/>
            <a:ext cx="2400301" cy="2616201"/>
          </a:xfrm>
          <a:prstGeom prst="rect">
            <a:avLst/>
          </a:prstGeom>
          <a:ln w="12700">
            <a:miter lim="400000"/>
          </a:ln>
        </p:spPr>
      </p:pic>
      <p:sp>
        <p:nvSpPr>
          <p:cNvPr id="714" name="-2"/>
          <p:cNvSpPr txBox="1"/>
          <p:nvPr/>
        </p:nvSpPr>
        <p:spPr>
          <a:xfrm>
            <a:off x="2954821" y="4627367"/>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15" name="-1"/>
          <p:cNvSpPr txBox="1"/>
          <p:nvPr/>
        </p:nvSpPr>
        <p:spPr>
          <a:xfrm>
            <a:off x="2531487" y="5520627"/>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16" name="0 (+1)"/>
          <p:cNvSpPr txBox="1"/>
          <p:nvPr/>
        </p:nvSpPr>
        <p:spPr>
          <a:xfrm>
            <a:off x="8428732" y="5194633"/>
            <a:ext cx="940073"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17" name="Q: What if the BF of a node is ∉ {-1, 0, +1}? How do we restore the AVL tree invariant?"/>
          <p:cNvSpPr txBox="1"/>
          <p:nvPr/>
        </p:nvSpPr>
        <p:spPr>
          <a:xfrm>
            <a:off x="437176" y="284252"/>
            <a:ext cx="12424434" cy="117981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500"/>
            </a:pPr>
            <a:r>
              <a:rPr b="1" dirty="0"/>
              <a:t>Q:</a:t>
            </a:r>
            <a:r>
              <a:rPr dirty="0"/>
              <a:t> What if the </a:t>
            </a:r>
            <a:r>
              <a:rPr b="1" dirty="0"/>
              <a:t>BF </a:t>
            </a:r>
            <a:r>
              <a:rPr dirty="0"/>
              <a:t>of a node is ∉ {-1, 0, +1}? How do we restore the AVL tree invariant?</a:t>
            </a:r>
          </a:p>
        </p:txBody>
      </p:sp>
      <p:sp>
        <p:nvSpPr>
          <p:cNvPr id="718"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19"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1" name="Screen Shot 2017-11-07 at 9.49.15 PM.png" descr="Screen Shot 2017-11-07 at 9.49.15 PM.png"/>
          <p:cNvPicPr>
            <a:picLocks noChangeAspect="1"/>
          </p:cNvPicPr>
          <p:nvPr/>
        </p:nvPicPr>
        <p:blipFill>
          <a:blip r:embed="rId2"/>
          <a:stretch>
            <a:fillRect/>
          </a:stretch>
        </p:blipFill>
        <p:spPr>
          <a:xfrm>
            <a:off x="10440342" y="4644480"/>
            <a:ext cx="2400301" cy="2616201"/>
          </a:xfrm>
          <a:prstGeom prst="rect">
            <a:avLst/>
          </a:prstGeom>
          <a:ln w="12700">
            <a:miter lim="400000"/>
          </a:ln>
        </p:spPr>
      </p:pic>
      <p:pic>
        <p:nvPicPr>
          <p:cNvPr id="722" name="LL.png" descr="LL.png"/>
          <p:cNvPicPr>
            <a:picLocks noChangeAspect="1"/>
          </p:cNvPicPr>
          <p:nvPr/>
        </p:nvPicPr>
        <p:blipFill>
          <a:blip r:embed="rId3"/>
          <a:stretch>
            <a:fillRect/>
          </a:stretch>
        </p:blipFill>
        <p:spPr>
          <a:xfrm>
            <a:off x="5392092" y="4219030"/>
            <a:ext cx="2514601" cy="3467101"/>
          </a:xfrm>
          <a:prstGeom prst="rect">
            <a:avLst/>
          </a:prstGeom>
          <a:ln w="12700">
            <a:miter lim="400000"/>
          </a:ln>
        </p:spPr>
      </p:pic>
      <p:sp>
        <p:nvSpPr>
          <p:cNvPr id="723" name="Q: What if the BF of a node is ∉ {-1, 0, +1}? How do we restore the AVL tree invariant?"/>
          <p:cNvSpPr txBox="1"/>
          <p:nvPr/>
        </p:nvSpPr>
        <p:spPr>
          <a:xfrm>
            <a:off x="437176" y="284252"/>
            <a:ext cx="12424434" cy="117981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500"/>
            </a:pPr>
            <a:r>
              <a:rPr b="1" dirty="0"/>
              <a:t>Q:</a:t>
            </a:r>
            <a:r>
              <a:rPr dirty="0"/>
              <a:t> What if the </a:t>
            </a:r>
            <a:r>
              <a:rPr b="1" dirty="0"/>
              <a:t>BF </a:t>
            </a:r>
            <a:r>
              <a:rPr dirty="0"/>
              <a:t>of a node is ∉ {-1, 0, +1}? How do we restore the AVL tree invariant?</a:t>
            </a:r>
          </a:p>
        </p:txBody>
      </p:sp>
      <p:sp>
        <p:nvSpPr>
          <p:cNvPr id="724" name="Line"/>
          <p:cNvSpPr/>
          <p:nvPr/>
        </p:nvSpPr>
        <p:spPr>
          <a:xfrm>
            <a:off x="88429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5" name="Right rotation"/>
          <p:cNvSpPr txBox="1"/>
          <p:nvPr/>
        </p:nvSpPr>
        <p:spPr>
          <a:xfrm>
            <a:off x="7773280" y="5431727"/>
            <a:ext cx="332564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Right rotation</a:t>
            </a:r>
          </a:p>
        </p:txBody>
      </p:sp>
      <p:sp>
        <p:nvSpPr>
          <p:cNvPr id="726" name="Line"/>
          <p:cNvSpPr/>
          <p:nvPr/>
        </p:nvSpPr>
        <p:spPr>
          <a:xfrm>
            <a:off x="33692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7" name="Left rotation"/>
          <p:cNvSpPr txBox="1"/>
          <p:nvPr/>
        </p:nvSpPr>
        <p:spPr>
          <a:xfrm>
            <a:off x="2414271" y="5431727"/>
            <a:ext cx="3096258"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Left rotation</a:t>
            </a:r>
          </a:p>
        </p:txBody>
      </p:sp>
      <p:pic>
        <p:nvPicPr>
          <p:cNvPr id="728" name="LR.png" descr="LR.png"/>
          <p:cNvPicPr>
            <a:picLocks noChangeAspect="1"/>
          </p:cNvPicPr>
          <p:nvPr/>
        </p:nvPicPr>
        <p:blipFill>
          <a:blip r:embed="rId4"/>
          <a:stretch>
            <a:fillRect/>
          </a:stretch>
        </p:blipFill>
        <p:spPr>
          <a:xfrm>
            <a:off x="271660" y="4130130"/>
            <a:ext cx="2197101" cy="3644901"/>
          </a:xfrm>
          <a:prstGeom prst="rect">
            <a:avLst/>
          </a:prstGeom>
          <a:ln w="12700">
            <a:miter lim="400000"/>
          </a:ln>
        </p:spPr>
      </p:pic>
      <p:sp>
        <p:nvSpPr>
          <p:cNvPr id="729" name="-2"/>
          <p:cNvSpPr txBox="1"/>
          <p:nvPr/>
        </p:nvSpPr>
        <p:spPr>
          <a:xfrm>
            <a:off x="6260674" y="4694042"/>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30" name="-1"/>
          <p:cNvSpPr txBox="1"/>
          <p:nvPr/>
        </p:nvSpPr>
        <p:spPr>
          <a:xfrm>
            <a:off x="5837341" y="5587302"/>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31" name="0 (+1)"/>
          <p:cNvSpPr txBox="1"/>
          <p:nvPr/>
        </p:nvSpPr>
        <p:spPr>
          <a:xfrm>
            <a:off x="10469198" y="5126900"/>
            <a:ext cx="940074"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32" name="+1"/>
          <p:cNvSpPr txBox="1"/>
          <p:nvPr/>
        </p:nvSpPr>
        <p:spPr>
          <a:xfrm>
            <a:off x="342474" y="5680435"/>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33" name="-2"/>
          <p:cNvSpPr txBox="1"/>
          <p:nvPr/>
        </p:nvSpPr>
        <p:spPr>
          <a:xfrm>
            <a:off x="842007" y="4694042"/>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34"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35"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Line"/>
          <p:cNvSpPr/>
          <p:nvPr/>
        </p:nvSpPr>
        <p:spPr>
          <a:xfrm>
            <a:off x="5920134" y="64226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8" name="Left rotation"/>
          <p:cNvSpPr txBox="1"/>
          <p:nvPr/>
        </p:nvSpPr>
        <p:spPr>
          <a:xfrm>
            <a:off x="4965135" y="5533327"/>
            <a:ext cx="3096259"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Left rotation</a:t>
            </a:r>
          </a:p>
        </p:txBody>
      </p:sp>
      <p:pic>
        <p:nvPicPr>
          <p:cNvPr id="739" name="RR.png" descr="RR.png"/>
          <p:cNvPicPr>
            <a:picLocks noChangeAspect="1"/>
          </p:cNvPicPr>
          <p:nvPr/>
        </p:nvPicPr>
        <p:blipFill>
          <a:blip r:embed="rId2"/>
          <a:stretch>
            <a:fillRect/>
          </a:stretch>
        </p:blipFill>
        <p:spPr>
          <a:xfrm>
            <a:off x="1994247" y="4331841"/>
            <a:ext cx="2438401" cy="3479801"/>
          </a:xfrm>
          <a:prstGeom prst="rect">
            <a:avLst/>
          </a:prstGeom>
          <a:ln w="12700">
            <a:miter lim="400000"/>
          </a:ln>
        </p:spPr>
      </p:pic>
      <p:pic>
        <p:nvPicPr>
          <p:cNvPr id="740" name="Screen Shot 2017-11-07 at 9.49.15 PM.png" descr="Screen Shot 2017-11-07 at 9.49.15 PM.png"/>
          <p:cNvPicPr>
            <a:picLocks noChangeAspect="1"/>
          </p:cNvPicPr>
          <p:nvPr/>
        </p:nvPicPr>
        <p:blipFill>
          <a:blip r:embed="rId3"/>
          <a:stretch>
            <a:fillRect/>
          </a:stretch>
        </p:blipFill>
        <p:spPr>
          <a:xfrm>
            <a:off x="8499822" y="4705350"/>
            <a:ext cx="2400301" cy="2616200"/>
          </a:xfrm>
          <a:prstGeom prst="rect">
            <a:avLst/>
          </a:prstGeom>
          <a:ln w="12700">
            <a:miter lim="400000"/>
          </a:ln>
        </p:spPr>
      </p:pic>
      <p:sp>
        <p:nvSpPr>
          <p:cNvPr id="741" name="+2"/>
          <p:cNvSpPr txBox="1"/>
          <p:nvPr/>
        </p:nvSpPr>
        <p:spPr>
          <a:xfrm>
            <a:off x="3068740" y="4719442"/>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42" name="+1"/>
          <p:cNvSpPr txBox="1"/>
          <p:nvPr/>
        </p:nvSpPr>
        <p:spPr>
          <a:xfrm>
            <a:off x="3559807" y="5743908"/>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43" name="0 (-1)"/>
          <p:cNvSpPr txBox="1"/>
          <p:nvPr/>
        </p:nvSpPr>
        <p:spPr>
          <a:xfrm>
            <a:off x="8487998" y="5270833"/>
            <a:ext cx="940074"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44" name="Q: What if the BF of a node is ∉ {-1, 0, +1}? How do we restore the AVL tree invariant?"/>
          <p:cNvSpPr txBox="1"/>
          <p:nvPr/>
        </p:nvSpPr>
        <p:spPr>
          <a:xfrm>
            <a:off x="437176" y="284252"/>
            <a:ext cx="12424434" cy="117981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500"/>
            </a:pPr>
            <a:r>
              <a:rPr b="1" dirty="0"/>
              <a:t>Q:</a:t>
            </a:r>
            <a:r>
              <a:rPr dirty="0"/>
              <a:t> What if the </a:t>
            </a:r>
            <a:r>
              <a:rPr b="1" dirty="0"/>
              <a:t>BF </a:t>
            </a:r>
            <a:r>
              <a:rPr dirty="0"/>
              <a:t>of a node is ∉ {-1, 0, +1}? How do we restore the AVL tree invariant?</a:t>
            </a:r>
          </a:p>
        </p:txBody>
      </p:sp>
      <p:sp>
        <p:nvSpPr>
          <p:cNvPr id="745"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46"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8" name="Screen Shot 2017-11-07 at 9.49.15 PM.png" descr="Screen Shot 2017-11-07 at 9.49.15 PM.png"/>
          <p:cNvPicPr>
            <a:picLocks noChangeAspect="1"/>
          </p:cNvPicPr>
          <p:nvPr/>
        </p:nvPicPr>
        <p:blipFill>
          <a:blip r:embed="rId2"/>
          <a:stretch>
            <a:fillRect/>
          </a:stretch>
        </p:blipFill>
        <p:spPr>
          <a:xfrm>
            <a:off x="10546159" y="4702822"/>
            <a:ext cx="2400301" cy="2616201"/>
          </a:xfrm>
          <a:prstGeom prst="rect">
            <a:avLst/>
          </a:prstGeom>
          <a:ln w="12700">
            <a:miter lim="400000"/>
          </a:ln>
        </p:spPr>
      </p:pic>
      <p:pic>
        <p:nvPicPr>
          <p:cNvPr id="749" name="RL.png" descr="RL.png"/>
          <p:cNvPicPr>
            <a:picLocks noChangeAspect="1"/>
          </p:cNvPicPr>
          <p:nvPr/>
        </p:nvPicPr>
        <p:blipFill>
          <a:blip r:embed="rId3"/>
          <a:stretch>
            <a:fillRect/>
          </a:stretch>
        </p:blipFill>
        <p:spPr>
          <a:xfrm>
            <a:off x="122783" y="4134991"/>
            <a:ext cx="2032001" cy="3670301"/>
          </a:xfrm>
          <a:prstGeom prst="rect">
            <a:avLst/>
          </a:prstGeom>
          <a:ln w="12700">
            <a:miter lim="400000"/>
          </a:ln>
        </p:spPr>
      </p:pic>
      <p:sp>
        <p:nvSpPr>
          <p:cNvPr id="750" name="Line"/>
          <p:cNvSpPr/>
          <p:nvPr/>
        </p:nvSpPr>
        <p:spPr>
          <a:xfrm>
            <a:off x="8525470" y="633859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1" name="Left rotation"/>
          <p:cNvSpPr txBox="1"/>
          <p:nvPr/>
        </p:nvSpPr>
        <p:spPr>
          <a:xfrm>
            <a:off x="7570471" y="5449287"/>
            <a:ext cx="3096258"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Left rotation</a:t>
            </a:r>
          </a:p>
        </p:txBody>
      </p:sp>
      <p:sp>
        <p:nvSpPr>
          <p:cNvPr id="752" name="Line"/>
          <p:cNvSpPr/>
          <p:nvPr/>
        </p:nvSpPr>
        <p:spPr>
          <a:xfrm>
            <a:off x="3136437" y="6248789"/>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pic>
        <p:nvPicPr>
          <p:cNvPr id="753" name="RR.png" descr="RR.png"/>
          <p:cNvPicPr>
            <a:picLocks noChangeAspect="1"/>
          </p:cNvPicPr>
          <p:nvPr/>
        </p:nvPicPr>
        <p:blipFill>
          <a:blip r:embed="rId4"/>
          <a:stretch>
            <a:fillRect/>
          </a:stretch>
        </p:blipFill>
        <p:spPr>
          <a:xfrm>
            <a:off x="5214838" y="4225061"/>
            <a:ext cx="2438401" cy="3479801"/>
          </a:xfrm>
          <a:prstGeom prst="rect">
            <a:avLst/>
          </a:prstGeom>
          <a:ln w="12700">
            <a:miter lim="400000"/>
          </a:ln>
        </p:spPr>
      </p:pic>
      <p:sp>
        <p:nvSpPr>
          <p:cNvPr id="754" name="+2"/>
          <p:cNvSpPr txBox="1"/>
          <p:nvPr/>
        </p:nvSpPr>
        <p:spPr>
          <a:xfrm>
            <a:off x="1307674" y="4694042"/>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55" name="-1"/>
          <p:cNvSpPr txBox="1"/>
          <p:nvPr/>
        </p:nvSpPr>
        <p:spPr>
          <a:xfrm>
            <a:off x="1773341" y="5701575"/>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56" name="Right rotation"/>
          <p:cNvSpPr txBox="1"/>
          <p:nvPr/>
        </p:nvSpPr>
        <p:spPr>
          <a:xfrm>
            <a:off x="2184817" y="5449287"/>
            <a:ext cx="332564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Right rotation</a:t>
            </a:r>
          </a:p>
        </p:txBody>
      </p:sp>
      <p:sp>
        <p:nvSpPr>
          <p:cNvPr id="757" name="+2"/>
          <p:cNvSpPr txBox="1"/>
          <p:nvPr/>
        </p:nvSpPr>
        <p:spPr>
          <a:xfrm>
            <a:off x="6371121" y="4660175"/>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58" name="+1"/>
          <p:cNvSpPr txBox="1"/>
          <p:nvPr/>
        </p:nvSpPr>
        <p:spPr>
          <a:xfrm>
            <a:off x="6743274" y="5650775"/>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59" name="0 (-1)"/>
          <p:cNvSpPr txBox="1"/>
          <p:nvPr/>
        </p:nvSpPr>
        <p:spPr>
          <a:xfrm>
            <a:off x="10545398" y="5262367"/>
            <a:ext cx="940074"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60" name="Q: What if the BF of a node is ∉ {-1, 0, +1}? How do we restore the AVL tree invariant?"/>
          <p:cNvSpPr txBox="1"/>
          <p:nvPr/>
        </p:nvSpPr>
        <p:spPr>
          <a:xfrm>
            <a:off x="437176" y="284252"/>
            <a:ext cx="12424434" cy="117981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500"/>
            </a:pPr>
            <a:r>
              <a:rPr b="1" dirty="0"/>
              <a:t>Q:</a:t>
            </a:r>
            <a:r>
              <a:rPr dirty="0"/>
              <a:t> What if the </a:t>
            </a:r>
            <a:r>
              <a:rPr b="1" dirty="0"/>
              <a:t>BF </a:t>
            </a:r>
            <a:r>
              <a:rPr dirty="0"/>
              <a:t>of a node is ∉ {-1, 0, +1}? How do we restore the AVL tree invariant?</a:t>
            </a:r>
          </a:p>
        </p:txBody>
      </p:sp>
      <p:sp>
        <p:nvSpPr>
          <p:cNvPr id="761"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62"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 Public facing insert method. Returns true # on successful insert and false otherwise.…"/>
          <p:cNvSpPr txBox="1"/>
          <p:nvPr/>
        </p:nvSpPr>
        <p:spPr>
          <a:xfrm>
            <a:off x="478502" y="768350"/>
            <a:ext cx="12047795" cy="79121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a:solidFill>
                  <a:schemeClr val="accent1">
                    <a:hueOff val="-136794"/>
                    <a:satOff val="-2150"/>
                    <a:lumOff val="15693"/>
                  </a:schemeClr>
                </a:solidFill>
              </a:defRPr>
            </a:pPr>
            <a:r>
              <a:t># Public facing insert method. Returns true # on successful insert and false otherwise.</a:t>
            </a:r>
          </a:p>
          <a:p>
            <a:pPr algn="l"/>
            <a:r>
              <a:rPr b="1">
                <a:solidFill>
                  <a:schemeClr val="accent5">
                    <a:hueOff val="101205"/>
                    <a:satOff val="-13598"/>
                    <a:lumOff val="23877"/>
                  </a:schemeClr>
                </a:solidFill>
              </a:rPr>
              <a:t>function</a:t>
            </a:r>
            <a:r>
              <a:t> insert(value):</a:t>
            </a:r>
          </a:p>
          <a:p>
            <a:pPr lvl="4" algn="l"/>
            <a:endParaRPr/>
          </a:p>
          <a:p>
            <a:pPr lvl="4" algn="l"/>
            <a:r>
              <a:rPr b="1">
                <a:solidFill>
                  <a:schemeClr val="accent5">
                    <a:hueOff val="101205"/>
                    <a:satOff val="-13598"/>
                    <a:lumOff val="23877"/>
                  </a:schemeClr>
                </a:solidFill>
              </a:rPr>
              <a:t>if</a:t>
            </a:r>
            <a:r>
              <a:t> value == </a:t>
            </a:r>
            <a:r>
              <a:rPr b="1">
                <a:solidFill>
                  <a:schemeClr val="accent5">
                    <a:hueOff val="101205"/>
                    <a:satOff val="-13598"/>
                    <a:lumOff val="23877"/>
                  </a:schemeClr>
                </a:solidFill>
              </a:rPr>
              <a:t>null</a:t>
            </a:r>
            <a:r>
              <a:t>:</a:t>
            </a:r>
          </a:p>
          <a:p>
            <a:pPr lvl="8" algn="l"/>
            <a:r>
              <a:rPr b="1">
                <a:solidFill>
                  <a:schemeClr val="accent5">
                    <a:hueOff val="101205"/>
                    <a:satOff val="-13598"/>
                    <a:lumOff val="23877"/>
                  </a:schemeClr>
                </a:solidFill>
              </a:rPr>
              <a:t>return</a:t>
            </a:r>
            <a:r>
              <a:t> </a:t>
            </a:r>
            <a:r>
              <a:rPr b="1">
                <a:solidFill>
                  <a:schemeClr val="accent5">
                    <a:hueOff val="101205"/>
                    <a:satOff val="-13598"/>
                    <a:lumOff val="23877"/>
                  </a:schemeClr>
                </a:solidFill>
              </a:rPr>
              <a:t>false</a:t>
            </a:r>
          </a:p>
          <a:p>
            <a:pPr lvl="5" algn="l"/>
            <a:endParaRPr b="1">
              <a:solidFill>
                <a:schemeClr val="accent5">
                  <a:hueOff val="101205"/>
                  <a:satOff val="-13598"/>
                  <a:lumOff val="23877"/>
                </a:schemeClr>
              </a:solidFill>
            </a:endParaRPr>
          </a:p>
          <a:p>
            <a:pPr lvl="4" algn="l">
              <a:defRPr>
                <a:solidFill>
                  <a:schemeClr val="accent1">
                    <a:hueOff val="-136794"/>
                    <a:satOff val="-2150"/>
                    <a:lumOff val="15693"/>
                  </a:schemeClr>
                </a:solidFill>
              </a:defRPr>
            </a:pPr>
            <a:r>
              <a:t># Only insert unique values</a:t>
            </a:r>
          </a:p>
          <a:p>
            <a:pPr lvl="4" algn="l"/>
            <a:r>
              <a:rPr b="1">
                <a:solidFill>
                  <a:schemeClr val="accent5">
                    <a:hueOff val="101205"/>
                    <a:satOff val="-13598"/>
                    <a:lumOff val="23877"/>
                  </a:schemeClr>
                </a:solidFill>
              </a:rPr>
              <a:t>if</a:t>
            </a:r>
            <a:r>
              <a:t> !contains(root, value):</a:t>
            </a:r>
          </a:p>
          <a:p>
            <a:pPr lvl="8" algn="l"/>
            <a:r>
              <a:t>root = insert(root, value)</a:t>
            </a:r>
          </a:p>
          <a:p>
            <a:pPr lvl="8" algn="l"/>
            <a:r>
              <a:t>nodeCount = nodeCount + 1</a:t>
            </a:r>
          </a:p>
          <a:p>
            <a:pPr lvl="8" algn="l">
              <a:defRPr b="1">
                <a:solidFill>
                  <a:schemeClr val="accent5">
                    <a:hueOff val="101205"/>
                    <a:satOff val="-13598"/>
                    <a:lumOff val="23877"/>
                  </a:schemeClr>
                </a:solidFill>
              </a:defRPr>
            </a:pPr>
            <a:r>
              <a:t>return true</a:t>
            </a:r>
          </a:p>
          <a:p>
            <a:pPr lvl="4" algn="l"/>
            <a:endParaRPr/>
          </a:p>
          <a:p>
            <a:pPr lvl="4" algn="l">
              <a:defRPr>
                <a:solidFill>
                  <a:schemeClr val="accent1">
                    <a:hueOff val="-136794"/>
                    <a:satOff val="-2150"/>
                    <a:lumOff val="15693"/>
                  </a:schemeClr>
                </a:solidFill>
              </a:defRPr>
            </a:pPr>
            <a:r>
              <a:t># Value already exists in tree.</a:t>
            </a:r>
          </a:p>
          <a:p>
            <a:pPr lvl="4" algn="l">
              <a:defRPr b="1">
                <a:solidFill>
                  <a:schemeClr val="accent5">
                    <a:hueOff val="101205"/>
                    <a:satOff val="-13598"/>
                    <a:lumOff val="23877"/>
                  </a:schemeClr>
                </a:solidFill>
              </a:defRPr>
            </a:pPr>
            <a:r>
              <a:t>return false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function insert(node, value):…"/>
          <p:cNvSpPr txBox="1"/>
          <p:nvPr/>
        </p:nvSpPr>
        <p:spPr>
          <a:xfrm>
            <a:off x="553479" y="520700"/>
            <a:ext cx="13625042" cy="8305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3200"/>
            </a:pPr>
            <a:r>
              <a:rPr b="1">
                <a:solidFill>
                  <a:schemeClr val="accent5">
                    <a:hueOff val="101205"/>
                    <a:satOff val="-13598"/>
                    <a:lumOff val="23877"/>
                  </a:schemeClr>
                </a:solidFill>
              </a:rPr>
              <a:t>function</a:t>
            </a:r>
            <a:r>
              <a:t> insert(node, value):</a:t>
            </a:r>
          </a:p>
          <a:p>
            <a:pPr lvl="4" algn="l">
              <a:defRPr sz="3200"/>
            </a:pPr>
            <a:r>
              <a:rPr b="1">
                <a:solidFill>
                  <a:schemeClr val="accent5">
                    <a:hueOff val="101205"/>
                    <a:satOff val="-13598"/>
                    <a:lumOff val="23877"/>
                  </a:schemeClr>
                </a:solidFill>
              </a:rPr>
              <a:t>if</a:t>
            </a:r>
            <a:r>
              <a:t> node == </a:t>
            </a:r>
            <a:r>
              <a:rPr b="1">
                <a:solidFill>
                  <a:schemeClr val="accent5">
                    <a:hueOff val="101205"/>
                    <a:satOff val="-13598"/>
                    <a:lumOff val="23877"/>
                  </a:schemeClr>
                </a:solidFill>
              </a:rPr>
              <a:t>null</a:t>
            </a:r>
            <a:r>
              <a:t>: </a:t>
            </a:r>
            <a:r>
              <a:rPr b="1">
                <a:solidFill>
                  <a:schemeClr val="accent5">
                    <a:hueOff val="101205"/>
                    <a:satOff val="-13598"/>
                    <a:lumOff val="23877"/>
                  </a:schemeClr>
                </a:solidFill>
              </a:rPr>
              <a:t>return</a:t>
            </a:r>
            <a:r>
              <a:t> Node(value)</a:t>
            </a:r>
          </a:p>
          <a:p>
            <a:pPr lvl="4" algn="l">
              <a:defRPr sz="3200">
                <a:solidFill>
                  <a:schemeClr val="accent1">
                    <a:hueOff val="-136794"/>
                    <a:satOff val="-2150"/>
                    <a:lumOff val="15693"/>
                  </a:schemeClr>
                </a:solidFill>
              </a:defRPr>
            </a:pPr>
            <a:endParaRPr/>
          </a:p>
          <a:p>
            <a:pPr lvl="4" algn="l">
              <a:defRPr sz="3200">
                <a:solidFill>
                  <a:schemeClr val="accent1">
                    <a:hueOff val="-136794"/>
                    <a:satOff val="-2150"/>
                    <a:lumOff val="15693"/>
                  </a:schemeClr>
                </a:solidFill>
              </a:defRPr>
            </a:pPr>
            <a:r>
              <a:t># Invoke the comparator function in whatever </a:t>
            </a:r>
          </a:p>
          <a:p>
            <a:pPr lvl="4" algn="l">
              <a:defRPr sz="3200">
                <a:solidFill>
                  <a:schemeClr val="accent1">
                    <a:hueOff val="-136794"/>
                    <a:satOff val="-2150"/>
                    <a:lumOff val="15693"/>
                  </a:schemeClr>
                </a:solidFill>
              </a:defRPr>
            </a:pPr>
            <a:r>
              <a:t># programming language you’re using.</a:t>
            </a:r>
          </a:p>
          <a:p>
            <a:pPr lvl="4" algn="l">
              <a:defRPr sz="3200"/>
            </a:pPr>
            <a:r>
              <a:t>cmp := compare(value, node.value)</a:t>
            </a:r>
          </a:p>
          <a:p>
            <a:pPr lvl="4" algn="l">
              <a:defRPr sz="3200"/>
            </a:pPr>
            <a:endParaRPr/>
          </a:p>
          <a:p>
            <a:pPr lvl="4" algn="l">
              <a:defRPr sz="3200"/>
            </a:pPr>
            <a:r>
              <a:rPr b="1">
                <a:solidFill>
                  <a:schemeClr val="accent5">
                    <a:hueOff val="101205"/>
                    <a:satOff val="-13598"/>
                    <a:lumOff val="23877"/>
                  </a:schemeClr>
                </a:solidFill>
              </a:rPr>
              <a:t>if</a:t>
            </a:r>
            <a:r>
              <a:t> cmp &lt; 0: </a:t>
            </a:r>
          </a:p>
          <a:p>
            <a:pPr lvl="7" algn="l">
              <a:defRPr sz="3200"/>
            </a:pPr>
            <a:r>
              <a:t>node.left = insert(node.left, value)</a:t>
            </a:r>
          </a:p>
          <a:p>
            <a:pPr lvl="4" algn="l">
              <a:defRPr sz="3200"/>
            </a:pPr>
            <a:r>
              <a:rPr b="1">
                <a:solidFill>
                  <a:schemeClr val="accent5">
                    <a:hueOff val="101205"/>
                    <a:satOff val="-13598"/>
                    <a:lumOff val="23877"/>
                  </a:schemeClr>
                </a:solidFill>
              </a:rPr>
              <a:t>else</a:t>
            </a:r>
            <a:r>
              <a:t>:</a:t>
            </a:r>
          </a:p>
          <a:p>
            <a:pPr lvl="7" algn="l">
              <a:defRPr sz="3200"/>
            </a:pPr>
            <a:r>
              <a:t>node.right = insert(node.right, value)</a:t>
            </a:r>
          </a:p>
          <a:p>
            <a:pPr lvl="4" algn="l">
              <a:defRPr sz="3200"/>
            </a:pPr>
            <a:endParaRPr/>
          </a:p>
          <a:p>
            <a:pPr lvl="4" algn="l">
              <a:defRPr sz="3200">
                <a:solidFill>
                  <a:schemeClr val="accent1">
                    <a:hueOff val="-136794"/>
                    <a:satOff val="-2150"/>
                    <a:lumOff val="15693"/>
                  </a:schemeClr>
                </a:solidFill>
              </a:defRPr>
            </a:pPr>
            <a:r>
              <a:t># Update balance factor and height values.</a:t>
            </a:r>
          </a:p>
          <a:p>
            <a:pPr lvl="4" algn="l">
              <a:defRPr sz="3200"/>
            </a:pPr>
            <a:r>
              <a:t>update(node)</a:t>
            </a:r>
          </a:p>
          <a:p>
            <a:pPr lvl="4" algn="l">
              <a:defRPr sz="3200"/>
            </a:pPr>
            <a:endParaRPr/>
          </a:p>
          <a:p>
            <a:pPr lvl="4" algn="l">
              <a:defRPr sz="3200">
                <a:solidFill>
                  <a:schemeClr val="accent1">
                    <a:hueOff val="-136794"/>
                    <a:satOff val="-2150"/>
                    <a:lumOff val="15693"/>
                  </a:schemeClr>
                </a:solidFill>
              </a:defRPr>
            </a:pPr>
            <a:r>
              <a:t># Rebalance tree</a:t>
            </a:r>
          </a:p>
          <a:p>
            <a:pPr lvl="4" algn="l">
              <a:defRPr sz="3200"/>
            </a:pPr>
            <a:r>
              <a:rPr b="1">
                <a:solidFill>
                  <a:schemeClr val="accent5">
                    <a:hueOff val="101205"/>
                    <a:satOff val="-13598"/>
                    <a:lumOff val="23877"/>
                  </a:schemeClr>
                </a:solidFill>
              </a:rPr>
              <a:t>return</a:t>
            </a:r>
            <a:r>
              <a:t> balance(node)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function update(node):…"/>
          <p:cNvSpPr txBox="1"/>
          <p:nvPr/>
        </p:nvSpPr>
        <p:spPr>
          <a:xfrm>
            <a:off x="300798" y="1270000"/>
            <a:ext cx="12403204" cy="721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3400"/>
            </a:pPr>
            <a:r>
              <a:rPr b="1">
                <a:solidFill>
                  <a:schemeClr val="accent5">
                    <a:hueOff val="101205"/>
                    <a:satOff val="-13598"/>
                    <a:lumOff val="23877"/>
                  </a:schemeClr>
                </a:solidFill>
              </a:rPr>
              <a:t>function</a:t>
            </a:r>
            <a:r>
              <a:t> update(node):</a:t>
            </a:r>
          </a:p>
          <a:p>
            <a:pPr lvl="2" algn="l">
              <a:defRPr sz="3400"/>
            </a:pPr>
            <a:endParaRPr/>
          </a:p>
          <a:p>
            <a:pPr lvl="2" algn="l">
              <a:defRPr sz="3400">
                <a:solidFill>
                  <a:schemeClr val="accent1">
                    <a:hueOff val="-136794"/>
                    <a:satOff val="-2150"/>
                    <a:lumOff val="15693"/>
                  </a:schemeClr>
                </a:solidFill>
              </a:defRPr>
            </a:pPr>
            <a:r>
              <a:t># Variables for left/right subtree heights</a:t>
            </a:r>
          </a:p>
          <a:p>
            <a:pPr lvl="2" algn="l">
              <a:defRPr sz="3400"/>
            </a:pPr>
            <a:r>
              <a:t>lh := -1</a:t>
            </a:r>
          </a:p>
          <a:p>
            <a:pPr lvl="2" algn="l">
              <a:defRPr sz="3400"/>
            </a:pPr>
            <a:r>
              <a:t>rh := -1</a:t>
            </a:r>
          </a:p>
          <a:p>
            <a:pPr lvl="2" algn="l">
              <a:defRPr sz="3400"/>
            </a:pPr>
            <a:r>
              <a:rPr b="1">
                <a:solidFill>
                  <a:schemeClr val="accent5">
                    <a:hueOff val="101205"/>
                    <a:satOff val="-13598"/>
                    <a:lumOff val="23877"/>
                  </a:schemeClr>
                </a:solidFill>
              </a:rPr>
              <a:t>if</a:t>
            </a:r>
            <a:r>
              <a:t> node.left  != </a:t>
            </a:r>
            <a:r>
              <a:rPr b="1">
                <a:solidFill>
                  <a:schemeClr val="accent5">
                    <a:hueOff val="101205"/>
                    <a:satOff val="-13598"/>
                    <a:lumOff val="23877"/>
                  </a:schemeClr>
                </a:solidFill>
              </a:rPr>
              <a:t>null</a:t>
            </a:r>
            <a:r>
              <a:t>: lh = node.left.height</a:t>
            </a:r>
          </a:p>
          <a:p>
            <a:pPr lvl="2" algn="l">
              <a:defRPr sz="3400"/>
            </a:pPr>
            <a:r>
              <a:rPr b="1">
                <a:solidFill>
                  <a:schemeClr val="accent5">
                    <a:hueOff val="101205"/>
                    <a:satOff val="-13598"/>
                    <a:lumOff val="23877"/>
                  </a:schemeClr>
                </a:solidFill>
              </a:rPr>
              <a:t>if</a:t>
            </a:r>
            <a:r>
              <a:t> node.right != </a:t>
            </a:r>
            <a:r>
              <a:rPr b="1">
                <a:solidFill>
                  <a:schemeClr val="accent5">
                    <a:hueOff val="101205"/>
                    <a:satOff val="-13598"/>
                    <a:lumOff val="23877"/>
                  </a:schemeClr>
                </a:solidFill>
              </a:rPr>
              <a:t>null</a:t>
            </a:r>
            <a:r>
              <a:t>: rh = node.right.height</a:t>
            </a:r>
          </a:p>
          <a:p>
            <a:pPr lvl="2" algn="l">
              <a:defRPr sz="3400"/>
            </a:pPr>
            <a:endParaRPr/>
          </a:p>
          <a:p>
            <a:pPr lvl="2" algn="l">
              <a:defRPr sz="3400">
                <a:solidFill>
                  <a:schemeClr val="accent1">
                    <a:hueOff val="-136794"/>
                    <a:satOff val="-2150"/>
                    <a:lumOff val="15693"/>
                  </a:schemeClr>
                </a:solidFill>
              </a:defRPr>
            </a:pPr>
            <a:r>
              <a:t># Update this node’s height.</a:t>
            </a:r>
          </a:p>
          <a:p>
            <a:pPr lvl="2" algn="l">
              <a:defRPr sz="3400"/>
            </a:pPr>
            <a:r>
              <a:t>node.height = 1 + max(lh, rh)</a:t>
            </a:r>
          </a:p>
          <a:p>
            <a:pPr lvl="2" algn="l">
              <a:defRPr sz="3400"/>
            </a:pPr>
            <a:endParaRPr/>
          </a:p>
          <a:p>
            <a:pPr lvl="2" algn="l">
              <a:defRPr sz="3400">
                <a:solidFill>
                  <a:schemeClr val="accent1">
                    <a:hueOff val="-136794"/>
                    <a:satOff val="-2150"/>
                    <a:lumOff val="15693"/>
                  </a:schemeClr>
                </a:solidFill>
              </a:defRPr>
            </a:pPr>
            <a:r>
              <a:t># Update balance factor.</a:t>
            </a:r>
          </a:p>
          <a:p>
            <a:pPr lvl="2" algn="l">
              <a:defRPr sz="3400"/>
            </a:pPr>
            <a:r>
              <a:t>node.bf = rh - lh</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function balance(node):…"/>
          <p:cNvSpPr txBox="1"/>
          <p:nvPr/>
        </p:nvSpPr>
        <p:spPr>
          <a:xfrm>
            <a:off x="542400" y="139699"/>
            <a:ext cx="12868267" cy="921277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r>
              <a:rPr sz="3200" b="1" dirty="0">
                <a:solidFill>
                  <a:schemeClr val="accent5">
                    <a:hueOff val="101205"/>
                    <a:satOff val="-13598"/>
                    <a:lumOff val="23877"/>
                  </a:schemeClr>
                </a:solidFill>
              </a:rPr>
              <a:t>function</a:t>
            </a:r>
            <a:r>
              <a:rPr sz="3200" dirty="0"/>
              <a:t> balance(node):</a:t>
            </a:r>
          </a:p>
          <a:p>
            <a:pPr lvl="2" algn="l">
              <a:defRPr>
                <a:solidFill>
                  <a:schemeClr val="accent1">
                    <a:hueOff val="-136794"/>
                    <a:satOff val="-2150"/>
                    <a:lumOff val="15693"/>
                  </a:schemeClr>
                </a:solidFill>
              </a:defRPr>
            </a:pPr>
            <a:r>
              <a:rPr sz="3200" dirty="0"/>
              <a:t># Left heavy subtree.</a:t>
            </a:r>
          </a:p>
          <a:p>
            <a:pPr lvl="2" algn="l"/>
            <a:r>
              <a:rPr sz="3200" b="1" dirty="0">
                <a:solidFill>
                  <a:schemeClr val="accent5">
                    <a:hueOff val="101205"/>
                    <a:satOff val="-13598"/>
                    <a:lumOff val="23877"/>
                  </a:schemeClr>
                </a:solidFill>
              </a:rPr>
              <a:t>if</a:t>
            </a:r>
            <a:r>
              <a:rPr sz="3200" dirty="0"/>
              <a:t> </a:t>
            </a:r>
            <a:r>
              <a:rPr sz="3200" dirty="0" err="1"/>
              <a:t>node.bf</a:t>
            </a:r>
            <a:r>
              <a:rPr sz="3200" dirty="0"/>
              <a:t> == -2:</a:t>
            </a:r>
          </a:p>
          <a:p>
            <a:pPr lvl="4" algn="l"/>
            <a:r>
              <a:rPr sz="3200" b="1" dirty="0">
                <a:solidFill>
                  <a:schemeClr val="accent5">
                    <a:hueOff val="101205"/>
                    <a:satOff val="-13598"/>
                    <a:lumOff val="23877"/>
                  </a:schemeClr>
                </a:solidFill>
              </a:rPr>
              <a:t>if</a:t>
            </a:r>
            <a:r>
              <a:rPr sz="3200" dirty="0"/>
              <a:t> </a:t>
            </a:r>
            <a:r>
              <a:rPr sz="3200" dirty="0" err="1"/>
              <a:t>node.left.bf</a:t>
            </a:r>
            <a:r>
              <a:rPr sz="3200" dirty="0"/>
              <a:t> &lt;= 0:</a:t>
            </a:r>
          </a:p>
          <a:p>
            <a:pPr lvl="6" algn="l"/>
            <a:r>
              <a:rPr sz="3200" b="1" dirty="0">
                <a:solidFill>
                  <a:schemeClr val="accent5">
                    <a:hueOff val="101205"/>
                    <a:satOff val="-13598"/>
                    <a:lumOff val="23877"/>
                  </a:schemeClr>
                </a:solidFill>
              </a:rPr>
              <a:t>return</a:t>
            </a:r>
            <a:r>
              <a:rPr sz="3200" dirty="0"/>
              <a:t> </a:t>
            </a:r>
            <a:r>
              <a:rPr sz="3200" dirty="0" err="1"/>
              <a:t>leftLeftCase</a:t>
            </a:r>
            <a:r>
              <a:rPr sz="3200" dirty="0"/>
              <a:t>(node)</a:t>
            </a:r>
          </a:p>
          <a:p>
            <a:pPr lvl="4" algn="l"/>
            <a:r>
              <a:rPr sz="3200" b="1" dirty="0">
                <a:solidFill>
                  <a:schemeClr val="accent5">
                    <a:hueOff val="101205"/>
                    <a:satOff val="-13598"/>
                    <a:lumOff val="23877"/>
                  </a:schemeClr>
                </a:solidFill>
              </a:rPr>
              <a:t>else</a:t>
            </a:r>
            <a:r>
              <a:rPr sz="3200" dirty="0"/>
              <a:t>:</a:t>
            </a:r>
          </a:p>
          <a:p>
            <a:pPr lvl="6" algn="l"/>
            <a:r>
              <a:rPr sz="3200" b="1" dirty="0">
                <a:solidFill>
                  <a:schemeClr val="accent5">
                    <a:hueOff val="101205"/>
                    <a:satOff val="-13598"/>
                    <a:lumOff val="23877"/>
                  </a:schemeClr>
                </a:solidFill>
              </a:rPr>
              <a:t>return</a:t>
            </a:r>
            <a:r>
              <a:rPr sz="3200" dirty="0"/>
              <a:t> </a:t>
            </a:r>
            <a:r>
              <a:rPr sz="3200" dirty="0" err="1"/>
              <a:t>leftRightCase</a:t>
            </a:r>
            <a:r>
              <a:rPr sz="3200" dirty="0"/>
              <a:t>(node)</a:t>
            </a:r>
          </a:p>
          <a:p>
            <a:pPr lvl="6" algn="l"/>
            <a:endParaRPr sz="3200" dirty="0"/>
          </a:p>
          <a:p>
            <a:pPr lvl="2" algn="l">
              <a:defRPr>
                <a:solidFill>
                  <a:schemeClr val="accent1">
                    <a:hueOff val="-136794"/>
                    <a:satOff val="-2150"/>
                    <a:lumOff val="15693"/>
                  </a:schemeClr>
                </a:solidFill>
              </a:defRPr>
            </a:pPr>
            <a:r>
              <a:rPr sz="3200" dirty="0"/>
              <a:t># Right heavy subtree.</a:t>
            </a:r>
          </a:p>
          <a:p>
            <a:pPr lvl="2" algn="l"/>
            <a:r>
              <a:rPr sz="3200" b="1" dirty="0">
                <a:solidFill>
                  <a:schemeClr val="accent5">
                    <a:hueOff val="101205"/>
                    <a:satOff val="-13598"/>
                    <a:lumOff val="23877"/>
                  </a:schemeClr>
                </a:solidFill>
              </a:rPr>
              <a:t>else</a:t>
            </a:r>
            <a:r>
              <a:rPr sz="3200" dirty="0"/>
              <a:t> </a:t>
            </a:r>
            <a:r>
              <a:rPr sz="3200" b="1" dirty="0">
                <a:solidFill>
                  <a:schemeClr val="accent5">
                    <a:hueOff val="101205"/>
                    <a:satOff val="-13598"/>
                    <a:lumOff val="23877"/>
                  </a:schemeClr>
                </a:solidFill>
              </a:rPr>
              <a:t>if</a:t>
            </a:r>
            <a:r>
              <a:rPr sz="3200" dirty="0"/>
              <a:t> </a:t>
            </a:r>
            <a:r>
              <a:rPr sz="3200" dirty="0" err="1"/>
              <a:t>node.bf</a:t>
            </a:r>
            <a:r>
              <a:rPr sz="3200" dirty="0"/>
              <a:t> == +2:</a:t>
            </a:r>
          </a:p>
          <a:p>
            <a:pPr lvl="4" algn="l"/>
            <a:r>
              <a:rPr sz="3200" b="1" dirty="0">
                <a:solidFill>
                  <a:schemeClr val="accent5">
                    <a:hueOff val="101205"/>
                    <a:satOff val="-13598"/>
                    <a:lumOff val="23877"/>
                  </a:schemeClr>
                </a:solidFill>
              </a:rPr>
              <a:t>if</a:t>
            </a:r>
            <a:r>
              <a:rPr sz="3200" dirty="0"/>
              <a:t> </a:t>
            </a:r>
            <a:r>
              <a:rPr sz="3200" dirty="0" err="1"/>
              <a:t>node.right.bf</a:t>
            </a:r>
            <a:r>
              <a:rPr sz="3200" dirty="0"/>
              <a:t> &gt;= 0:</a:t>
            </a:r>
          </a:p>
          <a:p>
            <a:pPr lvl="6" algn="l"/>
            <a:r>
              <a:rPr sz="3200" b="1" dirty="0">
                <a:solidFill>
                  <a:schemeClr val="accent5">
                    <a:hueOff val="101205"/>
                    <a:satOff val="-13598"/>
                    <a:lumOff val="23877"/>
                  </a:schemeClr>
                </a:solidFill>
              </a:rPr>
              <a:t>return</a:t>
            </a:r>
            <a:r>
              <a:rPr sz="3200" dirty="0"/>
              <a:t> </a:t>
            </a:r>
            <a:r>
              <a:rPr sz="3200" dirty="0" err="1"/>
              <a:t>rightRightCase</a:t>
            </a:r>
            <a:r>
              <a:rPr sz="3200" dirty="0"/>
              <a:t>(node)</a:t>
            </a:r>
          </a:p>
          <a:p>
            <a:pPr lvl="4" algn="l"/>
            <a:r>
              <a:rPr sz="3200" b="1" dirty="0">
                <a:solidFill>
                  <a:schemeClr val="accent5">
                    <a:hueOff val="101205"/>
                    <a:satOff val="-13598"/>
                    <a:lumOff val="23877"/>
                  </a:schemeClr>
                </a:solidFill>
              </a:rPr>
              <a:t>else</a:t>
            </a:r>
            <a:r>
              <a:rPr sz="3200" dirty="0"/>
              <a:t>:</a:t>
            </a:r>
          </a:p>
          <a:p>
            <a:pPr lvl="6" algn="l"/>
            <a:r>
              <a:rPr sz="3200" b="1" dirty="0">
                <a:solidFill>
                  <a:schemeClr val="accent5">
                    <a:hueOff val="101205"/>
                    <a:satOff val="-13598"/>
                    <a:lumOff val="23877"/>
                  </a:schemeClr>
                </a:solidFill>
              </a:rPr>
              <a:t>return</a:t>
            </a:r>
            <a:r>
              <a:rPr sz="3200" dirty="0"/>
              <a:t> </a:t>
            </a:r>
            <a:r>
              <a:rPr sz="3200" dirty="0" err="1"/>
              <a:t>rightLeftCase</a:t>
            </a:r>
            <a:r>
              <a:rPr sz="3200" dirty="0"/>
              <a:t>(node)</a:t>
            </a:r>
          </a:p>
          <a:p>
            <a:pPr lvl="6" algn="l"/>
            <a:endParaRPr sz="3200" dirty="0"/>
          </a:p>
          <a:p>
            <a:pPr lvl="2" algn="l">
              <a:defRPr>
                <a:solidFill>
                  <a:schemeClr val="accent1">
                    <a:hueOff val="-136794"/>
                    <a:satOff val="-2150"/>
                    <a:lumOff val="15693"/>
                  </a:schemeClr>
                </a:solidFill>
              </a:defRPr>
            </a:pPr>
            <a:r>
              <a:rPr sz="3200" dirty="0"/>
              <a:t># Node has balance factor of -1, 0 or +1 </a:t>
            </a:r>
          </a:p>
          <a:p>
            <a:pPr lvl="2" algn="l">
              <a:defRPr>
                <a:solidFill>
                  <a:schemeClr val="accent1">
                    <a:hueOff val="-136794"/>
                    <a:satOff val="-2150"/>
                    <a:lumOff val="15693"/>
                  </a:schemeClr>
                </a:solidFill>
              </a:defRPr>
            </a:pPr>
            <a:r>
              <a:rPr sz="3200" dirty="0"/>
              <a:t># which we do not need to balance.</a:t>
            </a:r>
          </a:p>
          <a:p>
            <a:pPr lvl="2" algn="l"/>
            <a:r>
              <a:rPr sz="3200" b="1" dirty="0">
                <a:solidFill>
                  <a:schemeClr val="accent5">
                    <a:hueOff val="101205"/>
                    <a:satOff val="-13598"/>
                    <a:lumOff val="23877"/>
                  </a:schemeClr>
                </a:solidFill>
              </a:rPr>
              <a:t>return</a:t>
            </a:r>
            <a:r>
              <a:rPr sz="3200" dirty="0"/>
              <a:t> node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 name="Table"/>
          <p:cNvGraphicFramePr/>
          <p:nvPr/>
        </p:nvGraphicFramePr>
        <p:xfrm>
          <a:off x="1384300" y="2397397"/>
          <a:ext cx="10600333" cy="6114506"/>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sz="3800" b="1">
                          <a:solidFill>
                            <a:srgbClr val="FFFFFF"/>
                          </a:solidFill>
                          <a:latin typeface="Helvetica"/>
                          <a:ea typeface="Helvetica"/>
                          <a:cs typeface="Helvetica"/>
                          <a:sym typeface="Helvetica"/>
                        </a:rPr>
                        <a:t>Operation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Average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Worst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129" name="Complexity of Balanced Binary Search Trees"/>
          <p:cNvSpPr txBox="1">
            <a:spLocks noGrp="1"/>
          </p:cNvSpPr>
          <p:nvPr>
            <p:ph type="title"/>
          </p:nvPr>
        </p:nvSpPr>
        <p:spPr>
          <a:xfrm>
            <a:off x="-14660" y="76200"/>
            <a:ext cx="12944873" cy="2159000"/>
          </a:xfrm>
          <a:prstGeom prst="rect">
            <a:avLst/>
          </a:prstGeom>
        </p:spPr>
        <p:txBody>
          <a:bodyPr/>
          <a:lstStyle/>
          <a:p>
            <a:pPr defTabSz="449833">
              <a:defRPr sz="6929" b="1"/>
            </a:pPr>
            <a:r>
              <a:t>Complexity of </a:t>
            </a:r>
            <a:r>
              <a:rPr u="sng"/>
              <a:t>Balanced</a:t>
            </a:r>
            <a:r>
              <a:t> Binary Search Trees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function leftLeftCase(node):…"/>
          <p:cNvSpPr txBox="1"/>
          <p:nvPr/>
        </p:nvSpPr>
        <p:spPr>
          <a:xfrm>
            <a:off x="1152000" y="518583"/>
            <a:ext cx="12031919" cy="843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r>
              <a:rPr b="1">
                <a:solidFill>
                  <a:schemeClr val="accent5">
                    <a:hueOff val="101205"/>
                    <a:satOff val="-13598"/>
                    <a:lumOff val="23877"/>
                  </a:schemeClr>
                </a:solidFill>
              </a:rPr>
              <a:t>function</a:t>
            </a:r>
            <a:r>
              <a:t> leftLeftCase(node):</a:t>
            </a:r>
          </a:p>
          <a:p>
            <a:pPr lvl="2" algn="l"/>
            <a:r>
              <a:rPr b="1">
                <a:solidFill>
                  <a:schemeClr val="accent5">
                    <a:hueOff val="101205"/>
                    <a:satOff val="-13598"/>
                    <a:lumOff val="23877"/>
                  </a:schemeClr>
                </a:solidFill>
              </a:rPr>
              <a:t>return</a:t>
            </a:r>
            <a:r>
              <a:t> rightRotation(node)</a:t>
            </a:r>
          </a:p>
          <a:p>
            <a:pPr algn="l"/>
            <a:endParaRPr/>
          </a:p>
          <a:p>
            <a:pPr algn="l"/>
            <a:endParaRPr/>
          </a:p>
          <a:p>
            <a:pPr algn="l"/>
            <a:r>
              <a:rPr b="1">
                <a:solidFill>
                  <a:schemeClr val="accent5">
                    <a:hueOff val="101205"/>
                    <a:satOff val="-13598"/>
                    <a:lumOff val="23877"/>
                  </a:schemeClr>
                </a:solidFill>
              </a:rPr>
              <a:t>function</a:t>
            </a:r>
            <a:r>
              <a:t> leftRightCase(node):</a:t>
            </a:r>
          </a:p>
          <a:p>
            <a:pPr lvl="2" algn="l"/>
            <a:r>
              <a:t>node.left = leftRotation(node.left)</a:t>
            </a:r>
          </a:p>
          <a:p>
            <a:pPr lvl="2" algn="l"/>
            <a:r>
              <a:rPr b="1">
                <a:solidFill>
                  <a:schemeClr val="accent5">
                    <a:hueOff val="101205"/>
                    <a:satOff val="-13598"/>
                    <a:lumOff val="23877"/>
                  </a:schemeClr>
                </a:solidFill>
              </a:rPr>
              <a:t>return </a:t>
            </a:r>
            <a:r>
              <a:t>leftLeftCase(node)</a:t>
            </a:r>
          </a:p>
          <a:p>
            <a:pPr algn="l"/>
            <a:endParaRPr/>
          </a:p>
          <a:p>
            <a:pPr algn="l"/>
            <a:endParaRPr/>
          </a:p>
          <a:p>
            <a:pPr algn="l"/>
            <a:r>
              <a:rPr b="1">
                <a:solidFill>
                  <a:schemeClr val="accent5">
                    <a:hueOff val="101205"/>
                    <a:satOff val="-13598"/>
                    <a:lumOff val="23877"/>
                  </a:schemeClr>
                </a:solidFill>
              </a:rPr>
              <a:t>function</a:t>
            </a:r>
            <a:r>
              <a:t> rightRightCase(node):</a:t>
            </a:r>
          </a:p>
          <a:p>
            <a:pPr lvl="2" algn="l"/>
            <a:r>
              <a:rPr b="1">
                <a:solidFill>
                  <a:schemeClr val="accent5">
                    <a:hueOff val="101205"/>
                    <a:satOff val="-13598"/>
                    <a:lumOff val="23877"/>
                  </a:schemeClr>
                </a:solidFill>
              </a:rPr>
              <a:t>return</a:t>
            </a:r>
            <a:r>
              <a:t> leftRotation(node)</a:t>
            </a:r>
          </a:p>
          <a:p>
            <a:pPr algn="l"/>
            <a:endParaRPr/>
          </a:p>
          <a:p>
            <a:pPr algn="l"/>
            <a:endParaRPr/>
          </a:p>
          <a:p>
            <a:pPr algn="l"/>
            <a:r>
              <a:rPr b="1">
                <a:solidFill>
                  <a:schemeClr val="accent5">
                    <a:hueOff val="101205"/>
                    <a:satOff val="-13598"/>
                    <a:lumOff val="23877"/>
                  </a:schemeClr>
                </a:solidFill>
              </a:rPr>
              <a:t>function</a:t>
            </a:r>
            <a:r>
              <a:t> rightLeftCase(node):</a:t>
            </a:r>
          </a:p>
          <a:p>
            <a:pPr lvl="2" algn="l"/>
            <a:r>
              <a:t>node.right = rightRotation(node.right)</a:t>
            </a:r>
          </a:p>
          <a:p>
            <a:pPr lvl="2" algn="l"/>
            <a:r>
              <a:rPr b="1">
                <a:solidFill>
                  <a:schemeClr val="accent5">
                    <a:hueOff val="101205"/>
                    <a:satOff val="-13598"/>
                    <a:lumOff val="23877"/>
                  </a:schemeClr>
                </a:solidFill>
              </a:rPr>
              <a:t>return</a:t>
            </a:r>
            <a:r>
              <a:t> rightRightCase(node)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function rightRotate(A):…"/>
          <p:cNvSpPr txBox="1"/>
          <p:nvPr/>
        </p:nvSpPr>
        <p:spPr>
          <a:xfrm>
            <a:off x="1054591" y="1805584"/>
            <a:ext cx="11673559" cy="593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4400"/>
            </a:pPr>
            <a:r>
              <a:rPr b="1">
                <a:solidFill>
                  <a:schemeClr val="accent5">
                    <a:hueOff val="101205"/>
                    <a:satOff val="-13598"/>
                    <a:lumOff val="23877"/>
                  </a:schemeClr>
                </a:solidFill>
              </a:rPr>
              <a:t>function</a:t>
            </a:r>
            <a:r>
              <a:t> rightRotate(A):</a:t>
            </a:r>
          </a:p>
          <a:p>
            <a:pPr lvl="2" algn="l">
              <a:defRPr sz="4400"/>
            </a:pPr>
            <a:r>
              <a:t>B := A.left</a:t>
            </a:r>
          </a:p>
          <a:p>
            <a:pPr lvl="2" algn="l">
              <a:defRPr sz="4400"/>
            </a:pPr>
            <a:r>
              <a:t>A.left = B.right</a:t>
            </a:r>
          </a:p>
          <a:p>
            <a:pPr lvl="2" algn="l">
              <a:defRPr sz="4400"/>
            </a:pPr>
            <a:r>
              <a:t>B.right = A</a:t>
            </a:r>
          </a:p>
          <a:p>
            <a:pPr lvl="2" algn="l">
              <a:defRPr sz="4400">
                <a:solidFill>
                  <a:schemeClr val="accent1">
                    <a:hueOff val="-136794"/>
                    <a:satOff val="-2150"/>
                    <a:lumOff val="15693"/>
                  </a:schemeClr>
                </a:solidFill>
              </a:defRPr>
            </a:pPr>
            <a:r>
              <a:t># After rotation update balance </a:t>
            </a:r>
          </a:p>
          <a:p>
            <a:pPr lvl="2" algn="l">
              <a:defRPr sz="4400">
                <a:solidFill>
                  <a:schemeClr val="accent1">
                    <a:hueOff val="-136794"/>
                    <a:satOff val="-2150"/>
                    <a:lumOff val="15693"/>
                  </a:schemeClr>
                </a:solidFill>
              </a:defRPr>
            </a:pPr>
            <a:r>
              <a:t># factor and height values.</a:t>
            </a:r>
          </a:p>
          <a:p>
            <a:pPr lvl="2" algn="l">
              <a:defRPr sz="4400"/>
            </a:pPr>
            <a:r>
              <a:t>update(A)</a:t>
            </a:r>
          </a:p>
          <a:p>
            <a:pPr lvl="2" algn="l">
              <a:defRPr sz="4400"/>
            </a:pPr>
            <a:r>
              <a:t>update(B)</a:t>
            </a:r>
          </a:p>
          <a:p>
            <a:pPr lvl="2" algn="l">
              <a:defRPr sz="4400"/>
            </a:pPr>
            <a:r>
              <a:rPr b="1">
                <a:solidFill>
                  <a:schemeClr val="accent5">
                    <a:hueOff val="101205"/>
                    <a:satOff val="-13598"/>
                    <a:lumOff val="23877"/>
                  </a:schemeClr>
                </a:solidFill>
              </a:rPr>
              <a:t>return</a:t>
            </a:r>
            <a:r>
              <a:t> B</a:t>
            </a:r>
          </a:p>
        </p:txBody>
      </p:sp>
      <p:sp>
        <p:nvSpPr>
          <p:cNvPr id="775" name="Rectangle"/>
          <p:cNvSpPr/>
          <p:nvPr/>
        </p:nvSpPr>
        <p:spPr>
          <a:xfrm>
            <a:off x="1413119" y="5811463"/>
            <a:ext cx="3312981" cy="1371336"/>
          </a:xfrm>
          <a:prstGeom prst="rect">
            <a:avLst/>
          </a:prstGeom>
          <a:ln w="50800">
            <a:solidFill>
              <a:srgbClr val="FF2600"/>
            </a:solidFill>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6" name="AVL Tree Rotation Method"/>
          <p:cNvSpPr txBox="1">
            <a:spLocks noGrp="1"/>
          </p:cNvSpPr>
          <p:nvPr>
            <p:ph type="title"/>
          </p:nvPr>
        </p:nvSpPr>
        <p:spPr>
          <a:xfrm>
            <a:off x="0" y="214013"/>
            <a:ext cx="13004800" cy="1024237"/>
          </a:xfrm>
          <a:prstGeom prst="rect">
            <a:avLst/>
          </a:prstGeom>
        </p:spPr>
        <p:txBody>
          <a:bodyPr/>
          <a:lstStyle>
            <a:lvl1pPr defTabSz="332993">
              <a:defRPr sz="6270" b="1"/>
            </a:lvl1pPr>
          </a:lstStyle>
          <a:p>
            <a:r>
              <a:t>AVL Tree Rotation Method</a:t>
            </a:r>
          </a:p>
        </p:txBody>
      </p:sp>
      <p:sp>
        <p:nvSpPr>
          <p:cNvPr id="777" name="AVL tree rotations require you to call the update method! The left rotation is symmetric."/>
          <p:cNvSpPr txBox="1"/>
          <p:nvPr/>
        </p:nvSpPr>
        <p:spPr>
          <a:xfrm>
            <a:off x="114324" y="8270025"/>
            <a:ext cx="12776151"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AVL tree rotations require you to call the </a:t>
            </a:r>
            <a:r>
              <a:rPr b="1" dirty="0">
                <a:solidFill>
                  <a:schemeClr val="accent6">
                    <a:hueOff val="-241736"/>
                    <a:satOff val="29413"/>
                    <a:lumOff val="20727"/>
                  </a:schemeClr>
                </a:solidFill>
              </a:rPr>
              <a:t>update</a:t>
            </a:r>
            <a:r>
              <a:rPr dirty="0"/>
              <a:t> </a:t>
            </a:r>
            <a:r>
              <a:rPr b="1" dirty="0">
                <a:solidFill>
                  <a:schemeClr val="accent6">
                    <a:hueOff val="-241736"/>
                    <a:satOff val="29413"/>
                    <a:lumOff val="20727"/>
                  </a:schemeClr>
                </a:solidFill>
              </a:rPr>
              <a:t>method</a:t>
            </a:r>
            <a:r>
              <a:rPr dirty="0"/>
              <a:t>! The left rotation is symmetric.</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Next Video: AVL Tree Removals"/>
          <p:cNvSpPr txBox="1">
            <a:spLocks noGrp="1"/>
          </p:cNvSpPr>
          <p:nvPr>
            <p:ph type="title"/>
          </p:nvPr>
        </p:nvSpPr>
        <p:spPr>
          <a:xfrm>
            <a:off x="0" y="63500"/>
            <a:ext cx="13004800" cy="1189733"/>
          </a:xfrm>
          <a:prstGeom prst="rect">
            <a:avLst/>
          </a:prstGeom>
        </p:spPr>
        <p:txBody>
          <a:bodyPr/>
          <a:lstStyle>
            <a:lvl1pPr>
              <a:defRPr sz="5300" b="1"/>
            </a:lvl1pPr>
          </a:lstStyle>
          <a:p>
            <a:r>
              <a:t>Next Video: AVL Tree Removals</a:t>
            </a:r>
          </a:p>
        </p:txBody>
      </p:sp>
      <p:sp>
        <p:nvSpPr>
          <p:cNvPr id="780" name="Source code for the AVL tree can be found at:"/>
          <p:cNvSpPr txBox="1"/>
          <p:nvPr/>
        </p:nvSpPr>
        <p:spPr>
          <a:xfrm>
            <a:off x="461838" y="7356921"/>
            <a:ext cx="12081124" cy="8986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51206">
              <a:defRPr sz="3440"/>
            </a:lvl1pPr>
          </a:lstStyle>
          <a:p>
            <a:r>
              <a:t>Source code for the AVL tree can be found at:</a:t>
            </a:r>
          </a:p>
        </p:txBody>
      </p:sp>
      <p:sp>
        <p:nvSpPr>
          <p:cNvPr id="781" name="https://github.com/williamfiset/data-structures"/>
          <p:cNvSpPr txBox="1"/>
          <p:nvPr/>
        </p:nvSpPr>
        <p:spPr>
          <a:xfrm>
            <a:off x="193650" y="8216900"/>
            <a:ext cx="12617500" cy="15710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362204">
              <a:defRPr sz="4960" u="sng">
                <a:hlinkClick r:id="rId2"/>
              </a:defRPr>
            </a:lvl1pPr>
          </a:lstStyle>
          <a:p>
            <a:pPr>
              <a:defRPr u="none"/>
            </a:pPr>
            <a:r>
              <a:rPr u="sng">
                <a:hlinkClick r:id="rId2"/>
              </a:rPr>
              <a:t>https://github.com/williamfiset/data-structures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Removing Elements from an AVL Tree"/>
          <p:cNvSpPr txBox="1">
            <a:spLocks noGrp="1"/>
          </p:cNvSpPr>
          <p:nvPr>
            <p:ph type="title"/>
          </p:nvPr>
        </p:nvSpPr>
        <p:spPr>
          <a:xfrm>
            <a:off x="295636" y="1200245"/>
            <a:ext cx="12413528" cy="4281638"/>
          </a:xfrm>
          <a:prstGeom prst="rect">
            <a:avLst/>
          </a:prstGeom>
        </p:spPr>
        <p:txBody>
          <a:bodyPr/>
          <a:lstStyle>
            <a:lvl1pPr defTabSz="502412">
              <a:defRPr sz="9460" b="1"/>
            </a:lvl1pPr>
          </a:lstStyle>
          <a:p>
            <a:r>
              <a:t>Removing Elements from an AVL Tree</a:t>
            </a:r>
          </a:p>
        </p:txBody>
      </p:sp>
      <p:sp>
        <p:nvSpPr>
          <p:cNvPr id="784" name="William Fiset"/>
          <p:cNvSpPr txBox="1">
            <a:spLocks noGrp="1"/>
          </p:cNvSpPr>
          <p:nvPr>
            <p:ph type="body" sz="quarter" idx="4294967295"/>
          </p:nvPr>
        </p:nvSpPr>
        <p:spPr>
          <a:xfrm>
            <a:off x="1270000" y="7125738"/>
            <a:ext cx="10464800" cy="1130301"/>
          </a:xfrm>
          <a:prstGeom prst="rect">
            <a:avLst/>
          </a:prstGeom>
        </p:spPr>
        <p:txBody>
          <a:bodyPr anchor="t"/>
          <a:lstStyle>
            <a:lvl1pPr marL="0" indent="0" algn="ctr">
              <a:spcBef>
                <a:spcPts val="0"/>
              </a:spcBef>
              <a:buSzTx/>
              <a:buNone/>
              <a:defRPr sz="4500" b="1"/>
            </a:lvl1pPr>
          </a:lstStyle>
          <a:p>
            <a:r>
              <a:t>William Fiset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moving elements from a Binary Search Tree (BST) can be seen as a two-step process:"/>
          <p:cNvSpPr txBox="1"/>
          <p:nvPr/>
        </p:nvSpPr>
        <p:spPr>
          <a:xfrm>
            <a:off x="827943" y="1200993"/>
            <a:ext cx="12005568"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Removing elements from a Binary Search Tree (BST) can be seen as a two-step process:</a:t>
            </a:r>
          </a:p>
        </p:txBody>
      </p:sp>
      <p:sp>
        <p:nvSpPr>
          <p:cNvPr id="787" name="Removing Elements from a BST"/>
          <p:cNvSpPr txBox="1">
            <a:spLocks noGrp="1"/>
          </p:cNvSpPr>
          <p:nvPr>
            <p:ph type="title"/>
          </p:nvPr>
        </p:nvSpPr>
        <p:spPr>
          <a:xfrm>
            <a:off x="210864" y="111720"/>
            <a:ext cx="12583072" cy="1221780"/>
          </a:xfrm>
          <a:prstGeom prst="rect">
            <a:avLst/>
          </a:prstGeom>
        </p:spPr>
        <p:txBody>
          <a:bodyPr/>
          <a:lstStyle>
            <a:lvl1pPr defTabSz="420624">
              <a:defRPr sz="5760" b="1"/>
            </a:lvl1pPr>
          </a:lstStyle>
          <a:p>
            <a:r>
              <a:t>Removing Elements from a BST</a:t>
            </a:r>
          </a:p>
        </p:txBody>
      </p:sp>
      <p:sp>
        <p:nvSpPr>
          <p:cNvPr id="788" name="1) Find the element we wish to remove (if it exists)."/>
          <p:cNvSpPr txBox="1"/>
          <p:nvPr/>
        </p:nvSpPr>
        <p:spPr>
          <a:xfrm>
            <a:off x="976920" y="3289275"/>
            <a:ext cx="10565408" cy="14280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1) </a:t>
            </a:r>
            <a:r>
              <a:rPr b="1">
                <a:solidFill>
                  <a:schemeClr val="accent4">
                    <a:hueOff val="102361"/>
                    <a:satOff val="14118"/>
                    <a:lumOff val="10675"/>
                  </a:schemeClr>
                </a:solidFill>
              </a:rPr>
              <a:t>Find</a:t>
            </a:r>
            <a:r>
              <a:t> the element we wish to remove (if it exists).</a:t>
            </a:r>
          </a:p>
        </p:txBody>
      </p:sp>
      <p:sp>
        <p:nvSpPr>
          <p:cNvPr id="789" name="2) Replace the node we want to remove with its successor (if any) to maintain the BST invariant."/>
          <p:cNvSpPr txBox="1"/>
          <p:nvPr/>
        </p:nvSpPr>
        <p:spPr>
          <a:xfrm>
            <a:off x="663662" y="4660900"/>
            <a:ext cx="11191924"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2) </a:t>
            </a:r>
            <a:r>
              <a:rPr b="1">
                <a:solidFill>
                  <a:schemeClr val="accent4">
                    <a:hueOff val="102361"/>
                    <a:satOff val="14118"/>
                    <a:lumOff val="10675"/>
                  </a:schemeClr>
                </a:solidFill>
              </a:rPr>
              <a:t>Replace</a:t>
            </a:r>
            <a:r>
              <a:t> the node we want to remove with its successor (if any) to maintain the BST invariant. </a:t>
            </a:r>
          </a:p>
        </p:txBody>
      </p:sp>
      <p:sp>
        <p:nvSpPr>
          <p:cNvPr id="790" name="Recall the BST invariant: left subtree has smaller elements and right subtree has larger elements."/>
          <p:cNvSpPr txBox="1"/>
          <p:nvPr/>
        </p:nvSpPr>
        <p:spPr>
          <a:xfrm>
            <a:off x="741313" y="7228895"/>
            <a:ext cx="11522174" cy="18613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i="1"/>
            </a:pPr>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793" name="When searching our BST for a node with a particular value, one of four things will happen:"/>
          <p:cNvSpPr txBox="1"/>
          <p:nvPr/>
        </p:nvSpPr>
        <p:spPr>
          <a:xfrm>
            <a:off x="1145517" y="1473199"/>
            <a:ext cx="1071376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When searching our BST for a node with a particular value, one of four things will happen:</a:t>
            </a:r>
          </a:p>
        </p:txBody>
      </p:sp>
      <p:sp>
        <p:nvSpPr>
          <p:cNvPr id="794" name="We hit a null node at which point we know the value does not exist within our BST…"/>
          <p:cNvSpPr txBox="1"/>
          <p:nvPr/>
        </p:nvSpPr>
        <p:spPr>
          <a:xfrm>
            <a:off x="348492" y="3378200"/>
            <a:ext cx="12583073" cy="5308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625642" indent="-625642" algn="l">
              <a:buSzPct val="100000"/>
              <a:buAutoNum type="arabicParenR"/>
            </a:pPr>
            <a:r>
              <a:t>We hit a </a:t>
            </a:r>
            <a:r>
              <a:rPr b="1">
                <a:solidFill>
                  <a:schemeClr val="accent2">
                    <a:satOff val="-13916"/>
                    <a:lumOff val="13989"/>
                  </a:schemeClr>
                </a:solidFill>
              </a:rPr>
              <a:t>null node</a:t>
            </a:r>
            <a:r>
              <a:t> at which point we know the value does not exist within our BST</a:t>
            </a:r>
          </a:p>
          <a:p>
            <a:pPr algn="l"/>
            <a:endParaRPr/>
          </a:p>
          <a:p>
            <a:pPr algn="l"/>
            <a:r>
              <a:t>2) Comparator value </a:t>
            </a:r>
            <a:r>
              <a:rPr b="1">
                <a:solidFill>
                  <a:schemeClr val="accent2">
                    <a:satOff val="-13916"/>
                    <a:lumOff val="13989"/>
                  </a:schemeClr>
                </a:solidFill>
              </a:rPr>
              <a:t>equal to 0</a:t>
            </a:r>
            <a:r>
              <a:t> (found it!)</a:t>
            </a:r>
          </a:p>
          <a:p>
            <a:pPr algn="l"/>
            <a:endParaRPr/>
          </a:p>
          <a:p>
            <a:pPr algn="l"/>
            <a:r>
              <a:t>3) Comparator value </a:t>
            </a:r>
            <a:r>
              <a:rPr b="1">
                <a:solidFill>
                  <a:schemeClr val="accent2">
                    <a:satOff val="-13916"/>
                    <a:lumOff val="13989"/>
                  </a:schemeClr>
                </a:solidFill>
              </a:rPr>
              <a:t>less than 0</a:t>
            </a:r>
            <a:r>
              <a:t> (the value, if it exists, is in the left subtree)</a:t>
            </a:r>
          </a:p>
          <a:p>
            <a:pPr algn="l"/>
            <a:endParaRPr/>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7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8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8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8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1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8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8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8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8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8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8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8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9"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830"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83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83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3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3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83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8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84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4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8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8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85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85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8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8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86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5"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866"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87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87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7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7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87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8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88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8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8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8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89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89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8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8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90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1"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902"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0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9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0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9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9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9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9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9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9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9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9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9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5"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93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7"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938"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ree Rotations!"/>
          <p:cNvSpPr txBox="1">
            <a:spLocks noGrp="1"/>
          </p:cNvSpPr>
          <p:nvPr>
            <p:ph type="title"/>
          </p:nvPr>
        </p:nvSpPr>
        <p:spPr>
          <a:xfrm>
            <a:off x="616346" y="3103487"/>
            <a:ext cx="11772108" cy="3546626"/>
          </a:xfrm>
          <a:prstGeom prst="rect">
            <a:avLst/>
          </a:prstGeom>
        </p:spPr>
        <p:txBody>
          <a:bodyPr/>
          <a:lstStyle>
            <a:lvl1pPr>
              <a:defRPr sz="11000" b="1"/>
            </a:lvl1pPr>
          </a:lstStyle>
          <a:p>
            <a:r>
              <a:t>Tree Rotations!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9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9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9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9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9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9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9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9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9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9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97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3"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974"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9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9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9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9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93" name="14"/>
          <p:cNvSpPr/>
          <p:nvPr/>
        </p:nvSpPr>
        <p:spPr>
          <a:xfrm>
            <a:off x="6985070" y="7022107"/>
            <a:ext cx="699325" cy="699325"/>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9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9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0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0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0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0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00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9"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010"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0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0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0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0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0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0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0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0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0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0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0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044"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5"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046"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0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0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0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0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0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0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0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0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0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0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0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9"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080"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1"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082"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0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0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0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1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1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1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116"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118"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1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12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1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1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1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1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1"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152"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153"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4"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1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1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1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1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1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1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188"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189"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0" name="26 was not found :/"/>
          <p:cNvSpPr txBox="1"/>
          <p:nvPr/>
        </p:nvSpPr>
        <p:spPr>
          <a:xfrm>
            <a:off x="4310283" y="8409516"/>
            <a:ext cx="534419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26 was not found :/</a:t>
            </a:r>
          </a:p>
        </p:txBody>
      </p:sp>
      <p:sp>
        <p:nvSpPr>
          <p:cNvPr id="1191"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194" name="Four Cases"/>
          <p:cNvSpPr txBox="1"/>
          <p:nvPr/>
        </p:nvSpPr>
        <p:spPr>
          <a:xfrm>
            <a:off x="5068961" y="1423618"/>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u="sng"/>
            </a:lvl1pPr>
          </a:lstStyle>
          <a:p>
            <a:r>
              <a:t>Four Cases</a:t>
            </a:r>
          </a:p>
        </p:txBody>
      </p:sp>
      <p:sp>
        <p:nvSpPr>
          <p:cNvPr id="1195"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6"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7"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1"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4"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7"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8"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0"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Node to remove is a…"/>
          <p:cNvSpPr txBox="1"/>
          <p:nvPr/>
        </p:nvSpPr>
        <p:spPr>
          <a:xfrm>
            <a:off x="948263" y="3844559"/>
            <a:ext cx="4701928" cy="990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t>Node to remove is a</a:t>
            </a:r>
          </a:p>
          <a:p>
            <a:pPr>
              <a:defRPr sz="3000"/>
            </a:pPr>
            <a:r>
              <a:t>leaf node</a:t>
            </a:r>
          </a:p>
        </p:txBody>
      </p:sp>
      <p:sp>
        <p:nvSpPr>
          <p:cNvPr id="1212" name="Node to remove has a right subtree but no left subtree"/>
          <p:cNvSpPr txBox="1"/>
          <p:nvPr/>
        </p:nvSpPr>
        <p:spPr>
          <a:xfrm>
            <a:off x="6354334" y="3786777"/>
            <a:ext cx="6509186"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right subtree but no left subtree </a:t>
            </a:r>
          </a:p>
        </p:txBody>
      </p:sp>
      <p:sp>
        <p:nvSpPr>
          <p:cNvPr id="1213" name="Node to remove has a left subtree but no right subtree"/>
          <p:cNvSpPr txBox="1"/>
          <p:nvPr/>
        </p:nvSpPr>
        <p:spPr>
          <a:xfrm>
            <a:off x="845031" y="7544011"/>
            <a:ext cx="5083867"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left subtree but no right subtree </a:t>
            </a:r>
          </a:p>
        </p:txBody>
      </p:sp>
      <p:sp>
        <p:nvSpPr>
          <p:cNvPr id="1214" name="Node to remove has a both a left subtree and a right subtree"/>
          <p:cNvSpPr txBox="1"/>
          <p:nvPr/>
        </p:nvSpPr>
        <p:spPr>
          <a:xfrm>
            <a:off x="7029250" y="7555689"/>
            <a:ext cx="539223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both a left subtree and a right subtree </a:t>
            </a:r>
          </a:p>
        </p:txBody>
      </p:sp>
      <p:sp>
        <p:nvSpPr>
          <p:cNvPr id="1215"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6"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8"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0"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1"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2"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225"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22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2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2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3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3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4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6"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250"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251"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52"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3"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54"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6"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57"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8"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9"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0"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1"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2"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63"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4"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65"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267"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68"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0"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72"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he secret ingredient to most BBST algorithms is the clever usage of a tree invariant and tree rotations."/>
          <p:cNvSpPr txBox="1"/>
          <p:nvPr/>
        </p:nvSpPr>
        <p:spPr>
          <a:xfrm>
            <a:off x="631204" y="2057573"/>
            <a:ext cx="11742392" cy="182537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The secret ingredient to most BBST algorithms is the clever usage of a </a:t>
            </a:r>
            <a:r>
              <a:rPr b="1">
                <a:solidFill>
                  <a:schemeClr val="accent6">
                    <a:hueOff val="-241736"/>
                    <a:satOff val="29413"/>
                    <a:lumOff val="20727"/>
                  </a:schemeClr>
                </a:solidFill>
              </a:rPr>
              <a:t>tree invariant</a:t>
            </a:r>
            <a:r>
              <a:t> and </a:t>
            </a:r>
            <a:r>
              <a:rPr b="1">
                <a:solidFill>
                  <a:schemeClr val="accent6">
                    <a:hueOff val="-241736"/>
                    <a:satOff val="29413"/>
                    <a:lumOff val="20727"/>
                  </a:schemeClr>
                </a:solidFill>
              </a:rPr>
              <a:t>tree rotations</a:t>
            </a:r>
            <a:r>
              <a:t>.</a:t>
            </a:r>
          </a:p>
        </p:txBody>
      </p:sp>
      <p:sp>
        <p:nvSpPr>
          <p:cNvPr id="134" name="Tree rotations"/>
          <p:cNvSpPr txBox="1">
            <a:spLocks noGrp="1"/>
          </p:cNvSpPr>
          <p:nvPr>
            <p:ph type="title"/>
          </p:nvPr>
        </p:nvSpPr>
        <p:spPr>
          <a:xfrm>
            <a:off x="1078607" y="-1"/>
            <a:ext cx="10847587" cy="1319660"/>
          </a:xfrm>
          <a:prstGeom prst="rect">
            <a:avLst/>
          </a:prstGeom>
        </p:spPr>
        <p:txBody>
          <a:bodyPr/>
          <a:lstStyle>
            <a:lvl1pPr>
              <a:defRPr b="1"/>
            </a:lvl1pPr>
          </a:lstStyle>
          <a:p>
            <a:r>
              <a:t>Tree rotations</a:t>
            </a:r>
          </a:p>
        </p:txBody>
      </p:sp>
      <p:sp>
        <p:nvSpPr>
          <p:cNvPr id="135" name="A tree invariant is a property/rule you impose on your tree that it must meet after every operation. To ensure that the invariant is always satisfied a series of tree rotations are normally applied."/>
          <p:cNvSpPr txBox="1"/>
          <p:nvPr/>
        </p:nvSpPr>
        <p:spPr>
          <a:xfrm>
            <a:off x="631204" y="4965700"/>
            <a:ext cx="11742392" cy="37081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defTabSz="566674">
              <a:defRPr sz="3492"/>
            </a:pPr>
            <a:r>
              <a:t>A tree invariant is a property/rule you impose on your tree that it must meet after every operation. To ensure that the invariant is always satisfied a series of tree rotations are normally applied.</a:t>
            </a:r>
          </a:p>
          <a:p>
            <a:pPr defTabSz="566674">
              <a:defRPr sz="3492"/>
            </a:pPr>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276"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277"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78"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9"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0"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83"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4"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85"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7"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89"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91"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2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8"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02"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0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04"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05"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8"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0"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2"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1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4"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1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6"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1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8"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19"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2"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3"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4"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5"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28"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29"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30"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1"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2"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35"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7"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39"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41"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43"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45"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8"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0"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1"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54"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55"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56"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7"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8"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0"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1"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2"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63"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4"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5"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6"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67"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8"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69"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71"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73"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4"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6"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80"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81"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82"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3"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84"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87"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89"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93"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95"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97"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2"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11"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2"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5"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1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7"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1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2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3"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4"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5"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
        <p:nvSpPr>
          <p:cNvPr id="1426"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427"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30" name="Cases II &amp; III: either the left/right child node is a subtree"/>
          <p:cNvSpPr txBox="1"/>
          <p:nvPr/>
        </p:nvSpPr>
        <p:spPr>
          <a:xfrm>
            <a:off x="232928" y="1944054"/>
            <a:ext cx="6443970"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b="1"/>
            </a:pPr>
            <a:r>
              <a:t>Cases II &amp; III:</a:t>
            </a:r>
            <a:r>
              <a:rPr b="0"/>
              <a:t> either the left/right child node is a subtree</a:t>
            </a:r>
          </a:p>
        </p:txBody>
      </p:sp>
      <p:sp>
        <p:nvSpPr>
          <p:cNvPr id="1431"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2"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4"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7"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The successor of the node we are trying to remove in these cases will be the immediate node down from the left/right subtree."/>
          <p:cNvSpPr txBox="1"/>
          <p:nvPr/>
        </p:nvSpPr>
        <p:spPr>
          <a:xfrm>
            <a:off x="1159341" y="4816717"/>
            <a:ext cx="10686118" cy="1549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immediate node down from the left/right subtree</a:t>
            </a:r>
            <a:r>
              <a:t>.</a:t>
            </a:r>
          </a:p>
        </p:txBody>
      </p:sp>
      <p:sp>
        <p:nvSpPr>
          <p:cNvPr id="1441"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3"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It may be the case that we are removing the root node of the BST, in which case its immediate child becomes the new root, as you would expect."/>
          <p:cNvSpPr txBox="1"/>
          <p:nvPr/>
        </p:nvSpPr>
        <p:spPr>
          <a:xfrm>
            <a:off x="206077" y="6845018"/>
            <a:ext cx="12592646" cy="157992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lvl1pPr>
          </a:lstStyle>
          <a:p>
            <a:r>
              <a:rPr dirty="0"/>
              <a:t>It may be the case that we are removing the root node of the BST, in which case its immediate child becomes the new root, as you would expect.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47"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4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5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5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5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57"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59"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0"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63"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64"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65"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6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7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2"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73"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4"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75"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6"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79"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80"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8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8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8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8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89"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91"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Line"/>
          <p:cNvSpPr/>
          <p:nvPr/>
        </p:nvSpPr>
        <p:spPr>
          <a:xfrm>
            <a:off x="3924845" y="1892051"/>
            <a:ext cx="682378" cy="68252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A"/>
          <p:cNvSpPr/>
          <p:nvPr/>
        </p:nvSpPr>
        <p:spPr>
          <a:xfrm>
            <a:off x="3276600" y="1219200"/>
            <a:ext cx="765126" cy="7651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9" name="B"/>
          <p:cNvSpPr/>
          <p:nvPr/>
        </p:nvSpPr>
        <p:spPr>
          <a:xfrm>
            <a:off x="2197100" y="2565400"/>
            <a:ext cx="765126" cy="7651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0" name="C"/>
          <p:cNvSpPr/>
          <p:nvPr/>
        </p:nvSpPr>
        <p:spPr>
          <a:xfrm>
            <a:off x="4165600" y="2520081"/>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1" name="Line"/>
          <p:cNvSpPr/>
          <p:nvPr/>
        </p:nvSpPr>
        <p:spPr>
          <a:xfrm flipH="1">
            <a:off x="2792908" y="1896591"/>
            <a:ext cx="594892" cy="73181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H="1">
            <a:off x="1808658" y="3265909"/>
            <a:ext cx="534195" cy="6959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Line"/>
          <p:cNvSpPr/>
          <p:nvPr/>
        </p:nvSpPr>
        <p:spPr>
          <a:xfrm>
            <a:off x="2745209" y="3314030"/>
            <a:ext cx="406574" cy="642690"/>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 name="D"/>
          <p:cNvSpPr/>
          <p:nvPr/>
        </p:nvSpPr>
        <p:spPr>
          <a:xfrm>
            <a:off x="1384300" y="3891681"/>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5" name="E"/>
          <p:cNvSpPr/>
          <p:nvPr/>
        </p:nvSpPr>
        <p:spPr>
          <a:xfrm>
            <a:off x="2713273" y="3891681"/>
            <a:ext cx="855763"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 name="Line"/>
          <p:cNvSpPr/>
          <p:nvPr/>
        </p:nvSpPr>
        <p:spPr>
          <a:xfrm>
            <a:off x="10097045" y="1863042"/>
            <a:ext cx="682378" cy="68252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 name="B"/>
          <p:cNvSpPr/>
          <p:nvPr/>
        </p:nvSpPr>
        <p:spPr>
          <a:xfrm>
            <a:off x="9448800" y="1190190"/>
            <a:ext cx="765126" cy="76512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8" name="D"/>
          <p:cNvSpPr/>
          <p:nvPr/>
        </p:nvSpPr>
        <p:spPr>
          <a:xfrm>
            <a:off x="8518574" y="2554572"/>
            <a:ext cx="855763"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9" name="Line"/>
          <p:cNvSpPr/>
          <p:nvPr/>
        </p:nvSpPr>
        <p:spPr>
          <a:xfrm flipH="1">
            <a:off x="8965108" y="1867582"/>
            <a:ext cx="594892" cy="73181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 name="Line"/>
          <p:cNvSpPr/>
          <p:nvPr/>
        </p:nvSpPr>
        <p:spPr>
          <a:xfrm flipH="1">
            <a:off x="10101758" y="3224200"/>
            <a:ext cx="534195" cy="6959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Line"/>
          <p:cNvSpPr/>
          <p:nvPr/>
        </p:nvSpPr>
        <p:spPr>
          <a:xfrm>
            <a:off x="11063709" y="3234221"/>
            <a:ext cx="406575" cy="642690"/>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 name="E"/>
          <p:cNvSpPr/>
          <p:nvPr/>
        </p:nvSpPr>
        <p:spPr>
          <a:xfrm>
            <a:off x="9677400" y="3849972"/>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3" name="C"/>
          <p:cNvSpPr/>
          <p:nvPr/>
        </p:nvSpPr>
        <p:spPr>
          <a:xfrm>
            <a:off x="11031773" y="3811872"/>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4" name="A"/>
          <p:cNvSpPr/>
          <p:nvPr/>
        </p:nvSpPr>
        <p:spPr>
          <a:xfrm>
            <a:off x="10452100" y="2536390"/>
            <a:ext cx="765126" cy="76512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5" name="Line"/>
          <p:cNvSpPr/>
          <p:nvPr/>
        </p:nvSpPr>
        <p:spPr>
          <a:xfrm>
            <a:off x="5569842" y="2679700"/>
            <a:ext cx="250316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 name="Line"/>
          <p:cNvSpPr/>
          <p:nvPr/>
        </p:nvSpPr>
        <p:spPr>
          <a:xfrm flipH="1" flipV="1">
            <a:off x="5518385" y="3124199"/>
            <a:ext cx="25031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7" name="Right rotation"/>
          <p:cNvSpPr txBox="1"/>
          <p:nvPr/>
        </p:nvSpPr>
        <p:spPr>
          <a:xfrm>
            <a:off x="4837472" y="1951347"/>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Right rotation</a:t>
            </a:r>
          </a:p>
        </p:txBody>
      </p:sp>
      <p:sp>
        <p:nvSpPr>
          <p:cNvPr id="158" name="Left rotation"/>
          <p:cNvSpPr txBox="1"/>
          <p:nvPr/>
        </p:nvSpPr>
        <p:spPr>
          <a:xfrm>
            <a:off x="4981516" y="332422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Left rotation</a:t>
            </a:r>
          </a:p>
        </p:txBody>
      </p:sp>
      <p:sp>
        <p:nvSpPr>
          <p:cNvPr id="159" name="Q: Why does this work? Why are you allowed to change the structure of a tree like this?"/>
          <p:cNvSpPr txBox="1"/>
          <p:nvPr/>
        </p:nvSpPr>
        <p:spPr>
          <a:xfrm>
            <a:off x="114324" y="5308600"/>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t>Q:</a:t>
            </a:r>
            <a:r>
              <a:t> Why does this work? Why are you allowed to change the structure of a tree like this?</a:t>
            </a:r>
          </a:p>
        </p:txBody>
      </p:sp>
      <p:sp>
        <p:nvSpPr>
          <p:cNvPr id="160" name="Short answer: In the left tree we know that  D &lt; B &lt; E &lt; A &lt; C and this remains true for the right subtree, so we didn’t break the BST invariant and, therefore, this is a valid transformation."/>
          <p:cNvSpPr txBox="1"/>
          <p:nvPr/>
        </p:nvSpPr>
        <p:spPr>
          <a:xfrm>
            <a:off x="114324" y="6654799"/>
            <a:ext cx="12641040"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Short answer:</a:t>
            </a:r>
            <a:r>
              <a:t> In the left tree we know that  D &lt; B &lt; E &lt; A &lt; C and this remains true for the right subtree, so we didn’t break the BST invariant and, therefore, this is a valid transformation.</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95"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96"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7"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9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0"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0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2"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0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4"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5"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07"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8"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1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1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6"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19"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0"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21"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2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2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2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0"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31"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33"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35"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39"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1540"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41"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4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4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4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9"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50"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53"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1554"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5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5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5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1"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6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3"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64"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67"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8"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9"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0"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1" name="Q: In which subtree will the successor of the node we are trying to remove be?"/>
          <p:cNvSpPr txBox="1"/>
          <p:nvPr/>
        </p:nvSpPr>
        <p:spPr>
          <a:xfrm>
            <a:off x="114324" y="4714554"/>
            <a:ext cx="12776151"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b="1" dirty="0"/>
              <a:t>Q:</a:t>
            </a:r>
            <a:r>
              <a:rPr dirty="0"/>
              <a:t> In which subtree will the successor of the node we are trying to remove be?</a:t>
            </a:r>
          </a:p>
        </p:txBody>
      </p:sp>
      <p:sp>
        <p:nvSpPr>
          <p:cNvPr id="1572"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3"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Case IV: Node to remove has both a left subtree and a right subtree"/>
          <p:cNvSpPr txBox="1"/>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77"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8"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9"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0"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Q: In which subtree will the successor of the node we are trying to remove be?"/>
          <p:cNvSpPr txBox="1"/>
          <p:nvPr/>
        </p:nvSpPr>
        <p:spPr>
          <a:xfrm>
            <a:off x="114324" y="4714554"/>
            <a:ext cx="12776151"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b="1" dirty="0"/>
              <a:t>Q:</a:t>
            </a:r>
            <a:r>
              <a:rPr dirty="0"/>
              <a:t> In which subtree will the successor of the node we are trying to remove be?</a:t>
            </a:r>
          </a:p>
        </p:txBody>
      </p:sp>
      <p:sp>
        <p:nvSpPr>
          <p:cNvPr id="1582"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3"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A: The answer is both! The successor can either be the largest value in the left subtree OR the smallest value in the right subtree."/>
          <p:cNvSpPr txBox="1"/>
          <p:nvPr/>
        </p:nvSpPr>
        <p:spPr>
          <a:xfrm>
            <a:off x="957075" y="6297607"/>
            <a:ext cx="11365907"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1585" name="Case IV: Node to remove has both a left subtree and a right subtree"/>
          <p:cNvSpPr txBox="1"/>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88" name="Once the successor node has been identified (if it exists), replace the value of the node to remove with the value in the successor node.…"/>
          <p:cNvSpPr txBox="1"/>
          <p:nvPr/>
        </p:nvSpPr>
        <p:spPr>
          <a:xfrm>
            <a:off x="304237" y="2565400"/>
            <a:ext cx="12396326" cy="6350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Once the successor node has been identified (if it exists), replace the value of the node to remove with the value in the successor node. </a:t>
            </a:r>
          </a:p>
          <a:p>
            <a:endParaRPr/>
          </a:p>
          <a:p>
            <a:r>
              <a:rPr b="1"/>
              <a:t>NOTE:</a:t>
            </a:r>
            <a:r>
              <a:t> Don’t forget to remove the duplicate value of the successor node that still exists in the tree at this point! One strategy to resolve this is by calling the function again recursively but with the value to remove as the value in the successor node.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59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93"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59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60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60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4"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5"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60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60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11"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1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61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62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623" name="Let’s remove node 7. This is a case IV removal."/>
          <p:cNvSpPr txBox="1"/>
          <p:nvPr/>
        </p:nvSpPr>
        <p:spPr>
          <a:xfrm>
            <a:off x="-273553" y="227678"/>
            <a:ext cx="13490799"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Let’s remove node 7. This is a case IV removal.</a:t>
            </a:r>
          </a:p>
        </p:txBody>
      </p:sp>
      <p:sp>
        <p:nvSpPr>
          <p:cNvPr id="1624" name="NOTE: This is a removal example for BSTs in general, not an AVL tree per se."/>
          <p:cNvSpPr txBox="1"/>
          <p:nvPr/>
        </p:nvSpPr>
        <p:spPr>
          <a:xfrm>
            <a:off x="248569" y="1067120"/>
            <a:ext cx="12225636"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b="1" dirty="0"/>
              <a:t>NOTE:</a:t>
            </a:r>
            <a:r>
              <a:rPr dirty="0"/>
              <a:t> This is a removal example for BSTs in general, not an AVL tree per se.</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7"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62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9"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30"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635"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637"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639"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41"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643"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645"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47"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9"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1"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2"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3"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4"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655"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6"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657"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659" name="Let’s remove node 7. This is a case IV removal."/>
          <p:cNvSpPr txBox="1"/>
          <p:nvPr/>
        </p:nvSpPr>
        <p:spPr>
          <a:xfrm>
            <a:off x="-273553" y="227678"/>
            <a:ext cx="13490799"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Let’s remove node 7. This is a case IV removal.</a:t>
            </a:r>
          </a:p>
        </p:txBody>
      </p:sp>
      <p:sp>
        <p:nvSpPr>
          <p:cNvPr id="1660" name="NOTE: This is a removal example for BSTs in general, not an AVL tree per se."/>
          <p:cNvSpPr txBox="1"/>
          <p:nvPr/>
        </p:nvSpPr>
        <p:spPr>
          <a:xfrm>
            <a:off x="248569" y="1067120"/>
            <a:ext cx="12225636"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b="1" dirty="0"/>
              <a:t>NOTE:</a:t>
            </a:r>
            <a:r>
              <a:rPr dirty="0"/>
              <a:t> This is a removal example for BSTs in general, not an AVL tree per 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all that all BBSTs are BSTs so the BST invariant holds. This means that for every node n, n.left &lt; n and n &lt; n.right."/>
          <p:cNvSpPr txBox="1"/>
          <p:nvPr/>
        </p:nvSpPr>
        <p:spPr>
          <a:xfrm>
            <a:off x="550515" y="1542424"/>
            <a:ext cx="11950378"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Recall that all BBSTs are BSTs so the BST invariant holds. This means that for every node </a:t>
            </a:r>
            <a:r>
              <a:rPr i="1" dirty="0"/>
              <a:t>n,</a:t>
            </a:r>
            <a:r>
              <a:rPr dirty="0"/>
              <a:t> </a:t>
            </a:r>
            <a:r>
              <a:rPr i="1" dirty="0" err="1">
                <a:solidFill>
                  <a:schemeClr val="accent4">
                    <a:hueOff val="102361"/>
                    <a:satOff val="14118"/>
                    <a:lumOff val="10675"/>
                  </a:schemeClr>
                </a:solidFill>
              </a:rPr>
              <a:t>n.left</a:t>
            </a:r>
            <a:r>
              <a:rPr i="1" dirty="0">
                <a:solidFill>
                  <a:schemeClr val="accent4">
                    <a:hueOff val="102361"/>
                    <a:satOff val="14118"/>
                    <a:lumOff val="10675"/>
                  </a:schemeClr>
                </a:solidFill>
              </a:rPr>
              <a:t> &lt; n </a:t>
            </a:r>
            <a:r>
              <a:rPr dirty="0"/>
              <a:t>and</a:t>
            </a:r>
            <a:r>
              <a:rPr i="1" dirty="0">
                <a:solidFill>
                  <a:schemeClr val="accent4">
                    <a:hueOff val="102361"/>
                    <a:satOff val="14118"/>
                    <a:lumOff val="10675"/>
                  </a:schemeClr>
                </a:solidFill>
              </a:rPr>
              <a:t> n &lt; </a:t>
            </a:r>
            <a:r>
              <a:rPr i="1" dirty="0" err="1">
                <a:solidFill>
                  <a:schemeClr val="accent4">
                    <a:hueOff val="102361"/>
                    <a:satOff val="14118"/>
                    <a:lumOff val="10675"/>
                  </a:schemeClr>
                </a:solidFill>
              </a:rPr>
              <a:t>n.right</a:t>
            </a:r>
            <a:r>
              <a:rPr i="1" dirty="0">
                <a:solidFill>
                  <a:schemeClr val="accent4">
                    <a:hueOff val="102361"/>
                    <a:satOff val="14118"/>
                    <a:lumOff val="10675"/>
                  </a:schemeClr>
                </a:solidFill>
              </a:rPr>
              <a:t>.</a:t>
            </a:r>
          </a:p>
        </p:txBody>
      </p:sp>
      <p:sp>
        <p:nvSpPr>
          <p:cNvPr id="163" name="Long answer"/>
          <p:cNvSpPr txBox="1">
            <a:spLocks noGrp="1"/>
          </p:cNvSpPr>
          <p:nvPr>
            <p:ph type="title"/>
          </p:nvPr>
        </p:nvSpPr>
        <p:spPr>
          <a:xfrm>
            <a:off x="1078607" y="-1"/>
            <a:ext cx="10847587" cy="831951"/>
          </a:xfrm>
          <a:prstGeom prst="rect">
            <a:avLst/>
          </a:prstGeom>
        </p:spPr>
        <p:txBody>
          <a:bodyPr/>
          <a:lstStyle>
            <a:lvl1pPr>
              <a:defRPr sz="4500" b="1"/>
            </a:lvl1pPr>
          </a:lstStyle>
          <a:p>
            <a:r>
              <a:t>Long answer</a:t>
            </a:r>
          </a:p>
        </p:txBody>
      </p:sp>
      <p:sp>
        <p:nvSpPr>
          <p:cNvPr id="164" name="It does not matter what the structure of the tree looks; all we care about is that the BST invariant holds. This means we can shuffle/transform/rotate the values and nodes in the tree as we please as long as the BST invariant remains satisfied!"/>
          <p:cNvSpPr txBox="1"/>
          <p:nvPr/>
        </p:nvSpPr>
        <p:spPr>
          <a:xfrm>
            <a:off x="0" y="5173547"/>
            <a:ext cx="13051409" cy="342657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It does not matter what the structure of the tree looks; all we care about is that the BST invariant holds. This means we can shuffle/transform/rotate the values and nodes in the tree as we please as long as the BST invariant remains satisfied!</a:t>
            </a:r>
          </a:p>
        </p:txBody>
      </p:sp>
      <p:sp>
        <p:nvSpPr>
          <p:cNvPr id="165" name="NOTE: The above assumes we only have unique values, otherwise we’d have to consider the case where n.left ≤ n and n ≤ n.right"/>
          <p:cNvSpPr txBox="1"/>
          <p:nvPr/>
        </p:nvSpPr>
        <p:spPr>
          <a:xfrm>
            <a:off x="550515" y="3578299"/>
            <a:ext cx="11821320" cy="9347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nSpc>
                <a:spcPct val="60000"/>
              </a:lnSpc>
            </a:pPr>
            <a:r>
              <a:rPr b="1" baseline="31999"/>
              <a:t>NOTE:</a:t>
            </a:r>
            <a:r>
              <a:rPr baseline="31999"/>
              <a:t> The above assumes we only have unique values, otherwise we’d have to consider the case where n.left ≤ n and n ≤ n.right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6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6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6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6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6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6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6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6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695"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69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0"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7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7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7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7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30"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7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7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7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7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65"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7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7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7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7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7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00"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0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8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8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35" name="Copy the value from the node found in right subtree (11) to the node we want to remove."/>
          <p:cNvSpPr txBox="1"/>
          <p:nvPr/>
        </p:nvSpPr>
        <p:spPr>
          <a:xfrm>
            <a:off x="389582" y="373231"/>
            <a:ext cx="12225636"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Copy the value from the node found in right subtree (11) to the node we want to remove.</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8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5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5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85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5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6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6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6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70" name="Copy the value from the node found in right subtree (11) to the node we want to remove."/>
          <p:cNvSpPr txBox="1"/>
          <p:nvPr/>
        </p:nvSpPr>
        <p:spPr>
          <a:xfrm>
            <a:off x="389582" y="373231"/>
            <a:ext cx="12225636"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Copy the value from the node found in right subtree (11) to the node we want to remove.</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7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7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7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7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8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88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8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8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8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89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9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9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9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0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05" name="Now we have to remove the 11 we found in the right subtree. Luckily, the node we find will always be either a Case I, II, III removal."/>
          <p:cNvSpPr txBox="1"/>
          <p:nvPr/>
        </p:nvSpPr>
        <p:spPr>
          <a:xfrm>
            <a:off x="114324" y="187788"/>
            <a:ext cx="12776151"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Now we have to remove the 11 we found in the right subtree. Luckily, the node we find will always be either a Case I, II, III removal.</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0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1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1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1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1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91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2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2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2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92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7"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2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3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3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40" name="Now we have to remove the 11 we found in the right subtree. Luckily, the node we find will always be either a Case I, II, III removal."/>
          <p:cNvSpPr txBox="1"/>
          <p:nvPr/>
        </p:nvSpPr>
        <p:spPr>
          <a:xfrm>
            <a:off x="114324" y="187788"/>
            <a:ext cx="12776151"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Now we have to remove the 11 we found in the right subtree. Luckily, the node we find will always be either a Case I, II, III removal.</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4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4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5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95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5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5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95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0"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61"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6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6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73" name="Now we have to remove the 11 we found in the right subtree. Luckily, the node we find will always be either a Case I, II, III removal."/>
          <p:cNvSpPr txBox="1"/>
          <p:nvPr/>
        </p:nvSpPr>
        <p:spPr>
          <a:xfrm>
            <a:off x="114324" y="187788"/>
            <a:ext cx="12776151"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Now we have to remove the 11 we found in the right subtree. Luckily, the node we find will always be either a Case I, II, III removal.</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5"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6"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77"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78"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9"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1"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82"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84"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5"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986"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8"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9"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90"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992"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3"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94"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5"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6"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7"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8"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9"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00"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1"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02"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3"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04"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6" name="Now we have to remove the 11 we found in the right subtree. Luckily, the node we find will always be either a Case I, II, III removal."/>
          <p:cNvSpPr txBox="1"/>
          <p:nvPr/>
        </p:nvSpPr>
        <p:spPr>
          <a:xfrm>
            <a:off x="114324" y="187788"/>
            <a:ext cx="12776151"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Now we have to remove the 11 we found in the right subtree. Luckily, the node we find will always be either a Case I, II, III removal.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8"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9"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0"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1"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3"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
        <p:nvSpPr>
          <p:cNvPr id="176"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179" name="P"/>
          <p:cNvGrpSpPr/>
          <p:nvPr/>
        </p:nvGrpSpPr>
        <p:grpSpPr>
          <a:xfrm>
            <a:off x="9169400" y="348126"/>
            <a:ext cx="949995" cy="949996"/>
            <a:chOff x="0" y="0"/>
            <a:chExt cx="949994" cy="949994"/>
          </a:xfrm>
        </p:grpSpPr>
        <p:sp>
          <p:nvSpPr>
            <p:cNvPr id="17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177" name="P" descr="P"/>
            <p:cNvPicPr>
              <a:picLocks/>
            </p:cNvPicPr>
            <p:nvPr/>
          </p:nvPicPr>
          <p:blipFill>
            <a:blip r:embed="rId3"/>
            <a:stretch>
              <a:fillRect/>
            </a:stretch>
          </p:blipFill>
          <p:spPr>
            <a:xfrm>
              <a:off x="0" y="0"/>
              <a:ext cx="949995" cy="949995"/>
            </a:xfrm>
            <a:prstGeom prst="rect">
              <a:avLst/>
            </a:prstGeom>
            <a:effectLst/>
          </p:spPr>
        </p:pic>
      </p:grpSp>
      <p:sp>
        <p:nvSpPr>
          <p:cNvPr id="180"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1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11"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1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1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201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2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2"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3"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2025"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27"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8"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9"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0"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31"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2"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3"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4"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6"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37"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8"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9" name="Now we have to remove the 11 we found in the right subtree. Luckily, the node we find will always be either a Case I, II, III removal."/>
          <p:cNvSpPr txBox="1"/>
          <p:nvPr/>
        </p:nvSpPr>
        <p:spPr>
          <a:xfrm>
            <a:off x="114324" y="187788"/>
            <a:ext cx="12776151"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Now we have to remove the 11 we found in the right subtree. Luckily, the node we find will always be either a Case I, II, III removal.</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43"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44"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5"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48"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9"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50"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2052"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3"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4"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6"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7"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2058"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60"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1"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2"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4"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5"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66"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7"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68"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9"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70"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1"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2" name="Now we have to remove the 11 we found in the right subtree. Luckily, the node we find will always be either a Case I, II, III removal."/>
          <p:cNvSpPr txBox="1"/>
          <p:nvPr/>
        </p:nvSpPr>
        <p:spPr>
          <a:xfrm>
            <a:off x="114324" y="187788"/>
            <a:ext cx="12776151"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Now we have to remove the 11 we found in the right subtree. Luckily, the node we find will always be either a Case I, II, III removal.</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 name="Augmenting BST Removal…"/>
          <p:cNvSpPr txBox="1">
            <a:spLocks noGrp="1"/>
          </p:cNvSpPr>
          <p:nvPr>
            <p:ph type="title"/>
          </p:nvPr>
        </p:nvSpPr>
        <p:spPr>
          <a:xfrm>
            <a:off x="298089" y="118533"/>
            <a:ext cx="12307815" cy="2039409"/>
          </a:xfrm>
          <a:prstGeom prst="rect">
            <a:avLst/>
          </a:prstGeom>
        </p:spPr>
        <p:txBody>
          <a:bodyPr/>
          <a:lstStyle/>
          <a:p>
            <a:pPr defTabSz="479044">
              <a:defRPr sz="6560" b="1"/>
            </a:pPr>
            <a:r>
              <a:t>Augmenting BST Removal </a:t>
            </a:r>
          </a:p>
          <a:p>
            <a:pPr defTabSz="479044">
              <a:defRPr sz="6560" b="1"/>
            </a:pPr>
            <a:r>
              <a:t>Algorithm for AVL Tree</a:t>
            </a:r>
          </a:p>
        </p:txBody>
      </p:sp>
      <p:sp>
        <p:nvSpPr>
          <p:cNvPr id="2075" name="Augmenting the removal algorithm from a plain BST implementation to an AVL tree is just as easy as adding two lines of code:"/>
          <p:cNvSpPr txBox="1"/>
          <p:nvPr/>
        </p:nvSpPr>
        <p:spPr>
          <a:xfrm>
            <a:off x="-100807" y="2278062"/>
            <a:ext cx="13105607"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Augmenting the removal algorithm from a plain BST implementation to an AVL tree is just as easy as adding two lines of code:</a:t>
            </a:r>
          </a:p>
        </p:txBody>
      </p:sp>
      <p:sp>
        <p:nvSpPr>
          <p:cNvPr id="2076" name="function remove(node, value):…"/>
          <p:cNvSpPr txBox="1"/>
          <p:nvPr/>
        </p:nvSpPr>
        <p:spPr>
          <a:xfrm>
            <a:off x="2015066" y="4142316"/>
            <a:ext cx="9655003"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function</a:t>
            </a:r>
            <a:r>
              <a:t> remove(node, value):</a:t>
            </a:r>
          </a:p>
          <a:p>
            <a:pPr lvl="2" algn="l"/>
            <a:r>
              <a:t>…</a:t>
            </a:r>
          </a:p>
          <a:p>
            <a:pPr lvl="2" algn="l">
              <a:defRPr>
                <a:solidFill>
                  <a:schemeClr val="accent1">
                    <a:hueOff val="-136794"/>
                    <a:satOff val="-2150"/>
                    <a:lumOff val="15693"/>
                  </a:schemeClr>
                </a:solidFill>
              </a:defRPr>
            </a:pPr>
            <a:r>
              <a:t># Code for BST item removal here</a:t>
            </a:r>
          </a:p>
          <a:p>
            <a:pPr lvl="2" algn="l"/>
            <a:r>
              <a:t>…</a:t>
            </a:r>
          </a:p>
          <a:p>
            <a:pPr lvl="2" algn="l"/>
            <a:endParaRPr/>
          </a:p>
          <a:p>
            <a:pPr lvl="2" algn="l">
              <a:defRPr>
                <a:solidFill>
                  <a:schemeClr val="accent1">
                    <a:hueOff val="-136794"/>
                    <a:satOff val="-2150"/>
                    <a:lumOff val="15693"/>
                  </a:schemeClr>
                </a:solidFill>
              </a:defRPr>
            </a:pPr>
            <a:r>
              <a:t># Update balance factor</a:t>
            </a:r>
          </a:p>
          <a:p>
            <a:pPr lvl="2" algn="l"/>
            <a:r>
              <a:t>update(node)</a:t>
            </a:r>
          </a:p>
          <a:p>
            <a:pPr lvl="2" algn="l"/>
            <a:endParaRPr/>
          </a:p>
          <a:p>
            <a:pPr lvl="2" algn="l">
              <a:defRPr>
                <a:solidFill>
                  <a:schemeClr val="accent1">
                    <a:hueOff val="-136794"/>
                    <a:satOff val="-2150"/>
                    <a:lumOff val="15693"/>
                  </a:schemeClr>
                </a:solidFill>
              </a:defRPr>
            </a:pPr>
            <a:r>
              <a:t># Rebalance tree</a:t>
            </a:r>
          </a:p>
          <a:p>
            <a:pPr lvl="2" algn="l"/>
            <a:r>
              <a:rPr b="1">
                <a:solidFill>
                  <a:schemeClr val="accent5">
                    <a:hueOff val="101205"/>
                    <a:satOff val="-13598"/>
                    <a:lumOff val="23877"/>
                  </a:schemeClr>
                </a:solidFill>
              </a:rPr>
              <a:t>return</a:t>
            </a:r>
            <a:r>
              <a:t> balance(node)</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Next Video: AVL Tree Source Code"/>
          <p:cNvSpPr txBox="1">
            <a:spLocks noGrp="1"/>
          </p:cNvSpPr>
          <p:nvPr>
            <p:ph type="title"/>
          </p:nvPr>
        </p:nvSpPr>
        <p:spPr>
          <a:xfrm>
            <a:off x="318107" y="-94334"/>
            <a:ext cx="12307815" cy="1171312"/>
          </a:xfrm>
          <a:prstGeom prst="rect">
            <a:avLst/>
          </a:prstGeom>
        </p:spPr>
        <p:txBody>
          <a:bodyPr/>
          <a:lstStyle>
            <a:lvl1pPr defTabSz="362204">
              <a:defRPr sz="4960" b="1"/>
            </a:lvl1pPr>
          </a:lstStyle>
          <a:p>
            <a:r>
              <a:t>Next Video: AVL Tree Source Code</a:t>
            </a:r>
          </a:p>
        </p:txBody>
      </p:sp>
      <p:sp>
        <p:nvSpPr>
          <p:cNvPr id="2079" name="Source code for the AVL tree can be found at:"/>
          <p:cNvSpPr txBox="1"/>
          <p:nvPr/>
        </p:nvSpPr>
        <p:spPr>
          <a:xfrm>
            <a:off x="431452" y="7255321"/>
            <a:ext cx="12081124" cy="8986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51206">
              <a:defRPr sz="3440"/>
            </a:lvl1pPr>
          </a:lstStyle>
          <a:p>
            <a:r>
              <a:t>Source code for the AVL tree can be found at:</a:t>
            </a:r>
          </a:p>
        </p:txBody>
      </p:sp>
      <p:sp>
        <p:nvSpPr>
          <p:cNvPr id="2080" name="https://github.com/williamfiset/data-structures"/>
          <p:cNvSpPr txBox="1"/>
          <p:nvPr/>
        </p:nvSpPr>
        <p:spPr>
          <a:xfrm>
            <a:off x="163264" y="8115300"/>
            <a:ext cx="12617500" cy="15710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362204">
              <a:defRPr sz="4960" u="sng">
                <a:hlinkClick r:id="rId2"/>
              </a:defRPr>
            </a:lvl1pPr>
          </a:lstStyle>
          <a:p>
            <a:pPr>
              <a:defRPr u="none"/>
            </a:pPr>
            <a:r>
              <a:rPr u="sng">
                <a:hlinkClick r:id="rId2"/>
              </a:rPr>
              <a:t>https://github.com/williamfiset/data-structures</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 name="AVL Tree…"/>
          <p:cNvSpPr txBox="1">
            <a:spLocks noGrp="1"/>
          </p:cNvSpPr>
          <p:nvPr>
            <p:ph type="title"/>
          </p:nvPr>
        </p:nvSpPr>
        <p:spPr>
          <a:xfrm>
            <a:off x="295636" y="1640511"/>
            <a:ext cx="12413528" cy="4281639"/>
          </a:xfrm>
          <a:prstGeom prst="rect">
            <a:avLst/>
          </a:prstGeom>
        </p:spPr>
        <p:txBody>
          <a:bodyPr/>
          <a:lstStyle/>
          <a:p>
            <a:pPr>
              <a:defRPr sz="11000" b="1"/>
            </a:pPr>
            <a:r>
              <a:t>AVL Tree</a:t>
            </a:r>
          </a:p>
          <a:p>
            <a:pPr>
              <a:defRPr sz="11000" b="1"/>
            </a:pPr>
            <a:r>
              <a:t>Source Code</a:t>
            </a:r>
          </a:p>
        </p:txBody>
      </p:sp>
      <p:sp>
        <p:nvSpPr>
          <p:cNvPr id="2083" name="William Fiset"/>
          <p:cNvSpPr txBox="1">
            <a:spLocks noGrp="1"/>
          </p:cNvSpPr>
          <p:nvPr>
            <p:ph type="body" sz="quarter" idx="4294967295"/>
          </p:nvPr>
        </p:nvSpPr>
        <p:spPr>
          <a:xfrm>
            <a:off x="1270000" y="7125738"/>
            <a:ext cx="10464800" cy="1130301"/>
          </a:xfrm>
          <a:prstGeom prst="rect">
            <a:avLst/>
          </a:prstGeom>
        </p:spPr>
        <p:txBody>
          <a:bodyPr anchor="t"/>
          <a:lstStyle>
            <a:lvl1pPr marL="0" indent="0" algn="ctr">
              <a:spcBef>
                <a:spcPts val="0"/>
              </a:spcBef>
              <a:buSzTx/>
              <a:buNone/>
              <a:defRPr sz="4500" b="1"/>
            </a:lvl1pPr>
          </a:lstStyle>
          <a:p>
            <a:r>
              <a:t>William Fiset</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Source Code Link"/>
          <p:cNvSpPr txBox="1">
            <a:spLocks noGrp="1"/>
          </p:cNvSpPr>
          <p:nvPr>
            <p:ph type="title"/>
          </p:nvPr>
        </p:nvSpPr>
        <p:spPr>
          <a:xfrm>
            <a:off x="-858320" y="419245"/>
            <a:ext cx="14100187" cy="2169240"/>
          </a:xfrm>
          <a:prstGeom prst="rect">
            <a:avLst/>
          </a:prstGeom>
        </p:spPr>
        <p:txBody>
          <a:bodyPr/>
          <a:lstStyle>
            <a:lvl1pPr>
              <a:defRPr sz="9000" b="1"/>
            </a:lvl1pPr>
          </a:lstStyle>
          <a:p>
            <a:r>
              <a:t>Source Code Link</a:t>
            </a:r>
          </a:p>
        </p:txBody>
      </p:sp>
      <p:sp>
        <p:nvSpPr>
          <p:cNvPr id="2086" name="NOTE: Make sure you have understood the previous video sections explaining how a AVL works before continuing!"/>
          <p:cNvSpPr txBox="1"/>
          <p:nvPr/>
        </p:nvSpPr>
        <p:spPr>
          <a:xfrm>
            <a:off x="562111" y="6974416"/>
            <a:ext cx="11880578"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NOTE</a:t>
            </a:r>
            <a:r>
              <a:t>: Make sure you have understood the previous video sections explaining how a AVL works before continuing! </a:t>
            </a:r>
          </a:p>
        </p:txBody>
      </p:sp>
      <p:sp>
        <p:nvSpPr>
          <p:cNvPr id="2087" name="Implementation source code and tests can all be found at the following link:"/>
          <p:cNvSpPr txBox="1"/>
          <p:nvPr/>
        </p:nvSpPr>
        <p:spPr>
          <a:xfrm>
            <a:off x="235754" y="2707803"/>
            <a:ext cx="12533292" cy="15270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303783">
              <a:defRPr sz="4160"/>
            </a:lvl1pPr>
          </a:lstStyle>
          <a:p>
            <a:r>
              <a:t>Implementation source code and tests can all be found at the following link:</a:t>
            </a:r>
          </a:p>
        </p:txBody>
      </p:sp>
      <p:sp>
        <p:nvSpPr>
          <p:cNvPr id="2088" name="github.com/williamfiset/data-structures"/>
          <p:cNvSpPr txBox="1"/>
          <p:nvPr/>
        </p:nvSpPr>
        <p:spPr>
          <a:xfrm>
            <a:off x="34041" y="5050088"/>
            <a:ext cx="129367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300" b="1" u="sng">
                <a:hlinkClick r:id="rId2"/>
              </a:defRPr>
            </a:lvl1pPr>
          </a:lstStyle>
          <a:p>
            <a:pPr>
              <a:defRPr u="none"/>
            </a:pPr>
            <a:r>
              <a:rPr u="sng">
                <a:hlinkClick r:id="rId2"/>
              </a:rPr>
              <a:t>github.com/williamfiset/data-structures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TotalTime>
  <Words>5094</Words>
  <Application>Microsoft Macintosh PowerPoint</Application>
  <PresentationFormat>Custom</PresentationFormat>
  <Paragraphs>1189</Paragraphs>
  <Slides>95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Helvetica</vt:lpstr>
      <vt:lpstr>Helvetica Light</vt:lpstr>
      <vt:lpstr>Helvetica Neue</vt:lpstr>
      <vt:lpstr>Menlo</vt:lpstr>
      <vt:lpstr>Black</vt:lpstr>
      <vt:lpstr>Balanced Binary Search Trees (BBSTs)</vt:lpstr>
      <vt:lpstr>What is a BBST?</vt:lpstr>
      <vt:lpstr>Complexity of Binary Search Trees</vt:lpstr>
      <vt:lpstr>Complexity of Balanced Binary Search Trees</vt:lpstr>
      <vt:lpstr>Tree Rotations!</vt:lpstr>
      <vt:lpstr>Tree rotations</vt:lpstr>
      <vt:lpstr>PowerPoint Presentation</vt:lpstr>
      <vt:lpstr>Long answer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Video: AVL Tree Insertion</vt:lpstr>
      <vt:lpstr>Inserting Elements into an AVL Tree</vt:lpstr>
      <vt:lpstr>AVL Tree Introduction</vt:lpstr>
      <vt:lpstr>AVL Tree Invariant</vt:lpstr>
      <vt:lpstr>Node Information to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AVL Tree Rotation Method</vt:lpstr>
      <vt:lpstr>Next Video: AVL Tree Removals</vt:lpstr>
      <vt:lpstr>Removing Elements from an AVL Tree</vt:lpstr>
      <vt:lpstr>Removing Elements from a BST</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Augmenting BST Removal  Algorithm for AVL Tree</vt:lpstr>
      <vt:lpstr>Next Video: AVL Tree Source Code</vt:lpstr>
      <vt:lpstr>AVL Tree Source Code</vt:lpstr>
      <vt:lpstr>Source Code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Binary Search Trees (BBSTs)</dc:title>
  <cp:lastModifiedBy>Donghao Huang</cp:lastModifiedBy>
  <cp:revision>13</cp:revision>
  <dcterms:modified xsi:type="dcterms:W3CDTF">2021-12-03T03:53:14Z</dcterms:modified>
</cp:coreProperties>
</file>