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84" r:id="rId4"/>
    <p:sldId id="274" r:id="rId5"/>
    <p:sldId id="308" r:id="rId6"/>
    <p:sldId id="296" r:id="rId7"/>
    <p:sldId id="297" r:id="rId8"/>
    <p:sldId id="300" r:id="rId9"/>
    <p:sldId id="298" r:id="rId10"/>
    <p:sldId id="299" r:id="rId11"/>
    <p:sldId id="285" r:id="rId12"/>
    <p:sldId id="268" r:id="rId13"/>
    <p:sldId id="303" r:id="rId14"/>
    <p:sldId id="286" r:id="rId15"/>
    <p:sldId id="302" r:id="rId16"/>
    <p:sldId id="304" r:id="rId17"/>
    <p:sldId id="305" r:id="rId18"/>
    <p:sldId id="287" r:id="rId19"/>
    <p:sldId id="306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84CBC5"/>
    <a:srgbClr val="29B9A6"/>
    <a:srgbClr val="F47264"/>
    <a:srgbClr val="F8D35E"/>
    <a:srgbClr val="144C74"/>
    <a:srgbClr val="1B6AA3"/>
    <a:srgbClr val="FFC20F"/>
    <a:srgbClr val="14507A"/>
    <a:srgbClr val="45B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2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5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8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7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3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2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8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8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3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6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7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6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0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7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3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13486" y="1684452"/>
            <a:ext cx="5192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人工智能成果展示</a:t>
            </a:r>
            <a:endParaRPr lang="en-US" altLang="zh-CN" sz="80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7265023" y="5399371"/>
            <a:ext cx="47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梁晓周 吴红薇 王辉</a:t>
            </a: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4459311" cy="535149"/>
            <a:chOff x="-12700" y="587118"/>
            <a:chExt cx="4459311" cy="535149"/>
          </a:xfrm>
        </p:grpSpPr>
        <p:sp>
          <p:nvSpPr>
            <p:cNvPr id="17" name="文本框 16"/>
            <p:cNvSpPr txBox="1"/>
            <p:nvPr/>
          </p:nvSpPr>
          <p:spPr>
            <a:xfrm>
              <a:off x="589786" y="629824"/>
              <a:ext cx="38568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MobileNet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模型表现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CF14E6A-A9ED-47A2-A71C-D7EAD0FDD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99" y="1451690"/>
            <a:ext cx="4228604" cy="1455299"/>
          </a:xfrm>
          <a:prstGeom prst="rect">
            <a:avLst/>
          </a:prstGeom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65A9F7E1-FCF8-4812-859C-6574C273BD74}"/>
              </a:ext>
            </a:extLst>
          </p:cNvPr>
          <p:cNvSpPr/>
          <p:nvPr/>
        </p:nvSpPr>
        <p:spPr>
          <a:xfrm>
            <a:off x="2092960" y="3698334"/>
            <a:ext cx="5560160" cy="2529840"/>
          </a:xfrm>
          <a:prstGeom prst="ribbon2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年9月开始一直盘踞在COCO的物体检测榜首</a:t>
            </a:r>
          </a:p>
        </p:txBody>
      </p:sp>
      <p:sp>
        <p:nvSpPr>
          <p:cNvPr id="10" name="爆炸形: 14 pt  9">
            <a:extLst>
              <a:ext uri="{FF2B5EF4-FFF2-40B4-BE49-F238E27FC236}">
                <a16:creationId xmlns:a16="http://schemas.microsoft.com/office/drawing/2014/main" id="{F62A3D49-A135-4471-8CB5-C9D5F93B711A}"/>
              </a:ext>
            </a:extLst>
          </p:cNvPr>
          <p:cNvSpPr/>
          <p:nvPr/>
        </p:nvSpPr>
        <p:spPr>
          <a:xfrm>
            <a:off x="7863840" y="1451690"/>
            <a:ext cx="4328160" cy="3132328"/>
          </a:xfrm>
          <a:prstGeom prst="irregularSeal2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400" dirty="0" smtClean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sz="240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直到</a:t>
            </a:r>
            <a:r>
              <a:rPr lang="en-US" altLang="zh-CN" sz="240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ICCV 2017</a:t>
            </a:r>
            <a:r>
              <a:rPr lang="zh-CN" altLang="en-US" sz="240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被中国旷视科技的</a:t>
            </a:r>
            <a:r>
              <a:rPr lang="en-US" altLang="zh-CN" sz="2400" dirty="0" err="1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ShuffleNet</a:t>
            </a:r>
            <a:endParaRPr lang="en-US" altLang="zh-CN" sz="2400" dirty="0" smtClean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击败</a:t>
            </a:r>
            <a:endParaRPr lang="zh-CN" altLang="en-US" sz="24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3"/>
          <p:cNvSpPr txBox="1">
            <a:spLocks/>
          </p:cNvSpPr>
          <p:nvPr/>
        </p:nvSpPr>
        <p:spPr>
          <a:xfrm>
            <a:off x="2003988" y="1305269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9B9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4036433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5823513" y="1271909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7867281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25"/>
          <p:cNvCxnSpPr>
            <a:cxnSpLocks/>
          </p:cNvCxnSpPr>
          <p:nvPr/>
        </p:nvCxnSpPr>
        <p:spPr>
          <a:xfrm>
            <a:off x="2865071" y="1674601"/>
            <a:ext cx="2570529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9"/>
          <p:cNvCxnSpPr>
            <a:cxnSpLocks/>
          </p:cNvCxnSpPr>
          <p:nvPr/>
        </p:nvCxnSpPr>
        <p:spPr>
          <a:xfrm>
            <a:off x="6888013" y="1652492"/>
            <a:ext cx="4364171" cy="22109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4"/>
          <p:cNvCxnSpPr>
            <a:cxnSpLocks/>
          </p:cNvCxnSpPr>
          <p:nvPr/>
        </p:nvCxnSpPr>
        <p:spPr>
          <a:xfrm rot="5400000">
            <a:off x="8586238" y="1764949"/>
            <a:ext cx="2756292" cy="2575600"/>
          </a:xfrm>
          <a:prstGeom prst="bentConnector3">
            <a:avLst>
              <a:gd name="adj1" fmla="val 100131"/>
            </a:avLst>
          </a:prstGeom>
          <a:ln w="38100">
            <a:solidFill>
              <a:srgbClr val="F8D3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7"/>
          <p:cNvCxnSpPr>
            <a:cxnSpLocks/>
          </p:cNvCxnSpPr>
          <p:nvPr/>
        </p:nvCxnSpPr>
        <p:spPr>
          <a:xfrm flipH="1">
            <a:off x="4947920" y="4430895"/>
            <a:ext cx="2672159" cy="0"/>
          </a:xfrm>
          <a:prstGeom prst="line">
            <a:avLst/>
          </a:prstGeom>
          <a:ln w="38100" cap="rnd">
            <a:solidFill>
              <a:srgbClr val="84CBC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0" y="587120"/>
            <a:ext cx="2726930" cy="520091"/>
            <a:chOff x="-12700" y="587118"/>
            <a:chExt cx="2726930" cy="520091"/>
          </a:xfrm>
        </p:grpSpPr>
        <p:sp>
          <p:nvSpPr>
            <p:cNvPr id="79" name="文本框 78"/>
            <p:cNvSpPr txBox="1"/>
            <p:nvPr/>
          </p:nvSpPr>
          <p:spPr>
            <a:xfrm>
              <a:off x="1072755" y="600941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功能实现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713464" y="2066030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蓝牙连接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222694" y="2435361"/>
            <a:ext cx="224867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启动程序，将小车蓝牙与电脑建立连接，调出语音识别功能，等待输入。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554086" y="1971369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语音输入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042219" y="2352047"/>
            <a:ext cx="224867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输入语音“搜索”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，并根据语音提示说出要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物体名称，如果欲搜寻物体被包含在标签库中，小车便开始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进入随机游走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795526" y="4740092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结果汇报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412872" y="5131775"/>
            <a:ext cx="224867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若搜寻成功，小车会停下亮灯蜂鸣提示。若一分钟内未搜寻成功，会语音提示搜寻失败。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8434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视频回传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457441" y="5077742"/>
            <a:ext cx="20522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小车手机拍摄到的图像回传至电脑进行图像识别。电脑将处理结果通过蓝牙反馈给小车。</a:t>
            </a:r>
          </a:p>
        </p:txBody>
      </p:sp>
    </p:spTree>
    <p:extLst>
      <p:ext uri="{BB962C8B-B14F-4D97-AF65-F5344CB8AC3E}">
        <p14:creationId xmlns:p14="http://schemas.microsoft.com/office/powerpoint/2010/main" val="38790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68" grpId="0"/>
      <p:bldP spid="69" grpId="0"/>
      <p:bldP spid="81" grpId="0"/>
      <p:bldP spid="82" grpId="0"/>
      <p:bldP spid="83" grpId="0"/>
      <p:bldP spid="87" grpId="0"/>
      <p:bldP spid="89" grpId="0"/>
      <p:bldP spid="90" grpId="0"/>
      <p:bldP spid="92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20"/>
            <a:ext cx="2726928" cy="520091"/>
            <a:chOff x="-12700" y="587118"/>
            <a:chExt cx="2726928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1072753" y="600941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流程演示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2070359" y="4804943"/>
            <a:ext cx="1584296" cy="1094326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29B9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62"/>
          <p:cNvSpPr>
            <a:spLocks noEditPoints="1"/>
          </p:cNvSpPr>
          <p:nvPr/>
        </p:nvSpPr>
        <p:spPr bwMode="auto">
          <a:xfrm>
            <a:off x="5207708" y="2933966"/>
            <a:ext cx="1675541" cy="1361783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8D3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5245188" y="1916311"/>
            <a:ext cx="160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 输入</a:t>
            </a:r>
          </a:p>
        </p:txBody>
      </p: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91962592-5EEE-4D9E-8EE3-21CA68DE630C}"/>
              </a:ext>
            </a:extLst>
          </p:cNvPr>
          <p:cNvCxnSpPr>
            <a:cxnSpLocks/>
          </p:cNvCxnSpPr>
          <p:nvPr/>
        </p:nvCxnSpPr>
        <p:spPr>
          <a:xfrm flipV="1">
            <a:off x="3873636" y="4007788"/>
            <a:ext cx="1127760" cy="899464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>
            <a:extLst>
              <a:ext uri="{FF2B5EF4-FFF2-40B4-BE49-F238E27FC236}">
                <a16:creationId xmlns:a16="http://schemas.microsoft.com/office/drawing/2014/main" id="{0A0E4C65-EA1F-4989-A4BA-72A56144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045" y="4596176"/>
            <a:ext cx="1053330" cy="1872588"/>
          </a:xfrm>
          <a:prstGeom prst="rect">
            <a:avLst/>
          </a:prstGeom>
          <a:noFill/>
        </p:spPr>
      </p:pic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37A9AB13-7D08-475D-8516-564D5058D755}"/>
              </a:ext>
            </a:extLst>
          </p:cNvPr>
          <p:cNvCxnSpPr>
            <a:cxnSpLocks/>
          </p:cNvCxnSpPr>
          <p:nvPr/>
        </p:nvCxnSpPr>
        <p:spPr>
          <a:xfrm>
            <a:off x="7089561" y="3925985"/>
            <a:ext cx="1304317" cy="805952"/>
          </a:xfrm>
          <a:prstGeom prst="line">
            <a:avLst/>
          </a:prstGeom>
          <a:ln w="38100" cap="rnd">
            <a:solidFill>
              <a:srgbClr val="FFF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BB37C8F-0744-44DB-AAC3-713375694C78}"/>
              </a:ext>
            </a:extLst>
          </p:cNvPr>
          <p:cNvGrpSpPr/>
          <p:nvPr/>
        </p:nvGrpSpPr>
        <p:grpSpPr>
          <a:xfrm>
            <a:off x="5373225" y="218199"/>
            <a:ext cx="1344509" cy="1257930"/>
            <a:chOff x="4722979" y="1746592"/>
            <a:chExt cx="815598" cy="815596"/>
          </a:xfrm>
        </p:grpSpPr>
        <p:sp>
          <p:nvSpPr>
            <p:cNvPr id="27" name="Sev01">
              <a:extLst>
                <a:ext uri="{FF2B5EF4-FFF2-40B4-BE49-F238E27FC236}">
                  <a16:creationId xmlns:a16="http://schemas.microsoft.com/office/drawing/2014/main" id="{44AB00D5-7F02-4C66-B746-EC8E7A05D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168545F1-E9A0-4484-9081-7D4EDD8FB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6ECAF355-8173-4412-9818-7AF8CF0C7BF0}"/>
              </a:ext>
            </a:extLst>
          </p:cNvPr>
          <p:cNvCxnSpPr>
            <a:cxnSpLocks/>
          </p:cNvCxnSpPr>
          <p:nvPr/>
        </p:nvCxnSpPr>
        <p:spPr>
          <a:xfrm>
            <a:off x="6045479" y="1624266"/>
            <a:ext cx="0" cy="1161563"/>
          </a:xfrm>
          <a:prstGeom prst="line">
            <a:avLst/>
          </a:prstGeom>
          <a:ln w="38100" cap="rnd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E2E195E3-3AF6-46D4-8A89-A4B350A5D3F5}"/>
              </a:ext>
            </a:extLst>
          </p:cNvPr>
          <p:cNvCxnSpPr>
            <a:cxnSpLocks/>
          </p:cNvCxnSpPr>
          <p:nvPr/>
        </p:nvCxnSpPr>
        <p:spPr>
          <a:xfrm flipH="1">
            <a:off x="4061946" y="5430747"/>
            <a:ext cx="3967064" cy="42363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2BA678D-D8D4-4FB7-82E8-4C3BEB646903}"/>
              </a:ext>
            </a:extLst>
          </p:cNvPr>
          <p:cNvSpPr txBox="1"/>
          <p:nvPr/>
        </p:nvSpPr>
        <p:spPr>
          <a:xfrm>
            <a:off x="7476838" y="4031155"/>
            <a:ext cx="22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发出游走命令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70BBFA-0AC6-4314-BC48-A2F2B2DD1AB9}"/>
              </a:ext>
            </a:extLst>
          </p:cNvPr>
          <p:cNvSpPr txBox="1"/>
          <p:nvPr/>
        </p:nvSpPr>
        <p:spPr>
          <a:xfrm>
            <a:off x="4981464" y="4994559"/>
            <a:ext cx="22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小车游走拍摄视频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198F71-7BC9-490E-A61B-DD1C856536F7}"/>
              </a:ext>
            </a:extLst>
          </p:cNvPr>
          <p:cNvSpPr txBox="1"/>
          <p:nvPr/>
        </p:nvSpPr>
        <p:spPr>
          <a:xfrm>
            <a:off x="2266950" y="4112888"/>
            <a:ext cx="22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视频流回传电脑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91281B-CD34-4600-8F47-7F8F43E21844}"/>
              </a:ext>
            </a:extLst>
          </p:cNvPr>
          <p:cNvSpPr txBox="1"/>
          <p:nvPr/>
        </p:nvSpPr>
        <p:spPr>
          <a:xfrm>
            <a:off x="8029010" y="4019732"/>
            <a:ext cx="22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发出找寻成功提示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57D108-A96E-417E-BE7F-8E6CB9507B7D}"/>
              </a:ext>
            </a:extLst>
          </p:cNvPr>
          <p:cNvSpPr txBox="1"/>
          <p:nvPr/>
        </p:nvSpPr>
        <p:spPr>
          <a:xfrm>
            <a:off x="5373224" y="5532470"/>
            <a:ext cx="17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小车停止     闪灯鸣叫提示</a:t>
            </a:r>
          </a:p>
        </p:txBody>
      </p:sp>
    </p:spTree>
    <p:extLst>
      <p:ext uri="{BB962C8B-B14F-4D97-AF65-F5344CB8AC3E}">
        <p14:creationId xmlns:p14="http://schemas.microsoft.com/office/powerpoint/2010/main" val="1931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4094131" cy="520091"/>
            <a:chOff x="-12700" y="587118"/>
            <a:chExt cx="4094131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479483" y="614766"/>
              <a:ext cx="360194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pybluez</a:t>
              </a:r>
              <a:r>
                <a:rPr lang="en-US" altLang="zh-CN" sz="3200" b="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&amp; speech</a:t>
              </a:r>
              <a:endParaRPr lang="zh-CN" altLang="en-US" sz="32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5A6A9D3-AAC6-49C3-A78B-53189C32D0EC}"/>
              </a:ext>
            </a:extLst>
          </p:cNvPr>
          <p:cNvSpPr/>
          <p:nvPr/>
        </p:nvSpPr>
        <p:spPr>
          <a:xfrm>
            <a:off x="1326057" y="1688972"/>
            <a:ext cx="706436" cy="6477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5AC84E-51FB-475B-B87B-57C7D3072600}"/>
              </a:ext>
            </a:extLst>
          </p:cNvPr>
          <p:cNvSpPr/>
          <p:nvPr/>
        </p:nvSpPr>
        <p:spPr>
          <a:xfrm>
            <a:off x="1262048" y="1751897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1D1365-2E4A-4055-BB49-2CA9846179D1}"/>
              </a:ext>
            </a:extLst>
          </p:cNvPr>
          <p:cNvSpPr txBox="1"/>
          <p:nvPr/>
        </p:nvSpPr>
        <p:spPr>
          <a:xfrm>
            <a:off x="2096502" y="1708974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pybluez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通过蓝牙模块的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地址将电脑与小车建立连接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386317A-7B92-4A7B-B550-E529F6884D66}"/>
              </a:ext>
            </a:extLst>
          </p:cNvPr>
          <p:cNvSpPr/>
          <p:nvPr/>
        </p:nvSpPr>
        <p:spPr>
          <a:xfrm>
            <a:off x="1292006" y="3867753"/>
            <a:ext cx="706436" cy="72237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A16720-6259-4BBD-B968-1B81C10DF789}"/>
              </a:ext>
            </a:extLst>
          </p:cNvPr>
          <p:cNvSpPr/>
          <p:nvPr/>
        </p:nvSpPr>
        <p:spPr>
          <a:xfrm>
            <a:off x="1246462" y="4005354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6AD4C3-4A06-41C7-B2DA-BAC25ACF07EE}"/>
              </a:ext>
            </a:extLst>
          </p:cNvPr>
          <p:cNvSpPr txBox="1"/>
          <p:nvPr/>
        </p:nvSpPr>
        <p:spPr>
          <a:xfrm>
            <a:off x="2043986" y="3937667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pywin32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调用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自带语音识别的调用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899DC-04CC-4A76-811B-54EE26914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66" y="5504688"/>
            <a:ext cx="3464147" cy="7352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E98D9D-FDB9-4361-B23F-46F6492F6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04" y="2361979"/>
            <a:ext cx="4102311" cy="8763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9601AFC-7967-4CA1-8282-D31184B2C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04" y="4682560"/>
            <a:ext cx="5204567" cy="5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4975288" cy="520091"/>
            <a:chOff x="-12700" y="587118"/>
            <a:chExt cx="4975288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443145" y="614766"/>
              <a:ext cx="4519443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 </a:t>
              </a:r>
              <a:r>
                <a:rPr lang="en-US" altLang="zh-CN" sz="3200" b="0" dirty="0" err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WebCam</a:t>
              </a:r>
              <a:r>
                <a:rPr lang="en-US" altLang="zh-CN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&amp; OpenCV</a:t>
              </a:r>
              <a:endParaRPr lang="zh-CN" altLang="en-US" sz="32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5A6A9D3-AAC6-49C3-A78B-53189C32D0EC}"/>
              </a:ext>
            </a:extLst>
          </p:cNvPr>
          <p:cNvSpPr/>
          <p:nvPr/>
        </p:nvSpPr>
        <p:spPr>
          <a:xfrm>
            <a:off x="1326057" y="1688972"/>
            <a:ext cx="706436" cy="6477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5AC84E-51FB-475B-B87B-57C7D3072600}"/>
              </a:ext>
            </a:extLst>
          </p:cNvPr>
          <p:cNvSpPr/>
          <p:nvPr/>
        </p:nvSpPr>
        <p:spPr>
          <a:xfrm>
            <a:off x="1262048" y="1751897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1D1365-2E4A-4055-BB49-2CA9846179D1}"/>
              </a:ext>
            </a:extLst>
          </p:cNvPr>
          <p:cNvSpPr txBox="1"/>
          <p:nvPr/>
        </p:nvSpPr>
        <p:spPr>
          <a:xfrm>
            <a:off x="2096502" y="1708974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手机端安装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WebCam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，生成一个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地址，电脑通过此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访问手机拍摄的视频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386317A-7B92-4A7B-B550-E529F6884D66}"/>
              </a:ext>
            </a:extLst>
          </p:cNvPr>
          <p:cNvSpPr/>
          <p:nvPr/>
        </p:nvSpPr>
        <p:spPr>
          <a:xfrm>
            <a:off x="1292006" y="3867753"/>
            <a:ext cx="706436" cy="72237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A16720-6259-4BBD-B968-1B81C10DF789}"/>
              </a:ext>
            </a:extLst>
          </p:cNvPr>
          <p:cNvSpPr/>
          <p:nvPr/>
        </p:nvSpPr>
        <p:spPr>
          <a:xfrm>
            <a:off x="1246462" y="4005354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6AD4C3-4A06-41C7-B2DA-BAC25ACF07EE}"/>
              </a:ext>
            </a:extLst>
          </p:cNvPr>
          <p:cNvSpPr txBox="1"/>
          <p:nvPr/>
        </p:nvSpPr>
        <p:spPr>
          <a:xfrm>
            <a:off x="2043986" y="3937667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OpenCV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用来抓取一帧视频为图片，供模型来进行物体检测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91B9C-51CC-4DBF-BAA1-FB745B00B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8" y="2220824"/>
            <a:ext cx="4603987" cy="1365320"/>
          </a:xfrm>
          <a:prstGeom prst="rect">
            <a:avLst/>
          </a:prstGeom>
        </p:spPr>
      </p:pic>
      <p:pic>
        <p:nvPicPr>
          <p:cNvPr id="1026" name="Picture 2" descr="videodetection">
            <a:extLst>
              <a:ext uri="{FF2B5EF4-FFF2-40B4-BE49-F238E27FC236}">
                <a16:creationId xmlns:a16="http://schemas.microsoft.com/office/drawing/2014/main" id="{B7AFBAAB-0E70-4257-9A82-6B588987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398" y="4854598"/>
            <a:ext cx="2438273" cy="17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A792A0-06D1-4CC3-B56A-BC1433214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9" y="4772770"/>
            <a:ext cx="5143764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2870390" cy="520091"/>
            <a:chOff x="-12700" y="587118"/>
            <a:chExt cx="2870390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660806" y="587118"/>
              <a:ext cx="2196884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TensorFlow</a:t>
              </a:r>
              <a:endParaRPr lang="zh-CN" altLang="en-US" sz="32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5A6A9D3-AAC6-49C3-A78B-53189C32D0EC}"/>
              </a:ext>
            </a:extLst>
          </p:cNvPr>
          <p:cNvSpPr/>
          <p:nvPr/>
        </p:nvSpPr>
        <p:spPr>
          <a:xfrm>
            <a:off x="1326057" y="1688972"/>
            <a:ext cx="706436" cy="6477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5AC84E-51FB-475B-B87B-57C7D3072600}"/>
              </a:ext>
            </a:extLst>
          </p:cNvPr>
          <p:cNvSpPr/>
          <p:nvPr/>
        </p:nvSpPr>
        <p:spPr>
          <a:xfrm>
            <a:off x="1262048" y="1751897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1D1365-2E4A-4055-BB49-2CA9846179D1}"/>
              </a:ext>
            </a:extLst>
          </p:cNvPr>
          <p:cNvSpPr txBox="1"/>
          <p:nvPr/>
        </p:nvSpPr>
        <p:spPr>
          <a:xfrm>
            <a:off x="2096502" y="1708974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加载标签库，支持大约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种类别的物体识别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386317A-7B92-4A7B-B550-E529F6884D66}"/>
              </a:ext>
            </a:extLst>
          </p:cNvPr>
          <p:cNvSpPr/>
          <p:nvPr/>
        </p:nvSpPr>
        <p:spPr>
          <a:xfrm>
            <a:off x="1292006" y="3867753"/>
            <a:ext cx="706436" cy="72237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A16720-6259-4BBD-B968-1B81C10DF789}"/>
              </a:ext>
            </a:extLst>
          </p:cNvPr>
          <p:cNvSpPr/>
          <p:nvPr/>
        </p:nvSpPr>
        <p:spPr>
          <a:xfrm>
            <a:off x="1246462" y="4005354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6AD4C3-4A06-41C7-B2DA-BAC25ACF07EE}"/>
              </a:ext>
            </a:extLst>
          </p:cNvPr>
          <p:cNvSpPr txBox="1"/>
          <p:nvPr/>
        </p:nvSpPr>
        <p:spPr>
          <a:xfrm>
            <a:off x="2043986" y="3937667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将语音输入的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名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(name)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作为参数传入，在模型识别出物体后进行比对，得出结果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899DC-04CC-4A76-811B-54EE26914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149026"/>
            <a:ext cx="3464147" cy="735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2B4C25-0675-4B13-8DAB-8CBDBE64F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24" y="2451050"/>
            <a:ext cx="6223320" cy="97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41829D-0E0D-4C54-B840-E781AAAD2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79" y="4745475"/>
            <a:ext cx="6336188" cy="203400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BB91DE-D9AC-4E1B-95E3-E87755D5F5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57847" y="5516666"/>
            <a:ext cx="2503196" cy="510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2318366" cy="520091"/>
            <a:chOff x="-12700" y="587118"/>
            <a:chExt cx="2318366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664191" y="587118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未来展望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5A6A9D3-AAC6-49C3-A78B-53189C32D0EC}"/>
              </a:ext>
            </a:extLst>
          </p:cNvPr>
          <p:cNvSpPr/>
          <p:nvPr/>
        </p:nvSpPr>
        <p:spPr>
          <a:xfrm>
            <a:off x="1326057" y="1688972"/>
            <a:ext cx="706436" cy="6477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5AC84E-51FB-475B-B87B-57C7D3072600}"/>
              </a:ext>
            </a:extLst>
          </p:cNvPr>
          <p:cNvSpPr/>
          <p:nvPr/>
        </p:nvSpPr>
        <p:spPr>
          <a:xfrm>
            <a:off x="1262048" y="1751897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1D1365-2E4A-4055-BB49-2CA9846179D1}"/>
              </a:ext>
            </a:extLst>
          </p:cNvPr>
          <p:cNvSpPr txBox="1"/>
          <p:nvPr/>
        </p:nvSpPr>
        <p:spPr>
          <a:xfrm>
            <a:off x="2096502" y="1708974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解决现有存在的高延迟问题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386317A-7B92-4A7B-B550-E529F6884D66}"/>
              </a:ext>
            </a:extLst>
          </p:cNvPr>
          <p:cNvSpPr/>
          <p:nvPr/>
        </p:nvSpPr>
        <p:spPr>
          <a:xfrm>
            <a:off x="1292006" y="3867753"/>
            <a:ext cx="706436" cy="722376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A16720-6259-4BBD-B968-1B81C10DF789}"/>
              </a:ext>
            </a:extLst>
          </p:cNvPr>
          <p:cNvSpPr/>
          <p:nvPr/>
        </p:nvSpPr>
        <p:spPr>
          <a:xfrm>
            <a:off x="1246462" y="4005354"/>
            <a:ext cx="7064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zh-CN" sz="3200" b="1" i="1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26AD4C3-4A06-41C7-B2DA-BAC25ACF07EE}"/>
              </a:ext>
            </a:extLst>
          </p:cNvPr>
          <p:cNvSpPr txBox="1"/>
          <p:nvPr/>
        </p:nvSpPr>
        <p:spPr>
          <a:xfrm>
            <a:off x="2043986" y="3937667"/>
            <a:ext cx="5744086" cy="652462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考虑实际生活中的应用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07E705-7D2A-4C01-91C7-091DE5EE0893}"/>
              </a:ext>
            </a:extLst>
          </p:cNvPr>
          <p:cNvSpPr txBox="1"/>
          <p:nvPr/>
        </p:nvSpPr>
        <p:spPr>
          <a:xfrm>
            <a:off x="2550654" y="2370646"/>
            <a:ext cx="5744086" cy="811466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视频流回传小车的网络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图像识别过程运行时间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反馈给小车时蓝牙传输延迟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4CBAA5-7385-4B72-996D-866BE5CA35F8}"/>
              </a:ext>
            </a:extLst>
          </p:cNvPr>
          <p:cNvSpPr txBox="1"/>
          <p:nvPr/>
        </p:nvSpPr>
        <p:spPr>
          <a:xfrm>
            <a:off x="2434130" y="4611116"/>
            <a:ext cx="5744086" cy="811466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514F8AE-A174-4119-B744-6844F97C8F16}"/>
              </a:ext>
            </a:extLst>
          </p:cNvPr>
          <p:cNvSpPr txBox="1"/>
          <p:nvPr/>
        </p:nvSpPr>
        <p:spPr>
          <a:xfrm>
            <a:off x="2550654" y="4611116"/>
            <a:ext cx="4343922" cy="811466"/>
          </a:xfrm>
          <a:prstGeom prst="rect">
            <a:avLst/>
          </a:prstGeom>
        </p:spPr>
        <p:txBody>
          <a:bodyPr lIns="121682" tIns="60841" rIns="121682" bIns="6084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增加扩展模块，如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灾区搜救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机器人、无人机寻物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gss0.bdstatic.com/94o3dSag_xI4khGkpoWK1HF6hhy/baike/c0%3Dbaike80%2C5%2C5%2C80%2C26/sign=ca001a3f758da9775a228e79d138937c/b3b7d0a20cf431ad4b7f9a354d36acaf2edd9809.jpg">
            <a:extLst>
              <a:ext uri="{FF2B5EF4-FFF2-40B4-BE49-F238E27FC236}">
                <a16:creationId xmlns:a16="http://schemas.microsoft.com/office/drawing/2014/main" id="{8852CAA3-0C44-4FDD-8F75-110A157D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91" y="4852147"/>
            <a:ext cx="2480629" cy="17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2" grpId="0"/>
      <p:bldP spid="3" grpId="0" animBg="1"/>
      <p:bldP spid="14" grpId="0"/>
      <p:bldP spid="15" grpId="0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202" y="1572810"/>
            <a:ext cx="2484780" cy="830997"/>
            <a:chOff x="2015384" y="1928500"/>
            <a:chExt cx="2484780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4" y="1928500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技术支持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1" y="2417689"/>
            <a:ext cx="2549820" cy="830997"/>
            <a:chOff x="3609975" y="2795249"/>
            <a:chExt cx="2549820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5" y="2795249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1780379" cy="754053"/>
              <a:chOff x="2948385" y="1921931"/>
              <a:chExt cx="1780379" cy="75405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功能实现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7" y="3262568"/>
            <a:ext cx="2549820" cy="830997"/>
            <a:chOff x="5197220" y="3606824"/>
            <a:chExt cx="2549820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20" y="3606824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1780379" cy="754053"/>
              <a:chOff x="2948385" y="1921931"/>
              <a:chExt cx="1780379" cy="75405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方法介绍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7" y="4107447"/>
            <a:ext cx="2549820" cy="830997"/>
            <a:chOff x="6781707" y="4603606"/>
            <a:chExt cx="2549820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7" y="4603606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1780379" cy="754053"/>
              <a:chOff x="2948385" y="1921931"/>
              <a:chExt cx="1780379" cy="75405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未来展望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61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3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5" y="857918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055037" y="2757044"/>
            <a:ext cx="399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34456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4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7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3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569247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9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3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7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723489" y="2902035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3" y="3726771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160578" y="3726771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3" y="3726771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517261" y="3754224"/>
            <a:ext cx="171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07853" y="4218787"/>
            <a:ext cx="2127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使用谷歌开源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Object Detection API,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SSD_MobileNet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模型实现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物体识别。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OpenCV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60578" y="4218787"/>
            <a:ext cx="1936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将小车上放置的手机拍摄的视频以视频流的方式传回电脑，截取图片来进行物体检测。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646079" y="3754224"/>
            <a:ext cx="22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524823" y="4141696"/>
            <a:ext cx="2575331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pybluez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实现电脑与小车蓝牙模块的连接与信息交互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 &amp; pywin32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语音识别功能的调用，实现对小车的语音控制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411241" y="1987357"/>
            <a:ext cx="624495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5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5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12700" y="587120"/>
            <a:ext cx="2726929" cy="520091"/>
            <a:chOff x="-12700" y="587118"/>
            <a:chExt cx="2726929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1072754" y="600941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技术支持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9318970" y="3726771"/>
            <a:ext cx="1783657" cy="414925"/>
          </a:xfrm>
          <a:prstGeom prst="roundRect">
            <a:avLst/>
          </a:prstGeom>
          <a:solidFill>
            <a:srgbClr val="AE0B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DDB9F5-9504-4E09-A4AF-564E84521291}"/>
              </a:ext>
            </a:extLst>
          </p:cNvPr>
          <p:cNvSpPr txBox="1"/>
          <p:nvPr/>
        </p:nvSpPr>
        <p:spPr>
          <a:xfrm>
            <a:off x="9318970" y="4218787"/>
            <a:ext cx="1936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特别感谢王辉同学的室友贾寅瑞同学提供一部闲置的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手机长期供我们实验使用。</a:t>
            </a:r>
          </a:p>
        </p:txBody>
      </p: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32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6968963" cy="520091"/>
            <a:chOff x="-12700" y="587118"/>
            <a:chExt cx="6968963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529246" y="600941"/>
              <a:ext cx="642701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TensorFlow</a:t>
              </a:r>
              <a:r>
                <a:rPr lang="en-US" altLang="zh-CN" sz="3200" b="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Object Detection API</a:t>
              </a:r>
              <a:endParaRPr lang="zh-CN" altLang="en-US" sz="32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642" t="8982" r="717" b="14209"/>
          <a:stretch/>
        </p:blipFill>
        <p:spPr>
          <a:xfrm>
            <a:off x="670560" y="2580421"/>
            <a:ext cx="7647934" cy="40148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06" y="1184441"/>
            <a:ext cx="6457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062584" y="2207923"/>
            <a:ext cx="3081726" cy="313736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当前</a:t>
            </a:r>
            <a:r>
              <a:rPr lang="zh-CN" altLang="en-US" sz="2000" dirty="0">
                <a:solidFill>
                  <a:schemeClr val="tx1"/>
                </a:solidFill>
              </a:rPr>
              <a:t>卷积神经网络</a:t>
            </a:r>
            <a:r>
              <a:rPr lang="zh-CN" altLang="en-US" sz="2000" dirty="0" smtClean="0">
                <a:solidFill>
                  <a:schemeClr val="tx1"/>
                </a:solidFill>
              </a:rPr>
              <a:t>发展</a:t>
            </a:r>
            <a:r>
              <a:rPr lang="zh-CN" altLang="en-US" sz="2000" dirty="0">
                <a:solidFill>
                  <a:schemeClr val="tx1"/>
                </a:solidFill>
              </a:rPr>
              <a:t>的总体</a:t>
            </a:r>
            <a:r>
              <a:rPr lang="zh-CN" altLang="en-US" sz="2000" dirty="0" smtClean="0">
                <a:solidFill>
                  <a:schemeClr val="tx1"/>
                </a:solidFill>
              </a:rPr>
              <a:t>趋势：通过</a:t>
            </a:r>
            <a:r>
              <a:rPr lang="zh-CN" altLang="en-US" sz="2000" dirty="0">
                <a:solidFill>
                  <a:schemeClr val="tx1"/>
                </a:solidFill>
              </a:rPr>
              <a:t>更深和更复杂的网络来得到更高的</a:t>
            </a:r>
            <a:r>
              <a:rPr lang="zh-CN" altLang="en-US" sz="2000" dirty="0" smtClean="0">
                <a:solidFill>
                  <a:schemeClr val="tx1"/>
                </a:solidFill>
              </a:rPr>
              <a:t>精度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劣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</a:rPr>
              <a:t>模型大，速度慢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Down Arrow Callout 55"/>
          <p:cNvSpPr/>
          <p:nvPr/>
        </p:nvSpPr>
        <p:spPr>
          <a:xfrm>
            <a:off x="4848883" y="2720001"/>
            <a:ext cx="2645170" cy="2958406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一些嵌入式平台上的</a:t>
            </a:r>
            <a:r>
              <a:rPr lang="zh-CN" altLang="en-US" sz="2000" dirty="0" smtClean="0">
                <a:solidFill>
                  <a:schemeClr val="tx1"/>
                </a:solidFill>
              </a:rPr>
              <a:t>应用硬件</a:t>
            </a:r>
            <a:r>
              <a:rPr lang="zh-CN" altLang="en-US" sz="2000" dirty="0">
                <a:solidFill>
                  <a:schemeClr val="tx1"/>
                </a:solidFill>
              </a:rPr>
              <a:t>资源有限</a:t>
            </a:r>
            <a:r>
              <a:rPr lang="zh-CN" altLang="en-US" sz="2000" dirty="0" smtClean="0">
                <a:solidFill>
                  <a:schemeClr val="tx1"/>
                </a:solidFill>
              </a:rPr>
              <a:t>，需要</a:t>
            </a:r>
            <a:r>
              <a:rPr lang="zh-CN" altLang="en-US" sz="2000" dirty="0">
                <a:solidFill>
                  <a:schemeClr val="tx1"/>
                </a:solidFill>
              </a:rPr>
              <a:t>一种轻量级、低</a:t>
            </a:r>
            <a:r>
              <a:rPr lang="zh-CN" altLang="en-US" sz="2000" dirty="0" smtClean="0">
                <a:solidFill>
                  <a:schemeClr val="tx1"/>
                </a:solidFill>
              </a:rPr>
              <a:t>延迟、同时</a:t>
            </a:r>
            <a:r>
              <a:rPr lang="zh-CN" altLang="en-US" sz="2000" dirty="0">
                <a:solidFill>
                  <a:schemeClr val="tx1"/>
                </a:solidFill>
              </a:rPr>
              <a:t>精度尚可</a:t>
            </a:r>
            <a:r>
              <a:rPr lang="zh-CN" altLang="en-US" sz="2000" dirty="0" smtClean="0">
                <a:solidFill>
                  <a:schemeClr val="tx1"/>
                </a:solidFill>
              </a:rPr>
              <a:t>接受的</a:t>
            </a:r>
            <a:r>
              <a:rPr lang="zh-CN" altLang="en-US" sz="2000" dirty="0">
                <a:solidFill>
                  <a:schemeClr val="tx1"/>
                </a:solidFill>
              </a:rPr>
              <a:t>网络模型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587120"/>
            <a:ext cx="2820088" cy="520091"/>
            <a:chOff x="-12700" y="587118"/>
            <a:chExt cx="2820088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713866" y="609914"/>
              <a:ext cx="2093522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MobileNet</a:t>
              </a:r>
              <a:endParaRPr lang="zh-CN" altLang="en-US" sz="32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16"/>
          <p:cNvSpPr>
            <a:spLocks noEditPoints="1"/>
          </p:cNvSpPr>
          <p:nvPr/>
        </p:nvSpPr>
        <p:spPr bwMode="auto">
          <a:xfrm>
            <a:off x="9442982" y="1147051"/>
            <a:ext cx="436827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2170166" y="1614362"/>
            <a:ext cx="433281" cy="42700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Freeform 62"/>
          <p:cNvSpPr>
            <a:spLocks noChangeAspect="1" noEditPoints="1"/>
          </p:cNvSpPr>
          <p:nvPr/>
        </p:nvSpPr>
        <p:spPr bwMode="auto">
          <a:xfrm>
            <a:off x="5959660" y="2182826"/>
            <a:ext cx="423615" cy="42700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Straight Connector 43"/>
          <p:cNvCxnSpPr>
            <a:cxnSpLocks/>
          </p:cNvCxnSpPr>
          <p:nvPr/>
        </p:nvCxnSpPr>
        <p:spPr>
          <a:xfrm>
            <a:off x="975360" y="6011525"/>
            <a:ext cx="1045824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2603447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>
            <a:off x="6171468" y="5678407"/>
            <a:ext cx="0" cy="321473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Callout 55">
            <a:extLst>
              <a:ext uri="{FF2B5EF4-FFF2-40B4-BE49-F238E27FC236}">
                <a16:creationId xmlns:a16="http://schemas.microsoft.com/office/drawing/2014/main" id="{EA046E38-DB2C-4F79-83B5-3DC7C7608E97}"/>
              </a:ext>
            </a:extLst>
          </p:cNvPr>
          <p:cNvSpPr/>
          <p:nvPr/>
        </p:nvSpPr>
        <p:spPr>
          <a:xfrm>
            <a:off x="8198626" y="1783080"/>
            <a:ext cx="2926574" cy="3562210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MobileNet</a:t>
            </a:r>
            <a:r>
              <a:rPr lang="zh-CN" altLang="en-US" sz="2000" dirty="0" smtClean="0">
                <a:solidFill>
                  <a:schemeClr val="tx1"/>
                </a:solidFill>
              </a:rPr>
              <a:t>是基于</a:t>
            </a:r>
            <a:r>
              <a:rPr lang="zh-CN" altLang="en-US" sz="2000" dirty="0">
                <a:solidFill>
                  <a:schemeClr val="tx1"/>
                </a:solidFill>
              </a:rPr>
              <a:t>一个流线型的架构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zh-CN" altLang="en-US" sz="2000" dirty="0" smtClean="0">
                <a:solidFill>
                  <a:schemeClr val="tx1"/>
                </a:solidFill>
              </a:rPr>
              <a:t>深度</a:t>
            </a:r>
            <a:r>
              <a:rPr lang="zh-CN" altLang="en-US" sz="2000" dirty="0">
                <a:solidFill>
                  <a:schemeClr val="tx1"/>
                </a:solidFill>
              </a:rPr>
              <a:t>可分离的卷积来构建轻量级的深层神经网络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在速度、模型大小上做了优化，并保持精度基本不变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8">
            <a:extLst>
              <a:ext uri="{FF2B5EF4-FFF2-40B4-BE49-F238E27FC236}">
                <a16:creationId xmlns:a16="http://schemas.microsoft.com/office/drawing/2014/main" id="{2DEC29E3-42F4-4AE7-8F28-ABD2FCCDF889}"/>
              </a:ext>
            </a:extLst>
          </p:cNvPr>
          <p:cNvCxnSpPr>
            <a:cxnSpLocks/>
          </p:cNvCxnSpPr>
          <p:nvPr/>
        </p:nvCxnSpPr>
        <p:spPr>
          <a:xfrm flipH="1">
            <a:off x="9661396" y="5345290"/>
            <a:ext cx="517" cy="66623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0" grpId="0" animBg="1"/>
      <p:bldP spid="21" grpId="0" animBg="1"/>
      <p:bldP spid="22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4459310" cy="535149"/>
            <a:chOff x="-12700" y="587118"/>
            <a:chExt cx="4459310" cy="535149"/>
          </a:xfrm>
        </p:grpSpPr>
        <p:sp>
          <p:nvSpPr>
            <p:cNvPr id="17" name="文本框 16"/>
            <p:cNvSpPr txBox="1"/>
            <p:nvPr/>
          </p:nvSpPr>
          <p:spPr>
            <a:xfrm>
              <a:off x="589785" y="629824"/>
              <a:ext cx="38568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MobileNet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模型结构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672648A-A113-4BD9-8D3A-39E55C39C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46" y="1290497"/>
            <a:ext cx="4092908" cy="18866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1E1C1A-91B8-4FD9-8C4E-80E10590A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0" y="4225872"/>
            <a:ext cx="4092908" cy="1886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F2859B-B08C-430C-AC13-00F746AD9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39" y="4225872"/>
            <a:ext cx="3928829" cy="1886655"/>
          </a:xfrm>
          <a:prstGeom prst="rect">
            <a:avLst/>
          </a:prstGeom>
        </p:spPr>
      </p:pic>
      <p:sp>
        <p:nvSpPr>
          <p:cNvPr id="25" name="箭头: 下 24">
            <a:extLst>
              <a:ext uri="{FF2B5EF4-FFF2-40B4-BE49-F238E27FC236}">
                <a16:creationId xmlns:a16="http://schemas.microsoft.com/office/drawing/2014/main" id="{CE894DF2-5AEF-4C6B-B04D-C008AD240503}"/>
              </a:ext>
            </a:extLst>
          </p:cNvPr>
          <p:cNvSpPr/>
          <p:nvPr/>
        </p:nvSpPr>
        <p:spPr>
          <a:xfrm>
            <a:off x="4449229" y="3249736"/>
            <a:ext cx="411566" cy="903552"/>
          </a:xfrm>
          <a:prstGeom prst="downArrow">
            <a:avLst/>
          </a:prstGeom>
          <a:solidFill>
            <a:srgbClr val="8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53924FEF-B34D-444B-96B1-64D449FF6EA5}"/>
              </a:ext>
            </a:extLst>
          </p:cNvPr>
          <p:cNvSpPr/>
          <p:nvPr/>
        </p:nvSpPr>
        <p:spPr>
          <a:xfrm>
            <a:off x="7536989" y="3229073"/>
            <a:ext cx="411566" cy="903552"/>
          </a:xfrm>
          <a:prstGeom prst="downArrow">
            <a:avLst/>
          </a:prstGeom>
          <a:solidFill>
            <a:srgbClr val="8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对话气泡: 椭圆形 30">
            <a:extLst>
              <a:ext uri="{FF2B5EF4-FFF2-40B4-BE49-F238E27FC236}">
                <a16:creationId xmlns:a16="http://schemas.microsoft.com/office/drawing/2014/main" id="{98182099-8DAD-41FC-A392-6CC04E21146C}"/>
              </a:ext>
            </a:extLst>
          </p:cNvPr>
          <p:cNvSpPr/>
          <p:nvPr/>
        </p:nvSpPr>
        <p:spPr>
          <a:xfrm>
            <a:off x="8382000" y="318302"/>
            <a:ext cx="2499360" cy="1115490"/>
          </a:xfrm>
          <a:prstGeom prst="wedgeEllipseCallout">
            <a:avLst>
              <a:gd name="adj1" fmla="val -54573"/>
              <a:gd name="adj2" fmla="val 3858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标准卷积</a:t>
            </a:r>
          </a:p>
        </p:txBody>
      </p: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76C39666-A26A-47B0-A2FE-AD9CBEBABAFF}"/>
              </a:ext>
            </a:extLst>
          </p:cNvPr>
          <p:cNvSpPr/>
          <p:nvPr/>
        </p:nvSpPr>
        <p:spPr>
          <a:xfrm>
            <a:off x="523355" y="2871255"/>
            <a:ext cx="2499360" cy="1115490"/>
          </a:xfrm>
          <a:prstGeom prst="wedgeEllipseCallout">
            <a:avLst>
              <a:gd name="adj1" fmla="val 42988"/>
              <a:gd name="adj2" fmla="val 7046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深度卷积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D1D9F6EF-3DB8-4858-8ADA-9FD2839C05AC}"/>
              </a:ext>
            </a:extLst>
          </p:cNvPr>
          <p:cNvSpPr/>
          <p:nvPr/>
        </p:nvSpPr>
        <p:spPr>
          <a:xfrm>
            <a:off x="9519920" y="2830792"/>
            <a:ext cx="2499360" cy="1115490"/>
          </a:xfrm>
          <a:prstGeom prst="wedgeEllipseCallout">
            <a:avLst>
              <a:gd name="adj1" fmla="val -40752"/>
              <a:gd name="adj2" fmla="val 731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点卷积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21040" y="6120821"/>
                <a:ext cx="8732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1+1×1×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40" y="6120821"/>
                <a:ext cx="87325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1" grpId="0" animBg="1"/>
      <p:bldP spid="32" grpId="0" animBg="1"/>
      <p:bldP spid="3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2467718" cy="520091"/>
            <a:chOff x="-12700" y="587118"/>
            <a:chExt cx="2467718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813543" y="614766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分解演示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F403AC9-37E0-4915-B8AE-2B80DAFE6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1303283"/>
            <a:ext cx="6503669" cy="52180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16" y="2519362"/>
            <a:ext cx="7077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4423887" cy="520091"/>
            <a:chOff x="-12700" y="587118"/>
            <a:chExt cx="4423887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554362" y="600853"/>
              <a:ext cx="38568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err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MobileNet</a:t>
              </a:r>
              <a:r>
                <a:rPr lang="en-US" altLang="zh-CN" sz="3200" b="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CN" altLang="en-US" sz="3200" b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模型应用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B8C1822-A865-4446-861A-A274FC05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87" y="1507315"/>
            <a:ext cx="9550322" cy="4592349"/>
          </a:xfrm>
          <a:prstGeom prst="rect">
            <a:avLst/>
          </a:prstGeom>
        </p:spPr>
      </p:pic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3BED6AF6-B008-4A59-843A-4AD43FDADF2E}"/>
              </a:ext>
            </a:extLst>
          </p:cNvPr>
          <p:cNvSpPr/>
          <p:nvPr/>
        </p:nvSpPr>
        <p:spPr>
          <a:xfrm>
            <a:off x="4855074" y="979069"/>
            <a:ext cx="1310640" cy="375463"/>
          </a:xfrm>
          <a:prstGeom prst="accentCallout1">
            <a:avLst>
              <a:gd name="adj1" fmla="val 18750"/>
              <a:gd name="adj2" fmla="val -8333"/>
              <a:gd name="adj3" fmla="val 212500"/>
              <a:gd name="adj4" fmla="val -7224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物体检测</a:t>
            </a:r>
          </a:p>
        </p:txBody>
      </p:sp>
      <p:sp>
        <p:nvSpPr>
          <p:cNvPr id="30" name="标注: 线形(带强调线) 29">
            <a:extLst>
              <a:ext uri="{FF2B5EF4-FFF2-40B4-BE49-F238E27FC236}">
                <a16:creationId xmlns:a16="http://schemas.microsoft.com/office/drawing/2014/main" id="{1A42EF2A-31F1-4D51-99F7-BCBCDE9CBAB9}"/>
              </a:ext>
            </a:extLst>
          </p:cNvPr>
          <p:cNvSpPr/>
          <p:nvPr/>
        </p:nvSpPr>
        <p:spPr>
          <a:xfrm>
            <a:off x="4297680" y="6212109"/>
            <a:ext cx="1868034" cy="411694"/>
          </a:xfrm>
          <a:prstGeom prst="accentCallout1">
            <a:avLst>
              <a:gd name="adj1" fmla="val 18750"/>
              <a:gd name="adj2" fmla="val -8333"/>
              <a:gd name="adj3" fmla="val -215047"/>
              <a:gd name="adj4" fmla="val -7147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人脸</a:t>
            </a: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提取</a:t>
            </a:r>
          </a:p>
        </p:txBody>
      </p:sp>
      <p:sp>
        <p:nvSpPr>
          <p:cNvPr id="31" name="标注: 线形(带强调线) 30">
            <a:extLst>
              <a:ext uri="{FF2B5EF4-FFF2-40B4-BE49-F238E27FC236}">
                <a16:creationId xmlns:a16="http://schemas.microsoft.com/office/drawing/2014/main" id="{E5DAAA01-FB4D-4D3A-823A-F0E66A4F025B}"/>
              </a:ext>
            </a:extLst>
          </p:cNvPr>
          <p:cNvSpPr/>
          <p:nvPr/>
        </p:nvSpPr>
        <p:spPr>
          <a:xfrm>
            <a:off x="6363148" y="1019408"/>
            <a:ext cx="1593186" cy="375463"/>
          </a:xfrm>
          <a:prstGeom prst="accentCallout1">
            <a:avLst>
              <a:gd name="adj1" fmla="val 113460"/>
              <a:gd name="adj2" fmla="val 105180"/>
              <a:gd name="adj3" fmla="val 318034"/>
              <a:gd name="adj4" fmla="val 13795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细粒度分类</a:t>
            </a:r>
          </a:p>
        </p:txBody>
      </p:sp>
      <p:sp>
        <p:nvSpPr>
          <p:cNvPr id="32" name="标注: 线形(带强调线) 31">
            <a:extLst>
              <a:ext uri="{FF2B5EF4-FFF2-40B4-BE49-F238E27FC236}">
                <a16:creationId xmlns:a16="http://schemas.microsoft.com/office/drawing/2014/main" id="{930CD4C5-DAAA-414E-8E51-BF4D1BFE19E6}"/>
              </a:ext>
            </a:extLst>
          </p:cNvPr>
          <p:cNvSpPr/>
          <p:nvPr/>
        </p:nvSpPr>
        <p:spPr>
          <a:xfrm>
            <a:off x="6271262" y="6248339"/>
            <a:ext cx="2204720" cy="375463"/>
          </a:xfrm>
          <a:prstGeom prst="accentCallout1">
            <a:avLst>
              <a:gd name="adj1" fmla="val 10632"/>
              <a:gd name="adj2" fmla="val 105953"/>
              <a:gd name="adj3" fmla="val -225871"/>
              <a:gd name="adj4" fmla="val 12149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大规模地理定位</a:t>
            </a:r>
          </a:p>
        </p:txBody>
      </p:sp>
    </p:spTree>
    <p:extLst>
      <p:ext uri="{BB962C8B-B14F-4D97-AF65-F5344CB8AC3E}">
        <p14:creationId xmlns:p14="http://schemas.microsoft.com/office/powerpoint/2010/main" val="12193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641</Words>
  <Application>Microsoft Office PowerPoint</Application>
  <PresentationFormat>宽屏</PresentationFormat>
  <Paragraphs>128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FontAwesome</vt:lpstr>
      <vt:lpstr>Meiryo UI</vt:lpstr>
      <vt:lpstr>华文行楷</vt:lpstr>
      <vt:lpstr>华文隶书</vt:lpstr>
      <vt:lpstr>宋体</vt:lpstr>
      <vt:lpstr>微软雅黑</vt:lpstr>
      <vt:lpstr>迷你简汉真广标</vt:lpstr>
      <vt:lpstr>隶书</vt:lpstr>
      <vt:lpstr>Arial</vt:lpstr>
      <vt:lpstr>Calibri</vt:lpstr>
      <vt:lpstr>Calibri Light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Elaine Wu</cp:lastModifiedBy>
  <cp:revision>573</cp:revision>
  <dcterms:created xsi:type="dcterms:W3CDTF">2015-03-19T06:14:36Z</dcterms:created>
  <dcterms:modified xsi:type="dcterms:W3CDTF">2017-12-24T16:31:10Z</dcterms:modified>
</cp:coreProperties>
</file>