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64" r:id="rId4"/>
    <p:sldId id="258" r:id="rId5"/>
    <p:sldId id="266" r:id="rId6"/>
    <p:sldId id="315" r:id="rId7"/>
    <p:sldId id="267" r:id="rId9"/>
    <p:sldId id="316" r:id="rId10"/>
    <p:sldId id="317" r:id="rId11"/>
    <p:sldId id="318" r:id="rId12"/>
    <p:sldId id="319" r:id="rId13"/>
    <p:sldId id="323" r:id="rId14"/>
    <p:sldId id="320" r:id="rId15"/>
    <p:sldId id="322" r:id="rId16"/>
    <p:sldId id="325" r:id="rId17"/>
    <p:sldId id="324" r:id="rId18"/>
    <p:sldId id="326" r:id="rId19"/>
    <p:sldId id="327" r:id="rId20"/>
    <p:sldId id="328" r:id="rId21"/>
    <p:sldId id="332" r:id="rId22"/>
    <p:sldId id="308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339966"/>
    <a:srgbClr val="9B8CD0"/>
    <a:srgbClr val="FDFDF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76"/>
    <p:restoredTop sz="94704"/>
  </p:normalViewPr>
  <p:slideViewPr>
    <p:cSldViewPr>
      <p:cViewPr>
        <p:scale>
          <a:sx n="88" d="100"/>
          <a:sy n="88" d="100"/>
        </p:scale>
        <p:origin x="1176" y="544"/>
      </p:cViewPr>
      <p:guideLst>
        <p:guide orient="horz" pos="1902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/>
              <a:t>单击此处编辑母版文本样式
第二级
第三级
第四级
第五级</a:t>
            </a:r>
            <a:endParaRPr lang="zh-CN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27202FD7-5909-4823-8CA9-B84A7D242543}" type="datetimeFigureOut">
              <a:rPr lang="zh-CN" altLang="en-US"/>
            </a:fld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0D580D6C-761E-4F12-A39F-73E1B3B2426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9413" y="684213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A3F7F34-4E5E-4E3B-8491-DE202E20C4C0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/>
              <a:t>http://docer.wps.cn</a:t>
            </a:r>
            <a:endParaRPr lang="zh-CN" altLang="en-US"/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5D78C3E-1EAA-41F7-8AC0-AAA2ACB2D685}" type="slidenum">
              <a:rPr lang="zh-CN" altLang="en-US" sz="1200">
                <a:latin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사각형 2"/>
          <p:cNvSpPr>
            <a:spLocks noChangeArrowheads="1"/>
          </p:cNvSpPr>
          <p:nvPr userDrawn="1"/>
        </p:nvSpPr>
        <p:spPr bwMode="auto">
          <a:xfrm>
            <a:off x="0" y="0"/>
            <a:ext cx="12242800" cy="6858000"/>
          </a:xfrm>
          <a:prstGeom prst="rect">
            <a:avLst/>
          </a:prstGeom>
          <a:solidFill>
            <a:srgbClr val="E9E8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나눔고딕" charset="-127"/>
        </a:defRPr>
      </a:lvl1pPr>
      <a:lvl2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2pPr>
      <a:lvl3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3pPr>
      <a:lvl4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4pPr>
      <a:lvl5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5pPr>
      <a:lvl6pPr marL="13716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6pPr>
      <a:lvl7pPr marL="18288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7pPr>
      <a:lvl8pPr marL="22860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8pPr>
      <a:lvl9pPr marL="27432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나눔고딕" charset="-127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나눔고딕" charset="-127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나눔고딕" charset="-127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5pPr>
      <a:lvl6pPr marL="25146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6pPr>
      <a:lvl7pPr marL="2971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7pPr>
      <a:lvl8pPr marL="3429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8pPr>
      <a:lvl9pPr marL="3886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48" y="-6350"/>
            <a:ext cx="12241213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3"/>
          <p:cNvSpPr>
            <a:spLocks noChangeArrowheads="1"/>
          </p:cNvSpPr>
          <p:nvPr/>
        </p:nvSpPr>
        <p:spPr bwMode="auto">
          <a:xfrm flipH="1">
            <a:off x="1110615" y="2175510"/>
            <a:ext cx="10233660" cy="1229371"/>
          </a:xfrm>
          <a:prstGeom prst="roundRect">
            <a:avLst>
              <a:gd name="adj" fmla="val 16667"/>
            </a:avLst>
          </a:prstGeom>
          <a:solidFill>
            <a:schemeClr val="bg1">
              <a:alpha val="25000"/>
            </a:schemeClr>
          </a:solidFill>
          <a:ln w="28575" cap="flat" cmpd="sng">
            <a:solidFill>
              <a:schemeClr val="bg1"/>
            </a:solidFill>
            <a:prstDash val="dash"/>
            <a:round/>
          </a:ln>
        </p:spPr>
        <p:txBody>
          <a:bodyPr wrap="square" lIns="90170" tIns="46990" rIns="90170" bIns="46990">
            <a:spAutoFit/>
          </a:bodyPr>
          <a:lstStyle/>
          <a:p>
            <a:pPr algn="ctr" eaLnBrk="1" latinLnBrk="1" hangingPunct="1"/>
            <a:r>
              <a:rPr lang="en-US" altLang="zh-CN" sz="6600" dirty="0" smtClean="0">
                <a:solidFill>
                  <a:srgbClr val="CE5243"/>
                </a:solidFill>
                <a:latin typeface="方正毡笔黑简体" pitchFamily="1" charset="-122"/>
                <a:ea typeface="方正毡笔黑简体" pitchFamily="1" charset="-122"/>
                <a:sym typeface="Kozuka Gothic Pr6N EL" panose="020B0200000000000000" pitchFamily="34" charset="-128"/>
              </a:rPr>
              <a:t>AI</a:t>
            </a:r>
            <a:r>
              <a:rPr lang="zh-CN" altLang="en-US" sz="6600" dirty="0" smtClean="0">
                <a:solidFill>
                  <a:srgbClr val="CE5243"/>
                </a:solidFill>
                <a:latin typeface="方正毡笔黑简体" pitchFamily="1" charset="-122"/>
                <a:ea typeface="方正毡笔黑简体" pitchFamily="1" charset="-122"/>
                <a:sym typeface="Kozuka Gothic Pr6N EL" panose="020B0200000000000000" pitchFamily="34" charset="-128"/>
              </a:rPr>
              <a:t>小车第一组第</a:t>
            </a:r>
            <a:r>
              <a:rPr lang="en-US" altLang="zh-CN" sz="6600" dirty="0" smtClean="0">
                <a:solidFill>
                  <a:srgbClr val="CE5243"/>
                </a:solidFill>
                <a:latin typeface="方正毡笔黑简体" pitchFamily="1" charset="-122"/>
                <a:ea typeface="方正毡笔黑简体" pitchFamily="1" charset="-122"/>
                <a:sym typeface="Kozuka Gothic Pr6N EL" panose="020B0200000000000000" pitchFamily="34" charset="-128"/>
              </a:rPr>
              <a:t>3</a:t>
            </a:r>
            <a:r>
              <a:rPr lang="zh-CN" altLang="en-US" sz="6600" dirty="0" smtClean="0">
                <a:solidFill>
                  <a:srgbClr val="CE5243"/>
                </a:solidFill>
                <a:latin typeface="方正毡笔黑简体" pitchFamily="1" charset="-122"/>
                <a:ea typeface="方正毡笔黑简体" pitchFamily="1" charset="-122"/>
                <a:sym typeface="Kozuka Gothic Pr6N EL" panose="020B0200000000000000" pitchFamily="34" charset="-128"/>
              </a:rPr>
              <a:t>次展示</a:t>
            </a:r>
            <a:endParaRPr lang="zh-CN" altLang="en-US" sz="6600" dirty="0">
              <a:solidFill>
                <a:srgbClr val="CE5243"/>
              </a:solidFill>
              <a:latin typeface="方正毡笔黑简体" pitchFamily="1" charset="-122"/>
              <a:ea typeface="方正毡笔黑简体" pitchFamily="1" charset="-122"/>
              <a:sym typeface="Kozuka Gothic Pr6N EL" panose="020B0200000000000000" pitchFamily="34" charset="-128"/>
            </a:endParaRPr>
          </a:p>
        </p:txBody>
      </p:sp>
      <p:sp>
        <p:nvSpPr>
          <p:cNvPr id="3076" name="TextBox 21313"/>
          <p:cNvSpPr>
            <a:spLocks noChangeArrowheads="1"/>
          </p:cNvSpPr>
          <p:nvPr/>
        </p:nvSpPr>
        <p:spPr bwMode="auto">
          <a:xfrm flipH="1">
            <a:off x="3629025" y="3835400"/>
            <a:ext cx="4972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latinLnBrk="1" hangingPunct="1"/>
            <a:r>
              <a:rPr lang="zh-CN" altLang="en-US" b="1" dirty="0" smtClean="0"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梁景俊  刘一键  蔡子依  欧阳妍妍  </a:t>
            </a:r>
            <a:r>
              <a:rPr lang="zh-CN" altLang="zh-CN" b="1" dirty="0" smtClean="0"/>
              <a:t>冯晋嘉</a:t>
            </a:r>
            <a:r>
              <a:rPr lang="zh-CN" altLang="zh-CN" dirty="0" smtClean="0"/>
              <a:t> </a:t>
            </a:r>
            <a:endParaRPr lang="zh-CN" b="1" dirty="0"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2.</a:t>
            </a:r>
            <a:r>
              <a:rPr lang="zh-CN" altLang="en-US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物体跟踪</a:t>
            </a:r>
            <a:endParaRPr lang="zh-CN" altLang="en-US" sz="36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  <a:p>
            <a:pPr lvl="0" eaLnBrk="1" latinLnBrk="1" hangingPunct="1"/>
            <a:endParaRPr lang="en-US" altLang="zh-CN" sz="3600" b="1" dirty="0" smtClean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6045" y="9090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问题与调试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712047" y="1513704"/>
            <a:ext cx="9935861" cy="466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33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·问题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——电脑无法通过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python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r>
              <a:rPr lang="en-US" altLang="zh-CN" b="1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bluetooth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库连接到小车，显示小车蓝牙未开启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解决办法：电脑首先通过操作系统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GUI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界面手动连接小车蓝牙，再查询电脑的串口使用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9334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状态获取与小车蓝牙通信的串口号，使用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python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Serial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模块方法直接通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9334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过串口与小车蓝牙进行通信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1333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·问题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——小车转向后容易丢失颜色对象，导致小车无法继续跟踪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000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原因：小车转向速度、幅度过大，而视频流的帧数过低导致不容易紧跟跟踪对象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000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解决办法：小车转向时减小马达马力，降为原来的一半，并且只允许一个轮胎工作。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1066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此时抓取的图像比较清晰，容易识别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颜色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1333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·问题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——调整小车转向速度后右转不正常，左转正常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000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原因：小车右轮转动阻力较大，采用一个马力左转的时候无法正常工作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0005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解决办法：小车左转时采用全马力工作，右转时采用半马力工作。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3.</a:t>
            </a:r>
            <a:r>
              <a:rPr lang="zh-CN" altLang="en-US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-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    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数字倒计时 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8" name="TextBox 2"/>
          <p:cNvSpPr>
            <a:spLocks noChangeArrowheads="1"/>
          </p:cNvSpPr>
          <p:nvPr/>
        </p:nvSpPr>
        <p:spPr bwMode="auto">
          <a:xfrm flipH="1">
            <a:off x="2712047" y="1053033"/>
            <a:ext cx="676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（</a:t>
            </a:r>
            <a:r>
              <a:rPr lang="en-US" altLang="zh-CN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1</a:t>
            </a:r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）训练数据采集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5535" y="1576253"/>
            <a:ext cx="8999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数据集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en-US" altLang="zh-CN" sz="2800" dirty="0"/>
              <a:t>MNIST</a:t>
            </a:r>
            <a:r>
              <a:rPr lang="zh-CN" altLang="zh-CN" sz="2800" dirty="0"/>
              <a:t>手写识别库，包含了近一万张手写数字的图片，每张图片都是</a:t>
            </a:r>
            <a:r>
              <a:rPr lang="en-US" altLang="zh-CN" sz="2800" dirty="0"/>
              <a:t>28*28</a:t>
            </a:r>
            <a:r>
              <a:rPr lang="zh-CN" altLang="zh-CN" sz="2800" dirty="0"/>
              <a:t>的像素格式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/>
              <a:t>以小车视角抓拍了</a:t>
            </a:r>
            <a:r>
              <a:rPr lang="en-US" altLang="zh-CN" sz="2800" dirty="0"/>
              <a:t>15000</a:t>
            </a:r>
            <a:r>
              <a:rPr lang="zh-CN" altLang="zh-CN" sz="2800" dirty="0"/>
              <a:t>张小车前放置数字的图片，并作为数据集重新训练模型。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3.</a:t>
            </a:r>
            <a:r>
              <a:rPr lang="zh-CN" altLang="en-US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-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    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数字倒计时 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0" name="TextBox 2"/>
          <p:cNvSpPr>
            <a:spLocks noChangeArrowheads="1"/>
          </p:cNvSpPr>
          <p:nvPr/>
        </p:nvSpPr>
        <p:spPr bwMode="auto">
          <a:xfrm flipH="1">
            <a:off x="2712046" y="1033806"/>
            <a:ext cx="676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（</a:t>
            </a:r>
            <a:r>
              <a:rPr lang="en-US" altLang="zh-CN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2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）模型构建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03549" y="1657511"/>
            <a:ext cx="8999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方法：</a:t>
            </a:r>
            <a:r>
              <a:rPr lang="zh-CN" altLang="zh-CN" sz="2800" dirty="0" smtClean="0"/>
              <a:t>卷积</a:t>
            </a:r>
            <a:r>
              <a:rPr lang="zh-CN" altLang="zh-CN" sz="2800" dirty="0"/>
              <a:t>神经</a:t>
            </a:r>
            <a:r>
              <a:rPr lang="zh-CN" altLang="zh-CN" sz="2800" dirty="0" smtClean="0"/>
              <a:t>网络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/>
              <a:t>神经网络结构：</a:t>
            </a:r>
            <a:endParaRPr lang="en-US" altLang="zh-CN" sz="2800" b="1" dirty="0" smtClean="0"/>
          </a:p>
          <a:p>
            <a:r>
              <a:rPr lang="zh-CN" altLang="zh-CN" sz="2800" dirty="0" smtClean="0"/>
              <a:t>两</a:t>
            </a:r>
            <a:r>
              <a:rPr lang="zh-CN" altLang="zh-CN" sz="2800" dirty="0"/>
              <a:t>个卷积层，一个全连接层、一个</a:t>
            </a:r>
            <a:r>
              <a:rPr lang="en-US" altLang="zh-CN" sz="2800" dirty="0"/>
              <a:t>dropout</a:t>
            </a:r>
            <a:r>
              <a:rPr lang="zh-CN" altLang="zh-CN" sz="2800" dirty="0"/>
              <a:t>层和最后的</a:t>
            </a:r>
            <a:r>
              <a:rPr lang="en-US" altLang="zh-CN" sz="2800" dirty="0" err="1"/>
              <a:t>softmax</a:t>
            </a:r>
            <a:r>
              <a:rPr lang="zh-CN" altLang="zh-CN" sz="2800" dirty="0"/>
              <a:t>分类器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卷</a:t>
            </a:r>
            <a:r>
              <a:rPr lang="zh-CN" altLang="zh-CN" sz="2800" dirty="0"/>
              <a:t>积核的大小为</a:t>
            </a:r>
            <a:r>
              <a:rPr lang="en-US" altLang="zh-CN" sz="2800" dirty="0"/>
              <a:t>5*5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maxpooling</a:t>
            </a:r>
            <a:r>
              <a:rPr lang="en-US" altLang="zh-CN" sz="2800" dirty="0"/>
              <a:t> size</a:t>
            </a:r>
            <a:r>
              <a:rPr lang="zh-CN" altLang="zh-CN" sz="2800" dirty="0"/>
              <a:t>为</a:t>
            </a:r>
            <a:r>
              <a:rPr lang="en-US" altLang="zh-CN" sz="2800" dirty="0"/>
              <a:t>2*2</a:t>
            </a:r>
            <a:r>
              <a:rPr lang="zh-CN" altLang="zh-CN" sz="2800" dirty="0"/>
              <a:t>，第一卷积层映射到了</a:t>
            </a:r>
            <a:r>
              <a:rPr lang="en-US" altLang="zh-CN" sz="2800" dirty="0"/>
              <a:t>32</a:t>
            </a:r>
            <a:r>
              <a:rPr lang="zh-CN" altLang="zh-CN" sz="2800" dirty="0"/>
              <a:t>个通道，第二卷积层映射到了</a:t>
            </a:r>
            <a:r>
              <a:rPr lang="en-US" altLang="zh-CN" sz="2800" dirty="0"/>
              <a:t>64</a:t>
            </a:r>
            <a:r>
              <a:rPr lang="zh-CN" altLang="zh-CN" sz="2800" dirty="0"/>
              <a:t>个通道</a:t>
            </a:r>
            <a:r>
              <a:rPr lang="zh-CN" altLang="zh-CN" sz="2800" dirty="0" smtClean="0"/>
              <a:t>，因此</a:t>
            </a:r>
            <a:r>
              <a:rPr lang="zh-CN" altLang="zh-CN" sz="2800" dirty="0"/>
              <a:t>在全连接层之前，图像处理为</a:t>
            </a:r>
            <a:r>
              <a:rPr lang="en-US" altLang="zh-CN" sz="2800" dirty="0"/>
              <a:t>7*7*64 </a:t>
            </a:r>
            <a:r>
              <a:rPr lang="zh-CN" altLang="zh-CN" sz="2800" dirty="0"/>
              <a:t>的张量。</a:t>
            </a:r>
            <a:endParaRPr lang="zh-CN" altLang="zh-CN" sz="2800" dirty="0"/>
          </a:p>
          <a:p>
            <a:r>
              <a:rPr lang="zh-CN" altLang="zh-CN" sz="2800" dirty="0"/>
              <a:t>最后通过</a:t>
            </a:r>
            <a:r>
              <a:rPr lang="en-US" altLang="zh-CN" sz="2800" dirty="0"/>
              <a:t>dropout</a:t>
            </a:r>
            <a:r>
              <a:rPr lang="zh-CN" altLang="zh-CN" sz="2800" dirty="0"/>
              <a:t>层和</a:t>
            </a:r>
            <a:r>
              <a:rPr lang="en-US" altLang="zh-CN" sz="2800" dirty="0" err="1"/>
              <a:t>softmax</a:t>
            </a:r>
            <a:r>
              <a:rPr lang="zh-CN" altLang="zh-CN" sz="2800" dirty="0"/>
              <a:t>层输出分类</a:t>
            </a:r>
            <a:r>
              <a:rPr lang="zh-CN" altLang="zh-CN" sz="2800" dirty="0" smtClean="0"/>
              <a:t>结果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3.</a:t>
            </a:r>
            <a:r>
              <a:rPr lang="zh-CN" altLang="en-US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-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    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数字倒计时 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0" name="TextBox 2"/>
          <p:cNvSpPr>
            <a:spLocks noChangeArrowheads="1"/>
          </p:cNvSpPr>
          <p:nvPr/>
        </p:nvSpPr>
        <p:spPr bwMode="auto">
          <a:xfrm flipH="1">
            <a:off x="2712046" y="1033806"/>
            <a:ext cx="676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（</a:t>
            </a:r>
            <a:r>
              <a:rPr lang="en-US" altLang="zh-CN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2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）模型构建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03549" y="1657511"/>
            <a:ext cx="89998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测试阶段</a:t>
            </a:r>
            <a:r>
              <a:rPr lang="zh-CN" altLang="en-US" sz="2800" dirty="0"/>
              <a:t>：</a:t>
            </a:r>
            <a:r>
              <a:rPr lang="zh-CN" altLang="zh-CN" sz="2800" dirty="0" smtClean="0"/>
              <a:t>首先</a:t>
            </a:r>
            <a:r>
              <a:rPr lang="zh-CN" altLang="zh-CN" sz="2800" dirty="0"/>
              <a:t>使用</a:t>
            </a:r>
            <a:r>
              <a:rPr lang="en-US" altLang="zh-CN" sz="2800" dirty="0" err="1"/>
              <a:t>opencv</a:t>
            </a:r>
            <a:r>
              <a:rPr lang="zh-CN" altLang="zh-CN" sz="2800" dirty="0"/>
              <a:t>工具将图像</a:t>
            </a:r>
            <a:r>
              <a:rPr lang="en-US" altLang="zh-CN" sz="2800" dirty="0"/>
              <a:t>resize</a:t>
            </a:r>
            <a:r>
              <a:rPr lang="zh-CN" altLang="zh-CN" sz="2800" dirty="0"/>
              <a:t>成</a:t>
            </a:r>
            <a:r>
              <a:rPr lang="en-US" altLang="zh-CN" sz="2800" dirty="0"/>
              <a:t>28*28</a:t>
            </a:r>
            <a:r>
              <a:rPr lang="zh-CN" altLang="zh-CN" sz="2800" dirty="0"/>
              <a:t>的图像并进行灰度处理，取其中一个通道，再展开成</a:t>
            </a:r>
            <a:r>
              <a:rPr lang="en-US" altLang="zh-CN" sz="2800" dirty="0"/>
              <a:t>1*784</a:t>
            </a:r>
            <a:r>
              <a:rPr lang="zh-CN" altLang="zh-CN" sz="2800" dirty="0"/>
              <a:t>的张量，作为网络的输入，最后输出分类结果。</a:t>
            </a:r>
            <a:endParaRPr lang="zh-CN" altLang="zh-CN" sz="2800" dirty="0"/>
          </a:p>
          <a:p>
            <a:endParaRPr lang="en-US" altLang="zh-CN" sz="2800" dirty="0" smtClean="0"/>
          </a:p>
          <a:p>
            <a:r>
              <a:rPr lang="zh-CN" altLang="zh-CN" sz="2800" dirty="0" smtClean="0"/>
              <a:t>但</a:t>
            </a:r>
            <a:r>
              <a:rPr lang="zh-CN" altLang="zh-CN" sz="2800" dirty="0"/>
              <a:t>由于数据集是纯黑色背景，白色线条的数字，不复合实际场景。因此我们以小车视角抓拍了</a:t>
            </a:r>
            <a:r>
              <a:rPr lang="en-US" altLang="zh-CN" sz="2800" dirty="0"/>
              <a:t>15000</a:t>
            </a:r>
            <a:r>
              <a:rPr lang="zh-CN" altLang="zh-CN" sz="2800" dirty="0"/>
              <a:t>张小车前放置数字的图片，并作为数据集重新训练模型。这张的数据集不仅包含数字，并且带有一些杂物的背景，我们希望小车可以消除这些杂物的影响。图片尺寸也从</a:t>
            </a:r>
            <a:r>
              <a:rPr lang="en-US" altLang="zh-CN" sz="2800" dirty="0"/>
              <a:t>32*32</a:t>
            </a:r>
            <a:r>
              <a:rPr lang="zh-CN" altLang="zh-CN" sz="2800" dirty="0"/>
              <a:t>增加到</a:t>
            </a:r>
            <a:r>
              <a:rPr lang="en-US" altLang="zh-CN" sz="2800" dirty="0"/>
              <a:t>128*96</a:t>
            </a:r>
            <a:r>
              <a:rPr lang="zh-CN" altLang="zh-CN" sz="2800" dirty="0"/>
              <a:t>。</a:t>
            </a:r>
            <a:endParaRPr lang="zh-CN" altLang="zh-CN" sz="2800" dirty="0"/>
          </a:p>
          <a:p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3.</a:t>
            </a:r>
            <a:r>
              <a:rPr lang="zh-CN" altLang="en-US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-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    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数字倒计时 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0" name="TextBox 2"/>
          <p:cNvSpPr>
            <a:spLocks noChangeArrowheads="1"/>
          </p:cNvSpPr>
          <p:nvPr/>
        </p:nvSpPr>
        <p:spPr bwMode="auto">
          <a:xfrm flipH="1">
            <a:off x="2712046" y="1033806"/>
            <a:ext cx="6764399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（</a:t>
            </a:r>
            <a:r>
              <a:rPr lang="en-US" altLang="zh-CN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2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）模型构建</a:t>
            </a:r>
            <a:r>
              <a:rPr lang="en-US" altLang="zh-CN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—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结果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38505" y="1692424"/>
            <a:ext cx="7744591" cy="492882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3.</a:t>
            </a:r>
            <a:r>
              <a:rPr lang="zh-CN" altLang="en-US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-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    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识别</a:t>
            </a:r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数字倒计时 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0" name="TextBox 2"/>
          <p:cNvSpPr>
            <a:spLocks noChangeArrowheads="1"/>
          </p:cNvSpPr>
          <p:nvPr/>
        </p:nvSpPr>
        <p:spPr bwMode="auto">
          <a:xfrm flipH="1">
            <a:off x="2712046" y="1033806"/>
            <a:ext cx="676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（</a:t>
            </a:r>
            <a:r>
              <a:rPr lang="en-US" altLang="zh-CN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3</a:t>
            </a:r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）模型过拟合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问题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03549" y="1583591"/>
            <a:ext cx="89998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问题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数据</a:t>
            </a:r>
            <a:r>
              <a:rPr lang="zh-CN" altLang="zh-CN" sz="2800" dirty="0"/>
              <a:t>集特征比较集中</a:t>
            </a:r>
            <a:r>
              <a:rPr lang="zh-CN" altLang="zh-CN" sz="2800" dirty="0" smtClean="0"/>
              <a:t>，模型</a:t>
            </a:r>
            <a:r>
              <a:rPr lang="zh-CN" altLang="zh-CN" sz="2800" dirty="0"/>
              <a:t>的泛化能力较</a:t>
            </a:r>
            <a:r>
              <a:rPr lang="zh-CN" altLang="zh-CN" sz="2800" dirty="0" smtClean="0"/>
              <a:t>弱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zh-CN" sz="2800" b="1" dirty="0" smtClean="0"/>
              <a:t>具体表现</a:t>
            </a:r>
            <a:r>
              <a:rPr lang="zh-CN" altLang="en-US" sz="2800" dirty="0" smtClean="0"/>
              <a:t>：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zh-CN" altLang="en-US" sz="2800" dirty="0" smtClean="0"/>
              <a:t>      </a:t>
            </a:r>
            <a:r>
              <a:rPr lang="zh-CN" altLang="zh-CN" sz="2800" dirty="0" smtClean="0"/>
              <a:t>模型</a:t>
            </a:r>
            <a:r>
              <a:rPr lang="zh-CN" altLang="zh-CN" sz="2800" dirty="0"/>
              <a:t>在验证集上的结果非常好，</a:t>
            </a:r>
            <a:r>
              <a:rPr lang="zh-CN" altLang="zh-CN" sz="2800" dirty="0" smtClean="0"/>
              <a:t>达到</a:t>
            </a:r>
            <a:r>
              <a:rPr lang="en-US" altLang="zh-CN" sz="2800" dirty="0" smtClean="0"/>
              <a:t>90</a:t>
            </a:r>
            <a:r>
              <a:rPr lang="en-US" altLang="zh-CN" sz="2800" dirty="0"/>
              <a:t>%</a:t>
            </a:r>
            <a:r>
              <a:rPr lang="zh-CN" altLang="zh-CN" sz="2800" dirty="0"/>
              <a:t>以上。</a:t>
            </a:r>
            <a:r>
              <a:rPr lang="zh-CN" altLang="zh-CN" sz="2800" dirty="0" smtClean="0"/>
              <a:t>但是在</a:t>
            </a:r>
            <a:r>
              <a:rPr lang="zh-CN" altLang="zh-CN" sz="2800" dirty="0"/>
              <a:t>实体</a:t>
            </a:r>
            <a:r>
              <a:rPr lang="zh-CN" altLang="zh-CN" sz="2800" dirty="0" smtClean="0"/>
              <a:t>测试</a:t>
            </a:r>
            <a:r>
              <a:rPr lang="zh-CN" altLang="en-US" sz="2800" dirty="0" smtClean="0"/>
              <a:t>中</a:t>
            </a:r>
            <a:r>
              <a:rPr lang="zh-CN" altLang="zh-CN" sz="2800" dirty="0" smtClean="0"/>
              <a:t>模型</a:t>
            </a:r>
            <a:r>
              <a:rPr lang="zh-CN" altLang="zh-CN" sz="2800" dirty="0"/>
              <a:t>识别的准确率比较低，</a:t>
            </a:r>
            <a:r>
              <a:rPr lang="zh-CN" altLang="zh-CN" sz="2800" dirty="0" smtClean="0"/>
              <a:t>出现过拟合，增加</a:t>
            </a:r>
            <a:r>
              <a:rPr lang="en-US" altLang="zh-CN" sz="2800" dirty="0" smtClean="0"/>
              <a:t>dropout</a:t>
            </a:r>
            <a:r>
              <a:rPr lang="zh-CN" altLang="zh-CN" sz="2800" dirty="0" smtClean="0"/>
              <a:t>层没有</a:t>
            </a:r>
            <a:r>
              <a:rPr lang="zh-CN" altLang="zh-CN" sz="2800" dirty="0"/>
              <a:t>太大的改善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b="1" dirty="0" smtClean="0"/>
              <a:t>原因分析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测试</a:t>
            </a:r>
            <a:r>
              <a:rPr lang="zh-CN" altLang="zh-CN" sz="2800" dirty="0"/>
              <a:t>集中频繁出现的背景元素迷惑了模型的调整，这些噪声元素也列入了模型的参考范围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/>
              <a:t>解决方法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录制</a:t>
            </a:r>
            <a:r>
              <a:rPr lang="zh-CN" altLang="zh-CN" sz="2800" dirty="0"/>
              <a:t>训练结果的场地定于之前收集数据集的同样的地方，获得了比较好的效果。</a:t>
            </a:r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635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en-US" altLang="zh-CN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4. GPS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定位</a:t>
            </a:r>
            <a:endParaRPr lang="zh-CN" altLang="en-US" sz="36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0" name="TextBox 2"/>
          <p:cNvSpPr>
            <a:spLocks noChangeArrowheads="1"/>
          </p:cNvSpPr>
          <p:nvPr/>
        </p:nvSpPr>
        <p:spPr bwMode="auto">
          <a:xfrm flipH="1">
            <a:off x="2712046" y="1033806"/>
            <a:ext cx="676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（</a:t>
            </a:r>
            <a:r>
              <a:rPr lang="en-US" altLang="zh-CN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1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）</a:t>
            </a:r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算法实现 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2046" y="1766524"/>
            <a:ext cx="9479954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b="1" dirty="0"/>
              <a:t>输入：目标</a:t>
            </a:r>
            <a:r>
              <a:rPr lang="zh-CN" altLang="zh-CN" sz="2400" b="1" dirty="0" smtClean="0"/>
              <a:t>位置经</a:t>
            </a:r>
            <a:r>
              <a:rPr lang="zh-CN" altLang="zh-CN" sz="2400" b="1" dirty="0"/>
              <a:t>纬度，初始化小车和目标位置的距离为正无穷</a:t>
            </a:r>
            <a:endParaRPr lang="zh-CN" altLang="zh-CN" sz="2400" b="1" dirty="0"/>
          </a:p>
          <a:p>
            <a:pPr lvl="0">
              <a:lnSpc>
                <a:spcPts val="3500"/>
              </a:lnSpc>
            </a:pPr>
            <a:r>
              <a:rPr lang="en-US" altLang="zh-CN" sz="2400" b="1" dirty="0" smtClean="0"/>
              <a:t>1.</a:t>
            </a:r>
            <a:r>
              <a:rPr lang="zh-CN" altLang="zh-CN" sz="2400" b="1" dirty="0" smtClean="0"/>
              <a:t>接收</a:t>
            </a:r>
            <a:r>
              <a:rPr lang="en-US" altLang="zh-CN" sz="2400" b="1" dirty="0" smtClean="0"/>
              <a:t>GPS</a:t>
            </a:r>
            <a:r>
              <a:rPr lang="zh-CN" altLang="zh-CN" sz="2400" b="1" dirty="0"/>
              <a:t>模块的数据，计算小车当前</a:t>
            </a:r>
            <a:r>
              <a:rPr lang="zh-CN" altLang="zh-CN" sz="2400" b="1" dirty="0" smtClean="0"/>
              <a:t>位置</a:t>
            </a:r>
            <a:r>
              <a:rPr lang="zh-CN" altLang="en-US" sz="2400" b="1" dirty="0" smtClean="0"/>
              <a:t>与</a:t>
            </a:r>
            <a:r>
              <a:rPr lang="zh-CN" altLang="zh-CN" sz="2400" b="1" dirty="0" smtClean="0"/>
              <a:t>目标位置距离</a:t>
            </a:r>
            <a:endParaRPr lang="zh-CN" altLang="zh-CN" sz="2400" b="1" dirty="0"/>
          </a:p>
          <a:p>
            <a:pPr lvl="0">
              <a:lnSpc>
                <a:spcPts val="3500"/>
              </a:lnSpc>
            </a:pPr>
            <a:r>
              <a:rPr lang="en-US" altLang="zh-CN" sz="2400" b="1" dirty="0" smtClean="0"/>
              <a:t>2.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两者距离正在减小</a:t>
            </a:r>
            <a:r>
              <a:rPr lang="zh-CN" altLang="zh-CN" sz="2400" b="1" dirty="0" smtClean="0"/>
              <a:t>，</a:t>
            </a:r>
            <a:r>
              <a:rPr lang="zh-CN" altLang="zh-CN" sz="2400" b="1" dirty="0"/>
              <a:t>小车则保持方向，</a:t>
            </a:r>
            <a:r>
              <a:rPr lang="zh-CN" altLang="zh-CN" sz="2400" b="1" dirty="0"/>
              <a:t>继续往前</a:t>
            </a:r>
            <a:endParaRPr lang="zh-CN" altLang="zh-CN" sz="2400" b="1" dirty="0"/>
          </a:p>
          <a:p>
            <a:pPr lvl="0">
              <a:lnSpc>
                <a:spcPts val="3500"/>
              </a:lnSpc>
            </a:pPr>
            <a:r>
              <a:rPr lang="en-US" altLang="zh-CN" sz="2400" b="1" dirty="0" smtClean="0"/>
              <a:t>3.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两者距离正在增加</a:t>
            </a:r>
            <a:r>
              <a:rPr lang="zh-CN" altLang="zh-CN" sz="2400" b="1" dirty="0" smtClean="0"/>
              <a:t>，则</a:t>
            </a:r>
            <a:r>
              <a:rPr lang="zh-CN" altLang="zh-CN" sz="2400" b="1" dirty="0"/>
              <a:t>向</a:t>
            </a:r>
            <a:r>
              <a:rPr lang="zh-CN" altLang="zh-CN" sz="2400" b="1" dirty="0" smtClean="0"/>
              <a:t>小车发送</a:t>
            </a:r>
            <a:r>
              <a:rPr lang="zh-CN" altLang="zh-CN" sz="2400" b="1" dirty="0"/>
              <a:t>转向的指令</a:t>
            </a:r>
            <a:endParaRPr lang="zh-CN" altLang="zh-CN" sz="2400" b="1" dirty="0"/>
          </a:p>
          <a:p>
            <a:pPr lvl="0">
              <a:lnSpc>
                <a:spcPts val="3500"/>
              </a:lnSpc>
            </a:pPr>
            <a:r>
              <a:rPr lang="en-US" altLang="zh-CN" sz="2400" b="1" dirty="0" smtClean="0"/>
              <a:t>4.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小车接收到了转向的指令，则随机转动一定方向并前进一小段距离，重新</a:t>
            </a:r>
            <a:r>
              <a:rPr lang="zh-CN" altLang="zh-CN" sz="2400" b="1" dirty="0" smtClean="0"/>
              <a:t>开始发送</a:t>
            </a:r>
            <a:r>
              <a:rPr lang="en-US" altLang="zh-CN" sz="2400" b="1" dirty="0"/>
              <a:t>GPS</a:t>
            </a:r>
            <a:r>
              <a:rPr lang="zh-CN" altLang="zh-CN" sz="2400" b="1" dirty="0"/>
              <a:t>位置</a:t>
            </a:r>
            <a:endParaRPr lang="zh-CN" altLang="zh-CN" sz="2400" b="1" dirty="0"/>
          </a:p>
          <a:p>
            <a:pPr lvl="0">
              <a:lnSpc>
                <a:spcPts val="3500"/>
              </a:lnSpc>
            </a:pPr>
            <a:r>
              <a:rPr lang="en-US" altLang="zh-CN" sz="2400" b="1" dirty="0" smtClean="0"/>
              <a:t>5.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小车和目标位置距离小于一个阈值，则判定小车已到达目的地</a:t>
            </a:r>
            <a:endParaRPr lang="zh-CN" altLang="zh-CN" sz="2400" b="1" dirty="0"/>
          </a:p>
          <a:p>
            <a:pPr lvl="0">
              <a:lnSpc>
                <a:spcPts val="3500"/>
              </a:lnSpc>
            </a:pPr>
            <a:r>
              <a:rPr lang="en-US" altLang="zh-CN" sz="2400" b="1" dirty="0" smtClean="0"/>
              <a:t>6.</a:t>
            </a:r>
            <a:r>
              <a:rPr lang="zh-CN" altLang="zh-CN" sz="2400" b="1" dirty="0" smtClean="0"/>
              <a:t>如果</a:t>
            </a:r>
            <a:r>
              <a:rPr lang="zh-CN" altLang="zh-CN" sz="2400" b="1" dirty="0"/>
              <a:t>小车中途遇到了障碍物，则随机转向并前进一小段距离，重新开始发送</a:t>
            </a:r>
            <a:r>
              <a:rPr lang="zh-CN" altLang="zh-CN" sz="2400" b="1" dirty="0" smtClean="0"/>
              <a:t>当前</a:t>
            </a:r>
            <a:r>
              <a:rPr lang="en-US" altLang="zh-CN" sz="2400" b="1" dirty="0" smtClean="0"/>
              <a:t>GPS</a:t>
            </a:r>
            <a:r>
              <a:rPr lang="zh-CN" altLang="zh-CN" sz="2400" b="1" dirty="0" smtClean="0"/>
              <a:t>位置</a:t>
            </a:r>
            <a:endParaRPr lang="en-US" altLang="zh-CN" sz="2400" b="1" dirty="0" smtClean="0"/>
          </a:p>
          <a:p>
            <a:pPr lvl="0">
              <a:lnSpc>
                <a:spcPts val="3500"/>
              </a:lnSpc>
            </a:pPr>
            <a:endParaRPr lang="en-US" altLang="zh-CN" sz="2400" b="1" dirty="0" smtClean="0"/>
          </a:p>
          <a:p>
            <a:pPr lvl="0">
              <a:lnSpc>
                <a:spcPts val="3500"/>
              </a:lnSpc>
            </a:pPr>
            <a:r>
              <a:rPr lang="zh-CN" altLang="en-US" sz="2400" b="1" dirty="0" smtClean="0"/>
              <a:t>这种算法保证小车朝着</a:t>
            </a:r>
            <a:r>
              <a:rPr lang="zh-CN" altLang="en-US" sz="2400" b="1" dirty="0"/>
              <a:t>接近目标</a:t>
            </a:r>
            <a:r>
              <a:rPr lang="zh-CN" altLang="en-US" sz="2400" b="1" dirty="0" smtClean="0"/>
              <a:t>位置方向</a:t>
            </a:r>
            <a:r>
              <a:rPr lang="zh-CN" altLang="en-US" sz="2400" b="1" dirty="0"/>
              <a:t>前进</a:t>
            </a:r>
            <a:r>
              <a:rPr lang="zh-CN" altLang="en-US" sz="2400" b="1" dirty="0" smtClean="0"/>
              <a:t>，不</a:t>
            </a:r>
            <a:r>
              <a:rPr lang="zh-CN" altLang="en-US" sz="2400" b="1" dirty="0"/>
              <a:t>一定是最优路径。</a:t>
            </a:r>
            <a:endParaRPr lang="zh-CN" altLang="en-US" sz="2400" b="1" dirty="0"/>
          </a:p>
          <a:p>
            <a:pPr lvl="0">
              <a:lnSpc>
                <a:spcPts val="3500"/>
              </a:lnSpc>
            </a:pPr>
            <a:endParaRPr lang="zh-CN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en-US" altLang="zh-CN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4. GPS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定位</a:t>
            </a:r>
            <a:endParaRPr lang="zh-CN" altLang="en-US" sz="36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0" name="TextBox 2"/>
          <p:cNvSpPr>
            <a:spLocks noChangeArrowheads="1"/>
          </p:cNvSpPr>
          <p:nvPr/>
        </p:nvSpPr>
        <p:spPr bwMode="auto">
          <a:xfrm flipH="1">
            <a:off x="2712046" y="1033806"/>
            <a:ext cx="676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（</a:t>
            </a:r>
            <a:r>
              <a:rPr lang="en-US" altLang="zh-CN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2</a:t>
            </a:r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）通讯实现 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2046" y="1759631"/>
            <a:ext cx="9479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小车的</a:t>
            </a:r>
            <a:r>
              <a:rPr lang="en-US" altLang="zh-CN" sz="2400" dirty="0"/>
              <a:t>GPS</a:t>
            </a:r>
            <a:r>
              <a:rPr lang="zh-CN" altLang="zh-CN" sz="2400" dirty="0"/>
              <a:t>模块首先通过软串口输入到</a:t>
            </a:r>
            <a:r>
              <a:rPr lang="en-US" altLang="zh-CN" sz="2400" dirty="0"/>
              <a:t>UNO</a:t>
            </a:r>
            <a:r>
              <a:rPr lang="zh-CN" altLang="zh-CN" sz="2400" dirty="0"/>
              <a:t>板中，并通过蓝牙传输到服务器，服务器计算数值之后将指令以蓝牙的方式回传到小车蓝牙模块，并输入到</a:t>
            </a:r>
            <a:r>
              <a:rPr lang="en-US" altLang="zh-CN" sz="2400" dirty="0"/>
              <a:t>UNO</a:t>
            </a:r>
            <a:r>
              <a:rPr lang="zh-CN" altLang="zh-CN" sz="2400" dirty="0"/>
              <a:t>板中，由</a:t>
            </a:r>
            <a:r>
              <a:rPr lang="en-US" altLang="zh-CN" sz="2400" dirty="0"/>
              <a:t>UNO</a:t>
            </a:r>
            <a:r>
              <a:rPr lang="zh-CN" altLang="zh-CN" sz="2400" dirty="0"/>
              <a:t>控制小车的转向或前行。</a:t>
            </a:r>
            <a:endParaRPr lang="zh-CN" altLang="zh-CN" sz="2400" dirty="0"/>
          </a:p>
        </p:txBody>
      </p:sp>
      <p:pic>
        <p:nvPicPr>
          <p:cNvPr id="6" name="图片 5" descr="未命名文件(1)"/>
          <p:cNvPicPr/>
          <p:nvPr/>
        </p:nvPicPr>
        <p:blipFill>
          <a:blip r:embed="rId2"/>
          <a:stretch>
            <a:fillRect/>
          </a:stretch>
        </p:blipFill>
        <p:spPr>
          <a:xfrm>
            <a:off x="2118872" y="3285002"/>
            <a:ext cx="10073128" cy="2535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en-US" altLang="zh-CN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4. GPS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定位</a:t>
            </a:r>
            <a:endParaRPr lang="zh-CN" altLang="en-US" sz="36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299835" y="3460115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391660" y="1551940"/>
            <a:ext cx="4536440" cy="4536440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8210" y="2277110"/>
            <a:ext cx="864235" cy="36004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5808345" y="2277110"/>
            <a:ext cx="1128395" cy="360045"/>
          </a:xfrm>
          <a:prstGeom prst="notch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燕尾形箭头 6"/>
          <p:cNvSpPr/>
          <p:nvPr/>
        </p:nvSpPr>
        <p:spPr>
          <a:xfrm rot="17580000">
            <a:off x="4799965" y="1565910"/>
            <a:ext cx="720090" cy="431800"/>
          </a:xfrm>
          <a:prstGeom prst="notchedRigh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燕尾形箭头 7"/>
          <p:cNvSpPr/>
          <p:nvPr/>
        </p:nvSpPr>
        <p:spPr>
          <a:xfrm rot="2340000">
            <a:off x="4944110" y="2853055"/>
            <a:ext cx="935990" cy="504190"/>
          </a:xfrm>
          <a:prstGeom prst="notched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燕尾形箭头 8"/>
          <p:cNvSpPr/>
          <p:nvPr/>
        </p:nvSpPr>
        <p:spPr>
          <a:xfrm rot="2880000">
            <a:off x="5376545" y="1377950"/>
            <a:ext cx="791845" cy="431800"/>
          </a:xfrm>
          <a:prstGeom prst="notchedRigh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燕尾形箭头 11"/>
          <p:cNvSpPr/>
          <p:nvPr/>
        </p:nvSpPr>
        <p:spPr>
          <a:xfrm rot="6540000">
            <a:off x="6666865" y="2702560"/>
            <a:ext cx="692785" cy="432435"/>
          </a:xfrm>
          <a:prstGeom prst="notched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en-US" altLang="zh-CN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4. GPS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定位</a:t>
            </a:r>
            <a:endParaRPr lang="zh-CN" altLang="en-US" sz="36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0" name="TextBox 2"/>
          <p:cNvSpPr>
            <a:spLocks noChangeArrowheads="1"/>
          </p:cNvSpPr>
          <p:nvPr/>
        </p:nvSpPr>
        <p:spPr bwMode="auto">
          <a:xfrm flipH="1">
            <a:off x="2712046" y="1033806"/>
            <a:ext cx="676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28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（</a:t>
            </a:r>
            <a:r>
              <a:rPr lang="en-US" altLang="zh-CN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3</a:t>
            </a:r>
            <a:r>
              <a:rPr lang="zh-CN" altLang="en-US" sz="28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）实施困难  </a:t>
            </a:r>
            <a:endParaRPr lang="zh-CN" altLang="en-US" sz="28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12046" y="1629025"/>
            <a:ext cx="94799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问题：</a:t>
            </a:r>
            <a:r>
              <a:rPr lang="zh-CN" altLang="zh-CN" sz="2400" dirty="0" smtClean="0"/>
              <a:t>小车</a:t>
            </a:r>
            <a:r>
              <a:rPr lang="zh-CN" altLang="zh-CN" sz="2400" dirty="0"/>
              <a:t>总是丢失来自蓝牙或者来自</a:t>
            </a:r>
            <a:r>
              <a:rPr lang="en-US" altLang="zh-CN" sz="2400" dirty="0"/>
              <a:t>GPS</a:t>
            </a:r>
            <a:r>
              <a:rPr lang="zh-CN" altLang="zh-CN" sz="2400" dirty="0"/>
              <a:t>一方的信号，导致整个系统没有办法正常地工作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/>
              <a:t>问题分析</a:t>
            </a:r>
            <a:r>
              <a:rPr lang="zh-CN" altLang="en-US" sz="2400" dirty="0" smtClean="0"/>
              <a:t>：</a:t>
            </a:r>
            <a:r>
              <a:rPr lang="zh-CN" altLang="zh-CN" sz="2400" dirty="0" smtClean="0"/>
              <a:t>查阅</a:t>
            </a:r>
            <a:r>
              <a:rPr lang="zh-CN" altLang="zh-CN" sz="2400" dirty="0"/>
              <a:t>了大量资料之后发现</a:t>
            </a:r>
            <a:r>
              <a:rPr lang="zh-CN" altLang="zh-CN" sz="2400" dirty="0" smtClean="0"/>
              <a:t>，两</a:t>
            </a:r>
            <a:r>
              <a:rPr lang="zh-CN" altLang="zh-CN" sz="2400" dirty="0"/>
              <a:t>方面信号都是通过</a:t>
            </a:r>
            <a:r>
              <a:rPr lang="en-US" altLang="zh-CN" sz="2400" dirty="0"/>
              <a:t>UNO</a:t>
            </a:r>
            <a:r>
              <a:rPr lang="zh-CN" altLang="zh-CN" sz="2400" dirty="0"/>
              <a:t>的软串口接收的，</a:t>
            </a:r>
            <a:r>
              <a:rPr lang="zh-CN" altLang="zh-CN" sz="2400" dirty="0" smtClean="0"/>
              <a:t>但</a:t>
            </a:r>
            <a:r>
              <a:rPr lang="en-US" altLang="zh-CN" sz="2400" dirty="0" smtClean="0"/>
              <a:t>UNO</a:t>
            </a:r>
            <a:r>
              <a:rPr lang="zh-CN" altLang="zh-CN" sz="2400" dirty="0" smtClean="0"/>
              <a:t>板</a:t>
            </a:r>
            <a:r>
              <a:rPr lang="zh-CN" altLang="en-US" sz="2400" dirty="0" smtClean="0"/>
              <a:t>无法</a:t>
            </a:r>
            <a:r>
              <a:rPr lang="zh-CN" altLang="zh-CN" sz="2400" dirty="0" smtClean="0"/>
              <a:t>同时</a:t>
            </a:r>
            <a:r>
              <a:rPr lang="zh-CN" altLang="zh-CN" sz="2400" dirty="0"/>
              <a:t>缓冲来自多个信道的</a:t>
            </a:r>
            <a:r>
              <a:rPr lang="zh-CN" altLang="zh-CN" sz="2400" dirty="0" smtClean="0"/>
              <a:t>信息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b="1" dirty="0" smtClean="0"/>
              <a:t>解决方法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zh-CN" sz="2400" dirty="0" smtClean="0"/>
              <a:t>通过</a:t>
            </a:r>
            <a:r>
              <a:rPr lang="en-US" altLang="zh-CN" sz="2400" dirty="0"/>
              <a:t>listen()</a:t>
            </a:r>
            <a:r>
              <a:rPr lang="zh-CN" altLang="zh-CN" sz="2400" dirty="0"/>
              <a:t>方法指定监听哪一个</a:t>
            </a:r>
            <a:r>
              <a:rPr lang="zh-CN" altLang="zh-CN" sz="2400" dirty="0" smtClean="0"/>
              <a:t>信道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b="1" dirty="0" smtClean="0"/>
              <a:t>改进算法</a:t>
            </a:r>
            <a:r>
              <a:rPr lang="zh-CN" altLang="en-US" sz="2400" dirty="0" smtClean="0"/>
              <a:t>：</a:t>
            </a:r>
            <a:endParaRPr lang="zh-CN" altLang="zh-CN" sz="2400" dirty="0"/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   </a:t>
            </a:r>
            <a:r>
              <a:rPr lang="zh-CN" altLang="zh-CN" sz="2400" dirty="0" smtClean="0"/>
              <a:t>首先</a:t>
            </a:r>
            <a:r>
              <a:rPr lang="zh-CN" altLang="zh-CN" sz="2400" dirty="0"/>
              <a:t>开启</a:t>
            </a:r>
            <a:r>
              <a:rPr lang="en-US" altLang="zh-CN" sz="2400" dirty="0"/>
              <a:t>GPS</a:t>
            </a:r>
            <a:r>
              <a:rPr lang="zh-CN" altLang="zh-CN" sz="2400" dirty="0"/>
              <a:t>端口，监听位置的信号，接收到信号之后转发到服务器，并同时监听蓝牙信号，等待服务器的操作指令，接收到操作指令之后，马上开启</a:t>
            </a:r>
            <a:r>
              <a:rPr lang="en-US" altLang="zh-CN" sz="2400" dirty="0"/>
              <a:t>GPS</a:t>
            </a:r>
            <a:r>
              <a:rPr lang="zh-CN" altLang="zh-CN" sz="2400" dirty="0"/>
              <a:t>端口，监听位置信号。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4100" name="MH_Other_1"/>
          <p:cNvCxnSpPr>
            <a:cxnSpLocks noChangeShapeType="1"/>
          </p:cNvCxnSpPr>
          <p:nvPr/>
        </p:nvCxnSpPr>
        <p:spPr bwMode="auto">
          <a:xfrm flipV="1">
            <a:off x="5511800" y="2419350"/>
            <a:ext cx="609600" cy="533400"/>
          </a:xfrm>
          <a:prstGeom prst="curvedConnector3">
            <a:avLst>
              <a:gd name="adj1" fmla="val 50000"/>
            </a:avLst>
          </a:prstGeom>
          <a:noFill/>
          <a:ln w="12700" cmpd="sng">
            <a:solidFill>
              <a:srgbClr val="E95D0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1" name="MH_Other_2"/>
          <p:cNvCxnSpPr>
            <a:cxnSpLocks noChangeShapeType="1"/>
          </p:cNvCxnSpPr>
          <p:nvPr/>
        </p:nvCxnSpPr>
        <p:spPr bwMode="auto">
          <a:xfrm>
            <a:off x="6121400" y="2411413"/>
            <a:ext cx="742950" cy="0"/>
          </a:xfrm>
          <a:prstGeom prst="line">
            <a:avLst/>
          </a:prstGeom>
          <a:noFill/>
          <a:ln w="12700" cmpd="sng">
            <a:solidFill>
              <a:srgbClr val="E95D0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MH_Other_3"/>
          <p:cNvCxnSpPr>
            <a:cxnSpLocks noChangeShapeType="1"/>
          </p:cNvCxnSpPr>
          <p:nvPr/>
        </p:nvCxnSpPr>
        <p:spPr bwMode="auto">
          <a:xfrm>
            <a:off x="3397250" y="2952750"/>
            <a:ext cx="2114550" cy="0"/>
          </a:xfrm>
          <a:prstGeom prst="line">
            <a:avLst/>
          </a:prstGeom>
          <a:noFill/>
          <a:ln w="12700" cmpd="sng">
            <a:solidFill>
              <a:srgbClr val="E95D0E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3" name="MH_Other_4"/>
          <p:cNvSpPr txBox="1">
            <a:spLocks noChangeArrowheads="1"/>
          </p:cNvSpPr>
          <p:nvPr/>
        </p:nvSpPr>
        <p:spPr bwMode="auto">
          <a:xfrm>
            <a:off x="5703888" y="1781175"/>
            <a:ext cx="16938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600">
                <a:solidFill>
                  <a:schemeClr val="tx2"/>
                </a:solidFill>
                <a:ea typeface="幼圆" pitchFamily="49" charset="-122"/>
              </a:rPr>
              <a:t>01</a:t>
            </a:r>
            <a:endParaRPr lang="en-US" sz="3600">
              <a:solidFill>
                <a:schemeClr val="tx2"/>
              </a:solidFill>
              <a:ea typeface="幼圆" pitchFamily="49" charset="-122"/>
            </a:endParaRPr>
          </a:p>
        </p:txBody>
      </p:sp>
      <p:sp>
        <p:nvSpPr>
          <p:cNvPr id="4104" name="MH_SubTitle_1"/>
          <p:cNvSpPr txBox="1">
            <a:spLocks noChangeArrowheads="1"/>
          </p:cNvSpPr>
          <p:nvPr/>
        </p:nvSpPr>
        <p:spPr bwMode="auto">
          <a:xfrm>
            <a:off x="3269284" y="2388014"/>
            <a:ext cx="23717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E95D0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小车功能介绍</a:t>
            </a:r>
            <a:endParaRPr lang="zh-CN" altLang="en-US" sz="2400" dirty="0">
              <a:solidFill>
                <a:srgbClr val="E95D0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05" name="MH_Other_5"/>
          <p:cNvCxnSpPr>
            <a:cxnSpLocks noChangeShapeType="1"/>
          </p:cNvCxnSpPr>
          <p:nvPr/>
        </p:nvCxnSpPr>
        <p:spPr bwMode="auto">
          <a:xfrm flipV="1">
            <a:off x="8250238" y="3165475"/>
            <a:ext cx="609600" cy="533400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6" name="MH_Other_6"/>
          <p:cNvCxnSpPr>
            <a:cxnSpLocks noChangeShapeType="1"/>
          </p:cNvCxnSpPr>
          <p:nvPr/>
        </p:nvCxnSpPr>
        <p:spPr bwMode="auto">
          <a:xfrm>
            <a:off x="8859838" y="3157538"/>
            <a:ext cx="742950" cy="0"/>
          </a:xfrm>
          <a:prstGeom prst="line">
            <a:avLst/>
          </a:prstGeom>
          <a:noFill/>
          <a:ln w="12700" cap="flat" cmpd="sng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7" name="MH_Other_7"/>
          <p:cNvCxnSpPr>
            <a:cxnSpLocks noChangeShapeType="1"/>
          </p:cNvCxnSpPr>
          <p:nvPr/>
        </p:nvCxnSpPr>
        <p:spPr bwMode="auto">
          <a:xfrm>
            <a:off x="6135688" y="3690938"/>
            <a:ext cx="2114550" cy="0"/>
          </a:xfrm>
          <a:prstGeom prst="line">
            <a:avLst/>
          </a:prstGeom>
          <a:noFill/>
          <a:ln w="12700" cap="flat" cmpd="sng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MH_Other_8"/>
          <p:cNvSpPr txBox="1">
            <a:spLocks noChangeArrowheads="1"/>
          </p:cNvSpPr>
          <p:nvPr/>
        </p:nvSpPr>
        <p:spPr bwMode="auto">
          <a:xfrm>
            <a:off x="8859838" y="2527300"/>
            <a:ext cx="7429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600">
                <a:solidFill>
                  <a:schemeClr val="tx2"/>
                </a:solidFill>
                <a:ea typeface="幼圆" pitchFamily="49" charset="-122"/>
                <a:sym typeface="Arial" panose="020B0604020202020204" pitchFamily="34" charset="0"/>
              </a:rPr>
              <a:t>02</a:t>
            </a:r>
            <a:endParaRPr lang="zh-CN" altLang="en-US" sz="3600">
              <a:solidFill>
                <a:schemeClr val="tx2"/>
              </a:solidFill>
              <a:ea typeface="幼圆" pitchFamily="49" charset="-122"/>
              <a:sym typeface="Arial" panose="020B0604020202020204" pitchFamily="34" charset="0"/>
            </a:endParaRPr>
          </a:p>
        </p:txBody>
      </p:sp>
      <p:sp>
        <p:nvSpPr>
          <p:cNvPr id="4109" name="MH_SubTitle_2"/>
          <p:cNvSpPr txBox="1">
            <a:spLocks noChangeArrowheads="1"/>
          </p:cNvSpPr>
          <p:nvPr/>
        </p:nvSpPr>
        <p:spPr bwMode="auto">
          <a:xfrm>
            <a:off x="5977557" y="3076576"/>
            <a:ext cx="23717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E95D0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系统架构设计</a:t>
            </a:r>
            <a:endParaRPr lang="zh-CN" altLang="en-US" sz="2400" dirty="0">
              <a:solidFill>
                <a:srgbClr val="E95D0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4110" name="MH_Other_9"/>
          <p:cNvCxnSpPr>
            <a:cxnSpLocks noChangeShapeType="1"/>
          </p:cNvCxnSpPr>
          <p:nvPr/>
        </p:nvCxnSpPr>
        <p:spPr bwMode="auto">
          <a:xfrm flipV="1">
            <a:off x="4587875" y="4410075"/>
            <a:ext cx="609600" cy="533400"/>
          </a:xfrm>
          <a:prstGeom prst="curvedConnector3">
            <a:avLst>
              <a:gd name="adj1" fmla="val 50000"/>
            </a:avLst>
          </a:prstGeom>
          <a:noFill/>
          <a:ln w="12700" cap="flat" cmpd="sng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MH_Other_10"/>
          <p:cNvCxnSpPr>
            <a:cxnSpLocks noChangeShapeType="1"/>
          </p:cNvCxnSpPr>
          <p:nvPr/>
        </p:nvCxnSpPr>
        <p:spPr bwMode="auto">
          <a:xfrm>
            <a:off x="5197475" y="4410075"/>
            <a:ext cx="742950" cy="0"/>
          </a:xfrm>
          <a:prstGeom prst="line">
            <a:avLst/>
          </a:prstGeom>
          <a:noFill/>
          <a:ln w="12700" cap="flat" cmpd="sng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MH_Other_11"/>
          <p:cNvCxnSpPr>
            <a:cxnSpLocks noChangeShapeType="1"/>
          </p:cNvCxnSpPr>
          <p:nvPr/>
        </p:nvCxnSpPr>
        <p:spPr bwMode="auto">
          <a:xfrm>
            <a:off x="2473325" y="4943475"/>
            <a:ext cx="2114550" cy="0"/>
          </a:xfrm>
          <a:prstGeom prst="line">
            <a:avLst/>
          </a:prstGeom>
          <a:noFill/>
          <a:ln w="12700" cap="flat" cmpd="sng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3" name="MH_Other_12"/>
          <p:cNvSpPr txBox="1">
            <a:spLocks noChangeArrowheads="1"/>
          </p:cNvSpPr>
          <p:nvPr/>
        </p:nvSpPr>
        <p:spPr bwMode="auto">
          <a:xfrm>
            <a:off x="5197475" y="3763963"/>
            <a:ext cx="7429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3600">
                <a:solidFill>
                  <a:schemeClr val="tx2"/>
                </a:solidFill>
                <a:ea typeface="幼圆" pitchFamily="49" charset="-122"/>
                <a:sym typeface="Arial" panose="020B0604020202020204" pitchFamily="34" charset="0"/>
              </a:rPr>
              <a:t>03</a:t>
            </a:r>
            <a:endParaRPr lang="zh-CN" altLang="en-US" sz="3600">
              <a:solidFill>
                <a:schemeClr val="tx2"/>
              </a:solidFill>
              <a:ea typeface="幼圆" pitchFamily="49" charset="-122"/>
              <a:sym typeface="Arial" panose="020B0604020202020204" pitchFamily="34" charset="0"/>
            </a:endParaRPr>
          </a:p>
        </p:txBody>
      </p:sp>
      <p:sp>
        <p:nvSpPr>
          <p:cNvPr id="4114" name="MH_SubTitle_3"/>
          <p:cNvSpPr txBox="1">
            <a:spLocks noChangeArrowheads="1"/>
          </p:cNvSpPr>
          <p:nvPr/>
        </p:nvSpPr>
        <p:spPr bwMode="auto">
          <a:xfrm>
            <a:off x="2463801" y="3751609"/>
            <a:ext cx="23717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E95D0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开发过程 </a:t>
            </a:r>
            <a:r>
              <a:rPr lang="en-US" altLang="zh-CN" sz="2800" dirty="0" smtClean="0">
                <a:solidFill>
                  <a:srgbClr val="E95D0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 </a:t>
            </a:r>
            <a:r>
              <a:rPr lang="zh-CN" altLang="en-US" sz="2800" dirty="0">
                <a:solidFill>
                  <a:srgbClr val="E95D0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调试方法</a:t>
            </a:r>
            <a:endParaRPr lang="zh-CN" altLang="en-US" sz="2800" dirty="0">
              <a:solidFill>
                <a:srgbClr val="E95D0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4552950" y="-4763"/>
            <a:ext cx="2959100" cy="1158876"/>
          </a:xfrm>
          <a:prstGeom prst="flowChartManualOperatio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5106988" y="277813"/>
            <a:ext cx="1995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sz="3200">
                <a:solidFill>
                  <a:schemeClr val="bg1"/>
                </a:solidFill>
                <a:ea typeface="方正毡笔黑简体" pitchFamily="1" charset="-122"/>
              </a:rPr>
              <a:t>内容大纲</a:t>
            </a:r>
            <a:endParaRPr lang="zh-CN" sz="3200">
              <a:solidFill>
                <a:schemeClr val="bg1"/>
              </a:solidFill>
              <a:ea typeface="方正毡笔黑简体" pitchFamily="1" charset="-122"/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5213350" y="844550"/>
            <a:ext cx="1641475" cy="1588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5213350" y="892175"/>
            <a:ext cx="1641475" cy="1588"/>
          </a:xfrm>
          <a:prstGeom prst="line">
            <a:avLst/>
          </a:prstGeom>
          <a:noFill/>
          <a:ln w="12700" cap="flat" cmpd="sng">
            <a:solidFill>
              <a:schemeClr val="bg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179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80" name="椭圆 28"/>
          <p:cNvSpPr>
            <a:spLocks noChangeArrowheads="1"/>
          </p:cNvSpPr>
          <p:nvPr/>
        </p:nvSpPr>
        <p:spPr bwMode="auto">
          <a:xfrm>
            <a:off x="4357688" y="1427163"/>
            <a:ext cx="3519487" cy="3517900"/>
          </a:xfrm>
          <a:prstGeom prst="ellipse">
            <a:avLst/>
          </a:prstGeom>
          <a:gradFill rotWithShape="0">
            <a:gsLst>
              <a:gs pos="0">
                <a:srgbClr val="CC3300">
                  <a:alpha val="79999"/>
                </a:srgbClr>
              </a:gs>
              <a:gs pos="100000">
                <a:srgbClr val="CC3300">
                  <a:gamma/>
                  <a:tint val="79608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latinLnBrk="1"/>
            <a:endParaRPr lang="zh-CN" altLang="en-US" sz="4400">
              <a:solidFill>
                <a:srgbClr val="FFFFFF"/>
              </a:solidFill>
              <a:latin typeface="Broadway BT" panose="04040905080B02020502" pitchFamily="82" charset="0"/>
              <a:ea typeface="汉仪丫丫体简" pitchFamily="2" charset="-122"/>
            </a:endParaRPr>
          </a:p>
        </p:txBody>
      </p:sp>
      <p:sp>
        <p:nvSpPr>
          <p:cNvPr id="50181" name="椭圆 6"/>
          <p:cNvSpPr>
            <a:spLocks noChangeArrowheads="1"/>
          </p:cNvSpPr>
          <p:nvPr/>
        </p:nvSpPr>
        <p:spPr bwMode="auto">
          <a:xfrm>
            <a:off x="9390063" y="2457450"/>
            <a:ext cx="506412" cy="506413"/>
          </a:xfrm>
          <a:prstGeom prst="ellipse">
            <a:avLst/>
          </a:prstGeom>
          <a:solidFill>
            <a:schemeClr val="accent1">
              <a:alpha val="56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latinLnBrk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2" name="椭圆 7"/>
          <p:cNvSpPr>
            <a:spLocks noChangeArrowheads="1"/>
          </p:cNvSpPr>
          <p:nvPr/>
        </p:nvSpPr>
        <p:spPr bwMode="auto">
          <a:xfrm>
            <a:off x="7997825" y="1719263"/>
            <a:ext cx="231775" cy="231775"/>
          </a:xfrm>
          <a:prstGeom prst="ellipse">
            <a:avLst/>
          </a:prstGeom>
          <a:solidFill>
            <a:schemeClr val="accent1">
              <a:alpha val="56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latinLnBrk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3" name="椭圆 8"/>
          <p:cNvSpPr>
            <a:spLocks noChangeArrowheads="1"/>
          </p:cNvSpPr>
          <p:nvPr/>
        </p:nvSpPr>
        <p:spPr bwMode="auto">
          <a:xfrm>
            <a:off x="3514725" y="4508500"/>
            <a:ext cx="506413" cy="506413"/>
          </a:xfrm>
          <a:prstGeom prst="ellipse">
            <a:avLst/>
          </a:prstGeom>
          <a:solidFill>
            <a:schemeClr val="accent1">
              <a:alpha val="56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latinLnBrk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4" name="椭圆 9"/>
          <p:cNvSpPr>
            <a:spLocks noChangeArrowheads="1"/>
          </p:cNvSpPr>
          <p:nvPr/>
        </p:nvSpPr>
        <p:spPr bwMode="auto">
          <a:xfrm>
            <a:off x="5303838" y="5184775"/>
            <a:ext cx="233362" cy="233363"/>
          </a:xfrm>
          <a:prstGeom prst="ellipse">
            <a:avLst/>
          </a:prstGeom>
          <a:solidFill>
            <a:schemeClr val="accent1">
              <a:alpha val="56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 latinLnBrk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0185" name="Freeform 9"/>
          <p:cNvSpPr>
            <a:spLocks noEditPoints="1"/>
          </p:cNvSpPr>
          <p:nvPr/>
        </p:nvSpPr>
        <p:spPr bwMode="auto">
          <a:xfrm>
            <a:off x="4975225" y="2565400"/>
            <a:ext cx="2143125" cy="565150"/>
          </a:xfrm>
          <a:custGeom>
            <a:avLst/>
            <a:gdLst>
              <a:gd name="T0" fmla="*/ 10788 w 22500"/>
              <a:gd name="T1" fmla="*/ 4184 h 5907"/>
              <a:gd name="T2" fmla="*/ 10788 w 22500"/>
              <a:gd name="T3" fmla="*/ 4958 h 5907"/>
              <a:gd name="T4" fmla="*/ 13006 w 22500"/>
              <a:gd name="T5" fmla="*/ 5099 h 5907"/>
              <a:gd name="T6" fmla="*/ 11204 w 22500"/>
              <a:gd name="T7" fmla="*/ 4079 h 5907"/>
              <a:gd name="T8" fmla="*/ 15953 w 22500"/>
              <a:gd name="T9" fmla="*/ 1723 h 5907"/>
              <a:gd name="T10" fmla="*/ 18033 w 22500"/>
              <a:gd name="T11" fmla="*/ 3903 h 5907"/>
              <a:gd name="T12" fmla="*/ 17201 w 22500"/>
              <a:gd name="T13" fmla="*/ 5907 h 5907"/>
              <a:gd name="T14" fmla="*/ 16889 w 22500"/>
              <a:gd name="T15" fmla="*/ 2778 h 5907"/>
              <a:gd name="T16" fmla="*/ 15052 w 22500"/>
              <a:gd name="T17" fmla="*/ 2532 h 5907"/>
              <a:gd name="T18" fmla="*/ 14254 w 22500"/>
              <a:gd name="T19" fmla="*/ 5907 h 5907"/>
              <a:gd name="T20" fmla="*/ 9886 w 22500"/>
              <a:gd name="T21" fmla="*/ 1688 h 5907"/>
              <a:gd name="T22" fmla="*/ 13318 w 22500"/>
              <a:gd name="T23" fmla="*/ 2180 h 5907"/>
              <a:gd name="T24" fmla="*/ 13804 w 22500"/>
              <a:gd name="T25" fmla="*/ 5907 h 5907"/>
              <a:gd name="T26" fmla="*/ 10371 w 22500"/>
              <a:gd name="T27" fmla="*/ 5661 h 5907"/>
              <a:gd name="T28" fmla="*/ 10371 w 22500"/>
              <a:gd name="T29" fmla="*/ 3481 h 5907"/>
              <a:gd name="T30" fmla="*/ 12972 w 22500"/>
              <a:gd name="T31" fmla="*/ 3235 h 5907"/>
              <a:gd name="T32" fmla="*/ 9886 w 22500"/>
              <a:gd name="T33" fmla="*/ 2532 h 5907"/>
              <a:gd name="T34" fmla="*/ 18444 w 22500"/>
              <a:gd name="T35" fmla="*/ 0 h 5907"/>
              <a:gd name="T36" fmla="*/ 19241 w 22500"/>
              <a:gd name="T37" fmla="*/ 3200 h 5907"/>
              <a:gd name="T38" fmla="*/ 22431 w 22500"/>
              <a:gd name="T39" fmla="*/ 1723 h 5907"/>
              <a:gd name="T40" fmla="*/ 22500 w 22500"/>
              <a:gd name="T41" fmla="*/ 5907 h 5907"/>
              <a:gd name="T42" fmla="*/ 19241 w 22500"/>
              <a:gd name="T43" fmla="*/ 3833 h 5907"/>
              <a:gd name="T44" fmla="*/ 18444 w 22500"/>
              <a:gd name="T45" fmla="*/ 5907 h 5907"/>
              <a:gd name="T46" fmla="*/ 5787 w 22500"/>
              <a:gd name="T47" fmla="*/ 0 h 5907"/>
              <a:gd name="T48" fmla="*/ 6585 w 22500"/>
              <a:gd name="T49" fmla="*/ 1723 h 5907"/>
              <a:gd name="T50" fmla="*/ 9358 w 22500"/>
              <a:gd name="T51" fmla="*/ 3516 h 5907"/>
              <a:gd name="T52" fmla="*/ 8561 w 22500"/>
              <a:gd name="T53" fmla="*/ 5907 h 5907"/>
              <a:gd name="T54" fmla="*/ 8388 w 22500"/>
              <a:gd name="T55" fmla="*/ 2778 h 5907"/>
              <a:gd name="T56" fmla="*/ 6585 w 22500"/>
              <a:gd name="T57" fmla="*/ 2532 h 5907"/>
              <a:gd name="T58" fmla="*/ 5787 w 22500"/>
              <a:gd name="T59" fmla="*/ 5907 h 5907"/>
              <a:gd name="T60" fmla="*/ 0 w 22500"/>
              <a:gd name="T61" fmla="*/ 0 h 5907"/>
              <a:gd name="T62" fmla="*/ 5304 w 22500"/>
              <a:gd name="T63" fmla="*/ 844 h 5907"/>
              <a:gd name="T64" fmla="*/ 3051 w 22500"/>
              <a:gd name="T65" fmla="*/ 5907 h 5907"/>
              <a:gd name="T66" fmla="*/ 2253 w 22500"/>
              <a:gd name="T67" fmla="*/ 844 h 5907"/>
              <a:gd name="T68" fmla="*/ 0 w 22500"/>
              <a:gd name="T69" fmla="*/ 0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2500" h="5907">
                <a:moveTo>
                  <a:pt x="11204" y="4079"/>
                </a:moveTo>
                <a:cubicBezTo>
                  <a:pt x="11042" y="4079"/>
                  <a:pt x="10903" y="4114"/>
                  <a:pt x="10788" y="4184"/>
                </a:cubicBezTo>
                <a:cubicBezTo>
                  <a:pt x="10672" y="4278"/>
                  <a:pt x="10614" y="4407"/>
                  <a:pt x="10614" y="4571"/>
                </a:cubicBezTo>
                <a:cubicBezTo>
                  <a:pt x="10614" y="4735"/>
                  <a:pt x="10672" y="4864"/>
                  <a:pt x="10788" y="4958"/>
                </a:cubicBezTo>
                <a:cubicBezTo>
                  <a:pt x="10903" y="5052"/>
                  <a:pt x="11042" y="5099"/>
                  <a:pt x="11204" y="5099"/>
                </a:cubicBezTo>
                <a:cubicBezTo>
                  <a:pt x="11804" y="5099"/>
                  <a:pt x="12405" y="5099"/>
                  <a:pt x="13006" y="5099"/>
                </a:cubicBezTo>
                <a:cubicBezTo>
                  <a:pt x="13006" y="4759"/>
                  <a:pt x="13006" y="4419"/>
                  <a:pt x="13006" y="4079"/>
                </a:cubicBezTo>
                <a:cubicBezTo>
                  <a:pt x="12405" y="4079"/>
                  <a:pt x="11804" y="4079"/>
                  <a:pt x="11204" y="4079"/>
                </a:cubicBezTo>
                <a:close/>
                <a:moveTo>
                  <a:pt x="14254" y="1723"/>
                </a:moveTo>
                <a:cubicBezTo>
                  <a:pt x="14821" y="1723"/>
                  <a:pt x="15387" y="1723"/>
                  <a:pt x="15953" y="1723"/>
                </a:cubicBezTo>
                <a:cubicBezTo>
                  <a:pt x="16624" y="1723"/>
                  <a:pt x="17120" y="1864"/>
                  <a:pt x="17444" y="2145"/>
                </a:cubicBezTo>
                <a:cubicBezTo>
                  <a:pt x="17837" y="2497"/>
                  <a:pt x="18033" y="3083"/>
                  <a:pt x="18033" y="3903"/>
                </a:cubicBezTo>
                <a:cubicBezTo>
                  <a:pt x="18033" y="4571"/>
                  <a:pt x="18033" y="5239"/>
                  <a:pt x="18033" y="5907"/>
                </a:cubicBezTo>
                <a:cubicBezTo>
                  <a:pt x="17756" y="5907"/>
                  <a:pt x="17479" y="5907"/>
                  <a:pt x="17201" y="5907"/>
                </a:cubicBezTo>
                <a:cubicBezTo>
                  <a:pt x="17201" y="5239"/>
                  <a:pt x="17201" y="4571"/>
                  <a:pt x="17201" y="3903"/>
                </a:cubicBezTo>
                <a:cubicBezTo>
                  <a:pt x="17201" y="3341"/>
                  <a:pt x="17097" y="2966"/>
                  <a:pt x="16889" y="2778"/>
                </a:cubicBezTo>
                <a:cubicBezTo>
                  <a:pt x="16728" y="2614"/>
                  <a:pt x="16416" y="2532"/>
                  <a:pt x="15953" y="2532"/>
                </a:cubicBezTo>
                <a:cubicBezTo>
                  <a:pt x="15653" y="2532"/>
                  <a:pt x="15352" y="2532"/>
                  <a:pt x="15052" y="2532"/>
                </a:cubicBezTo>
                <a:cubicBezTo>
                  <a:pt x="15052" y="3657"/>
                  <a:pt x="15052" y="4782"/>
                  <a:pt x="15052" y="5907"/>
                </a:cubicBezTo>
                <a:cubicBezTo>
                  <a:pt x="14786" y="5907"/>
                  <a:pt x="14520" y="5907"/>
                  <a:pt x="14254" y="5907"/>
                </a:cubicBezTo>
                <a:cubicBezTo>
                  <a:pt x="14254" y="4513"/>
                  <a:pt x="14254" y="3118"/>
                  <a:pt x="14254" y="1723"/>
                </a:cubicBezTo>
                <a:close/>
                <a:moveTo>
                  <a:pt x="9886" y="1688"/>
                </a:moveTo>
                <a:cubicBezTo>
                  <a:pt x="10556" y="1688"/>
                  <a:pt x="11227" y="1688"/>
                  <a:pt x="11897" y="1688"/>
                </a:cubicBezTo>
                <a:cubicBezTo>
                  <a:pt x="12521" y="1688"/>
                  <a:pt x="12995" y="1852"/>
                  <a:pt x="13318" y="2180"/>
                </a:cubicBezTo>
                <a:cubicBezTo>
                  <a:pt x="13642" y="2508"/>
                  <a:pt x="13804" y="2954"/>
                  <a:pt x="13804" y="3516"/>
                </a:cubicBezTo>
                <a:cubicBezTo>
                  <a:pt x="13804" y="4313"/>
                  <a:pt x="13804" y="5110"/>
                  <a:pt x="13804" y="5907"/>
                </a:cubicBezTo>
                <a:cubicBezTo>
                  <a:pt x="12937" y="5907"/>
                  <a:pt x="12070" y="5907"/>
                  <a:pt x="11204" y="5907"/>
                </a:cubicBezTo>
                <a:cubicBezTo>
                  <a:pt x="10903" y="5907"/>
                  <a:pt x="10626" y="5825"/>
                  <a:pt x="10371" y="5661"/>
                </a:cubicBezTo>
                <a:cubicBezTo>
                  <a:pt x="10002" y="5427"/>
                  <a:pt x="9817" y="5063"/>
                  <a:pt x="9817" y="4571"/>
                </a:cubicBezTo>
                <a:cubicBezTo>
                  <a:pt x="9817" y="4102"/>
                  <a:pt x="10002" y="3739"/>
                  <a:pt x="10371" y="3481"/>
                </a:cubicBezTo>
                <a:cubicBezTo>
                  <a:pt x="10626" y="3317"/>
                  <a:pt x="10903" y="3235"/>
                  <a:pt x="11204" y="3235"/>
                </a:cubicBezTo>
                <a:cubicBezTo>
                  <a:pt x="11793" y="3235"/>
                  <a:pt x="12382" y="3235"/>
                  <a:pt x="12972" y="3235"/>
                </a:cubicBezTo>
                <a:cubicBezTo>
                  <a:pt x="12902" y="2766"/>
                  <a:pt x="12544" y="2532"/>
                  <a:pt x="11897" y="2532"/>
                </a:cubicBezTo>
                <a:cubicBezTo>
                  <a:pt x="11227" y="2532"/>
                  <a:pt x="10556" y="2532"/>
                  <a:pt x="9886" y="2532"/>
                </a:cubicBezTo>
                <a:cubicBezTo>
                  <a:pt x="9886" y="2251"/>
                  <a:pt x="9886" y="1969"/>
                  <a:pt x="9886" y="1688"/>
                </a:cubicBezTo>
                <a:close/>
                <a:moveTo>
                  <a:pt x="18444" y="0"/>
                </a:moveTo>
                <a:cubicBezTo>
                  <a:pt x="18709" y="0"/>
                  <a:pt x="18975" y="0"/>
                  <a:pt x="19241" y="0"/>
                </a:cubicBezTo>
                <a:cubicBezTo>
                  <a:pt x="19241" y="1067"/>
                  <a:pt x="19241" y="2133"/>
                  <a:pt x="19241" y="3200"/>
                </a:cubicBezTo>
                <a:cubicBezTo>
                  <a:pt x="19865" y="2708"/>
                  <a:pt x="20489" y="2215"/>
                  <a:pt x="21113" y="1723"/>
                </a:cubicBezTo>
                <a:cubicBezTo>
                  <a:pt x="21552" y="1723"/>
                  <a:pt x="21991" y="1723"/>
                  <a:pt x="22431" y="1723"/>
                </a:cubicBezTo>
                <a:cubicBezTo>
                  <a:pt x="21656" y="2333"/>
                  <a:pt x="20882" y="2942"/>
                  <a:pt x="20108" y="3552"/>
                </a:cubicBezTo>
                <a:cubicBezTo>
                  <a:pt x="20905" y="4337"/>
                  <a:pt x="21703" y="5122"/>
                  <a:pt x="22500" y="5907"/>
                </a:cubicBezTo>
                <a:cubicBezTo>
                  <a:pt x="22107" y="5907"/>
                  <a:pt x="21714" y="5907"/>
                  <a:pt x="21321" y="5907"/>
                </a:cubicBezTo>
                <a:cubicBezTo>
                  <a:pt x="20628" y="5216"/>
                  <a:pt x="19934" y="4524"/>
                  <a:pt x="19241" y="3833"/>
                </a:cubicBezTo>
                <a:cubicBezTo>
                  <a:pt x="19241" y="4524"/>
                  <a:pt x="19241" y="5216"/>
                  <a:pt x="19241" y="5907"/>
                </a:cubicBezTo>
                <a:cubicBezTo>
                  <a:pt x="18975" y="5907"/>
                  <a:pt x="18709" y="5907"/>
                  <a:pt x="18444" y="5907"/>
                </a:cubicBezTo>
                <a:cubicBezTo>
                  <a:pt x="18444" y="3938"/>
                  <a:pt x="18444" y="1969"/>
                  <a:pt x="18444" y="0"/>
                </a:cubicBezTo>
                <a:close/>
                <a:moveTo>
                  <a:pt x="5787" y="0"/>
                </a:moveTo>
                <a:cubicBezTo>
                  <a:pt x="6053" y="0"/>
                  <a:pt x="6319" y="0"/>
                  <a:pt x="6585" y="0"/>
                </a:cubicBezTo>
                <a:cubicBezTo>
                  <a:pt x="6585" y="575"/>
                  <a:pt x="6585" y="1149"/>
                  <a:pt x="6585" y="1723"/>
                </a:cubicBezTo>
                <a:cubicBezTo>
                  <a:pt x="6908" y="1723"/>
                  <a:pt x="7232" y="1723"/>
                  <a:pt x="7556" y="1723"/>
                </a:cubicBezTo>
                <a:cubicBezTo>
                  <a:pt x="8757" y="1723"/>
                  <a:pt x="9358" y="2321"/>
                  <a:pt x="9358" y="3516"/>
                </a:cubicBezTo>
                <a:cubicBezTo>
                  <a:pt x="9358" y="4313"/>
                  <a:pt x="9358" y="5110"/>
                  <a:pt x="9358" y="5907"/>
                </a:cubicBezTo>
                <a:cubicBezTo>
                  <a:pt x="9093" y="5907"/>
                  <a:pt x="8827" y="5907"/>
                  <a:pt x="8561" y="5907"/>
                </a:cubicBezTo>
                <a:cubicBezTo>
                  <a:pt x="8561" y="5110"/>
                  <a:pt x="8561" y="4313"/>
                  <a:pt x="8561" y="3516"/>
                </a:cubicBezTo>
                <a:cubicBezTo>
                  <a:pt x="8561" y="3165"/>
                  <a:pt x="8503" y="2919"/>
                  <a:pt x="8388" y="2778"/>
                </a:cubicBezTo>
                <a:cubicBezTo>
                  <a:pt x="8226" y="2614"/>
                  <a:pt x="7948" y="2532"/>
                  <a:pt x="7556" y="2532"/>
                </a:cubicBezTo>
                <a:cubicBezTo>
                  <a:pt x="7232" y="2532"/>
                  <a:pt x="6908" y="2532"/>
                  <a:pt x="6585" y="2532"/>
                </a:cubicBezTo>
                <a:cubicBezTo>
                  <a:pt x="6585" y="3657"/>
                  <a:pt x="6585" y="4782"/>
                  <a:pt x="6585" y="5907"/>
                </a:cubicBezTo>
                <a:cubicBezTo>
                  <a:pt x="6319" y="5907"/>
                  <a:pt x="6053" y="5907"/>
                  <a:pt x="5787" y="5907"/>
                </a:cubicBezTo>
                <a:cubicBezTo>
                  <a:pt x="5787" y="3938"/>
                  <a:pt x="5787" y="1969"/>
                  <a:pt x="5787" y="0"/>
                </a:cubicBezTo>
                <a:close/>
                <a:moveTo>
                  <a:pt x="0" y="0"/>
                </a:moveTo>
                <a:cubicBezTo>
                  <a:pt x="1768" y="0"/>
                  <a:pt x="3536" y="0"/>
                  <a:pt x="5304" y="0"/>
                </a:cubicBezTo>
                <a:cubicBezTo>
                  <a:pt x="5304" y="282"/>
                  <a:pt x="5304" y="563"/>
                  <a:pt x="5304" y="844"/>
                </a:cubicBezTo>
                <a:cubicBezTo>
                  <a:pt x="4553" y="844"/>
                  <a:pt x="3802" y="844"/>
                  <a:pt x="3051" y="844"/>
                </a:cubicBezTo>
                <a:cubicBezTo>
                  <a:pt x="3051" y="2532"/>
                  <a:pt x="3051" y="4220"/>
                  <a:pt x="3051" y="5907"/>
                </a:cubicBezTo>
                <a:cubicBezTo>
                  <a:pt x="2785" y="5907"/>
                  <a:pt x="2519" y="5907"/>
                  <a:pt x="2253" y="5907"/>
                </a:cubicBezTo>
                <a:cubicBezTo>
                  <a:pt x="2253" y="4220"/>
                  <a:pt x="2253" y="2532"/>
                  <a:pt x="2253" y="844"/>
                </a:cubicBezTo>
                <a:cubicBezTo>
                  <a:pt x="1502" y="844"/>
                  <a:pt x="751" y="844"/>
                  <a:pt x="0" y="844"/>
                </a:cubicBezTo>
                <a:cubicBezTo>
                  <a:pt x="0" y="563"/>
                  <a:pt x="0" y="28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Freeform 10"/>
          <p:cNvSpPr>
            <a:spLocks noEditPoints="1"/>
          </p:cNvSpPr>
          <p:nvPr/>
        </p:nvSpPr>
        <p:spPr bwMode="auto">
          <a:xfrm>
            <a:off x="5367338" y="3336925"/>
            <a:ext cx="1430337" cy="581025"/>
          </a:xfrm>
          <a:custGeom>
            <a:avLst/>
            <a:gdLst>
              <a:gd name="T0" fmla="*/ 4234 w 7507"/>
              <a:gd name="T1" fmla="*/ 1178 h 3042"/>
              <a:gd name="T2" fmla="*/ 3731 w 7507"/>
              <a:gd name="T3" fmla="*/ 1389 h 3042"/>
              <a:gd name="T4" fmla="*/ 3523 w 7507"/>
              <a:gd name="T5" fmla="*/ 1899 h 3042"/>
              <a:gd name="T6" fmla="*/ 3731 w 7507"/>
              <a:gd name="T7" fmla="*/ 2409 h 3042"/>
              <a:gd name="T8" fmla="*/ 4234 w 7507"/>
              <a:gd name="T9" fmla="*/ 2620 h 3042"/>
              <a:gd name="T10" fmla="*/ 4736 w 7507"/>
              <a:gd name="T11" fmla="*/ 2409 h 3042"/>
              <a:gd name="T12" fmla="*/ 4962 w 7507"/>
              <a:gd name="T13" fmla="*/ 1899 h 3042"/>
              <a:gd name="T14" fmla="*/ 4736 w 7507"/>
              <a:gd name="T15" fmla="*/ 1389 h 3042"/>
              <a:gd name="T16" fmla="*/ 4234 w 7507"/>
              <a:gd name="T17" fmla="*/ 1178 h 3042"/>
              <a:gd name="T18" fmla="*/ 5583 w 7507"/>
              <a:gd name="T19" fmla="*/ 862 h 3042"/>
              <a:gd name="T20" fmla="*/ 5981 w 7507"/>
              <a:gd name="T21" fmla="*/ 862 h 3042"/>
              <a:gd name="T22" fmla="*/ 5981 w 7507"/>
              <a:gd name="T23" fmla="*/ 1934 h 3042"/>
              <a:gd name="T24" fmla="*/ 6172 w 7507"/>
              <a:gd name="T25" fmla="*/ 2444 h 3042"/>
              <a:gd name="T26" fmla="*/ 6605 w 7507"/>
              <a:gd name="T27" fmla="*/ 2532 h 3042"/>
              <a:gd name="T28" fmla="*/ 7108 w 7507"/>
              <a:gd name="T29" fmla="*/ 2532 h 3042"/>
              <a:gd name="T30" fmla="*/ 7108 w 7507"/>
              <a:gd name="T31" fmla="*/ 862 h 3042"/>
              <a:gd name="T32" fmla="*/ 7507 w 7507"/>
              <a:gd name="T33" fmla="*/ 862 h 3042"/>
              <a:gd name="T34" fmla="*/ 7507 w 7507"/>
              <a:gd name="T35" fmla="*/ 2954 h 3042"/>
              <a:gd name="T36" fmla="*/ 6605 w 7507"/>
              <a:gd name="T37" fmla="*/ 2954 h 3042"/>
              <a:gd name="T38" fmla="*/ 5583 w 7507"/>
              <a:gd name="T39" fmla="*/ 1934 h 3042"/>
              <a:gd name="T40" fmla="*/ 5583 w 7507"/>
              <a:gd name="T41" fmla="*/ 862 h 3042"/>
              <a:gd name="T42" fmla="*/ 4234 w 7507"/>
              <a:gd name="T43" fmla="*/ 756 h 3042"/>
              <a:gd name="T44" fmla="*/ 5031 w 7507"/>
              <a:gd name="T45" fmla="*/ 1090 h 3042"/>
              <a:gd name="T46" fmla="*/ 5360 w 7507"/>
              <a:gd name="T47" fmla="*/ 1899 h 3042"/>
              <a:gd name="T48" fmla="*/ 5031 w 7507"/>
              <a:gd name="T49" fmla="*/ 2708 h 3042"/>
              <a:gd name="T50" fmla="*/ 4234 w 7507"/>
              <a:gd name="T51" fmla="*/ 3042 h 3042"/>
              <a:gd name="T52" fmla="*/ 3436 w 7507"/>
              <a:gd name="T53" fmla="*/ 2708 h 3042"/>
              <a:gd name="T54" fmla="*/ 3124 w 7507"/>
              <a:gd name="T55" fmla="*/ 1899 h 3042"/>
              <a:gd name="T56" fmla="*/ 3436 w 7507"/>
              <a:gd name="T57" fmla="*/ 1090 h 3042"/>
              <a:gd name="T58" fmla="*/ 4234 w 7507"/>
              <a:gd name="T59" fmla="*/ 756 h 3042"/>
              <a:gd name="T60" fmla="*/ 0 w 7507"/>
              <a:gd name="T61" fmla="*/ 0 h 3042"/>
              <a:gd name="T62" fmla="*/ 502 w 7507"/>
              <a:gd name="T63" fmla="*/ 0 h 3042"/>
              <a:gd name="T64" fmla="*/ 1438 w 7507"/>
              <a:gd name="T65" fmla="*/ 1354 h 3042"/>
              <a:gd name="T66" fmla="*/ 2374 w 7507"/>
              <a:gd name="T67" fmla="*/ 0 h 3042"/>
              <a:gd name="T68" fmla="*/ 2877 w 7507"/>
              <a:gd name="T69" fmla="*/ 0 h 3042"/>
              <a:gd name="T70" fmla="*/ 1646 w 7507"/>
              <a:gd name="T71" fmla="*/ 1776 h 3042"/>
              <a:gd name="T72" fmla="*/ 1646 w 7507"/>
              <a:gd name="T73" fmla="*/ 2954 h 3042"/>
              <a:gd name="T74" fmla="*/ 1230 w 7507"/>
              <a:gd name="T75" fmla="*/ 2954 h 3042"/>
              <a:gd name="T76" fmla="*/ 1230 w 7507"/>
              <a:gd name="T77" fmla="*/ 1776 h 3042"/>
              <a:gd name="T78" fmla="*/ 0 w 7507"/>
              <a:gd name="T79" fmla="*/ 0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507" h="3042">
                <a:moveTo>
                  <a:pt x="4234" y="1178"/>
                </a:moveTo>
                <a:cubicBezTo>
                  <a:pt x="4037" y="1178"/>
                  <a:pt x="3870" y="1249"/>
                  <a:pt x="3731" y="1389"/>
                </a:cubicBezTo>
                <a:cubicBezTo>
                  <a:pt x="3592" y="1530"/>
                  <a:pt x="3523" y="1700"/>
                  <a:pt x="3523" y="1899"/>
                </a:cubicBezTo>
                <a:cubicBezTo>
                  <a:pt x="3523" y="2098"/>
                  <a:pt x="3592" y="2268"/>
                  <a:pt x="3731" y="2409"/>
                </a:cubicBezTo>
                <a:cubicBezTo>
                  <a:pt x="3870" y="2549"/>
                  <a:pt x="4037" y="2620"/>
                  <a:pt x="4234" y="2620"/>
                </a:cubicBezTo>
                <a:cubicBezTo>
                  <a:pt x="4430" y="2620"/>
                  <a:pt x="4598" y="2549"/>
                  <a:pt x="4736" y="2409"/>
                </a:cubicBezTo>
                <a:cubicBezTo>
                  <a:pt x="4887" y="2268"/>
                  <a:pt x="4962" y="2098"/>
                  <a:pt x="4962" y="1899"/>
                </a:cubicBezTo>
                <a:cubicBezTo>
                  <a:pt x="4962" y="1700"/>
                  <a:pt x="4887" y="1530"/>
                  <a:pt x="4736" y="1389"/>
                </a:cubicBezTo>
                <a:cubicBezTo>
                  <a:pt x="4598" y="1249"/>
                  <a:pt x="4430" y="1178"/>
                  <a:pt x="4234" y="1178"/>
                </a:cubicBezTo>
                <a:close/>
                <a:moveTo>
                  <a:pt x="5583" y="862"/>
                </a:moveTo>
                <a:cubicBezTo>
                  <a:pt x="5716" y="862"/>
                  <a:pt x="5848" y="862"/>
                  <a:pt x="5981" y="862"/>
                </a:cubicBezTo>
                <a:cubicBezTo>
                  <a:pt x="5981" y="1219"/>
                  <a:pt x="5981" y="1577"/>
                  <a:pt x="5981" y="1934"/>
                </a:cubicBezTo>
                <a:cubicBezTo>
                  <a:pt x="5981" y="2180"/>
                  <a:pt x="6045" y="2350"/>
                  <a:pt x="6172" y="2444"/>
                </a:cubicBezTo>
                <a:cubicBezTo>
                  <a:pt x="6264" y="2503"/>
                  <a:pt x="6409" y="2532"/>
                  <a:pt x="6605" y="2532"/>
                </a:cubicBezTo>
                <a:cubicBezTo>
                  <a:pt x="6773" y="2532"/>
                  <a:pt x="6941" y="2532"/>
                  <a:pt x="7108" y="2532"/>
                </a:cubicBezTo>
                <a:cubicBezTo>
                  <a:pt x="7108" y="1975"/>
                  <a:pt x="7108" y="1419"/>
                  <a:pt x="7108" y="862"/>
                </a:cubicBezTo>
                <a:cubicBezTo>
                  <a:pt x="7241" y="862"/>
                  <a:pt x="7374" y="862"/>
                  <a:pt x="7507" y="862"/>
                </a:cubicBezTo>
                <a:cubicBezTo>
                  <a:pt x="7507" y="1559"/>
                  <a:pt x="7507" y="2257"/>
                  <a:pt x="7507" y="2954"/>
                </a:cubicBezTo>
                <a:cubicBezTo>
                  <a:pt x="7206" y="2954"/>
                  <a:pt x="6906" y="2954"/>
                  <a:pt x="6605" y="2954"/>
                </a:cubicBezTo>
                <a:cubicBezTo>
                  <a:pt x="5924" y="2954"/>
                  <a:pt x="5583" y="2614"/>
                  <a:pt x="5583" y="1934"/>
                </a:cubicBezTo>
                <a:cubicBezTo>
                  <a:pt x="5583" y="1577"/>
                  <a:pt x="5583" y="1219"/>
                  <a:pt x="5583" y="862"/>
                </a:cubicBezTo>
                <a:close/>
                <a:moveTo>
                  <a:pt x="4234" y="756"/>
                </a:moveTo>
                <a:cubicBezTo>
                  <a:pt x="4546" y="756"/>
                  <a:pt x="4811" y="868"/>
                  <a:pt x="5031" y="1090"/>
                </a:cubicBezTo>
                <a:cubicBezTo>
                  <a:pt x="5251" y="1313"/>
                  <a:pt x="5360" y="1583"/>
                  <a:pt x="5360" y="1899"/>
                </a:cubicBezTo>
                <a:cubicBezTo>
                  <a:pt x="5360" y="2215"/>
                  <a:pt x="5251" y="2485"/>
                  <a:pt x="5031" y="2708"/>
                </a:cubicBezTo>
                <a:cubicBezTo>
                  <a:pt x="4811" y="2930"/>
                  <a:pt x="4546" y="3042"/>
                  <a:pt x="4234" y="3042"/>
                </a:cubicBezTo>
                <a:cubicBezTo>
                  <a:pt x="3922" y="3042"/>
                  <a:pt x="3656" y="2930"/>
                  <a:pt x="3436" y="2708"/>
                </a:cubicBezTo>
                <a:cubicBezTo>
                  <a:pt x="3228" y="2485"/>
                  <a:pt x="3124" y="2215"/>
                  <a:pt x="3124" y="1899"/>
                </a:cubicBezTo>
                <a:cubicBezTo>
                  <a:pt x="3124" y="1583"/>
                  <a:pt x="3228" y="1313"/>
                  <a:pt x="3436" y="1090"/>
                </a:cubicBezTo>
                <a:cubicBezTo>
                  <a:pt x="3656" y="868"/>
                  <a:pt x="3922" y="756"/>
                  <a:pt x="4234" y="756"/>
                </a:cubicBezTo>
                <a:close/>
                <a:moveTo>
                  <a:pt x="0" y="0"/>
                </a:moveTo>
                <a:cubicBezTo>
                  <a:pt x="167" y="0"/>
                  <a:pt x="335" y="0"/>
                  <a:pt x="502" y="0"/>
                </a:cubicBezTo>
                <a:cubicBezTo>
                  <a:pt x="814" y="452"/>
                  <a:pt x="1126" y="903"/>
                  <a:pt x="1438" y="1354"/>
                </a:cubicBezTo>
                <a:cubicBezTo>
                  <a:pt x="1750" y="903"/>
                  <a:pt x="2062" y="452"/>
                  <a:pt x="2374" y="0"/>
                </a:cubicBezTo>
                <a:cubicBezTo>
                  <a:pt x="2542" y="0"/>
                  <a:pt x="2710" y="0"/>
                  <a:pt x="2877" y="0"/>
                </a:cubicBezTo>
                <a:cubicBezTo>
                  <a:pt x="2467" y="592"/>
                  <a:pt x="2057" y="1184"/>
                  <a:pt x="1646" y="1776"/>
                </a:cubicBezTo>
                <a:cubicBezTo>
                  <a:pt x="1646" y="2169"/>
                  <a:pt x="1646" y="2561"/>
                  <a:pt x="1646" y="2954"/>
                </a:cubicBezTo>
                <a:cubicBezTo>
                  <a:pt x="1508" y="2954"/>
                  <a:pt x="1369" y="2954"/>
                  <a:pt x="1230" y="2954"/>
                </a:cubicBezTo>
                <a:cubicBezTo>
                  <a:pt x="1230" y="2561"/>
                  <a:pt x="1230" y="2169"/>
                  <a:pt x="1230" y="1776"/>
                </a:cubicBezTo>
                <a:cubicBezTo>
                  <a:pt x="820" y="1184"/>
                  <a:pt x="410" y="59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직사각형 2"/>
          <p:cNvSpPr>
            <a:spLocks noChangeArrowheads="1"/>
          </p:cNvSpPr>
          <p:nvPr/>
        </p:nvSpPr>
        <p:spPr bwMode="auto">
          <a:xfrm>
            <a:off x="0" y="0"/>
            <a:ext cx="12241213" cy="6858000"/>
          </a:xfrm>
          <a:prstGeom prst="rect">
            <a:avLst/>
          </a:prstGeom>
          <a:solidFill>
            <a:srgbClr val="E9E8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latin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219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Box 2"/>
          <p:cNvSpPr>
            <a:spLocks noChangeArrowheads="1"/>
          </p:cNvSpPr>
          <p:nvPr/>
        </p:nvSpPr>
        <p:spPr bwMode="auto">
          <a:xfrm flipH="1">
            <a:off x="8464550" y="134938"/>
            <a:ext cx="1779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en-US" sz="2400">
                <a:solidFill>
                  <a:srgbClr val="CE5243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  <a:sym typeface="Kozuka Gothic Pr6N EL" panose="020B0200000000000000" pitchFamily="34" charset="-128"/>
              </a:rPr>
              <a:t>LOREM /</a:t>
            </a:r>
            <a:endParaRPr lang="zh-CN" altLang="en-US" sz="2400">
              <a:solidFill>
                <a:srgbClr val="CE5243"/>
              </a:solidFill>
              <a:latin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  <p:sp>
        <p:nvSpPr>
          <p:cNvPr id="9221" name="TextBox 5"/>
          <p:cNvSpPr>
            <a:spLocks noChangeArrowheads="1"/>
          </p:cNvSpPr>
          <p:nvPr/>
        </p:nvSpPr>
        <p:spPr bwMode="auto">
          <a:xfrm flipH="1">
            <a:off x="9655175" y="192088"/>
            <a:ext cx="2759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zh-CN">
                <a:solidFill>
                  <a:srgbClr val="595959"/>
                </a:solidFill>
                <a:latin typeface="Kozuka Gothic Pr6N EL" panose="020B0200000000000000" pitchFamily="34" charset="-128"/>
                <a:ea typeface="Kozuka Gothic Pr6N EL" panose="020B0200000000000000" pitchFamily="34" charset="-128"/>
                <a:sym typeface="Kozuka Gothic Pr6N EL" panose="020B0200000000000000" pitchFamily="34" charset="-128"/>
              </a:rPr>
              <a:t>화장한 봄날의 삼청동</a:t>
            </a:r>
            <a:endParaRPr lang="zh-CN">
              <a:solidFill>
                <a:srgbClr val="595959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  <p:sp>
        <p:nvSpPr>
          <p:cNvPr id="9222" name="TextBox 14"/>
          <p:cNvSpPr>
            <a:spLocks noChangeArrowheads="1"/>
          </p:cNvSpPr>
          <p:nvPr/>
        </p:nvSpPr>
        <p:spPr bwMode="auto">
          <a:xfrm flipH="1">
            <a:off x="2089868" y="2692572"/>
            <a:ext cx="4626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dirty="0" smtClean="0"/>
              <a:t>1.</a:t>
            </a:r>
            <a:r>
              <a:rPr lang="zh-CN" altLang="zh-CN" dirty="0" smtClean="0"/>
              <a:t>送货</a:t>
            </a:r>
            <a:r>
              <a:rPr lang="zh-CN" altLang="zh-CN" dirty="0"/>
              <a:t>机器人接收到送货指令，</a:t>
            </a:r>
            <a:r>
              <a:rPr lang="zh-CN" altLang="zh-CN" dirty="0" smtClean="0"/>
              <a:t>得到地址 </a:t>
            </a:r>
            <a:endParaRPr lang="zh-CN" altLang="en-US" dirty="0">
              <a:solidFill>
                <a:srgbClr val="595959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  <p:sp>
        <p:nvSpPr>
          <p:cNvPr id="9223" name="TextBox 15"/>
          <p:cNvSpPr>
            <a:spLocks noChangeArrowheads="1"/>
          </p:cNvSpPr>
          <p:nvPr/>
        </p:nvSpPr>
        <p:spPr bwMode="auto">
          <a:xfrm flipH="1">
            <a:off x="2089868" y="3228346"/>
            <a:ext cx="43793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dirty="0" smtClean="0"/>
              <a:t>2.</a:t>
            </a:r>
            <a:r>
              <a:rPr lang="zh-CN" altLang="zh-CN" dirty="0" smtClean="0"/>
              <a:t> 对</a:t>
            </a:r>
            <a:r>
              <a:rPr lang="zh-CN" altLang="zh-CN" dirty="0"/>
              <a:t>道路上的状况作出</a:t>
            </a:r>
            <a:r>
              <a:rPr lang="zh-CN" altLang="zh-CN" dirty="0" smtClean="0"/>
              <a:t>反应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eaLnBrk="1" latin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自动避障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再次</a:t>
            </a:r>
            <a:r>
              <a:rPr lang="zh-CN" altLang="zh-CN" dirty="0"/>
              <a:t>调整前进</a:t>
            </a:r>
            <a:r>
              <a:rPr lang="zh-CN" altLang="zh-CN" dirty="0" smtClean="0"/>
              <a:t>方向</a:t>
            </a:r>
            <a:endParaRPr lang="en-US" altLang="zh-CN" dirty="0" smtClean="0"/>
          </a:p>
          <a:p>
            <a:pPr eaLnBrk="1" latinLnBrk="1" hangingPunct="1"/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zh-CN" altLang="zh-CN" dirty="0"/>
              <a:t>可识别道路上的</a:t>
            </a:r>
            <a:r>
              <a:rPr lang="zh-CN" altLang="zh-CN" dirty="0" smtClean="0"/>
              <a:t>红绿灯</a:t>
            </a:r>
            <a:r>
              <a:rPr lang="zh-CN" altLang="en-US" dirty="0" smtClean="0"/>
              <a:t>（数字）</a:t>
            </a:r>
            <a:endParaRPr lang="en-US" altLang="zh-CN" dirty="0" smtClean="0"/>
          </a:p>
          <a:p>
            <a:pPr eaLnBrk="1" latinLnBrk="1" hangingPunct="1"/>
            <a:endParaRPr lang="zh-CN" altLang="en-US" dirty="0">
              <a:solidFill>
                <a:srgbClr val="595959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  <p:sp>
        <p:nvSpPr>
          <p:cNvPr id="9224" name="TextBox 16"/>
          <p:cNvSpPr>
            <a:spLocks noChangeArrowheads="1"/>
          </p:cNvSpPr>
          <p:nvPr/>
        </p:nvSpPr>
        <p:spPr bwMode="auto">
          <a:xfrm flipH="1">
            <a:off x="2089868" y="4217571"/>
            <a:ext cx="4379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dirty="0" smtClean="0"/>
              <a:t>3.</a:t>
            </a:r>
            <a:r>
              <a:rPr lang="zh-CN" altLang="zh-CN" dirty="0" smtClean="0"/>
              <a:t>客户</a:t>
            </a:r>
            <a:r>
              <a:rPr lang="zh-CN" altLang="zh-CN" dirty="0"/>
              <a:t>接头以后</a:t>
            </a:r>
            <a:r>
              <a:rPr lang="zh-CN" altLang="zh-CN" dirty="0" smtClean="0"/>
              <a:t>，可</a:t>
            </a:r>
            <a:r>
              <a:rPr lang="zh-CN" altLang="zh-CN" dirty="0"/>
              <a:t>将小车改为跟踪模式</a:t>
            </a:r>
            <a:r>
              <a:rPr lang="zh-CN" altLang="zh-CN" dirty="0" smtClean="0"/>
              <a:t>，跟随</a:t>
            </a:r>
            <a:r>
              <a:rPr lang="zh-CN" altLang="zh-CN" dirty="0"/>
              <a:t>客户进一步前往具体的目的地</a:t>
            </a:r>
            <a:endParaRPr lang="zh-CN" altLang="en-US" dirty="0">
              <a:solidFill>
                <a:srgbClr val="595959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  <p:sp>
        <p:nvSpPr>
          <p:cNvPr id="9225" name="TextBox 17"/>
          <p:cNvSpPr>
            <a:spLocks noChangeArrowheads="1"/>
          </p:cNvSpPr>
          <p:nvPr/>
        </p:nvSpPr>
        <p:spPr bwMode="auto">
          <a:xfrm flipH="1">
            <a:off x="2359704" y="1773023"/>
            <a:ext cx="5248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zh-CN" altLang="en-US" sz="3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ozuka Gothic Pr6N EL" panose="020B0200000000000000" pitchFamily="34" charset="-128"/>
              </a:rPr>
              <a:t>应用场景描述</a:t>
            </a:r>
            <a:endParaRPr lang="zh-CN" altLang="en-US" sz="3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Kozuka Gothic Pr6N EL" panose="020B0200000000000000" pitchFamily="34" charset="-128"/>
            </a:endParaRPr>
          </a:p>
        </p:txBody>
      </p:sp>
      <p:pic>
        <p:nvPicPr>
          <p:cNvPr id="9226" name="그림 7" descr="B:\PPT图片处理\【57】老外的精品创意广告图集\1.0602b_l.jpg1.0602b_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1966913"/>
            <a:ext cx="2286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그림 8" descr="B:\PPT图片处理\【57】老外的精品创意广告图集\1.0611c_l.jpeg1.0611c_l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75" y="1958975"/>
            <a:ext cx="2286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그림 10" descr="B:\PPT图片处理\【57】老外的精品创意广告图集\03.jpg03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3584575"/>
            <a:ext cx="2286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그림 1" descr="B:\PPT图片处理\【57】老外的精品创意广告图集\1_17.jpg1_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050" y="3584575"/>
            <a:ext cx="22860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4"/>
          <p:cNvSpPr>
            <a:spLocks noChangeArrowheads="1"/>
          </p:cNvSpPr>
          <p:nvPr/>
        </p:nvSpPr>
        <p:spPr bwMode="auto">
          <a:xfrm flipH="1">
            <a:off x="2088331" y="4964209"/>
            <a:ext cx="4626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dirty="0" smtClean="0"/>
              <a:t>4.</a:t>
            </a:r>
            <a:r>
              <a:rPr lang="zh-CN" altLang="en-US" dirty="0" smtClean="0"/>
              <a:t>重新规划行程返回</a:t>
            </a:r>
            <a:endParaRPr lang="zh-CN" altLang="en-US" dirty="0">
              <a:solidFill>
                <a:srgbClr val="595959"/>
              </a:solidFill>
              <a:latin typeface="Kozuka Gothic Pr6N EL" panose="020B0200000000000000" pitchFamily="34" charset="-128"/>
              <a:ea typeface="Kozuka Gothic Pr6N EL" panose="020B0200000000000000" pitchFamily="34" charset="-128"/>
              <a:sym typeface="Kozuka Gothic Pr6N EL" panose="020B02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MH_Other_1"/>
          <p:cNvSpPr>
            <a:spLocks noChangeArrowheads="1"/>
          </p:cNvSpPr>
          <p:nvPr/>
        </p:nvSpPr>
        <p:spPr bwMode="auto">
          <a:xfrm>
            <a:off x="1158461" y="1125032"/>
            <a:ext cx="677862" cy="676275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245" name="MH_Text_1"/>
          <p:cNvSpPr txBox="1">
            <a:spLocks noChangeArrowheads="1"/>
          </p:cNvSpPr>
          <p:nvPr/>
        </p:nvSpPr>
        <p:spPr bwMode="auto">
          <a:xfrm>
            <a:off x="408079" y="2018795"/>
            <a:ext cx="269435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>
                <a:solidFill>
                  <a:srgbClr val="404040"/>
                </a:solidFill>
                <a:ea typeface="微软雅黑" panose="020B0503020204020204" pitchFamily="34" charset="-122"/>
              </a:rPr>
              <a:t>小车普通</a:t>
            </a:r>
            <a:r>
              <a:rPr lang="zh-CN" altLang="en-US" sz="1600" b="1" dirty="0" smtClean="0">
                <a:solidFill>
                  <a:srgbClr val="404040"/>
                </a:solidFill>
                <a:ea typeface="微软雅黑" panose="020B0503020204020204" pitchFamily="34" charset="-122"/>
              </a:rPr>
              <a:t>模式</a:t>
            </a:r>
            <a:endParaRPr lang="en-US" altLang="zh-CN" sz="1600" b="1" dirty="0" smtClean="0">
              <a:solidFill>
                <a:srgbClr val="404040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 smtClean="0"/>
              <a:t>       </a:t>
            </a:r>
            <a:endParaRPr lang="en-US" altLang="zh-CN" sz="16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无</a:t>
            </a:r>
            <a:r>
              <a:rPr lang="zh-CN" altLang="zh-CN" sz="1600" dirty="0" smtClean="0"/>
              <a:t>订单时，</a:t>
            </a:r>
            <a:r>
              <a:rPr lang="zh-CN" altLang="zh-CN" sz="1600" dirty="0"/>
              <a:t>小车处于等待状态，此时我们设计小车为</a:t>
            </a:r>
            <a:r>
              <a:rPr lang="zh-CN" altLang="zh-CN" sz="1600" b="1" dirty="0"/>
              <a:t>手动控制</a:t>
            </a:r>
            <a:r>
              <a:rPr lang="zh-CN" altLang="zh-CN" sz="1600" dirty="0"/>
              <a:t>模式，通过手动控制可以将小车推回仓库跑道，与其他送货机器人一起排队，等待送货指令到达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 smtClean="0"/>
              <a:t>       </a:t>
            </a:r>
            <a:r>
              <a:rPr lang="zh-CN" altLang="zh-CN" sz="1600" dirty="0" smtClean="0"/>
              <a:t>此时</a:t>
            </a:r>
            <a:r>
              <a:rPr lang="zh-CN" altLang="zh-CN" sz="1600" dirty="0"/>
              <a:t>的通讯方式为</a:t>
            </a:r>
            <a:r>
              <a:rPr lang="zh-CN" altLang="zh-CN" sz="1600" b="1" dirty="0"/>
              <a:t>蓝牙通讯</a:t>
            </a:r>
            <a:r>
              <a:rPr lang="zh-CN" altLang="zh-CN" sz="1600" dirty="0"/>
              <a:t>。</a:t>
            </a:r>
            <a:endParaRPr lang="zh-CN" altLang="zh-CN" sz="1600" dirty="0"/>
          </a:p>
          <a:p>
            <a:pPr eaLnBrk="1" hangingPunct="1">
              <a:lnSpc>
                <a:spcPct val="130000"/>
              </a:lnSpc>
            </a:pPr>
            <a:endParaRPr lang="zh-CN" altLang="en-US" sz="1600" dirty="0">
              <a:solidFill>
                <a:srgbClr val="40404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7" name="MH_Other_2"/>
          <p:cNvSpPr>
            <a:spLocks noChangeArrowheads="1"/>
          </p:cNvSpPr>
          <p:nvPr/>
        </p:nvSpPr>
        <p:spPr bwMode="auto">
          <a:xfrm>
            <a:off x="4362855" y="1125032"/>
            <a:ext cx="677862" cy="676275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dirty="0">
                <a:solidFill>
                  <a:srgbClr val="FFFFFF"/>
                </a:solidFill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248" name="MH_Text_2"/>
          <p:cNvSpPr txBox="1">
            <a:spLocks noChangeArrowheads="1"/>
          </p:cNvSpPr>
          <p:nvPr/>
        </p:nvSpPr>
        <p:spPr bwMode="auto">
          <a:xfrm>
            <a:off x="3408342" y="2018795"/>
            <a:ext cx="2975654" cy="450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>
                <a:solidFill>
                  <a:srgbClr val="404040"/>
                </a:solidFill>
                <a:ea typeface="微软雅黑" panose="020B0503020204020204" pitchFamily="34" charset="-122"/>
              </a:rPr>
              <a:t>小车送货</a:t>
            </a:r>
            <a:r>
              <a:rPr lang="zh-CN" altLang="en-US" sz="1600" b="1" dirty="0" smtClean="0">
                <a:solidFill>
                  <a:srgbClr val="404040"/>
                </a:solidFill>
                <a:ea typeface="微软雅黑" panose="020B0503020204020204" pitchFamily="34" charset="-122"/>
              </a:rPr>
              <a:t>模式</a:t>
            </a:r>
            <a:endParaRPr lang="en-US" altLang="zh-CN" sz="1600" b="1" dirty="0" smtClean="0">
              <a:solidFill>
                <a:srgbClr val="404040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zh-CN" altLang="zh-CN" sz="1600" dirty="0" smtClean="0"/>
              <a:t>通过</a:t>
            </a:r>
            <a:r>
              <a:rPr lang="zh-CN" altLang="zh-CN" sz="1600" dirty="0"/>
              <a:t>作为服务器的笔记本电脑，以</a:t>
            </a:r>
            <a:r>
              <a:rPr lang="zh-CN" altLang="zh-CN" sz="1600" b="1" dirty="0"/>
              <a:t>蓝牙通讯</a:t>
            </a:r>
            <a:r>
              <a:rPr lang="zh-CN" altLang="zh-CN" sz="1600" dirty="0"/>
              <a:t>的模式，向小车发出送货指令，并同时发出目的地</a:t>
            </a:r>
            <a:r>
              <a:rPr lang="zh-CN" altLang="zh-CN" sz="1600" dirty="0" smtClean="0"/>
              <a:t>地址</a:t>
            </a:r>
            <a:r>
              <a:rPr lang="zh-CN" altLang="en-US" sz="1600" dirty="0"/>
              <a:t>，</a:t>
            </a:r>
            <a:r>
              <a:rPr lang="zh-CN" altLang="zh-CN" sz="1600" dirty="0" smtClean="0"/>
              <a:t>地址</a:t>
            </a:r>
            <a:r>
              <a:rPr lang="zh-CN" altLang="zh-CN" sz="1600" dirty="0"/>
              <a:t>以经纬度的方式</a:t>
            </a:r>
            <a:r>
              <a:rPr lang="zh-CN" altLang="zh-CN" sz="1600" dirty="0" smtClean="0"/>
              <a:t>呈现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 smtClean="0"/>
              <a:t>       </a:t>
            </a:r>
            <a:r>
              <a:rPr lang="zh-CN" altLang="zh-CN" sz="1600" dirty="0" smtClean="0"/>
              <a:t>小车</a:t>
            </a:r>
            <a:r>
              <a:rPr lang="zh-CN" altLang="zh-CN" sz="1600" dirty="0"/>
              <a:t>收到指令后，进入送货模式</a:t>
            </a:r>
            <a:r>
              <a:rPr lang="zh-CN" altLang="zh-CN" sz="1600" dirty="0" smtClean="0"/>
              <a:t>，</a:t>
            </a:r>
            <a:r>
              <a:rPr lang="zh-CN" altLang="zh-CN" sz="1600" b="1" dirty="0" smtClean="0"/>
              <a:t>根据</a:t>
            </a:r>
            <a:r>
              <a:rPr lang="zh-CN" altLang="zh-CN" sz="1600" b="1" dirty="0"/>
              <a:t>当前自己的地址和目的地地址计算出大致的距离，并预估出送货所需的时间</a:t>
            </a:r>
            <a:r>
              <a:rPr lang="zh-CN" altLang="zh-CN" sz="1600" dirty="0"/>
              <a:t>，将这两个数据返回服务器，当服务器回送同意出发的指令以后，小车即可开始配送货物。</a:t>
            </a:r>
            <a:endParaRPr lang="zh-CN" altLang="zh-CN" sz="1600" dirty="0"/>
          </a:p>
          <a:p>
            <a:pPr eaLnBrk="1" hangingPunct="1">
              <a:lnSpc>
                <a:spcPct val="130000"/>
              </a:lnSpc>
            </a:pPr>
            <a:endParaRPr lang="en-US" altLang="zh-CN" sz="1600" dirty="0" smtClean="0">
              <a:solidFill>
                <a:srgbClr val="404040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</a:pPr>
            <a:endParaRPr lang="zh-CN" altLang="en-US" sz="1600" b="1" dirty="0">
              <a:solidFill>
                <a:srgbClr val="404040"/>
              </a:solidFill>
              <a:ea typeface="微软雅黑" panose="020B0503020204020204" pitchFamily="34" charset="-122"/>
            </a:endParaRPr>
          </a:p>
        </p:txBody>
      </p:sp>
      <p:sp>
        <p:nvSpPr>
          <p:cNvPr id="10250" name="MH_Other_3"/>
          <p:cNvSpPr>
            <a:spLocks noChangeArrowheads="1"/>
          </p:cNvSpPr>
          <p:nvPr/>
        </p:nvSpPr>
        <p:spPr bwMode="auto">
          <a:xfrm>
            <a:off x="7599594" y="1125032"/>
            <a:ext cx="677862" cy="6762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>
                <a:solidFill>
                  <a:srgbClr val="FFFFFF"/>
                </a:solidFill>
                <a:ea typeface="微软雅黑" panose="020B0503020204020204" pitchFamily="34" charset="-122"/>
              </a:rPr>
              <a:t>03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251" name="MH_Text_3"/>
          <p:cNvSpPr txBox="1">
            <a:spLocks noChangeArrowheads="1"/>
          </p:cNvSpPr>
          <p:nvPr/>
        </p:nvSpPr>
        <p:spPr bwMode="auto">
          <a:xfrm>
            <a:off x="6633504" y="2036487"/>
            <a:ext cx="27744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1600" b="1" dirty="0">
                <a:solidFill>
                  <a:srgbClr val="404040"/>
                </a:solidFill>
                <a:ea typeface="微软雅黑" panose="020B0503020204020204" pitchFamily="34" charset="-122"/>
              </a:rPr>
              <a:t>自动驾驶</a:t>
            </a:r>
            <a:r>
              <a:rPr lang="zh-CN" altLang="en-US" sz="1600" b="1" dirty="0" smtClean="0">
                <a:solidFill>
                  <a:srgbClr val="404040"/>
                </a:solidFill>
                <a:ea typeface="微软雅黑" panose="020B0503020204020204" pitchFamily="34" charset="-122"/>
              </a:rPr>
              <a:t>模式</a:t>
            </a:r>
            <a:endParaRPr lang="en-US" altLang="zh-CN" sz="1600" b="1" dirty="0" smtClean="0">
              <a:solidFill>
                <a:srgbClr val="404040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1600" dirty="0"/>
              <a:t> </a:t>
            </a:r>
            <a:r>
              <a:rPr lang="zh-CN" altLang="en-US" sz="1600" dirty="0" smtClean="0"/>
              <a:t>      </a:t>
            </a:r>
            <a:r>
              <a:rPr lang="zh-CN" altLang="zh-CN" sz="1600" dirty="0" smtClean="0"/>
              <a:t>小车</a:t>
            </a:r>
            <a:r>
              <a:rPr lang="zh-CN" altLang="zh-CN" sz="1600" dirty="0"/>
              <a:t>开始配送货物，正式进入自动驾驶模式，驶入交通道路。 </a:t>
            </a:r>
            <a:endParaRPr lang="zh-CN" altLang="en-US" sz="1600" b="1" dirty="0">
              <a:solidFill>
                <a:srgbClr val="404040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Box 17"/>
          <p:cNvSpPr>
            <a:spLocks noChangeArrowheads="1"/>
          </p:cNvSpPr>
          <p:nvPr/>
        </p:nvSpPr>
        <p:spPr bwMode="auto">
          <a:xfrm flipH="1">
            <a:off x="336080" y="334788"/>
            <a:ext cx="5248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1" hangingPunct="1"/>
            <a:r>
              <a:rPr lang="zh-CN" altLang="en-US" sz="3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Kozuka Gothic Pr6N EL" panose="020B0200000000000000" pitchFamily="34" charset="-128"/>
              </a:rPr>
              <a:t>功能分解</a:t>
            </a:r>
            <a:endParaRPr lang="zh-CN" altLang="en-US" sz="36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Kozuka Gothic Pr6N EL" panose="020B02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8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4"/>
          <a:stretch>
            <a:fillRect/>
          </a:stretch>
        </p:blipFill>
        <p:spPr bwMode="auto">
          <a:xfrm>
            <a:off x="8327969" y="-12700"/>
            <a:ext cx="3914831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22" name="MH_Other_1"/>
          <p:cNvSpPr/>
          <p:nvPr/>
        </p:nvSpPr>
        <p:spPr bwMode="auto">
          <a:xfrm>
            <a:off x="466725" y="3844924"/>
            <a:ext cx="1741329" cy="338180"/>
          </a:xfrm>
          <a:custGeom>
            <a:avLst/>
            <a:gdLst>
              <a:gd name="T0" fmla="*/ 0 w 3759200"/>
              <a:gd name="T1" fmla="*/ 76200 h 179488"/>
              <a:gd name="T2" fmla="*/ 2070100 w 3759200"/>
              <a:gd name="T3" fmla="*/ 177800 h 179488"/>
              <a:gd name="T4" fmla="*/ 3759200 w 3759200"/>
              <a:gd name="T5" fmla="*/ 0 h 179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59200" h="179488">
                <a:moveTo>
                  <a:pt x="0" y="76200"/>
                </a:moveTo>
                <a:cubicBezTo>
                  <a:pt x="921808" y="129116"/>
                  <a:pt x="1443567" y="190500"/>
                  <a:pt x="2070100" y="177800"/>
                </a:cubicBezTo>
                <a:cubicBezTo>
                  <a:pt x="2696633" y="165100"/>
                  <a:pt x="3440641" y="86783"/>
                  <a:pt x="3759200" y="0"/>
                </a:cubicBezTo>
              </a:path>
            </a:pathLst>
          </a:custGeom>
          <a:noFill/>
          <a:ln w="12700" cap="flat" cmpd="sng">
            <a:solidFill>
              <a:srgbClr val="C5C5C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3" name="MH_Other_2"/>
          <p:cNvSpPr/>
          <p:nvPr/>
        </p:nvSpPr>
        <p:spPr bwMode="auto">
          <a:xfrm>
            <a:off x="466725" y="2181225"/>
            <a:ext cx="1663101" cy="1820244"/>
          </a:xfrm>
          <a:custGeom>
            <a:avLst/>
            <a:gdLst>
              <a:gd name="T0" fmla="*/ 0 w 3263900"/>
              <a:gd name="T1" fmla="*/ 1778000 h 1778000"/>
              <a:gd name="T2" fmla="*/ 2070100 w 3263900"/>
              <a:gd name="T3" fmla="*/ 1016000 h 1778000"/>
              <a:gd name="T4" fmla="*/ 3263900 w 3263900"/>
              <a:gd name="T5" fmla="*/ 0 h 177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63900" h="1778000">
                <a:moveTo>
                  <a:pt x="0" y="1778000"/>
                </a:moveTo>
                <a:cubicBezTo>
                  <a:pt x="594783" y="1656291"/>
                  <a:pt x="1526117" y="1312333"/>
                  <a:pt x="2070100" y="1016000"/>
                </a:cubicBezTo>
                <a:cubicBezTo>
                  <a:pt x="2614083" y="719667"/>
                  <a:pt x="2897716" y="483658"/>
                  <a:pt x="3263900" y="0"/>
                </a:cubicBezTo>
              </a:path>
            </a:pathLst>
          </a:custGeom>
          <a:noFill/>
          <a:ln w="12700" cap="flat" cmpd="sng">
            <a:solidFill>
              <a:srgbClr val="C5C5C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4" name="MH_Other_3"/>
          <p:cNvSpPr/>
          <p:nvPr/>
        </p:nvSpPr>
        <p:spPr bwMode="auto">
          <a:xfrm>
            <a:off x="466724" y="3019425"/>
            <a:ext cx="2141971" cy="962129"/>
          </a:xfrm>
          <a:custGeom>
            <a:avLst/>
            <a:gdLst>
              <a:gd name="T0" fmla="*/ 0 w 4203700"/>
              <a:gd name="T1" fmla="*/ 939800 h 939800"/>
              <a:gd name="T2" fmla="*/ 2387600 w 4203700"/>
              <a:gd name="T3" fmla="*/ 622300 h 939800"/>
              <a:gd name="T4" fmla="*/ 4203700 w 4203700"/>
              <a:gd name="T5" fmla="*/ 0 h 939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03700" h="939800">
                <a:moveTo>
                  <a:pt x="0" y="939800"/>
                </a:moveTo>
                <a:cubicBezTo>
                  <a:pt x="919691" y="827616"/>
                  <a:pt x="1686983" y="778933"/>
                  <a:pt x="2387600" y="622300"/>
                </a:cubicBezTo>
                <a:cubicBezTo>
                  <a:pt x="3088217" y="465667"/>
                  <a:pt x="3722158" y="201083"/>
                  <a:pt x="4203700" y="0"/>
                </a:cubicBezTo>
              </a:path>
            </a:pathLst>
          </a:custGeom>
          <a:noFill/>
          <a:ln w="12700" cap="flat" cmpd="sng">
            <a:solidFill>
              <a:srgbClr val="C5C5C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5" name="MH_Other_4"/>
          <p:cNvSpPr/>
          <p:nvPr/>
        </p:nvSpPr>
        <p:spPr bwMode="auto">
          <a:xfrm>
            <a:off x="530225" y="3946525"/>
            <a:ext cx="2116086" cy="702094"/>
          </a:xfrm>
          <a:custGeom>
            <a:avLst/>
            <a:gdLst>
              <a:gd name="T0" fmla="*/ 0 w 4152900"/>
              <a:gd name="T1" fmla="*/ 0 h 685800"/>
              <a:gd name="T2" fmla="*/ 2959100 w 4152900"/>
              <a:gd name="T3" fmla="*/ 368300 h 685800"/>
              <a:gd name="T4" fmla="*/ 4152900 w 4152900"/>
              <a:gd name="T5" fmla="*/ 685800 h 685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52900" h="685800">
                <a:moveTo>
                  <a:pt x="0" y="0"/>
                </a:moveTo>
                <a:cubicBezTo>
                  <a:pt x="1133475" y="127000"/>
                  <a:pt x="2266950" y="254000"/>
                  <a:pt x="2959100" y="368300"/>
                </a:cubicBezTo>
                <a:cubicBezTo>
                  <a:pt x="3651250" y="482600"/>
                  <a:pt x="3902075" y="584200"/>
                  <a:pt x="4152900" y="685800"/>
                </a:cubicBezTo>
              </a:path>
            </a:pathLst>
          </a:custGeom>
          <a:noFill/>
          <a:ln w="12700" cap="flat" cmpd="sng">
            <a:solidFill>
              <a:srgbClr val="C5C5C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6" name="MH_Other_5"/>
          <p:cNvSpPr/>
          <p:nvPr/>
        </p:nvSpPr>
        <p:spPr bwMode="auto">
          <a:xfrm>
            <a:off x="479425" y="3946525"/>
            <a:ext cx="1656630" cy="1573211"/>
          </a:xfrm>
          <a:custGeom>
            <a:avLst/>
            <a:gdLst>
              <a:gd name="T0" fmla="*/ 0 w 3251200"/>
              <a:gd name="T1" fmla="*/ 0 h 1536700"/>
              <a:gd name="T2" fmla="*/ 2235200 w 3251200"/>
              <a:gd name="T3" fmla="*/ 787400 h 1536700"/>
              <a:gd name="T4" fmla="*/ 3251200 w 3251200"/>
              <a:gd name="T5" fmla="*/ 1536700 h 153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1200" h="1536700">
                <a:moveTo>
                  <a:pt x="0" y="0"/>
                </a:moveTo>
                <a:cubicBezTo>
                  <a:pt x="1049866" y="208491"/>
                  <a:pt x="1693333" y="531283"/>
                  <a:pt x="2235200" y="787400"/>
                </a:cubicBezTo>
                <a:cubicBezTo>
                  <a:pt x="2777067" y="1043517"/>
                  <a:pt x="3141133" y="1359958"/>
                  <a:pt x="3251200" y="1536700"/>
                </a:cubicBezTo>
              </a:path>
            </a:pathLst>
          </a:custGeom>
          <a:noFill/>
          <a:ln w="12700" cap="flat" cmpd="sng">
            <a:solidFill>
              <a:srgbClr val="C5C5C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27" name="MH_SubTitle_1"/>
          <p:cNvSpPr txBox="1">
            <a:spLocks noChangeArrowheads="1"/>
          </p:cNvSpPr>
          <p:nvPr/>
        </p:nvSpPr>
        <p:spPr bwMode="auto">
          <a:xfrm>
            <a:off x="2652171" y="1303220"/>
            <a:ext cx="6495004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 dirty="0"/>
              <a:t>自动</a:t>
            </a:r>
            <a:r>
              <a:rPr lang="zh-CN" altLang="zh-CN" b="1" dirty="0" smtClean="0"/>
              <a:t>避障</a:t>
            </a:r>
            <a:r>
              <a:rPr lang="zh-CN" altLang="en-US" dirty="0" smtClean="0"/>
              <a:t>：</a:t>
            </a:r>
            <a:r>
              <a:rPr lang="zh-CN" altLang="zh-CN" dirty="0"/>
              <a:t>通过</a:t>
            </a:r>
            <a:r>
              <a:rPr lang="zh-CN" altLang="zh-CN" b="1" dirty="0"/>
              <a:t>超声波回声测距模块</a:t>
            </a:r>
            <a:r>
              <a:rPr lang="zh-CN" altLang="zh-CN" dirty="0"/>
              <a:t>准确识别到障碍物的</a:t>
            </a:r>
            <a:r>
              <a:rPr lang="zh-CN" altLang="zh-CN" dirty="0" smtClean="0"/>
              <a:t>存在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zh-CN" dirty="0" smtClean="0"/>
              <a:t>并</a:t>
            </a:r>
            <a:r>
              <a:rPr lang="zh-CN" altLang="zh-CN" dirty="0"/>
              <a:t>在与障碍物之间的距离达到一定阈值时进行转弯 </a:t>
            </a:r>
            <a:r>
              <a:rPr lang="zh-CN" altLang="zh-CN" dirty="0" smtClean="0"/>
              <a:t> 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8" name="MH_SubTitle_2"/>
          <p:cNvSpPr txBox="1">
            <a:spLocks noChangeArrowheads="1"/>
          </p:cNvSpPr>
          <p:nvPr/>
        </p:nvSpPr>
        <p:spPr bwMode="auto">
          <a:xfrm>
            <a:off x="3520330" y="2395053"/>
            <a:ext cx="611991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 dirty="0" smtClean="0"/>
              <a:t>重新定位：</a:t>
            </a:r>
            <a:r>
              <a:rPr lang="zh-CN" altLang="zh-CN" dirty="0" smtClean="0"/>
              <a:t>避障</a:t>
            </a:r>
            <a:r>
              <a:rPr lang="zh-CN" altLang="zh-CN" dirty="0"/>
              <a:t>结束以后</a:t>
            </a:r>
            <a:r>
              <a:rPr lang="zh-CN" altLang="zh-CN" dirty="0" smtClean="0"/>
              <a:t>，小车自行</a:t>
            </a:r>
            <a:r>
              <a:rPr lang="zh-CN" altLang="zh-CN" dirty="0"/>
              <a:t>处理</a:t>
            </a:r>
            <a:r>
              <a:rPr lang="en-US" altLang="zh-CN" b="1" dirty="0"/>
              <a:t>GPS</a:t>
            </a:r>
            <a:r>
              <a:rPr lang="zh-CN" altLang="zh-CN" b="1" dirty="0" smtClean="0"/>
              <a:t>模块</a:t>
            </a:r>
            <a:r>
              <a:rPr lang="zh-CN" altLang="en-US" b="1" dirty="0" smtClean="0"/>
              <a:t>和</a:t>
            </a:r>
            <a:r>
              <a:rPr lang="zh-CN" altLang="zh-CN" b="1" dirty="0" smtClean="0"/>
              <a:t>电子</a:t>
            </a:r>
            <a:r>
              <a:rPr lang="en-US" altLang="zh-CN" b="1" dirty="0" smtClean="0"/>
              <a:t>	</a:t>
            </a:r>
            <a:r>
              <a:rPr lang="zh-CN" altLang="zh-CN" b="1" dirty="0" smtClean="0"/>
              <a:t>罗盘模块</a:t>
            </a:r>
            <a:r>
              <a:rPr lang="zh-CN" altLang="zh-CN" dirty="0" smtClean="0"/>
              <a:t>对</a:t>
            </a:r>
            <a:r>
              <a:rPr lang="zh-CN" altLang="zh-CN" dirty="0"/>
              <a:t>自己的方向和位置进行</a:t>
            </a:r>
            <a:r>
              <a:rPr lang="zh-CN" altLang="zh-CN" dirty="0" smtClean="0"/>
              <a:t>监督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9" name="MH_SubTitle_3"/>
          <p:cNvSpPr txBox="1">
            <a:spLocks noChangeArrowheads="1"/>
          </p:cNvSpPr>
          <p:nvPr/>
        </p:nvSpPr>
        <p:spPr bwMode="auto">
          <a:xfrm>
            <a:off x="3101434" y="3508375"/>
            <a:ext cx="645051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zh-CN" b="1" dirty="0"/>
              <a:t>识别</a:t>
            </a:r>
            <a:r>
              <a:rPr lang="zh-CN" altLang="zh-CN" b="1" dirty="0" smtClean="0"/>
              <a:t>红绿灯</a:t>
            </a:r>
            <a:r>
              <a:rPr lang="zh-CN" altLang="en-US" b="1" dirty="0" smtClean="0"/>
              <a:t>：</a:t>
            </a:r>
            <a:r>
              <a:rPr lang="zh-CN" altLang="zh-CN" dirty="0" smtClean="0"/>
              <a:t>利用</a:t>
            </a:r>
            <a:r>
              <a:rPr lang="zh-CN" altLang="zh-CN" b="1" dirty="0" smtClean="0"/>
              <a:t>颜色识别模块</a:t>
            </a:r>
            <a:r>
              <a:rPr lang="zh-CN" altLang="en-US" dirty="0" smtClean="0"/>
              <a:t>和</a:t>
            </a:r>
            <a:r>
              <a:rPr lang="zh-CN" altLang="zh-CN" b="1" dirty="0" smtClean="0"/>
              <a:t>图</a:t>
            </a:r>
            <a:r>
              <a:rPr lang="zh-CN" altLang="zh-CN" b="1" dirty="0"/>
              <a:t>像</a:t>
            </a:r>
            <a:r>
              <a:rPr lang="zh-CN" altLang="zh-CN" b="1" dirty="0" smtClean="0"/>
              <a:t>识别</a:t>
            </a:r>
            <a:r>
              <a:rPr lang="zh-CN" altLang="zh-CN" dirty="0" smtClean="0"/>
              <a:t>的方法</a:t>
            </a:r>
            <a:r>
              <a:rPr lang="zh-CN" altLang="en-US" dirty="0" smtClean="0"/>
              <a:t>训练图像。</a:t>
            </a:r>
            <a:r>
              <a:rPr lang="zh-CN" altLang="zh-CN" dirty="0" smtClean="0"/>
              <a:t> </a:t>
            </a:r>
            <a:endParaRPr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0" name="MH_SubTitle_4"/>
          <p:cNvSpPr txBox="1">
            <a:spLocks noChangeArrowheads="1"/>
          </p:cNvSpPr>
          <p:nvPr/>
        </p:nvSpPr>
        <p:spPr bwMode="auto">
          <a:xfrm>
            <a:off x="3404953" y="4761035"/>
            <a:ext cx="592672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zh-CN" b="1" dirty="0"/>
              <a:t>原地等待</a:t>
            </a:r>
            <a:r>
              <a:rPr lang="zh-CN" altLang="zh-CN" b="1" dirty="0" smtClean="0"/>
              <a:t>模式</a:t>
            </a:r>
            <a:r>
              <a:rPr lang="zh-CN" altLang="en-US" b="1" dirty="0" smtClean="0"/>
              <a:t>：</a:t>
            </a:r>
            <a:r>
              <a:rPr lang="zh-CN" altLang="zh-CN" dirty="0"/>
              <a:t>小车在目的地周围一定范围内时，就</a:t>
            </a:r>
            <a:r>
              <a:rPr lang="zh-CN" altLang="zh-CN" b="1" dirty="0" smtClean="0"/>
              <a:t>停止前进</a:t>
            </a:r>
            <a:r>
              <a:rPr lang="zh-CN" altLang="zh-CN" dirty="0" smtClean="0"/>
              <a:t> </a:t>
            </a:r>
            <a:r>
              <a:rPr lang="zh-CN" altLang="en-US" dirty="0" smtClean="0"/>
              <a:t>，我们</a:t>
            </a:r>
            <a:r>
              <a:rPr lang="zh-CN" altLang="zh-CN" dirty="0" smtClean="0"/>
              <a:t>计划</a:t>
            </a:r>
            <a:r>
              <a:rPr lang="zh-CN" altLang="zh-CN" dirty="0"/>
              <a:t>以验证码的方式</a:t>
            </a:r>
            <a:r>
              <a:rPr lang="zh-CN" altLang="zh-CN" dirty="0" smtClean="0"/>
              <a:t>让小车进行</a:t>
            </a:r>
            <a:r>
              <a:rPr lang="zh-CN" altLang="zh-CN" dirty="0"/>
              <a:t>身份验证</a:t>
            </a:r>
            <a:r>
              <a:rPr lang="zh-CN" altLang="zh-CN" dirty="0" smtClean="0"/>
              <a:t>，拍摄</a:t>
            </a:r>
            <a:r>
              <a:rPr lang="zh-CN" altLang="zh-CN" dirty="0"/>
              <a:t>下</a:t>
            </a:r>
            <a:r>
              <a:rPr lang="zh-CN" altLang="zh-CN" dirty="0" smtClean="0"/>
              <a:t>客户照片回传至服务器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可用于人脸</a:t>
            </a:r>
            <a:r>
              <a:rPr lang="zh-CN" altLang="zh-CN" dirty="0"/>
              <a:t>识别功能 </a:t>
            </a:r>
            <a:endParaRPr lang="zh-CN" altLang="zh-CN" dirty="0"/>
          </a:p>
        </p:txBody>
      </p:sp>
      <p:sp>
        <p:nvSpPr>
          <p:cNvPr id="30731" name="MH_SubTitle_5"/>
          <p:cNvSpPr txBox="1">
            <a:spLocks noChangeArrowheads="1"/>
          </p:cNvSpPr>
          <p:nvPr/>
        </p:nvSpPr>
        <p:spPr bwMode="auto">
          <a:xfrm>
            <a:off x="2633309" y="5732621"/>
            <a:ext cx="5662909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zh-CN" altLang="zh-CN" b="1" dirty="0"/>
              <a:t>跟踪行走</a:t>
            </a:r>
            <a:r>
              <a:rPr lang="zh-CN" altLang="zh-CN" b="1" dirty="0" smtClean="0"/>
              <a:t>模式</a:t>
            </a:r>
            <a:r>
              <a:rPr lang="zh-CN" altLang="en-US" b="1" dirty="0" smtClean="0"/>
              <a:t>：</a:t>
            </a:r>
            <a:r>
              <a:rPr lang="zh-CN" altLang="zh-CN" dirty="0"/>
              <a:t>以</a:t>
            </a:r>
            <a:r>
              <a:rPr lang="zh-CN" altLang="zh-CN" b="1" dirty="0"/>
              <a:t>图像识别</a:t>
            </a:r>
            <a:r>
              <a:rPr lang="zh-CN" altLang="zh-CN" dirty="0"/>
              <a:t>的方法，让小车跟踪一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     </a:t>
            </a:r>
            <a:r>
              <a:rPr lang="zh-CN" altLang="zh-CN" dirty="0" smtClean="0"/>
              <a:t>红色</a:t>
            </a:r>
            <a:r>
              <a:rPr lang="zh-CN" altLang="zh-CN" dirty="0"/>
              <a:t>物体行走 </a:t>
            </a:r>
            <a:endParaRPr lang="zh-CN" altLang="zh-CN" dirty="0"/>
          </a:p>
        </p:txBody>
      </p:sp>
      <p:sp>
        <p:nvSpPr>
          <p:cNvPr id="30732" name="MH_Other_6"/>
          <p:cNvSpPr>
            <a:spLocks noChangeArrowheads="1"/>
          </p:cNvSpPr>
          <p:nvPr/>
        </p:nvSpPr>
        <p:spPr bwMode="auto">
          <a:xfrm>
            <a:off x="1807810" y="1303219"/>
            <a:ext cx="742950" cy="685801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sz="240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01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30733" name="MH_Other_7"/>
          <p:cNvSpPr>
            <a:spLocks noChangeArrowheads="1"/>
          </p:cNvSpPr>
          <p:nvPr/>
        </p:nvSpPr>
        <p:spPr bwMode="auto">
          <a:xfrm>
            <a:off x="2736498" y="2364890"/>
            <a:ext cx="742949" cy="685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02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30734" name="MH_Other_8"/>
          <p:cNvSpPr>
            <a:spLocks noChangeArrowheads="1"/>
          </p:cNvSpPr>
          <p:nvPr/>
        </p:nvSpPr>
        <p:spPr bwMode="auto">
          <a:xfrm>
            <a:off x="2261835" y="3495675"/>
            <a:ext cx="742950" cy="687429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sz="240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03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30735" name="MH_Other_9"/>
          <p:cNvSpPr>
            <a:spLocks noChangeArrowheads="1"/>
          </p:cNvSpPr>
          <p:nvPr/>
        </p:nvSpPr>
        <p:spPr bwMode="auto">
          <a:xfrm>
            <a:off x="2640048" y="4541546"/>
            <a:ext cx="742949" cy="687429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sz="2400" dirty="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04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30736" name="MH_Other_10"/>
          <p:cNvSpPr>
            <a:spLocks noChangeArrowheads="1"/>
          </p:cNvSpPr>
          <p:nvPr/>
        </p:nvSpPr>
        <p:spPr bwMode="auto">
          <a:xfrm>
            <a:off x="1776060" y="5623160"/>
            <a:ext cx="742950" cy="6858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latinLnBrk="1" hangingPunct="1"/>
            <a:r>
              <a:rPr lang="en-US" sz="2400">
                <a:solidFill>
                  <a:srgbClr val="FFFFFF"/>
                </a:solidFill>
                <a:latin typeface="Calibri" panose="020F0502020204030204" pitchFamily="34" charset="0"/>
                <a:ea typeface="Gungsuh" panose="02030600000101010101" pitchFamily="18" charset="-127"/>
              </a:rPr>
              <a:t>05</a:t>
            </a:r>
            <a:endParaRPr lang="zh-CN" altLang="en-US" sz="2400">
              <a:solidFill>
                <a:srgbClr val="FFFFFF"/>
              </a:solidFill>
              <a:latin typeface="Calibri" panose="020F0502020204030204" pitchFamily="34" charset="0"/>
              <a:ea typeface="Gungsuh" panose="02030600000101010101" pitchFamily="18" charset="-127"/>
            </a:endParaRPr>
          </a:p>
        </p:txBody>
      </p:sp>
      <p:sp>
        <p:nvSpPr>
          <p:cNvPr id="30737" name="MH_Title_1"/>
          <p:cNvSpPr>
            <a:spLocks noChangeArrowheads="1"/>
          </p:cNvSpPr>
          <p:nvPr/>
        </p:nvSpPr>
        <p:spPr bwMode="auto">
          <a:xfrm>
            <a:off x="3175" y="3106738"/>
            <a:ext cx="1158875" cy="1674812"/>
          </a:xfrm>
          <a:custGeom>
            <a:avLst/>
            <a:gdLst>
              <a:gd name="T0" fmla="*/ 273082 w 1159484"/>
              <a:gd name="T1" fmla="*/ 1430 h 1674380"/>
              <a:gd name="T2" fmla="*/ 987290 w 1159484"/>
              <a:gd name="T3" fmla="*/ 329381 h 1674380"/>
              <a:gd name="T4" fmla="*/ 984658 w 1159484"/>
              <a:gd name="T5" fmla="*/ 1348867 h 1674380"/>
              <a:gd name="T6" fmla="*/ 0 w 1159484"/>
              <a:gd name="T7" fmla="*/ 1610184 h 1674380"/>
              <a:gd name="T8" fmla="*/ 3995 w 1159484"/>
              <a:gd name="T9" fmla="*/ 62973 h 1674380"/>
              <a:gd name="T10" fmla="*/ 273082 w 1159484"/>
              <a:gd name="T11" fmla="*/ 1430 h 16743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9484"/>
              <a:gd name="T19" fmla="*/ 0 h 1674380"/>
              <a:gd name="T20" fmla="*/ 1159484 w 1159484"/>
              <a:gd name="T21" fmla="*/ 1674380 h 16743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9484" h="1674380">
                <a:moveTo>
                  <a:pt x="273226" y="1430"/>
                </a:moveTo>
                <a:cubicBezTo>
                  <a:pt x="545324" y="-14516"/>
                  <a:pt x="815402" y="103404"/>
                  <a:pt x="987809" y="329296"/>
                </a:cubicBezTo>
                <a:cubicBezTo>
                  <a:pt x="1217686" y="630485"/>
                  <a:pt x="1216605" y="1048522"/>
                  <a:pt x="985175" y="1348519"/>
                </a:cubicBezTo>
                <a:cubicBezTo>
                  <a:pt x="753745" y="1648515"/>
                  <a:pt x="349672" y="1755668"/>
                  <a:pt x="0" y="1609769"/>
                </a:cubicBezTo>
                <a:lnTo>
                  <a:pt x="3997" y="62957"/>
                </a:lnTo>
                <a:cubicBezTo>
                  <a:pt x="91603" y="26935"/>
                  <a:pt x="182527" y="6745"/>
                  <a:pt x="273226" y="1430"/>
                </a:cubicBezTo>
                <a:close/>
              </a:path>
            </a:pathLst>
          </a:cu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07950" bIns="0" anchor="ctr"/>
          <a:lstStyle/>
          <a:p>
            <a:pPr algn="ctr" eaLnBrk="1" latinLnBrk="1" hangingPunct="1"/>
            <a:endParaRPr lang="zh-CN" alt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9" name="TextBox 2"/>
          <p:cNvSpPr>
            <a:spLocks noChangeArrowheads="1"/>
          </p:cNvSpPr>
          <p:nvPr/>
        </p:nvSpPr>
        <p:spPr bwMode="auto">
          <a:xfrm flipH="1">
            <a:off x="319087" y="333043"/>
            <a:ext cx="26809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32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自动驾驶模式</a:t>
            </a:r>
            <a:endParaRPr lang="zh-CN" altLang="en-US" sz="32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2"/>
          <p:cNvSpPr>
            <a:spLocks noChangeArrowheads="1"/>
          </p:cNvSpPr>
          <p:nvPr/>
        </p:nvSpPr>
        <p:spPr bwMode="auto">
          <a:xfrm flipH="1">
            <a:off x="3140532" y="-12933"/>
            <a:ext cx="31211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32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硬件整体架构</a:t>
            </a:r>
            <a:endParaRPr lang="zh-CN" altLang="en-US" sz="32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pic>
        <p:nvPicPr>
          <p:cNvPr id="11275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640048" y="765037"/>
            <a:ext cx="6201401" cy="2883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640048" y="3932993"/>
            <a:ext cx="6509815" cy="232129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50" y="263307"/>
            <a:ext cx="47182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zh-CN" altLang="en-US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开发过程 </a:t>
            </a:r>
            <a:r>
              <a:rPr lang="en-US" altLang="zh-CN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&amp; </a:t>
            </a:r>
            <a:r>
              <a:rPr lang="zh-CN" altLang="en-US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调试方法</a:t>
            </a:r>
            <a:endParaRPr lang="zh-CN" altLang="en-US" sz="36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4046" y="1557026"/>
            <a:ext cx="20585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b="1" dirty="0" smtClean="0"/>
              <a:t>1. </a:t>
            </a:r>
            <a:r>
              <a:rPr lang="zh-CN" altLang="zh-CN" sz="2800" b="1" dirty="0" smtClean="0"/>
              <a:t>蓝牙通讯</a:t>
            </a:r>
            <a:endParaRPr lang="en-US" altLang="zh-CN" sz="2800" b="1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物体跟踪</a:t>
            </a:r>
            <a:endParaRPr lang="en-US" altLang="zh-CN" sz="2800" b="1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b="1" dirty="0" smtClean="0"/>
              <a:t>3. </a:t>
            </a:r>
            <a:r>
              <a:rPr lang="zh-CN" altLang="zh-CN" sz="2800" b="1" dirty="0" smtClean="0"/>
              <a:t>数字识别</a:t>
            </a:r>
            <a:endParaRPr lang="en-US" altLang="zh-CN" sz="2800" b="1" dirty="0" smtClean="0"/>
          </a:p>
          <a:p>
            <a:pPr lvl="0"/>
            <a:endParaRPr lang="zh-CN" altLang="zh-CN" sz="2800" dirty="0"/>
          </a:p>
          <a:p>
            <a:pPr lvl="0"/>
            <a:r>
              <a:rPr lang="en-US" altLang="zh-CN" sz="2800" b="1" dirty="0" smtClean="0"/>
              <a:t>4. GPS</a:t>
            </a:r>
            <a:r>
              <a:rPr lang="zh-CN" altLang="zh-CN" sz="2800" b="1" dirty="0"/>
              <a:t>定位</a:t>
            </a:r>
            <a:endParaRPr lang="zh-CN" altLang="zh-CN" sz="2800" dirty="0"/>
          </a:p>
          <a:p>
            <a:endParaRPr kumimoji="1"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1.</a:t>
            </a:r>
            <a:r>
              <a:rPr lang="zh-CN" altLang="en-US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蓝牙通讯</a:t>
            </a:r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-</a:t>
            </a:r>
            <a:endParaRPr lang="en-US" altLang="zh-CN" sz="3600" b="1" dirty="0" smtClean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6045" y="1125032"/>
            <a:ext cx="7744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 </a:t>
            </a:r>
            <a:r>
              <a:rPr lang="zh-CN" altLang="en-US" b="1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       本</a:t>
            </a:r>
            <a:r>
              <a:rPr lang="zh-CN" altLang="en-US" b="1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功能实现小车能够取消自动运行模式，由手机蓝牙遥控小车的转弯</a:t>
            </a:r>
            <a:r>
              <a:rPr lang="zh-CN" altLang="en-US" b="1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、</a:t>
            </a:r>
            <a:endParaRPr lang="en-US" altLang="zh-CN" b="1" dirty="0" smtClean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  <a:p>
            <a:r>
              <a:rPr lang="zh-CN" altLang="en-US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前进</a:t>
            </a:r>
            <a:r>
              <a:rPr lang="zh-CN" altLang="en-US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和后退，手机发送命令信号，小车接收后反馈消息到手机中。</a:t>
            </a:r>
            <a:endParaRPr lang="zh-CN" altLang="en-US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40048" y="1845022"/>
            <a:ext cx="897232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问题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——小车无法接收控制信号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原因：误将开发板的输出输入端口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RX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TX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端口要分别对应蓝牙模块的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RX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TX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端口。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解决办法：将开发板的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TX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端口连接到蓝牙模块的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RX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端口，开发板的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RX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对应蓝牙模块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93345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       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的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TX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端口。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 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问题</a:t>
            </a:r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——小车可以接收控制信号，但不能发送反馈消息到手机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原因：创建了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BT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对象作为蓝牙的输入输出端口，使用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BT.Read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方法接受蓝牙消息，但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66675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却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Serial.println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方法发送反馈消息。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解决办法：使用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BT.println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方法代替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Serial.println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()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方法，手机成功接收到消息。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4" name="그림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85" name="TextBox 2"/>
          <p:cNvSpPr>
            <a:spLocks noChangeArrowheads="1"/>
          </p:cNvSpPr>
          <p:nvPr/>
        </p:nvSpPr>
        <p:spPr bwMode="auto">
          <a:xfrm flipH="1">
            <a:off x="3003549" y="263307"/>
            <a:ext cx="67643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1" latinLnBrk="1" hangingPunct="1"/>
            <a:r>
              <a:rPr lang="en-US" altLang="zh-CN" sz="3600" b="1" dirty="0" smtClean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2.</a:t>
            </a:r>
            <a:r>
              <a:rPr lang="zh-CN" altLang="en-US" sz="3600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物体跟踪</a:t>
            </a:r>
            <a:endParaRPr lang="zh-CN" altLang="en-US" sz="3600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  <a:p>
            <a:pPr lvl="0" eaLnBrk="1" latinLnBrk="1" hangingPunct="1"/>
            <a:endParaRPr lang="en-US" altLang="zh-CN" sz="3600" b="1" dirty="0" smtClean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56045" y="1125032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E5243"/>
                </a:solidFill>
                <a:latin typeface="STSong" charset="-122"/>
                <a:ea typeface="STSong" charset="-122"/>
                <a:cs typeface="STSong" charset="-122"/>
                <a:sym typeface="Kozuka Gothic Pr6N EL" panose="020B0200000000000000" pitchFamily="34" charset="-128"/>
              </a:rPr>
              <a:t>本功能实现小车自动跟踪某一个颜色的物体，具体实现方法如下：</a:t>
            </a:r>
            <a:endParaRPr lang="zh-CN" altLang="en-US" b="1" dirty="0">
              <a:solidFill>
                <a:srgbClr val="CE5243"/>
              </a:solidFill>
              <a:latin typeface="STSong" charset="-122"/>
              <a:ea typeface="STSong" charset="-122"/>
              <a:cs typeface="STSong" charset="-122"/>
              <a:sym typeface="Kozuka Gothic Pr6N EL" panose="020B0200000000000000" pitchFamily="34" charset="-128"/>
            </a:endParaRPr>
          </a:p>
          <a:p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542" y="1590860"/>
            <a:ext cx="6306575" cy="5267140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8207328" y="4759788"/>
            <a:ext cx="4000663" cy="225040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default theme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FFFFFF"/>
      </a:accent3>
      <a:accent4>
        <a:srgbClr val="000000"/>
      </a:accent4>
      <a:accent5>
        <a:srgbClr val="F2B2AB"/>
      </a:accent5>
      <a:accent6>
        <a:srgbClr val="E7AB3F"/>
      </a:accent6>
      <a:hlink>
        <a:srgbClr val="CC9900"/>
      </a:hlink>
      <a:folHlink>
        <a:srgbClr val="666699"/>
      </a:folHlink>
    </a:clrScheme>
    <a:fontScheme name="default theme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theme 1">
        <a:dk1>
          <a:srgbClr val="000000"/>
        </a:dk1>
        <a:lt1>
          <a:srgbClr val="FFFFFF"/>
        </a:lt1>
        <a:dk2>
          <a:srgbClr val="505046"/>
        </a:dk2>
        <a:lt2>
          <a:srgbClr val="EEECE1"/>
        </a:lt2>
        <a:accent1>
          <a:srgbClr val="E84C22"/>
        </a:accent1>
        <a:accent2>
          <a:srgbClr val="FFBD47"/>
        </a:accent2>
        <a:accent3>
          <a:srgbClr val="FFFFFF"/>
        </a:accent3>
        <a:accent4>
          <a:srgbClr val="000000"/>
        </a:accent4>
        <a:accent5>
          <a:srgbClr val="F2B2AB"/>
        </a:accent5>
        <a:accent6>
          <a:srgbClr val="E7AB3F"/>
        </a:accent6>
        <a:hlink>
          <a:srgbClr val="CC99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FFFFFF"/>
      </a:accent3>
      <a:accent4>
        <a:srgbClr val="000000"/>
      </a:accent4>
      <a:accent5>
        <a:srgbClr val="F2B2AB"/>
      </a:accent5>
      <a:accent6>
        <a:srgbClr val="E7AB3F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2963</Words>
  <Application>WPS 演示</Application>
  <PresentationFormat>宽屏</PresentationFormat>
  <Paragraphs>217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나눔고딕</vt:lpstr>
      <vt:lpstr>Calibri</vt:lpstr>
      <vt:lpstr>方正毡笔黑简体</vt:lpstr>
      <vt:lpstr>Kozuka Gothic Pr6N EL</vt:lpstr>
      <vt:lpstr>STSong</vt:lpstr>
      <vt:lpstr>幼圆</vt:lpstr>
      <vt:lpstr>微软雅黑</vt:lpstr>
      <vt:lpstr>Gungsuh</vt:lpstr>
      <vt:lpstr>Times New Roman</vt:lpstr>
      <vt:lpstr>Broadway BT</vt:lpstr>
      <vt:lpstr>汉仪丫丫体简</vt:lpstr>
      <vt:lpstr>黑体</vt:lpstr>
      <vt:lpstr>Arial Unicode MS</vt:lpstr>
      <vt:lpstr>BatangChe</vt:lpstr>
      <vt:lpstr>Adobe Myungjo Std M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阿俊</cp:lastModifiedBy>
  <cp:revision>13</cp:revision>
  <dcterms:created xsi:type="dcterms:W3CDTF">2015-03-24T04:29:00Z</dcterms:created>
  <dcterms:modified xsi:type="dcterms:W3CDTF">2017-12-24T07:10:52Z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