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29" r:id="rId1"/>
  </p:sldMasterIdLst>
  <p:notesMasterIdLst>
    <p:notesMasterId r:id="rId17"/>
  </p:notesMasterIdLst>
  <p:handoutMasterIdLst>
    <p:handoutMasterId r:id="rId18"/>
  </p:handoutMasterIdLst>
  <p:sldIdLst>
    <p:sldId id="658" r:id="rId2"/>
    <p:sldId id="659" r:id="rId3"/>
    <p:sldId id="660" r:id="rId4"/>
    <p:sldId id="665" r:id="rId5"/>
    <p:sldId id="739" r:id="rId6"/>
    <p:sldId id="742" r:id="rId7"/>
    <p:sldId id="740" r:id="rId8"/>
    <p:sldId id="741" r:id="rId9"/>
    <p:sldId id="743" r:id="rId10"/>
    <p:sldId id="744" r:id="rId11"/>
    <p:sldId id="745" r:id="rId12"/>
    <p:sldId id="746" r:id="rId13"/>
    <p:sldId id="747" r:id="rId14"/>
    <p:sldId id="748" r:id="rId15"/>
    <p:sldId id="738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5FFFF"/>
    <a:srgbClr val="CCFFCC"/>
    <a:srgbClr val="66FFCC"/>
    <a:srgbClr val="00CC99"/>
    <a:srgbClr val="009999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 autoAdjust="0"/>
    <p:restoredTop sz="95320" autoAdjust="0"/>
  </p:normalViewPr>
  <p:slideViewPr>
    <p:cSldViewPr>
      <p:cViewPr varScale="1">
        <p:scale>
          <a:sx n="87" d="100"/>
          <a:sy n="87" d="100"/>
        </p:scale>
        <p:origin x="121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42935E-895B-4C85-B853-A47D489E93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8A822FF-A2B8-48B6-B803-D806901D03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3D58F4D7-D1CA-47D3-A884-B33346EA4A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78FAB89F-8211-4977-9607-BC90C60EEA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隶书" panose="02010509060101010101" pitchFamily="49" charset="-122"/>
              </a:defRPr>
            </a:lvl1pPr>
          </a:lstStyle>
          <a:p>
            <a:fld id="{379CD69F-BA22-4A36-9DEA-831827B2F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5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870DB4-0C8C-4E9B-9F72-6F747679B0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2FDF5EB-249C-4E39-AE79-5ECB6C9815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16AA7E9F-7166-4C1C-A45C-95A2BA9A52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96A28E6-D13B-4FA5-B8EA-A46659F5F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1D00757-9650-4E51-9A84-7E4ABF12F1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C4C4D1B-60F6-433E-AD8A-BADA7F30C7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隶书" panose="02010509060101010101" pitchFamily="49" charset="-122"/>
              </a:defRPr>
            </a:lvl1pPr>
          </a:lstStyle>
          <a:p>
            <a:fld id="{9B7EAA01-7AD5-43F5-9677-1A44FB7CFC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83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C5AF9281-E811-40CA-BB91-28C68256A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283CB7C-887A-4AE9-8D7E-4ACBEA0CE951}" type="slidenum">
              <a:rPr lang="en-US" altLang="zh-CN" sz="1300">
                <a:ea typeface="隶书" panose="02010509060101010101" pitchFamily="49" charset="-122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13C71010-52DD-4826-9584-B3500536B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2ECA59B-2124-4990-A2A3-0FFA0F0C5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867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AB728A6C-F234-4460-8C13-C080B73C7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267ABFF-A9B3-431C-92C4-AD3587EB7A2A}" type="slidenum">
              <a:rPr lang="en-US" altLang="zh-CN" sz="1300">
                <a:ea typeface="隶书" panose="02010509060101010101" pitchFamily="49" charset="-122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17C75BB-1061-4A22-8C64-7A3A046A7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552A9BB0-36FD-4B85-A6D4-BA4655B2D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061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7B44FDE9-5D6F-44B7-9587-C5AD69501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802CC-785A-4196-A418-C7C48AB66D54}" type="slidenum">
              <a:rPr lang="en-US" altLang="zh-CN" sz="130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947815EF-1CDB-4826-9485-1172302F2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942BB08D-7FC1-4490-A41E-0CE1E29DF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92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10">
            <a:extLst>
              <a:ext uri="{FF2B5EF4-FFF2-40B4-BE49-F238E27FC236}">
                <a16:creationId xmlns:a16="http://schemas.microsoft.com/office/drawing/2014/main" id="{20FD1394-F007-4083-8393-0DFBBE00E48B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F1922538-F477-49A8-BDE2-52B3E77AD5E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EA1C7986-7613-4CD2-9DEF-A2B5919A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040D14ED-5540-4811-ADCD-C75EA129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0C6A0D5D-5416-4BFE-8952-D059FB05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en-US"/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0EBF0670-B9A2-40EB-B823-2EA39207023E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67620DB2-0B04-4BAA-909A-0DEBE9479B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7450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版）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日期占位符 29">
            <a:extLst>
              <a:ext uri="{FF2B5EF4-FFF2-40B4-BE49-F238E27FC236}">
                <a16:creationId xmlns:a16="http://schemas.microsoft.com/office/drawing/2014/main" id="{E0117AA8-30C7-4663-96B7-1D07A1EC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18">
            <a:extLst>
              <a:ext uri="{FF2B5EF4-FFF2-40B4-BE49-F238E27FC236}">
                <a16:creationId xmlns:a16="http://schemas.microsoft.com/office/drawing/2014/main" id="{7C8CE14E-AC32-4C04-B076-027FF39E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6">
            <a:extLst>
              <a:ext uri="{FF2B5EF4-FFF2-40B4-BE49-F238E27FC236}">
                <a16:creationId xmlns:a16="http://schemas.microsoft.com/office/drawing/2014/main" id="{DFE31115-80B5-4C00-9086-335CB015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AACA2B-C0C7-4E96-81A5-09B89D2733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5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6DA58-AF78-4C2A-99C0-9FA7A1E7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38F15-7D9C-4D9F-8592-65C2F72E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7CD1D-1129-41E6-A46E-DBB57D69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78FEF-EECF-4EFF-B8F5-E6239094D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37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DD932-7CAA-4553-A423-B8E13F6B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6B88F-9B54-4759-A36A-BE845C1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394EA-057F-4B78-B9A1-4377AC7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3E584-9EA0-4B23-88BE-CF07D8F595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6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">
            <a:extLst>
              <a:ext uri="{FF2B5EF4-FFF2-40B4-BE49-F238E27FC236}">
                <a16:creationId xmlns:a16="http://schemas.microsoft.com/office/drawing/2014/main" id="{D1885A92-0B67-48E6-8337-7164CD99AF5F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CE335874-8917-44CC-BE8D-4DA6CD5ECB7B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14979A76-24A0-41BD-85D2-C584DC7C4A0A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AE6334E0-6500-492C-B0AC-FB713CDC2DFF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0C570F5D-4BAF-406E-BDA7-06B05E4E9040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11" name="圆角矩形 19">
            <a:extLst>
              <a:ext uri="{FF2B5EF4-FFF2-40B4-BE49-F238E27FC236}">
                <a16:creationId xmlns:a16="http://schemas.microsoft.com/office/drawing/2014/main" id="{DA5267BA-C458-4F1A-B166-D57C8291A715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12" name="圆角矩形 20">
            <a:extLst>
              <a:ext uri="{FF2B5EF4-FFF2-40B4-BE49-F238E27FC236}">
                <a16:creationId xmlns:a16="http://schemas.microsoft.com/office/drawing/2014/main" id="{0F61E235-0D65-4BD5-BB73-AE5C2850E992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A6DE245D-AC57-4B97-A65C-AF9CFB5A5B09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矩形 23">
            <a:extLst>
              <a:ext uri="{FF2B5EF4-FFF2-40B4-BE49-F238E27FC236}">
                <a16:creationId xmlns:a16="http://schemas.microsoft.com/office/drawing/2014/main" id="{606B9EC1-5B88-4923-8D97-28835D01393A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矩形 24">
            <a:extLst>
              <a:ext uri="{FF2B5EF4-FFF2-40B4-BE49-F238E27FC236}">
                <a16:creationId xmlns:a16="http://schemas.microsoft.com/office/drawing/2014/main" id="{283118A2-D3D7-4C29-8BFE-0C5BD4034886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32F344E1-6C66-4B9E-87B7-5B0055FC58B5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2519071-7ECF-449F-87D0-F69547782D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87450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（第</a:t>
            </a: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版）</a:t>
            </a: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8" name="日期占位符 27">
            <a:extLst>
              <a:ext uri="{FF2B5EF4-FFF2-40B4-BE49-F238E27FC236}">
                <a16:creationId xmlns:a16="http://schemas.microsoft.com/office/drawing/2014/main" id="{2E6BE22E-EECA-4C2B-BB3C-1ED5A3C5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6">
            <a:extLst>
              <a:ext uri="{FF2B5EF4-FFF2-40B4-BE49-F238E27FC236}">
                <a16:creationId xmlns:a16="http://schemas.microsoft.com/office/drawing/2014/main" id="{035478B1-0539-471B-AE1D-E0162B11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8">
            <a:extLst>
              <a:ext uri="{FF2B5EF4-FFF2-40B4-BE49-F238E27FC236}">
                <a16:creationId xmlns:a16="http://schemas.microsoft.com/office/drawing/2014/main" id="{88B65E34-0F95-4A04-93FC-35260D01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6765632D-58EB-4BDF-BCEC-70C867535D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FC13A-E767-46EA-8A9F-D4A1A5DD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1237B-2C63-4559-B6D1-639F44CD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A3397-9271-4FDB-A948-37EBFCF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1C70F-3AEA-48F4-BEBF-CE91E026F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0">
            <a:extLst>
              <a:ext uri="{FF2B5EF4-FFF2-40B4-BE49-F238E27FC236}">
                <a16:creationId xmlns:a16="http://schemas.microsoft.com/office/drawing/2014/main" id="{AED05356-D726-4AF6-AB8F-CF6E514C501C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燕尾形 11">
            <a:extLst>
              <a:ext uri="{FF2B5EF4-FFF2-40B4-BE49-F238E27FC236}">
                <a16:creationId xmlns:a16="http://schemas.microsoft.com/office/drawing/2014/main" id="{818DF121-B68D-462A-8DC4-09E5A0A9727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75E6E86-55AF-4869-9449-7F073FB9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D9D9CBAB-2434-4EBA-94D5-0ED4719E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9A1156B-0E9A-4E90-B986-224E254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D5825-3A92-4630-8400-8440450C60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837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3F62B-E7AF-494E-9C8D-615D8F3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29951-315B-449F-9612-79C6026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ABEC7-C3A4-479F-8790-3CFDF505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4A498-1297-406F-913A-A804FB1878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56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27065-6178-4F3D-918A-C11CFEF2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B7EA7C-5A66-4738-AB51-3747168DF41A}" type="datetimeFigureOut">
              <a:rPr lang="en-US"/>
              <a:pPr>
                <a:defRPr/>
              </a:pPr>
              <a:t>12/30/2021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86855-5B4B-4956-A906-E6E0A310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2473D-A22D-4F47-8ED4-1DC020D1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A1362-4273-4E74-B00C-5C7AA4CD9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14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EA718-4939-433B-B440-EBCDF3A6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A46A5-439D-416E-A37B-87CA4AFF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EBDFB-AB12-4C56-9326-66D6F59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0AD8-3B08-4DCF-8DD8-5B5868ACA5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83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8696B-5C87-4C0A-883D-E12AF298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64E35-A9A5-4BCB-9A8C-1890F44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33547-1C51-4FD8-A9F4-BEB3418C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5C44-58B7-4A87-A844-F747B6619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3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0B23A-098A-4237-9D36-BA4E512D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243F2-D0B4-482A-9DEA-A940EFB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0B2D1-FBFB-47F8-AB88-0E162DD7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22B6F-D067-4C7A-B3ED-EB0FADBF4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340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60C84FBF-5906-41DE-9E7C-60362E8A2CE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91160BC7-6BD3-4051-AFD4-05EFF12D0C5F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直角三角形 15">
            <a:extLst>
              <a:ext uri="{FF2B5EF4-FFF2-40B4-BE49-F238E27FC236}">
                <a16:creationId xmlns:a16="http://schemas.microsoft.com/office/drawing/2014/main" id="{98021A74-F7FA-4BC5-91FC-30C7084A51F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BB1A7B63-FE6F-4595-9B5B-811501C910FD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8">
            <a:extLst>
              <a:ext uri="{FF2B5EF4-FFF2-40B4-BE49-F238E27FC236}">
                <a16:creationId xmlns:a16="http://schemas.microsoft.com/office/drawing/2014/main" id="{8809810A-35E6-4ADA-B816-EB9BB9A20D71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燕尾形 19">
            <a:extLst>
              <a:ext uri="{FF2B5EF4-FFF2-40B4-BE49-F238E27FC236}">
                <a16:creationId xmlns:a16="http://schemas.microsoft.com/office/drawing/2014/main" id="{8281EA86-CB4D-40BA-BE9E-19B0E103B2D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5E48E637-3129-4185-8A79-7E444B06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5152F547-8862-493F-8B63-C8213CF2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A5601C7B-DE96-4113-9E7E-051FD789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420D6-059F-4E1C-BB60-0FF197E29F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8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2004AEBD-1AE5-44EE-857D-59936386B392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09268E93-B628-4D4A-82FF-32B0C680953E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F496E2C7-4191-4D83-9B33-3F9FE833C8FE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34494F-0231-4878-B19D-15F64DD5979C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ED74A59F-8B07-4B00-82DA-DDBC21D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BEB479D0-E42B-4D45-B070-507E1708E7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368AFF6E-75B4-4D46-995B-778EF3A1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7A42CEE4-53F5-4A43-BC80-E01395367861}" type="datetimeFigureOut">
              <a:rPr lang="en-US"/>
              <a:pPr>
                <a:defRPr/>
              </a:pPr>
              <a:t>12/30/2021</a:t>
            </a:fld>
            <a:endParaRPr lang="en-US" dirty="0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5FBCA842-525B-4B3E-9023-A00B7792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宋体" pitchFamily="2" charset="-122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A5BD3360-1C9A-4D03-BCC7-6670726C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91FF4FC6-B06D-403A-BD06-A6DFF0F8C9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3E35FD-3A57-4E66-8ECE-50FD9544B9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568" y="1340768"/>
            <a:ext cx="7772400" cy="18297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前期设计汇报</a:t>
            </a:r>
            <a:endParaRPr lang="zh-CN" altLang="en-US" dirty="0"/>
          </a:p>
        </p:txBody>
      </p:sp>
      <p:sp>
        <p:nvSpPr>
          <p:cNvPr id="14339" name="副标题 3">
            <a:extLst>
              <a:ext uri="{FF2B5EF4-FFF2-40B4-BE49-F238E27FC236}">
                <a16:creationId xmlns:a16="http://schemas.microsoft.com/office/drawing/2014/main" id="{0B37931E-AF63-4140-B5A2-3711C5E7B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7772400" cy="1200150"/>
          </a:xfrm>
        </p:spPr>
        <p:txBody>
          <a:bodyPr/>
          <a:lstStyle/>
          <a:p>
            <a:pPr marR="0" algn="ctr" eaLnBrk="1" hangingPunct="1"/>
            <a:r>
              <a:rPr lang="zh-CN" altLang="en-US" dirty="0" smtClean="0"/>
              <a:t>第一组</a:t>
            </a:r>
            <a:endParaRPr lang="en-US" altLang="zh-CN" dirty="0" smtClean="0"/>
          </a:p>
          <a:p>
            <a:pPr marR="0" algn="ctr" eaLnBrk="1" hangingPunct="1"/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8680"/>
            <a:ext cx="9118429" cy="60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25834" cy="47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5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6334" y="-5680"/>
            <a:ext cx="10131669" cy="1075226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952" y="91377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Word2vec+average pooling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" y="1436893"/>
            <a:ext cx="9107118" cy="33051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887" y="4803451"/>
            <a:ext cx="9150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Word2vec</a:t>
            </a:r>
            <a:r>
              <a:rPr lang="zh-CN" altLang="en-US" dirty="0"/>
              <a:t>的向量设置的是</a:t>
            </a:r>
            <a:r>
              <a:rPr lang="en-US" altLang="zh-CN" dirty="0"/>
              <a:t>200</a:t>
            </a:r>
            <a:r>
              <a:rPr lang="zh-CN" altLang="en-US" dirty="0"/>
              <a:t>维，返回最接近的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zh-CN" altLang="en-US" dirty="0" smtClean="0"/>
              <a:t>句子。</a:t>
            </a:r>
            <a:endParaRPr lang="en-US" altLang="zh-CN" dirty="0" smtClean="0"/>
          </a:p>
          <a:p>
            <a:r>
              <a:rPr lang="zh-CN" altLang="en-US" dirty="0" smtClean="0"/>
              <a:t>结果评价：可以看出，结果还可以，关键词基本都在句子中有体现，算是比较符合语义的，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较好地提取出了词的语义，并在均值求句向量的过程中保留了重要信息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2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20" y="110880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Word2vec+max pooling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5" y="1821229"/>
            <a:ext cx="4562475" cy="1571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5135" y="3846391"/>
            <a:ext cx="77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评价：文不达意，与</a:t>
            </a:r>
            <a:r>
              <a:rPr lang="en-US" altLang="zh-CN" dirty="0" smtClean="0"/>
              <a:t>average pooling</a:t>
            </a:r>
            <a:r>
              <a:rPr lang="zh-CN" altLang="en-US" dirty="0" smtClean="0"/>
              <a:t>相比，</a:t>
            </a:r>
            <a:r>
              <a:rPr lang="en-US" altLang="zh-CN" dirty="0" smtClean="0"/>
              <a:t>max pooling</a:t>
            </a:r>
            <a:r>
              <a:rPr lang="zh-CN" altLang="en-US" dirty="0" smtClean="0"/>
              <a:t>真的啥也没学出来。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351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11351" y="1108808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Bert+average</a:t>
            </a:r>
            <a:r>
              <a:rPr lang="en-US" altLang="zh-CN" dirty="0" smtClean="0"/>
              <a:t> pooling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2" y="1557132"/>
            <a:ext cx="9103732" cy="24209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626" y="4132848"/>
            <a:ext cx="89685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结果评价：效果尚可，但是没有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好。能提取出部分语义信息以及一些关键词的信息。考虑到</a:t>
            </a:r>
            <a:r>
              <a:rPr lang="en-US" altLang="zh-CN" sz="2000" dirty="0" err="1" smtClean="0"/>
              <a:t>bert</a:t>
            </a:r>
            <a:r>
              <a:rPr lang="zh-CN" altLang="en-US" sz="2000" dirty="0" smtClean="0"/>
              <a:t>自身的</a:t>
            </a:r>
            <a:r>
              <a:rPr lang="zh-CN" altLang="en-US" sz="2000" dirty="0"/>
              <a:t>原因，</a:t>
            </a:r>
            <a:r>
              <a:rPr lang="en-US" altLang="zh-CN" sz="2000" dirty="0"/>
              <a:t> BERT</a:t>
            </a:r>
            <a:r>
              <a:rPr lang="zh-CN" altLang="en-US" sz="2000" dirty="0"/>
              <a:t>训练的词向量一般效果很好，但是句向量一般效果比</a:t>
            </a:r>
            <a:r>
              <a:rPr lang="zh-CN" altLang="en-US" sz="2000" dirty="0"/>
              <a:t>较差</a:t>
            </a:r>
            <a:r>
              <a:rPr lang="zh-CN" altLang="en-US" sz="2000" dirty="0"/>
              <a:t>是因为</a:t>
            </a:r>
            <a:r>
              <a:rPr lang="en-US" altLang="zh-CN" sz="2000" dirty="0"/>
              <a:t>BERT</a:t>
            </a:r>
            <a:r>
              <a:rPr lang="zh-CN" altLang="en-US" sz="2000" dirty="0"/>
              <a:t>训练的句向量有坍缩的问题，即句向量都被编码到了⼀个</a:t>
            </a:r>
            <a:r>
              <a:rPr lang="zh-CN" altLang="en-US" sz="2000" dirty="0" smtClean="0"/>
              <a:t>很小的</a:t>
            </a:r>
            <a:r>
              <a:rPr lang="zh-CN" altLang="en-US" sz="2000" dirty="0"/>
              <a:t>区域内，即使是语义上</a:t>
            </a:r>
            <a:r>
              <a:rPr lang="zh-CN" altLang="en-US" sz="2000" dirty="0" smtClean="0"/>
              <a:t>完全</a:t>
            </a:r>
            <a:r>
              <a:rPr lang="zh-CN" altLang="en-US" sz="2000" dirty="0"/>
              <a:t>无</a:t>
            </a:r>
            <a:r>
              <a:rPr lang="zh-CN" altLang="en-US" sz="2000" dirty="0" smtClean="0"/>
              <a:t>关</a:t>
            </a:r>
            <a:r>
              <a:rPr lang="zh-CN" altLang="en-US" sz="2000" dirty="0"/>
              <a:t>的句⼦，也表现出了很⾼的相似度，</a:t>
            </a:r>
            <a:r>
              <a:rPr lang="zh-CN" altLang="en-US" sz="2000" dirty="0" smtClean="0"/>
              <a:t>进而难以</a:t>
            </a:r>
            <a:r>
              <a:rPr lang="zh-CN" altLang="en-US" sz="2000" dirty="0"/>
              <a:t>⽤于下游任务</a:t>
            </a:r>
          </a:p>
        </p:txBody>
      </p:sp>
    </p:spTree>
    <p:extLst>
      <p:ext uri="{BB962C8B-B14F-4D97-AF65-F5344CB8AC3E}">
        <p14:creationId xmlns:p14="http://schemas.microsoft.com/office/powerpoint/2010/main" val="357097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灯片编号占位符 3">
            <a:extLst>
              <a:ext uri="{FF2B5EF4-FFF2-40B4-BE49-F238E27FC236}">
                <a16:creationId xmlns:a16="http://schemas.microsoft.com/office/drawing/2014/main" id="{E98889DF-06B2-4518-856C-6D31C1E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D6D8DA-4756-455B-B18E-E820AE611A94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9E1D8595-9339-46E3-9CC1-877975F6EB9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7503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7.8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7.8.2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派生类对象的内存布局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9123" y="2420888"/>
            <a:ext cx="6120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1"/>
          <p:cNvGrpSpPr/>
          <p:nvPr/>
        </p:nvGrpSpPr>
        <p:grpSpPr>
          <a:xfrm>
            <a:off x="2681249" y="1052736"/>
            <a:ext cx="3816428" cy="3226542"/>
            <a:chOff x="-1" y="50942"/>
            <a:chExt cx="3816426" cy="3226541"/>
          </a:xfrm>
        </p:grpSpPr>
        <p:sp>
          <p:nvSpPr>
            <p:cNvPr id="27" name="TextBox 2"/>
            <p:cNvSpPr txBox="1"/>
            <p:nvPr/>
          </p:nvSpPr>
          <p:spPr>
            <a:xfrm>
              <a:off x="324036" y="1494964"/>
              <a:ext cx="92396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300">
                  <a:solidFill>
                    <a:srgbClr val="262626"/>
                  </a:solidFill>
                  <a:latin typeface="造字工房尚雅体演示版常规体"/>
                  <a:ea typeface="造字工房尚雅体演示版常规体"/>
                  <a:cs typeface="造字工房尚雅体演示版常规体"/>
                  <a:sym typeface="造字工房尚雅体演示版常规体"/>
                </a:defRPr>
              </a:lvl1pPr>
            </a:lstStyle>
            <a:p>
              <a:endParaRPr dirty="0"/>
            </a:p>
          </p:txBody>
        </p:sp>
        <p:grpSp>
          <p:nvGrpSpPr>
            <p:cNvPr id="28" name="组合 3"/>
            <p:cNvGrpSpPr/>
            <p:nvPr/>
          </p:nvGrpSpPr>
          <p:grpSpPr>
            <a:xfrm>
              <a:off x="868585" y="50942"/>
              <a:ext cx="2037644" cy="891824"/>
              <a:chOff x="176875" y="50942"/>
              <a:chExt cx="2037642" cy="891822"/>
            </a:xfrm>
          </p:grpSpPr>
          <p:sp>
            <p:nvSpPr>
              <p:cNvPr id="38" name="等腰三角形 11"/>
              <p:cNvSpPr/>
              <p:nvPr/>
            </p:nvSpPr>
            <p:spPr>
              <a:xfrm rot="512239">
                <a:off x="1280125" y="338147"/>
                <a:ext cx="396045" cy="341418"/>
              </a:xfrm>
              <a:prstGeom prst="triangle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等腰三角形 12"/>
              <p:cNvSpPr/>
              <p:nvPr/>
            </p:nvSpPr>
            <p:spPr>
              <a:xfrm rot="20371609">
                <a:off x="1931410" y="606232"/>
                <a:ext cx="198023" cy="170709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等腰三角形 13"/>
              <p:cNvSpPr/>
              <p:nvPr/>
            </p:nvSpPr>
            <p:spPr>
              <a:xfrm rot="20371609">
                <a:off x="835384" y="634475"/>
                <a:ext cx="266491" cy="196272"/>
              </a:xfrm>
              <a:prstGeom prst="triangle">
                <a:avLst/>
              </a:prstGeom>
              <a:solidFill>
                <a:srgbClr val="262626"/>
              </a:soli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等腰三角形 14"/>
              <p:cNvSpPr/>
              <p:nvPr/>
            </p:nvSpPr>
            <p:spPr>
              <a:xfrm rot="3761573">
                <a:off x="202152" y="242666"/>
                <a:ext cx="741201" cy="508376"/>
              </a:xfrm>
              <a:prstGeom prst="triangle">
                <a:avLst/>
              </a:prstGeom>
              <a:solidFill>
                <a:srgbClr val="D996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等腰三角形 15"/>
              <p:cNvSpPr/>
              <p:nvPr/>
            </p:nvSpPr>
            <p:spPr>
              <a:xfrm rot="20371609">
                <a:off x="1922119" y="222687"/>
                <a:ext cx="266491" cy="196272"/>
              </a:xfrm>
              <a:prstGeom prst="triangle">
                <a:avLst/>
              </a:prstGeom>
              <a:solidFill>
                <a:srgbClr val="262626"/>
              </a:soli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" name="组合 5"/>
            <p:cNvGrpSpPr/>
            <p:nvPr/>
          </p:nvGrpSpPr>
          <p:grpSpPr>
            <a:xfrm>
              <a:off x="-1" y="675332"/>
              <a:ext cx="360042" cy="2602151"/>
              <a:chOff x="0" y="0"/>
              <a:chExt cx="360040" cy="2602149"/>
            </a:xfrm>
          </p:grpSpPr>
          <p:sp>
            <p:nvSpPr>
              <p:cNvPr id="34" name="左中括号 9"/>
              <p:cNvSpPr/>
              <p:nvPr/>
            </p:nvSpPr>
            <p:spPr>
              <a:xfrm>
                <a:off x="94165" y="91523"/>
                <a:ext cx="265876" cy="2423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12"/>
                      <a:pt x="0" y="21403"/>
                    </a:cubicBezTo>
                    <a:lnTo>
                      <a:pt x="0" y="197"/>
                    </a:lnTo>
                    <a:cubicBezTo>
                      <a:pt x="0" y="8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左中括号 10"/>
              <p:cNvSpPr/>
              <p:nvPr/>
            </p:nvSpPr>
            <p:spPr>
              <a:xfrm>
                <a:off x="-1" y="0"/>
                <a:ext cx="360041" cy="260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489"/>
                      <a:pt x="0" y="21351"/>
                    </a:cubicBezTo>
                    <a:lnTo>
                      <a:pt x="0" y="249"/>
                    </a:lnTo>
                    <a:cubicBezTo>
                      <a:pt x="0" y="111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1" name="组合 6"/>
            <p:cNvGrpSpPr/>
            <p:nvPr/>
          </p:nvGrpSpPr>
          <p:grpSpPr>
            <a:xfrm>
              <a:off x="3456384" y="655554"/>
              <a:ext cx="360041" cy="2602151"/>
              <a:chOff x="0" y="0"/>
              <a:chExt cx="360040" cy="2602149"/>
            </a:xfrm>
          </p:grpSpPr>
          <p:sp>
            <p:nvSpPr>
              <p:cNvPr id="32" name="左中括号 7"/>
              <p:cNvSpPr/>
              <p:nvPr/>
            </p:nvSpPr>
            <p:spPr>
              <a:xfrm flipH="1">
                <a:off x="22157" y="91523"/>
                <a:ext cx="265875" cy="2423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12"/>
                      <a:pt x="0" y="21403"/>
                    </a:cubicBezTo>
                    <a:lnTo>
                      <a:pt x="0" y="197"/>
                    </a:lnTo>
                    <a:cubicBezTo>
                      <a:pt x="0" y="8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左中括号 8"/>
              <p:cNvSpPr/>
              <p:nvPr/>
            </p:nvSpPr>
            <p:spPr>
              <a:xfrm flipH="1">
                <a:off x="0" y="0"/>
                <a:ext cx="360041" cy="260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489"/>
                      <a:pt x="0" y="21351"/>
                    </a:cubicBezTo>
                    <a:lnTo>
                      <a:pt x="0" y="249"/>
                    </a:lnTo>
                    <a:cubicBezTo>
                      <a:pt x="0" y="111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964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4204F1FB-5F0F-4445-AD0C-AAD70C3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2BA322-43D4-4149-81C5-A9788F985A82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32323F2A-1CC5-4E5F-8ACB-1443B2AE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15" name="文本框 43"/>
          <p:cNvSpPr txBox="1"/>
          <p:nvPr/>
        </p:nvSpPr>
        <p:spPr>
          <a:xfrm>
            <a:off x="2147224" y="1556792"/>
            <a:ext cx="52906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7200">
                <a:solidFill>
                  <a:srgbClr val="2E72F1"/>
                </a:solidFill>
              </a:defRPr>
            </a:lvl1pPr>
          </a:lstStyle>
          <a:p>
            <a:endParaRPr sz="4800" dirty="0">
              <a:solidFill>
                <a:srgbClr val="009BD2"/>
              </a:solidFill>
            </a:endParaRPr>
          </a:p>
        </p:txBody>
      </p:sp>
      <p:sp>
        <p:nvSpPr>
          <p:cNvPr id="19" name="文本框 95"/>
          <p:cNvSpPr txBox="1"/>
          <p:nvPr/>
        </p:nvSpPr>
        <p:spPr>
          <a:xfrm>
            <a:off x="2147224" y="2410513"/>
            <a:ext cx="923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2E72F1"/>
                </a:solidFill>
              </a:defRPr>
            </a:lvl1pPr>
          </a:lstStyle>
          <a:p>
            <a:endParaRPr sz="4800" dirty="0">
              <a:solidFill>
                <a:srgbClr val="009BD2"/>
              </a:solidFill>
            </a:endParaRPr>
          </a:p>
        </p:txBody>
      </p:sp>
      <p:sp>
        <p:nvSpPr>
          <p:cNvPr id="20" name="文本框 100"/>
          <p:cNvSpPr txBox="1"/>
          <p:nvPr/>
        </p:nvSpPr>
        <p:spPr>
          <a:xfrm>
            <a:off x="2147224" y="3241511"/>
            <a:ext cx="923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2E72F1"/>
                </a:solidFill>
              </a:defRPr>
            </a:lvl1pPr>
          </a:lstStyle>
          <a:p>
            <a:endParaRPr sz="4800" dirty="0">
              <a:solidFill>
                <a:srgbClr val="009BD2"/>
              </a:solidFill>
            </a:endParaRPr>
          </a:p>
        </p:txBody>
      </p:sp>
      <p:sp>
        <p:nvSpPr>
          <p:cNvPr id="21" name="文本框 105"/>
          <p:cNvSpPr txBox="1"/>
          <p:nvPr/>
        </p:nvSpPr>
        <p:spPr>
          <a:xfrm>
            <a:off x="2147224" y="4095233"/>
            <a:ext cx="923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>
                <a:solidFill>
                  <a:srgbClr val="009BD2"/>
                </a:solidFill>
              </a:defRPr>
            </a:lvl1pPr>
          </a:lstStyle>
          <a:p>
            <a:endParaRPr sz="4800" dirty="0"/>
          </a:p>
        </p:txBody>
      </p:sp>
      <p:grpSp>
        <p:nvGrpSpPr>
          <p:cNvPr id="26" name="组合 24"/>
          <p:cNvGrpSpPr/>
          <p:nvPr/>
        </p:nvGrpSpPr>
        <p:grpSpPr>
          <a:xfrm>
            <a:off x="1893340" y="2553003"/>
            <a:ext cx="4422175" cy="713085"/>
            <a:chOff x="-1" y="12933"/>
            <a:chExt cx="4422173" cy="713083"/>
          </a:xfrm>
        </p:grpSpPr>
        <p:pic>
          <p:nvPicPr>
            <p:cNvPr id="27" name="图片 2" descr="图片 2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9445"/>
            <a:stretch>
              <a:fillRect/>
            </a:stretch>
          </p:blipFill>
          <p:spPr>
            <a:xfrm>
              <a:off x="-1" y="12933"/>
              <a:ext cx="971552" cy="713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" name="文本框 8"/>
            <p:cNvSpPr txBox="1"/>
            <p:nvPr/>
          </p:nvSpPr>
          <p:spPr>
            <a:xfrm>
              <a:off x="317386" y="44074"/>
              <a:ext cx="292705" cy="523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 smtClean="0"/>
                <a:t>2</a:t>
              </a:r>
              <a:endParaRPr dirty="0"/>
            </a:p>
          </p:txBody>
        </p:sp>
        <p:sp>
          <p:nvSpPr>
            <p:cNvPr id="30" name="文本框 13"/>
            <p:cNvSpPr txBox="1"/>
            <p:nvPr/>
          </p:nvSpPr>
          <p:spPr>
            <a:xfrm>
              <a:off x="1126848" y="138644"/>
              <a:ext cx="329532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数据字典</a:t>
              </a:r>
              <a:endParaRPr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2" name="组合 24"/>
          <p:cNvGrpSpPr/>
          <p:nvPr/>
        </p:nvGrpSpPr>
        <p:grpSpPr>
          <a:xfrm>
            <a:off x="1888984" y="3438360"/>
            <a:ext cx="4423822" cy="713085"/>
            <a:chOff x="-1" y="12933"/>
            <a:chExt cx="4423820" cy="713083"/>
          </a:xfrm>
        </p:grpSpPr>
        <p:pic>
          <p:nvPicPr>
            <p:cNvPr id="33" name="图片 2" descr="图片 2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9445"/>
            <a:stretch>
              <a:fillRect/>
            </a:stretch>
          </p:blipFill>
          <p:spPr>
            <a:xfrm>
              <a:off x="-1" y="12933"/>
              <a:ext cx="971552" cy="713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" name="文本框 8"/>
            <p:cNvSpPr txBox="1"/>
            <p:nvPr/>
          </p:nvSpPr>
          <p:spPr>
            <a:xfrm>
              <a:off x="317386" y="44074"/>
              <a:ext cx="292705" cy="5232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  <p:sp>
          <p:nvSpPr>
            <p:cNvPr id="36" name="文本框 13"/>
            <p:cNvSpPr txBox="1"/>
            <p:nvPr/>
          </p:nvSpPr>
          <p:spPr>
            <a:xfrm>
              <a:off x="1128495" y="114204"/>
              <a:ext cx="329532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ER</a:t>
              </a:r>
              <a:r>
                <a:rPr lang="zh-CN" altLang="en-US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图设计</a:t>
              </a:r>
              <a:endParaRPr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8" name="组合 24"/>
          <p:cNvGrpSpPr/>
          <p:nvPr/>
        </p:nvGrpSpPr>
        <p:grpSpPr>
          <a:xfrm>
            <a:off x="1888983" y="1667323"/>
            <a:ext cx="4426532" cy="713085"/>
            <a:chOff x="-1" y="12933"/>
            <a:chExt cx="4426530" cy="713083"/>
          </a:xfrm>
        </p:grpSpPr>
        <p:pic>
          <p:nvPicPr>
            <p:cNvPr id="39" name="图片 2" descr="图片 2"/>
            <p:cNvPicPr>
              <a:picLocks noChangeAspect="1"/>
            </p:cNvPicPr>
            <p:nvPr/>
          </p:nvPicPr>
          <p:blipFill>
            <a:blip r:embed="rId3">
              <a:extLst/>
            </a:blip>
            <a:srcRect b="39445"/>
            <a:stretch>
              <a:fillRect/>
            </a:stretch>
          </p:blipFill>
          <p:spPr>
            <a:xfrm>
              <a:off x="-1" y="12933"/>
              <a:ext cx="971552" cy="7130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文本框 8"/>
            <p:cNvSpPr txBox="1"/>
            <p:nvPr/>
          </p:nvSpPr>
          <p:spPr>
            <a:xfrm>
              <a:off x="312785" y="44074"/>
              <a:ext cx="301906" cy="486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1</a:t>
              </a:r>
            </a:p>
          </p:txBody>
        </p:sp>
        <p:sp>
          <p:nvSpPr>
            <p:cNvPr id="42" name="文本框 13"/>
            <p:cNvSpPr txBox="1"/>
            <p:nvPr/>
          </p:nvSpPr>
          <p:spPr>
            <a:xfrm>
              <a:off x="1131205" y="140636"/>
              <a:ext cx="329532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400" b="1">
                  <a:solidFill>
                    <a:srgbClr val="26262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>
                  <a:latin typeface="仿宋" panose="02010609060101010101" pitchFamily="49" charset="-122"/>
                  <a:ea typeface="仿宋" panose="02010609060101010101" pitchFamily="49" charset="-122"/>
                </a:rPr>
                <a:t>需求调研情况</a:t>
              </a:r>
              <a:endParaRPr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  <p:bldP spid="32" grpId="0" animBg="1" advAuto="0"/>
      <p:bldP spid="3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0D9D3F75-F620-4523-94B8-9C17D1E9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0533ED8-EA50-4EC3-A230-96997FEBB907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9F9A3AC-2DA8-4CCE-AF49-3647B16A447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629" y="260648"/>
            <a:ext cx="9004196" cy="1325563"/>
          </a:xfrm>
        </p:spPr>
        <p:txBody>
          <a:bodyPr/>
          <a:lstStyle/>
          <a:p>
            <a:r>
              <a:rPr lang="zh-CN" altLang="en-US" dirty="0" smtClean="0"/>
              <a:t>任务概述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629" y="1721148"/>
            <a:ext cx="9004196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选择的是任务一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AI Helper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，完成的是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AI Helper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中的写作助手的功能，构建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一个文本匹配与搜索模型，目标是通过用户输入的几个词或一段话，找到最合适的句子表达其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语义，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通过输入的几个词查找到对应的专业语句进行匹配。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从数据集中的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tex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文件中提取出句子，按‘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.?!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’进行分割成句子。而后使用了两种模型来训练词向量。获得词向量后，使用三种办法来获得句子的句向量，从而获得语料库中每一个句子的句向量，在用户输入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后，通过句向量的相似度进行快速匹配，可以实现写作助手的功能。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2540" y="0"/>
            <a:ext cx="9121460" cy="1325563"/>
          </a:xfrm>
        </p:spPr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 smtClean="0"/>
              <a:t>集处理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540" y="1460500"/>
            <a:ext cx="912146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Pandoc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包，将所有的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tex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文件转换成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文件，而后使用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提取所有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doc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文件中的文本数据，组成语料库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。起初受文件格式及其他类型文件的影响等大部分文件转换失败，而后将所有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tex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文件统一复制到一个文件夹下后统一转换，成功。获得每个句子的时候，由于目标是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写作助手，所以把那些句子中词个数小于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的句子全都去掉，这样的句子一般没有参考意义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另外，经过观察，转换过来的里面有一些很长的句子，但是全都由‘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\a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\e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’等东西组成，并且长度超过了五六百个。将这些东西也全都剔除掉。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907400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4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" y="214312"/>
            <a:ext cx="9127224" cy="60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zh-CN" altLang="en-US" dirty="0" smtClean="0"/>
              <a:t>模型概述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0" y="1460500"/>
            <a:ext cx="9144000" cy="4351338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使用语料库训练词向量的模型分别是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word2vec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训练语料获得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句子的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，使用的是相加求和（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average pooling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max pooling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，以及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tfidf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word2vec+tfidf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）的方法。所有语句的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获得后，再将用户输入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转化为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，即可查找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距离最近的句子。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目前构建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了一个简易的交互系统，输入一些单词或者一句话，输出前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个最符合的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句子。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58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9037060" cy="53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4F120731-AE0E-480E-8CFA-BDDBD25E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88D52A-AE9D-4438-A87B-D922E627C36A}" type="slidenum"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7D0C3575-6DC0-4550-8A70-AA1EE0F95DF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类的继承与派生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7.1.1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派生与继承的实例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2874"/>
            <a:ext cx="6826791" cy="61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9900</TotalTime>
  <Words>789</Words>
  <Application>Microsoft Office PowerPoint</Application>
  <PresentationFormat>全屏显示(4:3)</PresentationFormat>
  <Paragraphs>60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仿宋</vt:lpstr>
      <vt:lpstr>黑体</vt:lpstr>
      <vt:lpstr>华文楷体</vt:lpstr>
      <vt:lpstr>隶书</vt:lpstr>
      <vt:lpstr>宋体</vt:lpstr>
      <vt:lpstr>微软雅黑</vt:lpstr>
      <vt:lpstr>造字工房尚雅体演示版常规体</vt:lpstr>
      <vt:lpstr>Arial</vt:lpstr>
      <vt:lpstr>Lucida Sans Unicode</vt:lpstr>
      <vt:lpstr>Times New Roman</vt:lpstr>
      <vt:lpstr>Verdana</vt:lpstr>
      <vt:lpstr>Wingdings 2</vt:lpstr>
      <vt:lpstr>Wingdings 3</vt:lpstr>
      <vt:lpstr>聚合</vt:lpstr>
      <vt:lpstr>前期设计汇报</vt:lpstr>
      <vt:lpstr>目录</vt:lpstr>
      <vt:lpstr>任务概述</vt:lpstr>
      <vt:lpstr>数据集处理</vt:lpstr>
      <vt:lpstr>PowerPoint 演示文稿</vt:lpstr>
      <vt:lpstr>PowerPoint 演示文稿</vt:lpstr>
      <vt:lpstr>模型概述</vt:lpstr>
      <vt:lpstr>PowerPoint 演示文稿</vt:lpstr>
      <vt:lpstr>PowerPoint 演示文稿</vt:lpstr>
      <vt:lpstr>PowerPoint 演示文稿</vt:lpstr>
      <vt:lpstr>PowerPoint 演示文稿</vt:lpstr>
      <vt:lpstr>结果分析</vt:lpstr>
      <vt:lpstr>结果分析</vt:lpstr>
      <vt:lpstr>结果分析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Zhengli</dc:creator>
  <cp:lastModifiedBy>Lenovo</cp:lastModifiedBy>
  <cp:revision>269</cp:revision>
  <dcterms:created xsi:type="dcterms:W3CDTF">2010-07-16T02:03:42Z</dcterms:created>
  <dcterms:modified xsi:type="dcterms:W3CDTF">2021-12-30T09:44:57Z</dcterms:modified>
</cp:coreProperties>
</file>