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9" r:id="rId6"/>
    <p:sldId id="268" r:id="rId7"/>
    <p:sldId id="272" r:id="rId8"/>
    <p:sldId id="261" r:id="rId9"/>
    <p:sldId id="2357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8D0"/>
    <a:srgbClr val="6A5250"/>
    <a:srgbClr val="95A38A"/>
    <a:srgbClr val="F7EAD7"/>
    <a:srgbClr val="E9D0D3"/>
    <a:srgbClr val="E5E9E8"/>
    <a:srgbClr val="F85A4A"/>
    <a:srgbClr val="63F0E0"/>
    <a:srgbClr val="F6C495"/>
    <a:srgbClr val="B7B3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20" autoAdjust="0"/>
    <p:restoredTop sz="94660"/>
  </p:normalViewPr>
  <p:slideViewPr>
    <p:cSldViewPr snapToGrid="0" showGuides="1">
      <p:cViewPr>
        <p:scale>
          <a:sx n="54" d="100"/>
          <a:sy n="54" d="100"/>
        </p:scale>
        <p:origin x="18" y="18"/>
      </p:cViewPr>
      <p:guideLst>
        <p:guide orient="horz" pos="214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8" d="100"/>
        <a:sy n="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ADCCD-F0BD-4C4E-9B7E-9AD4171115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90175-5C23-4CD8-A2B7-2C72DA310F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90175-5C23-4CD8-A2B7-2C72DA310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C4429-96A7-43D0-A265-5C7B29E878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90175-5C23-4CD8-A2B7-2C72DA310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F3C6-3B7F-4E25-B920-41C0FA1453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9576-2D70-48BE-89BD-45005EFC6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F3C6-3B7F-4E25-B920-41C0FA1453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9576-2D70-48BE-89BD-45005EFC6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F3C6-3B7F-4E25-B920-41C0FA1453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9576-2D70-48BE-89BD-45005EFC6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F3C6-3B7F-4E25-B920-41C0FA1453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9576-2D70-48BE-89BD-45005EFC6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F3C6-3B7F-4E25-B920-41C0FA1453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9576-2D70-48BE-89BD-45005EFC6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F3C6-3B7F-4E25-B920-41C0FA1453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9576-2D70-48BE-89BD-45005EFC6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F3C6-3B7F-4E25-B920-41C0FA1453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9576-2D70-48BE-89BD-45005EFC6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F3C6-3B7F-4E25-B920-41C0FA1453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9576-2D70-48BE-89BD-45005EFC6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F3C6-3B7F-4E25-B920-41C0FA1453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9576-2D70-48BE-89BD-45005EFC6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F3C6-3B7F-4E25-B920-41C0FA1453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9576-2D70-48BE-89BD-45005EFC6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F3C6-3B7F-4E25-B920-41C0FA1453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9576-2D70-48BE-89BD-45005EFC6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F3C6-3B7F-4E25-B920-41C0FA1453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9576-2D70-48BE-89BD-45005EFC6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F3C6-3B7F-4E25-B920-41C0FA1453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9576-2D70-48BE-89BD-45005EFC6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F3C6-3B7F-4E25-B920-41C0FA1453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9576-2D70-48BE-89BD-45005EFC6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F3C6-3B7F-4E25-B920-41C0FA1453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9576-2D70-48BE-89BD-45005EFC6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F3C6-3B7F-4E25-B920-41C0FA1453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9576-2D70-48BE-89BD-45005EFC6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F3C6-3B7F-4E25-B920-41C0FA1453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9576-2D70-48BE-89BD-45005EFC6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F3C6-3B7F-4E25-B920-41C0FA1453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9576-2D70-48BE-89BD-45005EFC6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F3C6-3B7F-4E25-B920-41C0FA1453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9576-2D70-48BE-89BD-45005EFC6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F3C6-3B7F-4E25-B920-41C0FA1453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9576-2D70-48BE-89BD-45005EFC6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F3C6-3B7F-4E25-B920-41C0FA1453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9576-2D70-48BE-89BD-45005EFC6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F3C6-3B7F-4E25-B920-41C0FA1453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9576-2D70-48BE-89BD-45005EFC6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3F3C6-3B7F-4E25-B920-41C0FA1453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19576-2D70-48BE-89BD-45005EFC691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3F3C6-3B7F-4E25-B920-41C0FA1453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19576-2D70-48BE-89BD-45005EFC691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7.xml"/><Relationship Id="rId7" Type="http://schemas.openxmlformats.org/officeDocument/2006/relationships/themeOverride" Target="../theme/themeOverride3.xml"/><Relationship Id="rId6" Type="http://schemas.openxmlformats.org/officeDocument/2006/relationships/image" Target="../media/image7.GIF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4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themeOverride" Target="../theme/themeOverride5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9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/>
          <p:cNvSpPr/>
          <p:nvPr/>
        </p:nvSpPr>
        <p:spPr>
          <a:xfrm rot="18612676">
            <a:off x="1917065" y="3248025"/>
            <a:ext cx="11609705" cy="3296920"/>
          </a:xfrm>
          <a:prstGeom prst="roundRect">
            <a:avLst>
              <a:gd name="adj" fmla="val 50000"/>
            </a:avLst>
          </a:prstGeom>
          <a:solidFill>
            <a:srgbClr val="95A38A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58850" y="2167890"/>
            <a:ext cx="55733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8000" dirty="0">
                <a:solidFill>
                  <a:srgbClr val="95A38A"/>
                </a:solidFill>
                <a:latin typeface="思源黑体 CN Bold" panose="020B0800000000000000" charset="-122"/>
                <a:ea typeface="思源黑体 CN Bold" panose="020B0800000000000000" charset="-122"/>
                <a:sym typeface="字魂59号-创粗黑" panose="00000500000000000000" pitchFamily="2" charset="-122"/>
              </a:rPr>
              <a:t>大作业</a:t>
            </a:r>
            <a:r>
              <a:rPr lang="zh-CN" sz="8000" dirty="0">
                <a:solidFill>
                  <a:srgbClr val="95A38A"/>
                </a:solidFill>
                <a:latin typeface="思源黑体 CN Bold" panose="020B0800000000000000" charset="-122"/>
                <a:ea typeface="思源黑体 CN Bold" panose="020B0800000000000000" charset="-122"/>
                <a:sym typeface="字魂59号-创粗黑" panose="00000500000000000000" pitchFamily="2" charset="-122"/>
              </a:rPr>
              <a:t>汇报</a:t>
            </a:r>
            <a:endParaRPr lang="zh-CN" sz="8000" dirty="0">
              <a:solidFill>
                <a:srgbClr val="95A38A"/>
              </a:solidFill>
              <a:latin typeface="思源黑体 CN Bold" panose="020B0800000000000000" charset="-122"/>
              <a:ea typeface="思源黑体 CN Bold" panose="020B0800000000000000" charset="-122"/>
              <a:sym typeface="字魂59号-创粗黑" panose="00000500000000000000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107662" y="4627355"/>
            <a:ext cx="334822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+mn-lt"/>
                <a:cs typeface="+mn-lt"/>
                <a:sym typeface="字魂59号-创粗黑" panose="00000500000000000000" pitchFamily="2" charset="-122"/>
              </a:rPr>
              <a:t>汇报人：张杜璠</a:t>
            </a:r>
            <a:endParaRPr lang="en-US" altLang="zh-CN" sz="2000" dirty="0">
              <a:ea typeface="+mn-lt"/>
              <a:cs typeface="+mn-lt"/>
              <a:sym typeface="字魂59号-创粗黑" panose="00000500000000000000" pitchFamily="2" charset="-122"/>
            </a:endParaRPr>
          </a:p>
          <a:p>
            <a:r>
              <a:rPr lang="zh-CN" altLang="en-US" sz="2000" dirty="0">
                <a:ea typeface="+mn-lt"/>
                <a:cs typeface="+mn-lt"/>
                <a:sym typeface="字魂59号-创粗黑" panose="00000500000000000000" pitchFamily="2" charset="-122"/>
              </a:rPr>
              <a:t>学号：</a:t>
            </a:r>
            <a:r>
              <a:rPr lang="en-US" altLang="zh-CN" sz="2000" dirty="0">
                <a:ea typeface="+mn-lt"/>
                <a:cs typeface="+mn-lt"/>
                <a:sym typeface="字魂59号-创粗黑" panose="00000500000000000000" pitchFamily="2" charset="-122"/>
              </a:rPr>
              <a:t>2020104256</a:t>
            </a:r>
            <a:endParaRPr lang="en-US" altLang="zh-CN" sz="2000" dirty="0">
              <a:ea typeface="+mn-lt"/>
              <a:cs typeface="+mn-lt"/>
              <a:sym typeface="字魂59号-创粗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 rot="5400000">
            <a:off x="5257800" y="1452245"/>
            <a:ext cx="1676400" cy="1676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87854" y="4020443"/>
            <a:ext cx="501629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项目概述</a:t>
            </a:r>
            <a:endParaRPr lang="zh-CN" altLang="en-US" sz="24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72769" y="1628853"/>
            <a:ext cx="14464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rgbClr val="6A525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01</a:t>
            </a:r>
            <a:endParaRPr lang="en-US" altLang="zh-CN" sz="8000" dirty="0">
              <a:solidFill>
                <a:srgbClr val="6A525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ṩľïḓè"/>
          <p:cNvSpPr/>
          <p:nvPr/>
        </p:nvSpPr>
        <p:spPr>
          <a:xfrm>
            <a:off x="4307612" y="2903230"/>
            <a:ext cx="516676" cy="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miter lim="400000"/>
          </a:ln>
        </p:spPr>
        <p:txBody>
          <a:bodyPr anchor="ctr"/>
          <a:lstStyle/>
          <a:p>
            <a:pPr algn="ctr"/>
            <a:endParaRPr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" name="îśḻîďé"/>
          <p:cNvSpPr/>
          <p:nvPr/>
        </p:nvSpPr>
        <p:spPr>
          <a:xfrm>
            <a:off x="1842008" y="2165544"/>
            <a:ext cx="2458955" cy="1475373"/>
          </a:xfrm>
          <a:prstGeom prst="rect">
            <a:avLst/>
          </a:prstGeom>
          <a:solidFill>
            <a:srgbClr val="95A38A"/>
          </a:solidFill>
          <a:ln w="12700">
            <a:miter lim="400000"/>
          </a:ln>
        </p:spPr>
        <p:txBody>
          <a:bodyPr anchor="ctr"/>
          <a:lstStyle/>
          <a:p>
            <a:pPr algn="ctr"/>
            <a:endParaRPr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6" name="îŝḷíḑè"/>
          <p:cNvSpPr/>
          <p:nvPr/>
        </p:nvSpPr>
        <p:spPr>
          <a:xfrm>
            <a:off x="7322601" y="2903230"/>
            <a:ext cx="516676" cy="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miter lim="400000"/>
          </a:ln>
        </p:spPr>
        <p:txBody>
          <a:bodyPr anchor="ctr"/>
          <a:lstStyle/>
          <a:p>
            <a:pPr algn="ctr"/>
            <a:endParaRPr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7" name="ïsḷïḓê"/>
          <p:cNvSpPr/>
          <p:nvPr/>
        </p:nvSpPr>
        <p:spPr>
          <a:xfrm>
            <a:off x="3071485" y="3638042"/>
            <a:ext cx="6049031" cy="516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11942"/>
                </a:lnTo>
                <a:lnTo>
                  <a:pt x="0" y="11942"/>
                </a:lnTo>
                <a:lnTo>
                  <a:pt x="0" y="21600"/>
                </a:lnTo>
              </a:path>
            </a:pathLst>
          </a:cu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txBody>
          <a:bodyPr anchor="ctr"/>
          <a:lstStyle/>
          <a:p>
            <a:pPr algn="ctr"/>
            <a:endParaRPr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8" name="ïṣ1ïḋê"/>
          <p:cNvSpPr/>
          <p:nvPr/>
        </p:nvSpPr>
        <p:spPr>
          <a:xfrm>
            <a:off x="4307612" y="4944165"/>
            <a:ext cx="516676" cy="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miter lim="400000"/>
          </a:ln>
        </p:spPr>
        <p:txBody>
          <a:bodyPr anchor="ctr"/>
          <a:lstStyle/>
          <a:p>
            <a:pPr algn="ctr"/>
            <a:endParaRPr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1" name="îś1iḓè"/>
          <p:cNvSpPr/>
          <p:nvPr/>
        </p:nvSpPr>
        <p:spPr>
          <a:xfrm>
            <a:off x="7880894" y="2165544"/>
            <a:ext cx="2458955" cy="1475373"/>
          </a:xfrm>
          <a:prstGeom prst="rect">
            <a:avLst/>
          </a:prstGeom>
          <a:solidFill>
            <a:srgbClr val="95A38A"/>
          </a:solidFill>
          <a:ln w="12700">
            <a:miter lim="400000"/>
          </a:ln>
        </p:spPr>
        <p:txBody>
          <a:bodyPr anchor="ctr"/>
          <a:lstStyle/>
          <a:p>
            <a:pPr algn="ctr"/>
            <a:endParaRPr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9" name="íṣḷíde"/>
          <p:cNvSpPr/>
          <p:nvPr/>
        </p:nvSpPr>
        <p:spPr>
          <a:xfrm>
            <a:off x="4868095" y="4204510"/>
            <a:ext cx="2458955" cy="1475372"/>
          </a:xfrm>
          <a:prstGeom prst="rect">
            <a:avLst/>
          </a:prstGeom>
          <a:solidFill>
            <a:srgbClr val="C1C8D0"/>
          </a:solidFill>
          <a:ln w="12700">
            <a:miter lim="400000"/>
          </a:ln>
        </p:spPr>
        <p:txBody>
          <a:bodyPr anchor="ctr"/>
          <a:lstStyle/>
          <a:p>
            <a:pPr algn="ctr"/>
            <a:endParaRPr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898208" y="2336921"/>
            <a:ext cx="2969887" cy="808969"/>
            <a:chOff x="3597555" y="2412339"/>
            <a:chExt cx="2631808" cy="808969"/>
          </a:xfrm>
        </p:grpSpPr>
        <p:sp>
          <p:nvSpPr>
            <p:cNvPr id="29" name="文本框 28"/>
            <p:cNvSpPr txBox="1"/>
            <p:nvPr/>
          </p:nvSpPr>
          <p:spPr>
            <a:xfrm>
              <a:off x="3597555" y="2779983"/>
              <a:ext cx="2631808" cy="4413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>
                  <a:solidFill>
                    <a:schemeClr val="bg1"/>
                  </a:solidFill>
                  <a:ea typeface="+mn-lt"/>
                  <a:cs typeface="+mn-ea"/>
                  <a:sym typeface="字魂59号-创粗黑" panose="00000500000000000000" pitchFamily="2" charset="-122"/>
                </a:rPr>
                <a:t>numpy，pandas，PyPDF2，textract</a:t>
              </a:r>
              <a:r>
                <a:rPr lang="zh-CN" altLang="en-US" sz="1000">
                  <a:solidFill>
                    <a:schemeClr val="bg1"/>
                  </a:solidFill>
                  <a:ea typeface="+mn-lt"/>
                  <a:cs typeface="+mn-ea"/>
                  <a:sym typeface="字魂59号-创粗黑" panose="00000500000000000000" pitchFamily="2" charset="-122"/>
                </a:rPr>
                <a:t>，</a:t>
              </a:r>
              <a:endParaRPr lang="zh-CN" altLang="en-US" sz="1000">
                <a:solidFill>
                  <a:schemeClr val="bg1"/>
                </a:solidFill>
                <a:ea typeface="+mn-lt"/>
                <a:cs typeface="+mn-ea"/>
                <a:sym typeface="字魂59号-创粗黑" panose="00000500000000000000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zh-CN" altLang="en-US" sz="1000">
                  <a:solidFill>
                    <a:schemeClr val="bg1"/>
                  </a:solidFill>
                  <a:ea typeface="+mn-lt"/>
                  <a:cs typeface="+mn-ea"/>
                  <a:sym typeface="字魂59号-创粗黑" panose="00000500000000000000" pitchFamily="2" charset="-122"/>
                </a:rPr>
                <a:t>bibtexparser，pdfminer，sklearn</a:t>
              </a:r>
              <a:endParaRPr lang="zh-CN" altLang="en-US" sz="1000">
                <a:solidFill>
                  <a:schemeClr val="bg1"/>
                </a:solidFill>
                <a:ea typeface="+mn-lt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24780" y="2412339"/>
              <a:ext cx="213378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+mj-lt"/>
                  <a:ea typeface="+mj-lt"/>
                  <a:cs typeface="+mn-ea"/>
                  <a:sym typeface="字魂59号-创粗黑" panose="00000500000000000000" pitchFamily="2" charset="-122"/>
                </a:rPr>
                <a:t>数据处理</a:t>
              </a:r>
              <a:r>
                <a:rPr lang="zh-CN" altLang="en-US" b="1" dirty="0">
                  <a:solidFill>
                    <a:schemeClr val="bg1"/>
                  </a:solidFill>
                  <a:latin typeface="+mj-lt"/>
                  <a:ea typeface="+mj-lt"/>
                  <a:cs typeface="+mn-ea"/>
                  <a:sym typeface="字魂59号-创粗黑" panose="00000500000000000000" pitchFamily="2" charset="-122"/>
                </a:rPr>
                <a:t>方面</a:t>
              </a:r>
              <a:endParaRPr lang="zh-CN" altLang="en-US" b="1" dirty="0">
                <a:solidFill>
                  <a:schemeClr val="bg1"/>
                </a:solidFill>
                <a:latin typeface="+mj-lt"/>
                <a:ea typeface="+mj-lt"/>
                <a:cs typeface="+mn-ea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898819" y="4375728"/>
            <a:ext cx="2407886" cy="604619"/>
            <a:chOff x="3624780" y="2412339"/>
            <a:chExt cx="2133782" cy="604619"/>
          </a:xfrm>
        </p:grpSpPr>
        <p:sp>
          <p:nvSpPr>
            <p:cNvPr id="31" name="文本框 30"/>
            <p:cNvSpPr txBox="1"/>
            <p:nvPr/>
          </p:nvSpPr>
          <p:spPr>
            <a:xfrm>
              <a:off x="3624780" y="2412339"/>
              <a:ext cx="213378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ea typeface="+mn-lt"/>
                  <a:cs typeface="+mn-ea"/>
                  <a:sym typeface="字魂59号-创粗黑" panose="00000500000000000000" pitchFamily="2" charset="-122"/>
                </a:rPr>
                <a:t>UI</a:t>
              </a:r>
              <a:endParaRPr lang="en-US" altLang="zh-CN" b="1" dirty="0">
                <a:solidFill>
                  <a:schemeClr val="bg1"/>
                </a:solidFill>
                <a:ea typeface="+mn-lt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624780" y="2750893"/>
              <a:ext cx="2133782" cy="2660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字魂59号-创粗黑" panose="00000500000000000000" pitchFamily="2" charset="-122"/>
                </a:rPr>
                <a:t>django</a:t>
              </a:r>
              <a:endParaRPr lang="en-US" altLang="zh-CN" sz="10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916572" y="2336921"/>
            <a:ext cx="2407886" cy="604619"/>
            <a:chOff x="3624780" y="2412339"/>
            <a:chExt cx="2133782" cy="604619"/>
          </a:xfrm>
        </p:grpSpPr>
        <p:sp>
          <p:nvSpPr>
            <p:cNvPr id="34" name="文本框 33"/>
            <p:cNvSpPr txBox="1"/>
            <p:nvPr/>
          </p:nvSpPr>
          <p:spPr>
            <a:xfrm>
              <a:off x="3624780" y="2412339"/>
              <a:ext cx="213378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+mj-lt"/>
                  <a:ea typeface="+mj-lt"/>
                  <a:cs typeface="+mn-ea"/>
                  <a:sym typeface="字魂59号-创粗黑" panose="00000500000000000000" pitchFamily="2" charset="-122"/>
                </a:rPr>
                <a:t>知识图谱</a:t>
              </a:r>
              <a:r>
                <a:rPr lang="zh-CN" altLang="en-US" b="1" dirty="0">
                  <a:solidFill>
                    <a:schemeClr val="bg1"/>
                  </a:solidFill>
                  <a:latin typeface="+mj-lt"/>
                  <a:ea typeface="+mj-lt"/>
                  <a:cs typeface="+mn-ea"/>
                  <a:sym typeface="字魂59号-创粗黑" panose="00000500000000000000" pitchFamily="2" charset="-122"/>
                </a:rPr>
                <a:t>构建</a:t>
              </a:r>
              <a:endParaRPr lang="zh-CN" altLang="en-US" b="1" dirty="0">
                <a:solidFill>
                  <a:schemeClr val="bg1"/>
                </a:solidFill>
                <a:latin typeface="+mj-lt"/>
                <a:ea typeface="+mj-lt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624780" y="2750893"/>
              <a:ext cx="2133782" cy="2660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字魂59号-创粗黑" panose="00000500000000000000" pitchFamily="2" charset="-122"/>
                </a:rPr>
                <a:t>py2neo </a:t>
              </a:r>
              <a:r>
                <a:rPr lang="zh-CN" altLang="en-US" sz="100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字魂59号-创粗黑" panose="00000500000000000000" pitchFamily="2" charset="-122"/>
                </a:rPr>
                <a:t>，neo4j</a:t>
              </a:r>
              <a:endParaRPr lang="zh-CN" altLang="en-US" sz="1000">
                <a:solidFill>
                  <a:schemeClr val="bg1"/>
                </a:solidFill>
                <a:latin typeface="+mj-ea"/>
                <a:ea typeface="+mj-ea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39" name="TextBox 14_1"/>
          <p:cNvSpPr txBox="1"/>
          <p:nvPr/>
        </p:nvSpPr>
        <p:spPr>
          <a:xfrm>
            <a:off x="1142839" y="436093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ea typeface="+mn-lt"/>
                <a:sym typeface="字魂59号-创粗黑" panose="00000500000000000000" pitchFamily="2" charset="-122"/>
              </a:rPr>
              <a:t>使用技术</a:t>
            </a:r>
            <a:endParaRPr lang="zh-CN" altLang="en-US" sz="3600" dirty="0">
              <a:ea typeface="+mn-lt"/>
              <a:sym typeface="字魂59号-创粗黑" panose="00000500000000000000" pitchFamily="2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 rot="5400000">
            <a:off x="-641920" y="-514275"/>
            <a:ext cx="2521587" cy="900863"/>
            <a:chOff x="2442343" y="2553269"/>
            <a:chExt cx="9228545" cy="3296992"/>
          </a:xfrm>
        </p:grpSpPr>
        <p:grpSp>
          <p:nvGrpSpPr>
            <p:cNvPr id="41" name="组合 40"/>
            <p:cNvGrpSpPr/>
            <p:nvPr/>
          </p:nvGrpSpPr>
          <p:grpSpPr>
            <a:xfrm>
              <a:off x="2442343" y="2553269"/>
              <a:ext cx="9228545" cy="3296992"/>
              <a:chOff x="-2100798" y="-412124"/>
              <a:chExt cx="9228545" cy="3296992"/>
            </a:xfrm>
          </p:grpSpPr>
          <p:sp>
            <p:nvSpPr>
              <p:cNvPr id="43" name="矩形: 圆角 42"/>
              <p:cNvSpPr/>
              <p:nvPr/>
            </p:nvSpPr>
            <p:spPr>
              <a:xfrm>
                <a:off x="-2100798" y="-412124"/>
                <a:ext cx="9228545" cy="3296992"/>
              </a:xfrm>
              <a:prstGeom prst="roundRect">
                <a:avLst>
                  <a:gd name="adj" fmla="val 50000"/>
                </a:avLst>
              </a:prstGeom>
              <a:solidFill>
                <a:srgbClr val="95A38A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: 圆角 43"/>
              <p:cNvSpPr/>
              <p:nvPr/>
            </p:nvSpPr>
            <p:spPr>
              <a:xfrm>
                <a:off x="-1781152" y="-96440"/>
                <a:ext cx="8598317" cy="2665627"/>
              </a:xfrm>
              <a:prstGeom prst="roundRect">
                <a:avLst>
                  <a:gd name="adj" fmla="val 50000"/>
                </a:avLst>
              </a:prstGeom>
              <a:noFill/>
              <a:ln w="222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椭圆 41"/>
            <p:cNvSpPr/>
            <p:nvPr/>
          </p:nvSpPr>
          <p:spPr>
            <a:xfrm rot="16200000">
              <a:off x="9044590" y="3197213"/>
              <a:ext cx="2009103" cy="2009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</p:grpSp>
      <p:sp>
        <p:nvSpPr>
          <p:cNvPr id="45" name="TextBox 14_1"/>
          <p:cNvSpPr txBox="1"/>
          <p:nvPr/>
        </p:nvSpPr>
        <p:spPr>
          <a:xfrm>
            <a:off x="319159" y="479346"/>
            <a:ext cx="538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01</a:t>
            </a:r>
            <a:endParaRPr lang="zh-CN" altLang="en-US" sz="2800" dirty="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4823872" y="2803150"/>
            <a:ext cx="2318197" cy="78561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4824095" y="1583055"/>
            <a:ext cx="1271270" cy="13201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4"/>
          <a:stretch>
            <a:fillRect/>
          </a:stretch>
        </p:blipFill>
        <p:spPr>
          <a:xfrm>
            <a:off x="6095365" y="1427480"/>
            <a:ext cx="1205865" cy="13265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5"/>
          <a:stretch>
            <a:fillRect/>
          </a:stretch>
        </p:blipFill>
        <p:spPr>
          <a:xfrm>
            <a:off x="1993265" y="4203700"/>
            <a:ext cx="2353310" cy="11169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/>
          <p:nvPr/>
        </p:nvPicPr>
        <p:blipFill>
          <a:blip r:embed="rId6"/>
          <a:stretch>
            <a:fillRect/>
          </a:stretch>
        </p:blipFill>
        <p:spPr>
          <a:xfrm>
            <a:off x="7859078" y="4646930"/>
            <a:ext cx="1190625" cy="476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ïṣ1ïḋê"/>
          <p:cNvSpPr/>
          <p:nvPr/>
        </p:nvSpPr>
        <p:spPr>
          <a:xfrm>
            <a:off x="7370852" y="4889555"/>
            <a:ext cx="516676" cy="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miter lim="400000"/>
          </a:ln>
        </p:spPr>
        <p:txBody>
          <a:bodyPr anchor="ctr"/>
          <a:p>
            <a:pPr algn="ctr"/>
            <a:endParaRPr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6" grpId="0" bldLvl="0" animBg="1"/>
      <p:bldP spid="7" grpId="0" bldLvl="0" animBg="1"/>
      <p:bldP spid="8" grpId="0" bldLvl="0" animBg="1"/>
      <p:bldP spid="11" grpId="0" bldLvl="0" animBg="1"/>
      <p:bldP spid="19" grpId="0" bldLvl="0" animBg="1"/>
      <p:bldP spid="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1249247" y="2271379"/>
            <a:ext cx="2329282" cy="814169"/>
            <a:chOff x="1769578" y="2349127"/>
            <a:chExt cx="2329282" cy="814169"/>
          </a:xfrm>
        </p:grpSpPr>
        <p:sp>
          <p:nvSpPr>
            <p:cNvPr id="51" name="文本框 50"/>
            <p:cNvSpPr txBox="1"/>
            <p:nvPr/>
          </p:nvSpPr>
          <p:spPr>
            <a:xfrm>
              <a:off x="1867328" y="2349127"/>
              <a:ext cx="2133781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ea"/>
                  <a:sym typeface="字魂59号-创粗黑" panose="00000500000000000000" pitchFamily="2" charset="-122"/>
                </a:rPr>
                <a:t>数据集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769578" y="2687681"/>
              <a:ext cx="2329282" cy="4756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+mn-ea"/>
                  <a:sym typeface="字魂59号-创粗黑" panose="00000500000000000000" pitchFamily="2" charset="-122"/>
                </a:rPr>
                <a:t>Arxiv6K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+mn-ea"/>
                  <a:sym typeface="字魂59号-创粗黑" panose="00000500000000000000" pitchFamily="2" charset="-122"/>
                </a:rPr>
                <a:t>中时间排序选择的</a:t>
              </a: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+mn-ea"/>
                  <a:sym typeface="字魂59号-创粗黑" panose="00000500000000000000" pitchFamily="2" charset="-122"/>
                </a:rPr>
                <a:t>405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+mn-ea"/>
                  <a:sym typeface="字魂59号-创粗黑" panose="00000500000000000000" pitchFamily="2" charset="-122"/>
                </a:rPr>
                <a:t>个数据，主要为</a:t>
              </a: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+mn-ea"/>
                  <a:sym typeface="字魂59号-创粗黑" panose="00000500000000000000" pitchFamily="2" charset="-122"/>
                </a:rPr>
                <a:t>bib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+mn-ea"/>
                  <a:sym typeface="字魂59号-创粗黑" panose="00000500000000000000" pitchFamily="2" charset="-122"/>
                </a:rPr>
                <a:t>和</a:t>
              </a: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+mn-ea"/>
                  <a:sym typeface="字魂59号-创粗黑" panose="00000500000000000000" pitchFamily="2" charset="-122"/>
                </a:rPr>
                <a:t>pdf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ea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249247" y="4013966"/>
            <a:ext cx="2329282" cy="1006574"/>
            <a:chOff x="1769578" y="2349127"/>
            <a:chExt cx="2329282" cy="1006574"/>
          </a:xfrm>
        </p:grpSpPr>
        <p:sp>
          <p:nvSpPr>
            <p:cNvPr id="54" name="文本框 53"/>
            <p:cNvSpPr txBox="1"/>
            <p:nvPr/>
          </p:nvSpPr>
          <p:spPr>
            <a:xfrm>
              <a:off x="1867328" y="2349127"/>
              <a:ext cx="2133781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ea"/>
                  <a:sym typeface="字魂59号-创粗黑" panose="00000500000000000000" pitchFamily="2" charset="-122"/>
                </a:rPr>
                <a:t>bib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769578" y="2687681"/>
              <a:ext cx="2329282" cy="6680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j-lt"/>
                  <a:cs typeface="+mn-ea"/>
                  <a:sym typeface="字魂59号-创粗黑" panose="00000500000000000000" pitchFamily="2" charset="-122"/>
                </a:rPr>
                <a:t>第一次接触此类文件，原本使用自己开发的代码后来感觉效果较差选择使用bibtexparser</a:t>
              </a: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lt"/>
                <a:cs typeface="+mn-ea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243808" y="2271379"/>
            <a:ext cx="2329282" cy="1006574"/>
            <a:chOff x="1769578" y="2349127"/>
            <a:chExt cx="2329282" cy="1006574"/>
          </a:xfrm>
        </p:grpSpPr>
        <p:sp>
          <p:nvSpPr>
            <p:cNvPr id="57" name="文本框 56"/>
            <p:cNvSpPr txBox="1"/>
            <p:nvPr/>
          </p:nvSpPr>
          <p:spPr>
            <a:xfrm>
              <a:off x="1867328" y="2349127"/>
              <a:ext cx="2133781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ea"/>
                  <a:sym typeface="字魂59号-创粗黑" panose="00000500000000000000" pitchFamily="2" charset="-122"/>
                </a:rPr>
                <a:t>pdf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769578" y="2687681"/>
              <a:ext cx="2329282" cy="6680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+mn-ea"/>
                  <a:sym typeface="字魂59号-创粗黑" panose="00000500000000000000" pitchFamily="2" charset="-122"/>
                </a:rPr>
                <a:t>先后尝试PyPDF2，textract，pdfminer进行处理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+mn-ea"/>
                  <a:sym typeface="字魂59号-创粗黑" panose="00000500000000000000" pitchFamily="2" charset="-122"/>
                </a:rPr>
                <a:t>，遇到最大的问题就是关键词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+mn-ea"/>
                  <a:sym typeface="字魂59号-创粗黑" panose="00000500000000000000" pitchFamily="2" charset="-122"/>
                </a:rPr>
                <a:t>提取</a:t>
              </a: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ea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243808" y="4013966"/>
            <a:ext cx="2329282" cy="621764"/>
            <a:chOff x="1769578" y="2349127"/>
            <a:chExt cx="2329282" cy="621764"/>
          </a:xfrm>
        </p:grpSpPr>
        <p:sp>
          <p:nvSpPr>
            <p:cNvPr id="60" name="文本框 59"/>
            <p:cNvSpPr txBox="1"/>
            <p:nvPr/>
          </p:nvSpPr>
          <p:spPr>
            <a:xfrm>
              <a:off x="1867328" y="2349127"/>
              <a:ext cx="2133781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ea"/>
                  <a:sym typeface="字魂59号-创粗黑" panose="00000500000000000000" pitchFamily="2" charset="-122"/>
                </a:rPr>
                <a:t>结果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769578" y="2687681"/>
              <a:ext cx="2329282" cy="2832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j-lt"/>
                  <a:cs typeface="+mn-ea"/>
                  <a:sym typeface="字魂59号-创粗黑" panose="00000500000000000000" pitchFamily="2" charset="-122"/>
                </a:rPr>
                <a:t>输出</a:t>
              </a: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j-lt"/>
                  <a:cs typeface="+mn-ea"/>
                  <a:sym typeface="字魂59号-创粗黑" panose="00000500000000000000" pitchFamily="2" charset="-122"/>
                </a:rPr>
                <a:t>csv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j-lt"/>
                  <a:cs typeface="+mn-ea"/>
                  <a:sym typeface="字魂59号-创粗黑" panose="00000500000000000000" pitchFamily="2" charset="-122"/>
                </a:rPr>
                <a:t>为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j-lt"/>
                  <a:cs typeface="+mn-ea"/>
                  <a:sym typeface="字魂59号-创粗黑" panose="00000500000000000000" pitchFamily="2" charset="-122"/>
                </a:rPr>
                <a:t>结果</a:t>
              </a: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lt"/>
                <a:cs typeface="+mn-ea"/>
                <a:sym typeface="字魂59号-创粗黑" panose="00000500000000000000" pitchFamily="2" charset="-122"/>
              </a:endParaRPr>
            </a:p>
          </p:txBody>
        </p:sp>
      </p:grpSp>
      <p:cxnSp>
        <p:nvCxnSpPr>
          <p:cNvPr id="62" name="直接连接符 61"/>
          <p:cNvCxnSpPr/>
          <p:nvPr/>
        </p:nvCxnSpPr>
        <p:spPr>
          <a:xfrm>
            <a:off x="1016000" y="3789363"/>
            <a:ext cx="55570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3896145" y="2174498"/>
            <a:ext cx="0" cy="32297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4_1_1"/>
          <p:cNvSpPr txBox="1"/>
          <p:nvPr/>
        </p:nvSpPr>
        <p:spPr>
          <a:xfrm>
            <a:off x="1142839" y="436093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数据处理</a:t>
            </a:r>
            <a:endParaRPr lang="zh-CN" altLang="en-US" sz="3600" dirty="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29" name="Group 39_1"/>
          <p:cNvGrpSpPr/>
          <p:nvPr/>
        </p:nvGrpSpPr>
        <p:grpSpPr>
          <a:xfrm rot="5400000">
            <a:off x="-641920" y="-514275"/>
            <a:ext cx="2521587" cy="900863"/>
            <a:chOff x="2442343" y="2553269"/>
            <a:chExt cx="9228545" cy="3296992"/>
          </a:xfrm>
        </p:grpSpPr>
        <p:grpSp>
          <p:nvGrpSpPr>
            <p:cNvPr id="31" name="组合 30"/>
            <p:cNvGrpSpPr/>
            <p:nvPr/>
          </p:nvGrpSpPr>
          <p:grpSpPr>
            <a:xfrm>
              <a:off x="2442343" y="2553269"/>
              <a:ext cx="9228545" cy="3296992"/>
              <a:chOff x="-2100798" y="-412124"/>
              <a:chExt cx="9228545" cy="3296992"/>
            </a:xfrm>
          </p:grpSpPr>
          <p:sp>
            <p:nvSpPr>
              <p:cNvPr id="33" name="矩形: 圆角 32"/>
              <p:cNvSpPr/>
              <p:nvPr/>
            </p:nvSpPr>
            <p:spPr>
              <a:xfrm>
                <a:off x="-2100798" y="-412124"/>
                <a:ext cx="9228545" cy="3296992"/>
              </a:xfrm>
              <a:prstGeom prst="roundRect">
                <a:avLst>
                  <a:gd name="adj" fmla="val 50000"/>
                </a:avLst>
              </a:prstGeom>
              <a:solidFill>
                <a:srgbClr val="95A38A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: 圆角 33"/>
              <p:cNvSpPr/>
              <p:nvPr/>
            </p:nvSpPr>
            <p:spPr>
              <a:xfrm>
                <a:off x="-1781152" y="-96440"/>
                <a:ext cx="8598317" cy="2665627"/>
              </a:xfrm>
              <a:prstGeom prst="roundRect">
                <a:avLst>
                  <a:gd name="adj" fmla="val 50000"/>
                </a:avLst>
              </a:prstGeom>
              <a:noFill/>
              <a:ln w="222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" name="椭圆 31"/>
            <p:cNvSpPr/>
            <p:nvPr/>
          </p:nvSpPr>
          <p:spPr>
            <a:xfrm rot="16200000">
              <a:off x="9044590" y="3197213"/>
              <a:ext cx="2009103" cy="2009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</p:grpSp>
      <p:sp>
        <p:nvSpPr>
          <p:cNvPr id="35" name="TextBox 14_1_2"/>
          <p:cNvSpPr txBox="1"/>
          <p:nvPr/>
        </p:nvSpPr>
        <p:spPr>
          <a:xfrm>
            <a:off x="319159" y="479346"/>
            <a:ext cx="538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01</a:t>
            </a:r>
            <a:endParaRPr lang="zh-CN" altLang="en-US" sz="2800" dirty="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410" y="1508760"/>
            <a:ext cx="4044950" cy="4255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5289057" y="2123656"/>
            <a:ext cx="5304155" cy="1639570"/>
            <a:chOff x="1789263" y="2349127"/>
            <a:chExt cx="5304155" cy="1639570"/>
          </a:xfrm>
        </p:grpSpPr>
        <p:sp>
          <p:nvSpPr>
            <p:cNvPr id="39" name="文本框 38"/>
            <p:cNvSpPr txBox="1"/>
            <p:nvPr/>
          </p:nvSpPr>
          <p:spPr>
            <a:xfrm>
              <a:off x="1867328" y="2349127"/>
              <a:ext cx="2133781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789263" y="3320677"/>
              <a:ext cx="5304155" cy="6680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j-lt"/>
                  <a:cs typeface="+mn-ea"/>
                  <a:sym typeface="字魂59号-创粗黑" panose="00000500000000000000" pitchFamily="2" charset="-122"/>
                </a:rPr>
                <a:t>原始数据处理提取完成后，要进行一遍解析主要使用</a:t>
              </a: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j-lt"/>
                  <a:cs typeface="+mn-ea"/>
                  <a:sym typeface="字魂59号-创粗黑" panose="00000500000000000000" pitchFamily="2" charset="-122"/>
                </a:rPr>
                <a:t>pandas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j-lt"/>
                  <a:cs typeface="+mn-ea"/>
                  <a:sym typeface="字魂59号-创粗黑" panose="00000500000000000000" pitchFamily="2" charset="-122"/>
                </a:rPr>
                <a:t>，</a:t>
              </a: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j-lt"/>
                  <a:cs typeface="+mn-ea"/>
                  <a:sym typeface="字魂59号-创粗黑" panose="00000500000000000000" pitchFamily="2" charset="-122"/>
                </a:rPr>
                <a:t>sklearn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j-lt"/>
                  <a:cs typeface="+mn-ea"/>
                  <a:sym typeface="字魂59号-创粗黑" panose="00000500000000000000" pitchFamily="2" charset="-122"/>
                </a:rPr>
                <a:t>，</a:t>
              </a: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j-lt"/>
                  <a:cs typeface="+mn-ea"/>
                  <a:sym typeface="字魂59号-创粗黑" panose="00000500000000000000" pitchFamily="2" charset="-122"/>
                </a:rPr>
                <a:t>numpy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j-lt"/>
                  <a:cs typeface="+mn-ea"/>
                  <a:sym typeface="字魂59号-创粗黑" panose="00000500000000000000" pitchFamily="2" charset="-122"/>
                </a:rPr>
                <a:t>进行数据清洗，词汇权值提取，词条提取等，之后使用</a:t>
              </a: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j-lt"/>
                  <a:cs typeface="+mn-ea"/>
                  <a:sym typeface="字魂59号-创粗黑" panose="00000500000000000000" pitchFamily="2" charset="-122"/>
                </a:rPr>
                <a:t>neo4j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j-lt"/>
                  <a:cs typeface="+mn-ea"/>
                  <a:sym typeface="字魂59号-创粗黑" panose="00000500000000000000" pitchFamily="2" charset="-122"/>
                </a:rPr>
                <a:t>构建图谱</a:t>
              </a: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j-lt"/>
                  <a:cs typeface="+mn-ea"/>
                  <a:sym typeface="字魂59号-创粗黑" panose="00000500000000000000" pitchFamily="2" charset="-122"/>
                </a:rPr>
                <a:t>.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j-lt"/>
                  <a:cs typeface="+mn-ea"/>
                  <a:sym typeface="字魂59号-创粗黑" panose="00000500000000000000" pitchFamily="2" charset="-122"/>
                </a:rPr>
                <a:t>之后的使用原生</a:t>
              </a: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j-lt"/>
                  <a:cs typeface="+mn-ea"/>
                  <a:sym typeface="字魂59号-创粗黑" panose="00000500000000000000" pitchFamily="2" charset="-122"/>
                </a:rPr>
                <a:t>cql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j-lt"/>
                  <a:cs typeface="+mn-ea"/>
                  <a:sym typeface="字魂59号-创粗黑" panose="00000500000000000000" pitchFamily="2" charset="-122"/>
                </a:rPr>
                <a:t>进行结果处理，并将结果展示在命令行和</a:t>
              </a: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j-lt"/>
                  <a:cs typeface="+mn-ea"/>
                  <a:sym typeface="字魂59号-创粗黑" panose="00000500000000000000" pitchFamily="2" charset="-122"/>
                </a:rPr>
                <a:t>web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j-lt"/>
                  <a:cs typeface="+mn-ea"/>
                  <a:sym typeface="字魂59号-创粗黑" panose="00000500000000000000" pitchFamily="2" charset="-122"/>
                </a:rPr>
                <a:t>中。</a:t>
              </a: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lt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41" name="TextBox 14_1_1"/>
          <p:cNvSpPr txBox="1"/>
          <p:nvPr/>
        </p:nvSpPr>
        <p:spPr>
          <a:xfrm>
            <a:off x="1142839" y="436093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知识图谱</a:t>
            </a:r>
            <a:endParaRPr lang="zh-CN" altLang="en-US" sz="3600" dirty="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45" name="Group 39_1"/>
          <p:cNvGrpSpPr/>
          <p:nvPr/>
        </p:nvGrpSpPr>
        <p:grpSpPr>
          <a:xfrm rot="5400000">
            <a:off x="-641920" y="-514275"/>
            <a:ext cx="2521587" cy="900863"/>
            <a:chOff x="2442343" y="2553269"/>
            <a:chExt cx="9228545" cy="3296992"/>
          </a:xfrm>
        </p:grpSpPr>
        <p:grpSp>
          <p:nvGrpSpPr>
            <p:cNvPr id="54" name="组合 53"/>
            <p:cNvGrpSpPr/>
            <p:nvPr/>
          </p:nvGrpSpPr>
          <p:grpSpPr>
            <a:xfrm>
              <a:off x="2442343" y="2553269"/>
              <a:ext cx="9228545" cy="3296992"/>
              <a:chOff x="-2100798" y="-412124"/>
              <a:chExt cx="9228545" cy="3296992"/>
            </a:xfrm>
          </p:grpSpPr>
          <p:sp>
            <p:nvSpPr>
              <p:cNvPr id="56" name="矩形: 圆角 55"/>
              <p:cNvSpPr/>
              <p:nvPr/>
            </p:nvSpPr>
            <p:spPr>
              <a:xfrm>
                <a:off x="-2100798" y="-412124"/>
                <a:ext cx="9228545" cy="3296992"/>
              </a:xfrm>
              <a:prstGeom prst="roundRect">
                <a:avLst>
                  <a:gd name="adj" fmla="val 50000"/>
                </a:avLst>
              </a:prstGeom>
              <a:solidFill>
                <a:srgbClr val="95A38A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: 圆角 56"/>
              <p:cNvSpPr/>
              <p:nvPr/>
            </p:nvSpPr>
            <p:spPr>
              <a:xfrm>
                <a:off x="-1781152" y="-96440"/>
                <a:ext cx="8598317" cy="2665627"/>
              </a:xfrm>
              <a:prstGeom prst="roundRect">
                <a:avLst>
                  <a:gd name="adj" fmla="val 50000"/>
                </a:avLst>
              </a:prstGeom>
              <a:noFill/>
              <a:ln w="222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5" name="椭圆 54"/>
            <p:cNvSpPr/>
            <p:nvPr/>
          </p:nvSpPr>
          <p:spPr>
            <a:xfrm rot="16200000">
              <a:off x="9044590" y="3197213"/>
              <a:ext cx="2009103" cy="2009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</p:grpSp>
      <p:sp>
        <p:nvSpPr>
          <p:cNvPr id="58" name="TextBox 14_1_2"/>
          <p:cNvSpPr txBox="1"/>
          <p:nvPr/>
        </p:nvSpPr>
        <p:spPr>
          <a:xfrm>
            <a:off x="319159" y="479346"/>
            <a:ext cx="538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01</a:t>
            </a:r>
            <a:endParaRPr lang="zh-CN" altLang="en-US" sz="2800" dirty="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" y="1444625"/>
            <a:ext cx="3921760" cy="3572510"/>
          </a:xfrm>
          <a:prstGeom prst="rect">
            <a:avLst/>
          </a:prstGeom>
        </p:spPr>
      </p:pic>
      <p:pic>
        <p:nvPicPr>
          <p:cNvPr id="-2147482623" name="图片 -21474826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318" y="5264785"/>
            <a:ext cx="3171825" cy="647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12" name="图片 -21474826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078" y="4111943"/>
            <a:ext cx="3057525" cy="904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531550" y="3612379"/>
            <a:ext cx="334822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dirty="0">
                <a:solidFill>
                  <a:schemeClr val="bg1"/>
                </a:solidFill>
                <a:latin typeface="+mn-ea"/>
                <a:sym typeface="字魂59号-创粗黑" panose="00000500000000000000" pitchFamily="2" charset="-122"/>
              </a:rPr>
              <a:t>工作汇报</a:t>
            </a:r>
            <a:endParaRPr lang="zh-CN" altLang="en-US" sz="6000" dirty="0">
              <a:solidFill>
                <a:schemeClr val="bg1"/>
              </a:solidFill>
              <a:latin typeface="+mn-ea"/>
              <a:sym typeface="字魂59号-创粗黑" panose="00000500000000000000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151222" y="2001017"/>
            <a:ext cx="2490552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0" dirty="0">
                <a:solidFill>
                  <a:schemeClr val="bg1"/>
                </a:solidFill>
                <a:ea typeface="+mn-lt"/>
                <a:sym typeface="字魂59号-创粗黑" panose="00000500000000000000" pitchFamily="2" charset="-122"/>
              </a:rPr>
              <a:t>2020</a:t>
            </a:r>
            <a:endParaRPr lang="zh-CN" altLang="en-US" sz="8000" dirty="0">
              <a:solidFill>
                <a:schemeClr val="bg1"/>
              </a:solidFill>
              <a:ea typeface="+mn-lt"/>
              <a:sym typeface="字魂59号-创粗黑" panose="00000500000000000000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58850" y="2167890"/>
            <a:ext cx="98063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rgbClr val="C1C8D0"/>
                </a:solidFill>
                <a:latin typeface="思源黑体 CN Bold" panose="020B0800000000000000" charset="-122"/>
                <a:ea typeface="思源黑体 CN Bold" panose="020B0800000000000000" charset="-122"/>
                <a:sym typeface="字魂59号-创粗黑" panose="00000500000000000000" pitchFamily="2" charset="-122"/>
              </a:rPr>
              <a:t>THANKS</a:t>
            </a:r>
            <a:endParaRPr lang="en-US" altLang="zh-CN" sz="8000" dirty="0">
              <a:solidFill>
                <a:srgbClr val="C1C8D0"/>
              </a:solidFill>
              <a:latin typeface="思源黑体 CN Bold" panose="020B0800000000000000" charset="-122"/>
              <a:ea typeface="思源黑体 CN Bold" panose="020B0800000000000000" charset="-122"/>
              <a:sym typeface="字魂59号-创粗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6" grpId="0"/>
      <p:bldP spid="37" grpId="0"/>
    </p:bldLst>
  </p:timing>
</p:sld>
</file>

<file path=ppt/tags/tag1.xml><?xml version="1.0" encoding="utf-8"?>
<p:tagLst xmlns:p="http://schemas.openxmlformats.org/presentationml/2006/main">
  <p:tag name="ISPRING_PRESENTATION_TITLE" val="639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C00000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C00000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C00000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C00000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C00000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C00000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WPS 演示</Application>
  <PresentationFormat>宽屏</PresentationFormat>
  <Paragraphs>58</Paragraphs>
  <Slides>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5" baseType="lpstr">
      <vt:lpstr>Arial</vt:lpstr>
      <vt:lpstr>宋体</vt:lpstr>
      <vt:lpstr>Wingdings</vt:lpstr>
      <vt:lpstr>字魂59号-创粗黑</vt:lpstr>
      <vt:lpstr>黑体</vt:lpstr>
      <vt:lpstr>思源黑体 CN Bold</vt:lpstr>
      <vt:lpstr>字魂105号-简雅黑</vt:lpstr>
      <vt:lpstr>等线</vt:lpstr>
      <vt:lpstr>微软雅黑</vt:lpstr>
      <vt:lpstr>Arial Unicode MS</vt:lpstr>
      <vt:lpstr>等线 Light</vt:lpstr>
      <vt:lpstr>Source Han Sans CN Normal</vt:lpstr>
      <vt:lpstr>Segoe UI Light</vt:lpstr>
      <vt:lpstr>Microsoft YaHei Regular</vt:lpstr>
      <vt:lpstr>Yu Gothic UI Semilight</vt:lpstr>
      <vt:lpstr>Calibri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639</dc:title>
  <dc:creator>木 辰雨</dc:creator>
  <cp:lastModifiedBy>“碳－13”</cp:lastModifiedBy>
  <cp:revision>41</cp:revision>
  <dcterms:created xsi:type="dcterms:W3CDTF">2019-11-11T13:18:00Z</dcterms:created>
  <dcterms:modified xsi:type="dcterms:W3CDTF">2021-11-06T18:22:03Z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KSOTemplateUUID">
    <vt:lpwstr>v1.0_mb_hgZBbLvT/Av3+RX3pjf6tg==</vt:lpwstr>
  </property>
  <property fmtid="{D5CDD505-2E9C-101B-9397-08002B2CF9AE}" pid="4" name="ICV">
    <vt:lpwstr>735404CE4C8643BB82A1BC3DDA19AEE5</vt:lpwstr>
  </property>
</Properties>
</file>