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开源代码研究报告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开源代码研究报告</a:t>
            </a:r>
          </a:p>
        </p:txBody>
      </p:sp>
      <p:sp>
        <p:nvSpPr>
          <p:cNvPr id="120" name="开源流处理平台-kafk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开源流处理平台-kafka</a:t>
            </a:r>
          </a:p>
        </p:txBody>
      </p:sp>
      <p:sp>
        <p:nvSpPr>
          <p:cNvPr id="121" name="陈镜宇"/>
          <p:cNvSpPr txBox="1"/>
          <p:nvPr/>
        </p:nvSpPr>
        <p:spPr>
          <a:xfrm>
            <a:off x="7126684" y="6927849"/>
            <a:ext cx="310316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陈镜宇</a:t>
            </a:r>
          </a:p>
        </p:txBody>
      </p:sp>
      <p:sp>
        <p:nvSpPr>
          <p:cNvPr id="122" name="20170104137"/>
          <p:cNvSpPr txBox="1"/>
          <p:nvPr/>
        </p:nvSpPr>
        <p:spPr>
          <a:xfrm>
            <a:off x="7145326" y="7772399"/>
            <a:ext cx="306588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20170104137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kafka简介"/>
          <p:cNvSpPr txBox="1"/>
          <p:nvPr>
            <p:ph type="ctrTitle"/>
          </p:nvPr>
        </p:nvSpPr>
        <p:spPr>
          <a:xfrm>
            <a:off x="1270000" y="1176287"/>
            <a:ext cx="10464800" cy="1376413"/>
          </a:xfrm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kafka简介</a:t>
            </a:r>
          </a:p>
        </p:txBody>
      </p:sp>
      <p:sp>
        <p:nvSpPr>
          <p:cNvPr id="125" name="消息队列（Message Queue）"/>
          <p:cNvSpPr txBox="1"/>
          <p:nvPr>
            <p:ph type="subTitle" sz="quarter" idx="1"/>
          </p:nvPr>
        </p:nvSpPr>
        <p:spPr>
          <a:xfrm>
            <a:off x="757789" y="2601093"/>
            <a:ext cx="5809507" cy="1376414"/>
          </a:xfrm>
          <a:prstGeom prst="rect">
            <a:avLst/>
          </a:prstGeom>
        </p:spPr>
        <p:txBody>
          <a:bodyPr/>
          <a:lstStyle/>
          <a:p>
            <a:pPr/>
            <a:r>
              <a:t>消息队列（Message Queue）</a:t>
            </a:r>
          </a:p>
        </p:txBody>
      </p:sp>
      <p:sp>
        <p:nvSpPr>
          <p:cNvPr id="126" name="消息 Message…"/>
          <p:cNvSpPr txBox="1"/>
          <p:nvPr/>
        </p:nvSpPr>
        <p:spPr>
          <a:xfrm>
            <a:off x="2272292" y="3865171"/>
            <a:ext cx="8460216" cy="3069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400"/>
              </a:lnSpc>
              <a:defRPr sz="24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消息 Message</a:t>
            </a:r>
          </a:p>
          <a:p>
            <a:pPr algn="l" defTabSz="457200">
              <a:lnSpc>
                <a:spcPts val="4400"/>
              </a:lnSpc>
              <a:defRPr sz="24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网络中的两台计算机或者两个通讯设备之间传递的数据。例如说：文本、音乐、视频等内容。</a:t>
            </a:r>
          </a:p>
          <a:p>
            <a:pPr algn="l" defTabSz="457200">
              <a:lnSpc>
                <a:spcPts val="4400"/>
              </a:lnSpc>
              <a:defRPr sz="24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队列 Queue</a:t>
            </a:r>
          </a:p>
          <a:p>
            <a:pPr algn="l" defTabSz="457200">
              <a:lnSpc>
                <a:spcPts val="4400"/>
              </a:lnSpc>
              <a:defRPr sz="24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一种特殊的线性表（数据元素首尾相接），特殊之处在于只允许在首部删除元素和在尾部追加元素。入队、出队。</a:t>
            </a:r>
          </a:p>
          <a:p>
            <a:pPr algn="l" defTabSz="457200">
              <a:lnSpc>
                <a:spcPts val="4400"/>
              </a:lnSpc>
              <a:defRPr sz="24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消息队列 MQ</a:t>
            </a:r>
          </a:p>
          <a:p>
            <a:pPr algn="l" defTabSz="457200">
              <a:lnSpc>
                <a:spcPts val="4400"/>
              </a:lnSpc>
              <a:defRPr sz="24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消息+队列，保存消息的队列。消息的传输过程中的容器；主要提供生产、消费接口供外部调用做数据的存储和获取。</a:t>
            </a:r>
            <a:endParaRPr sz="96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MQ分类"/>
          <p:cNvSpPr txBox="1"/>
          <p:nvPr>
            <p:ph type="ctrTitle"/>
          </p:nvPr>
        </p:nvSpPr>
        <p:spPr>
          <a:xfrm>
            <a:off x="-100184" y="1516807"/>
            <a:ext cx="4527154" cy="1462088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MQ分类</a:t>
            </a:r>
          </a:p>
        </p:txBody>
      </p:sp>
      <p:sp>
        <p:nvSpPr>
          <p:cNvPr id="129" name="MQ主要分为两类：点对点(p2p)、发布订阅(Pub/Sub)…"/>
          <p:cNvSpPr txBox="1"/>
          <p:nvPr>
            <p:ph type="subTitle" sz="half" idx="1"/>
          </p:nvPr>
        </p:nvSpPr>
        <p:spPr>
          <a:xfrm>
            <a:off x="1651000" y="3692872"/>
            <a:ext cx="10099279" cy="4089748"/>
          </a:xfrm>
          <a:prstGeom prst="rect">
            <a:avLst/>
          </a:prstGeom>
        </p:spPr>
        <p:txBody>
          <a:bodyPr/>
          <a:lstStyle/>
          <a:p>
            <a:pPr algn="l" defTabSz="242315">
              <a:lnSpc>
                <a:spcPts val="3000"/>
              </a:lnSpc>
              <a:defRPr sz="1897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MQ主要分为两类：点对点(p2p)、发布订阅(Pub/Sub)</a:t>
            </a:r>
          </a:p>
          <a:p>
            <a:pPr algn="l" defTabSz="242315">
              <a:lnSpc>
                <a:spcPts val="3000"/>
              </a:lnSpc>
              <a:defRPr sz="1897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共同点：</a:t>
            </a:r>
          </a:p>
          <a:p>
            <a:pPr algn="l" defTabSz="242315">
              <a:lnSpc>
                <a:spcPts val="3000"/>
              </a:lnSpc>
              <a:defRPr sz="1897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消息生产者生产消息发送到queue中，然后消息消费者从queue中读取并且消费消息。</a:t>
            </a:r>
          </a:p>
          <a:p>
            <a:pPr algn="l" defTabSz="242315">
              <a:lnSpc>
                <a:spcPts val="3000"/>
              </a:lnSpc>
              <a:defRPr sz="1897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不同点：</a:t>
            </a:r>
          </a:p>
          <a:p>
            <a:pPr algn="l" defTabSz="242315">
              <a:lnSpc>
                <a:spcPts val="3000"/>
              </a:lnSpc>
              <a:defRPr sz="1897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p2p模型包括：消息队列(Queue)、发送者(Sender)、接收者(Receiver)</a:t>
            </a:r>
          </a:p>
          <a:p>
            <a:pPr algn="l" defTabSz="242315">
              <a:lnSpc>
                <a:spcPts val="3000"/>
              </a:lnSpc>
              <a:defRPr sz="1897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 一个生产者生产的消息只有一个消费者(Consumer)(即一旦被消费，消息就不在消息队列中)。比如说打电话。</a:t>
            </a:r>
          </a:p>
          <a:p>
            <a:pPr algn="l" defTabSz="242315">
              <a:lnSpc>
                <a:spcPts val="3000"/>
              </a:lnSpc>
              <a:defRPr sz="1897"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algn="l" defTabSz="242315">
              <a:lnSpc>
                <a:spcPts val="3000"/>
              </a:lnSpc>
              <a:defRPr sz="1897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Pub/Sub包含：消息队列(Queue)、主题(Topic)、发布者(Publisher)、订阅者(Subscriber)</a:t>
            </a:r>
          </a:p>
          <a:p>
            <a:pPr algn="l" defTabSz="242315">
              <a:lnSpc>
                <a:spcPts val="3000"/>
              </a:lnSpc>
              <a:defRPr sz="1897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每个消息可以有多个消费者，彼此互不影响。比如我发布一个微博：关注我的人都能够看到。</a:t>
            </a:r>
          </a:p>
          <a:p>
            <a:pPr algn="l" defTabSz="242315">
              <a:lnSpc>
                <a:spcPts val="3000"/>
              </a:lnSpc>
              <a:defRPr sz="1897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那么在大数据领域呢，为了满足日益增长的数据量，也有一款可以满足百万级别消息的生成和消费，分布式、持久稳定的产品——Kafka。</a:t>
            </a:r>
          </a:p>
          <a:p>
            <a:pPr defTabSz="309625">
              <a:defRPr sz="1695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Kafka"/>
          <p:cNvSpPr txBox="1"/>
          <p:nvPr>
            <p:ph type="title"/>
          </p:nvPr>
        </p:nvSpPr>
        <p:spPr>
          <a:xfrm>
            <a:off x="233686" y="1994593"/>
            <a:ext cx="5358273" cy="1581736"/>
          </a:xfrm>
          <a:prstGeom prst="rect">
            <a:avLst/>
          </a:prstGeom>
        </p:spPr>
        <p:txBody>
          <a:bodyPr/>
          <a:lstStyle>
            <a:lvl1pPr defTabSz="350520">
              <a:defRPr sz="4800"/>
            </a:lvl1pPr>
          </a:lstStyle>
          <a:p>
            <a:pPr/>
            <a:r>
              <a:t>Kafka</a:t>
            </a:r>
          </a:p>
        </p:txBody>
      </p:sp>
      <p:sp>
        <p:nvSpPr>
          <p:cNvPr id="132" name="Kafka是分布式的发布—订阅消息系统。它最初由LinkedIn(领英)公司发布，使用Scala语言编写，与2010年12月份开源，成为Apache的顶级项目。…"/>
          <p:cNvSpPr txBox="1"/>
          <p:nvPr/>
        </p:nvSpPr>
        <p:spPr>
          <a:xfrm>
            <a:off x="2736850" y="3570528"/>
            <a:ext cx="8137674" cy="4746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3800"/>
              </a:lnSpc>
              <a:defRPr sz="1979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Kafka是分布式的发布—订阅消息系统。它最初由LinkedIn(领英)公司发布，使用Scala语言编写，与2010年12月份开源，成为Apache的顶级项目。</a:t>
            </a:r>
          </a:p>
          <a:p>
            <a:pPr algn="l" defTabSz="457200">
              <a:lnSpc>
                <a:spcPts val="3800"/>
              </a:lnSpc>
              <a:defRPr sz="1979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Kafka是一个高吞吐量的、持久性的、分布式发布订阅消息系统。</a:t>
            </a:r>
          </a:p>
          <a:p>
            <a:pPr algn="l" defTabSz="457200">
              <a:lnSpc>
                <a:spcPts val="3800"/>
              </a:lnSpc>
              <a:defRPr sz="1979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它主要用于处理活跃的数据(登录、浏览、点击、分享、喜欢等用户行为产生的数据)。</a:t>
            </a:r>
          </a:p>
          <a:p>
            <a:pPr algn="l" defTabSz="457200">
              <a:lnSpc>
                <a:spcPts val="3800"/>
              </a:lnSpc>
              <a:defRPr sz="1979"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algn="l" defTabSz="457200">
              <a:lnSpc>
                <a:spcPts val="3800"/>
              </a:lnSpc>
              <a:defRPr sz="1979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三大特点：</a:t>
            </a:r>
          </a:p>
          <a:p>
            <a:pPr algn="l" defTabSz="457200">
              <a:lnSpc>
                <a:spcPts val="3800"/>
              </a:lnSpc>
              <a:defRPr sz="1979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高吞吐量</a:t>
            </a:r>
          </a:p>
          <a:p>
            <a:pPr algn="l" defTabSz="457200">
              <a:lnSpc>
                <a:spcPts val="3800"/>
              </a:lnSpc>
              <a:defRPr sz="1979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可以满足每秒百万级别消息的生产和消费——生产消费。QPS</a:t>
            </a:r>
          </a:p>
          <a:p>
            <a:pPr algn="l" defTabSz="457200">
              <a:lnSpc>
                <a:spcPts val="3800"/>
              </a:lnSpc>
              <a:defRPr sz="1979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持久性</a:t>
            </a:r>
          </a:p>
          <a:p>
            <a:pPr algn="l" defTabSz="457200">
              <a:lnSpc>
                <a:spcPts val="3800"/>
              </a:lnSpc>
              <a:defRPr sz="1979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有一套完善的消息存储机制，确保数据的高效安全的持久化——中间存储。</a:t>
            </a:r>
          </a:p>
          <a:p>
            <a:pPr algn="l" defTabSz="457200">
              <a:lnSpc>
                <a:spcPts val="3800"/>
              </a:lnSpc>
              <a:defRPr sz="1979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分布式</a:t>
            </a:r>
          </a:p>
          <a:p>
            <a:pPr algn="l" defTabSz="457200">
              <a:lnSpc>
                <a:spcPts val="3800"/>
              </a:lnSpc>
              <a:defRPr sz="1979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基于分布式的扩展和容错机制；Kafka的数据都会复制到几台服务器上。当某一台故障失效时，生产者和消费者转而使用其它的机器——整体健壮性。</a:t>
            </a:r>
            <a:endParaRPr sz="960">
              <a:solidFill>
                <a:srgbClr val="56748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Kafka组件"/>
          <p:cNvSpPr txBox="1"/>
          <p:nvPr>
            <p:ph type="title"/>
          </p:nvPr>
        </p:nvSpPr>
        <p:spPr>
          <a:xfrm>
            <a:off x="546801" y="1881680"/>
            <a:ext cx="4275387" cy="161176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/>
            <a:r>
              <a:t>Kafka组件</a:t>
            </a:r>
          </a:p>
        </p:txBody>
      </p:sp>
      <p:sp>
        <p:nvSpPr>
          <p:cNvPr id="135" name="一个MQ需要哪些部分？生产、消费、消息类别、存储等等。…"/>
          <p:cNvSpPr txBox="1"/>
          <p:nvPr/>
        </p:nvSpPr>
        <p:spPr>
          <a:xfrm>
            <a:off x="1784387" y="3524018"/>
            <a:ext cx="9436026" cy="486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3700"/>
              </a:lnSpc>
              <a:defRPr sz="1879">
                <a:latin typeface="Menlo"/>
                <a:ea typeface="Menlo"/>
                <a:cs typeface="Menlo"/>
                <a:sym typeface="Menlo"/>
              </a:defRPr>
            </a:pPr>
            <a:r>
              <a:t>一个MQ需要哪些部分？生产、消费、消息类别、存储等等。</a:t>
            </a:r>
          </a:p>
          <a:p>
            <a:pPr algn="l" defTabSz="457200">
              <a:lnSpc>
                <a:spcPts val="3700"/>
              </a:lnSpc>
              <a:defRPr sz="1879">
                <a:latin typeface="Menlo"/>
                <a:ea typeface="Menlo"/>
                <a:cs typeface="Menlo"/>
                <a:sym typeface="Menlo"/>
              </a:defRPr>
            </a:pPr>
            <a:r>
              <a:t>  对于kafka而言，kafka服务就像是一个大的水池。不断的生产、存储、消费着各种类别的消息。那么kafka由何组成呢？</a:t>
            </a:r>
          </a:p>
          <a:p>
            <a:pPr algn="l" defTabSz="457200">
              <a:lnSpc>
                <a:spcPts val="3700"/>
              </a:lnSpc>
              <a:defRPr sz="1879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&gt;</a:t>
            </a:r>
            <a:r>
              <a:t> Kafka服务：</a:t>
            </a:r>
            <a:endParaRPr>
              <a:latin typeface="Menlo"/>
              <a:ea typeface="Menlo"/>
              <a:cs typeface="Menlo"/>
              <a:sym typeface="Menlo"/>
            </a:endParaRPr>
          </a:p>
          <a:p>
            <a:pPr algn="l" defTabSz="457200">
              <a:lnSpc>
                <a:spcPts val="3700"/>
              </a:lnSpc>
              <a:defRPr sz="1879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  &gt;</a:t>
            </a:r>
            <a:r>
              <a:t> Topic：主题，Kafka处理的消息的不同分类。</a:t>
            </a:r>
            <a:endParaRPr>
              <a:latin typeface="Menlo"/>
              <a:ea typeface="Menlo"/>
              <a:cs typeface="Menlo"/>
              <a:sym typeface="Menlo"/>
            </a:endParaRPr>
          </a:p>
          <a:p>
            <a:pPr algn="l" defTabSz="457200">
              <a:lnSpc>
                <a:spcPts val="3700"/>
              </a:lnSpc>
              <a:defRPr sz="1879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  &gt;</a:t>
            </a:r>
            <a:r>
              <a:t> Broker：消息代理，Kafka集群中的一个kafka服务节点称为一个broker，主要存储消息数据。存在硬盘中。每个topic都是有分区的。</a:t>
            </a:r>
            <a:endParaRPr>
              <a:latin typeface="Menlo"/>
              <a:ea typeface="Menlo"/>
              <a:cs typeface="Menlo"/>
              <a:sym typeface="Menlo"/>
            </a:endParaRPr>
          </a:p>
          <a:p>
            <a:pPr algn="l" defTabSz="457200">
              <a:lnSpc>
                <a:spcPts val="3700"/>
              </a:lnSpc>
              <a:defRPr sz="1879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  &gt;</a:t>
            </a:r>
            <a:r>
              <a:t> Partition：Topic物理上的分组，一个topic在broker中被分为1个或者多个partition，分区在创建topic的时候指定。</a:t>
            </a:r>
            <a:endParaRPr>
              <a:latin typeface="Menlo"/>
              <a:ea typeface="Menlo"/>
              <a:cs typeface="Menlo"/>
              <a:sym typeface="Menlo"/>
            </a:endParaRPr>
          </a:p>
          <a:p>
            <a:pPr algn="l" defTabSz="457200">
              <a:lnSpc>
                <a:spcPts val="3700"/>
              </a:lnSpc>
              <a:defRPr sz="1879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  &gt;</a:t>
            </a:r>
            <a:r>
              <a:t> Message：消息，是通信的基本单位，每个消息都属于一个partition</a:t>
            </a:r>
            <a:endParaRPr>
              <a:latin typeface="Menlo"/>
              <a:ea typeface="Menlo"/>
              <a:cs typeface="Menlo"/>
              <a:sym typeface="Menlo"/>
            </a:endParaRPr>
          </a:p>
          <a:p>
            <a:pPr algn="l" defTabSz="457200">
              <a:lnSpc>
                <a:spcPts val="3700"/>
              </a:lnSpc>
              <a:defRPr sz="1879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&gt;</a:t>
            </a:r>
            <a:r>
              <a:t> Kafka服务相关</a:t>
            </a:r>
            <a:endParaRPr>
              <a:latin typeface="Menlo"/>
              <a:ea typeface="Menlo"/>
              <a:cs typeface="Menlo"/>
              <a:sym typeface="Menlo"/>
            </a:endParaRPr>
          </a:p>
          <a:p>
            <a:pPr algn="l" defTabSz="457200">
              <a:lnSpc>
                <a:spcPts val="3700"/>
              </a:lnSpc>
              <a:defRPr sz="1879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  &gt;</a:t>
            </a:r>
            <a:r>
              <a:t> Producer：消息和数据的生产者，向Kafka的一个topic发布消息。</a:t>
            </a:r>
            <a:endParaRPr>
              <a:latin typeface="Menlo"/>
              <a:ea typeface="Menlo"/>
              <a:cs typeface="Menlo"/>
              <a:sym typeface="Menlo"/>
            </a:endParaRPr>
          </a:p>
          <a:p>
            <a:pPr algn="l" defTabSz="457200">
              <a:lnSpc>
                <a:spcPts val="3700"/>
              </a:lnSpc>
              <a:defRPr sz="1879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  &gt;</a:t>
            </a:r>
            <a:r>
              <a:t> Consumer：消息和数据的消费者，定于topic并处理其发布的消息。</a:t>
            </a:r>
            <a:endParaRPr>
              <a:latin typeface="Menlo"/>
              <a:ea typeface="Menlo"/>
              <a:cs typeface="Menlo"/>
              <a:sym typeface="Menlo"/>
            </a:endParaRPr>
          </a:p>
          <a:p>
            <a:pPr algn="l" defTabSz="457200">
              <a:lnSpc>
                <a:spcPts val="3700"/>
              </a:lnSpc>
              <a:defRPr sz="1879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  &gt;</a:t>
            </a:r>
            <a:r>
              <a:t> Zookeeper：协调kafka的正常运行。</a:t>
            </a:r>
            <a:endParaRPr sz="960">
              <a:solidFill>
                <a:srgbClr val="567482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Broker"/>
          <p:cNvSpPr txBox="1"/>
          <p:nvPr>
            <p:ph type="title"/>
          </p:nvPr>
        </p:nvSpPr>
        <p:spPr>
          <a:xfrm>
            <a:off x="251927" y="1962265"/>
            <a:ext cx="4736555" cy="1640385"/>
          </a:xfrm>
          <a:prstGeom prst="rect">
            <a:avLst/>
          </a:prstGeom>
        </p:spPr>
        <p:txBody>
          <a:bodyPr/>
          <a:lstStyle>
            <a:lvl1pPr defTabSz="362204">
              <a:defRPr sz="4960"/>
            </a:lvl1pPr>
          </a:lstStyle>
          <a:p>
            <a:pPr/>
            <a:r>
              <a:t>Broker</a:t>
            </a:r>
          </a:p>
        </p:txBody>
      </p:sp>
      <p:sp>
        <p:nvSpPr>
          <p:cNvPr id="138" name="Broker：配置文件server.properties…"/>
          <p:cNvSpPr txBox="1"/>
          <p:nvPr/>
        </p:nvSpPr>
        <p:spPr>
          <a:xfrm>
            <a:off x="1822731" y="3596275"/>
            <a:ext cx="9359338" cy="371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Broker：配置文件server.properties </a:t>
            </a: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1、为了减少磁盘写入的次数,broker会将消息暂时buffer起来,当消息的个数达到一定阀值或者过了一定的时间间隔时,再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flush</a:t>
            </a:r>
            <a:r>
              <a:t>到磁盘,这样减少了磁盘IO调用的次数。</a:t>
            </a: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  配置：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Log</a:t>
            </a:r>
            <a:r>
              <a:t> 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Flush</a:t>
            </a:r>
            <a:r>
              <a:t> 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Policy</a:t>
            </a: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  #log.flush.interval.messages=10000   一个分区的消息数阀值</a:t>
            </a: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  #log.flush.interval.ms=1000    </a:t>
            </a: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2、kafka的消息保存一定时间（通常为7天）后会被删除。</a:t>
            </a:r>
          </a:p>
          <a:p>
            <a:pPr algn="l" defTabSz="457200">
              <a:lnSpc>
                <a:spcPts val="4100"/>
              </a:lnSpc>
              <a:defRPr sz="2180"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rPr>
                <a:latin typeface="Heiti SC Light"/>
                <a:ea typeface="Heiti SC Light"/>
                <a:cs typeface="Heiti SC Light"/>
                <a:sym typeface="Heiti SC Light"/>
              </a:rPr>
              <a:t>     配置：</a:t>
            </a:r>
            <a:r>
              <a:t>Log</a:t>
            </a:r>
            <a:r>
              <a:rPr>
                <a:latin typeface="Heiti SC Light"/>
                <a:ea typeface="Heiti SC Light"/>
                <a:cs typeface="Heiti SC Light"/>
                <a:sym typeface="Heiti SC Light"/>
              </a:rPr>
              <a:t> </a:t>
            </a:r>
            <a:r>
              <a:t>Retention</a:t>
            </a:r>
            <a:r>
              <a:rPr>
                <a:latin typeface="Heiti SC Light"/>
                <a:ea typeface="Heiti SC Light"/>
                <a:cs typeface="Heiti SC Light"/>
                <a:sym typeface="Heiti SC Light"/>
              </a:rPr>
              <a:t> </a:t>
            </a:r>
            <a:r>
              <a:t>Policy</a:t>
            </a:r>
            <a:r>
              <a:rPr>
                <a:latin typeface="Heiti SC Light"/>
                <a:ea typeface="Heiti SC Light"/>
                <a:cs typeface="Heiti SC Light"/>
                <a:sym typeface="Heiti SC Light"/>
              </a:rPr>
              <a:t> </a:t>
            </a:r>
            <a:endParaRPr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  log.retention.hours=168 </a:t>
            </a: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  #log.retention.bytes=1073741824</a:t>
            </a: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  log.retention.check.interval.ms=300000</a:t>
            </a:r>
            <a:endParaRPr sz="960">
              <a:solidFill>
                <a:srgbClr val="56748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roducer"/>
          <p:cNvSpPr txBox="1"/>
          <p:nvPr>
            <p:ph type="title"/>
          </p:nvPr>
        </p:nvSpPr>
        <p:spPr>
          <a:xfrm>
            <a:off x="333975" y="2003355"/>
            <a:ext cx="4748114" cy="869158"/>
          </a:xfrm>
          <a:prstGeom prst="rect">
            <a:avLst/>
          </a:prstGeom>
        </p:spPr>
        <p:txBody>
          <a:bodyPr/>
          <a:lstStyle>
            <a:lvl1pPr defTabSz="362204">
              <a:defRPr sz="4960"/>
            </a:lvl1pPr>
          </a:lstStyle>
          <a:p>
            <a:pPr/>
            <a:r>
              <a:t>Producer</a:t>
            </a:r>
          </a:p>
        </p:txBody>
      </p:sp>
      <p:sp>
        <p:nvSpPr>
          <p:cNvPr id="141" name="Producer：配置文件：producer.properties…"/>
          <p:cNvSpPr txBox="1"/>
          <p:nvPr/>
        </p:nvSpPr>
        <p:spPr>
          <a:xfrm>
            <a:off x="1562705" y="3297478"/>
            <a:ext cx="9879390" cy="4885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Producer</a:t>
            </a:r>
            <a:r>
              <a:t>：配置文件：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producer</a:t>
            </a:r>
            <a:r>
              <a:t>.properties</a:t>
            </a: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 1、自定义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partition</a:t>
            </a: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 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Producer</a:t>
            </a:r>
            <a:r>
              <a:t>也根据用户设置的算法来根据消息的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key</a:t>
            </a:r>
            <a:r>
              <a:t>来计算输入哪个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partition</a:t>
            </a:r>
            <a:r>
              <a:t>：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partitioner</a:t>
            </a:r>
            <a:r>
              <a:t>.class</a:t>
            </a: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 2、异步或者同步发送</a:t>
            </a: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 配置项：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producer</a:t>
            </a:r>
            <a:r>
              <a:t>.type</a:t>
            </a: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 异步或者同步发送</a:t>
            </a: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 同步是指：发送方发出数据后，等接收方发回响应以后才发下一个数据的通讯方式。  </a:t>
            </a: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 异步是指：发送方发出数据后，不等接收方发回响应，接着发送下个数据的通讯方式。</a:t>
            </a: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 3、批量发送可以很有效的提高发送效率。</a:t>
            </a: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 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Kafka</a:t>
            </a:r>
            <a:r>
              <a:t> 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producer</a:t>
            </a:r>
            <a:r>
              <a:t>的异步发送模式允许进行批量发送，先将消息缓存在内存中，然后一次请求批量发送出去。</a:t>
            </a: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具体配置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queue</a:t>
            </a:r>
            <a:r>
              <a:t>.buffering.max.ms、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queue</a:t>
            </a:r>
            <a:r>
              <a:t>.buffering.max.messages。</a:t>
            </a: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默认值分别为5000和10000</a:t>
            </a:r>
            <a:endParaRPr sz="960">
              <a:solidFill>
                <a:srgbClr val="56748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onsumer"/>
          <p:cNvSpPr txBox="1"/>
          <p:nvPr>
            <p:ph type="title"/>
          </p:nvPr>
        </p:nvSpPr>
        <p:spPr>
          <a:xfrm>
            <a:off x="46423" y="1855356"/>
            <a:ext cx="5392589" cy="1512045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/>
            <a:r>
              <a:t>Consumer</a:t>
            </a:r>
          </a:p>
        </p:txBody>
      </p:sp>
      <p:sp>
        <p:nvSpPr>
          <p:cNvPr id="144" name="consumers：配置文件：consumer.properties…"/>
          <p:cNvSpPr txBox="1"/>
          <p:nvPr/>
        </p:nvSpPr>
        <p:spPr>
          <a:xfrm>
            <a:off x="1629975" y="3646613"/>
            <a:ext cx="9744850" cy="4784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3700"/>
              </a:lnSpc>
              <a:defRPr sz="1879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consumers：配置文件：consumer.properties</a:t>
            </a:r>
          </a:p>
          <a:p>
            <a:pPr algn="l" defTabSz="457200">
              <a:lnSpc>
                <a:spcPts val="3700"/>
              </a:lnSpc>
              <a:defRPr sz="1879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1、每个consumer属于一个consumer 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group</a:t>
            </a:r>
            <a:r>
              <a:t>，可以指定组id。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group</a:t>
            </a:r>
            <a:r>
              <a:t>.id</a:t>
            </a:r>
          </a:p>
          <a:p>
            <a:pPr algn="l" defTabSz="457200">
              <a:lnSpc>
                <a:spcPts val="3700"/>
              </a:lnSpc>
              <a:defRPr sz="1879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2、消费形式：</a:t>
            </a:r>
          </a:p>
          <a:p>
            <a:pPr algn="l" defTabSz="457200">
              <a:lnSpc>
                <a:spcPts val="3700"/>
              </a:lnSpc>
              <a:defRPr sz="1879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组内：组内的消费者消费同一份数据；同时只能有一个consumer消费一个Topic中的1个partition；一个consumer可以消费多个partitions中的消息。</a:t>
            </a:r>
          </a:p>
          <a:p>
            <a:pPr algn="l" defTabSz="457200">
              <a:lnSpc>
                <a:spcPts val="3700"/>
              </a:lnSpc>
              <a:defRPr sz="1879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  所以，对于一个topic,同一个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group</a:t>
            </a:r>
            <a:r>
              <a:t>中推荐不能有多于partitions个数的consumer同时消费,否则将意味着某些consumer将无法得到消息。</a:t>
            </a:r>
          </a:p>
          <a:p>
            <a:pPr algn="l" defTabSz="457200">
              <a:lnSpc>
                <a:spcPts val="3700"/>
              </a:lnSpc>
              <a:defRPr sz="1879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组间：每个消费组消费相同的数据，互不影响。</a:t>
            </a:r>
          </a:p>
          <a:p>
            <a:pPr algn="l" defTabSz="457200">
              <a:lnSpc>
                <a:spcPts val="3700"/>
              </a:lnSpc>
              <a:defRPr sz="1879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3、在一个consumer多个线程的情况下，一个线程相当于一个消费者。</a:t>
            </a:r>
          </a:p>
          <a:p>
            <a:pPr algn="l" defTabSz="457200">
              <a:lnSpc>
                <a:spcPts val="3700"/>
              </a:lnSpc>
              <a:defRPr sz="1879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 例如：partition为3，一个consumer起了3个线程消费，另一个后来的consumer就无法消费。</a:t>
            </a:r>
          </a:p>
          <a:p>
            <a:pPr algn="l" defTabSz="457200">
              <a:lnSpc>
                <a:spcPts val="3700"/>
              </a:lnSpc>
              <a:defRPr sz="1879"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algn="l" defTabSz="457200">
              <a:lnSpc>
                <a:spcPts val="3700"/>
              </a:lnSpc>
              <a:defRPr sz="1879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（这是Kafka用来实现一个Topic消息的广播（发给所有的Consumer）和单播（发给某一个Consumer）的手段。</a:t>
            </a:r>
          </a:p>
          <a:p>
            <a:pPr algn="l" defTabSz="457200">
              <a:lnSpc>
                <a:spcPts val="3700"/>
              </a:lnSpc>
              <a:defRPr sz="1879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一个Topic可以对应多个Consumer Group。如果需要实现广播，只要每个Consumer有一个独立的Group就可以了。</a:t>
            </a:r>
          </a:p>
          <a:p>
            <a:pPr algn="l" defTabSz="457200">
              <a:lnSpc>
                <a:spcPts val="3700"/>
              </a:lnSpc>
              <a:defRPr sz="1879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要实现单播只要所有的Consumer在同一个Group里。用Consumer Group还可以将Consumer进行自由的分组而不需要多次发送消息到不同的Topic。）</a:t>
            </a:r>
            <a:endParaRPr sz="960">
              <a:solidFill>
                <a:srgbClr val="56748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opic、partition、message"/>
          <p:cNvSpPr txBox="1"/>
          <p:nvPr>
            <p:ph type="title"/>
          </p:nvPr>
        </p:nvSpPr>
        <p:spPr>
          <a:xfrm>
            <a:off x="303863" y="1343896"/>
            <a:ext cx="6761885" cy="1812959"/>
          </a:xfrm>
          <a:prstGeom prst="rect">
            <a:avLst/>
          </a:prstGeom>
        </p:spPr>
        <p:txBody>
          <a:bodyPr/>
          <a:lstStyle>
            <a:lvl1pPr defTabSz="315468">
              <a:defRPr sz="4320"/>
            </a:lvl1pPr>
          </a:lstStyle>
          <a:p>
            <a:pPr/>
            <a:r>
              <a:t>topic、partition、message</a:t>
            </a:r>
          </a:p>
        </p:txBody>
      </p:sp>
      <p:sp>
        <p:nvSpPr>
          <p:cNvPr id="147" name="1、每个partition在存储层面是append log文件。新消息都会被直接追加到log文件的尾部，每条消息在log文件中的位置称为offset（偏移量）。…"/>
          <p:cNvSpPr txBox="1"/>
          <p:nvPr/>
        </p:nvSpPr>
        <p:spPr>
          <a:xfrm>
            <a:off x="1417933" y="3957763"/>
            <a:ext cx="10168934" cy="2841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1、每个partition在存储层面是append log文件。新消息都会被直接追加到log文件的尾部，每条消息在log文件中的位置称为offset（偏移量）。</a:t>
            </a: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2、每条Message包含了以下三个属性：</a:t>
            </a: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1°、offset 对应类型：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long</a:t>
            </a:r>
            <a:r>
              <a:t>  此消息在一个partition中序号。可以认为offset是partition中Message的id</a:t>
            </a: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2°、MessageSize  对应类型：int32 此消息的字节大小。</a:t>
            </a: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  3°、data  是message的具体内容。</a:t>
            </a: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3、越多的partitions意味着可以容纳更多的consumer,有效提升并发消费的能力。</a:t>
            </a:r>
          </a:p>
          <a:p>
            <a:pPr algn="l" defTabSz="457200">
              <a:lnSpc>
                <a:spcPts val="4100"/>
              </a:lnSpc>
              <a:defRPr sz="218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4、总之：业务区分增加topic、数据量大增加partition。</a:t>
            </a:r>
            <a:endParaRPr sz="960">
              <a:solidFill>
                <a:srgbClr val="56748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