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67" r:id="rId6"/>
    <p:sldId id="268" r:id="rId7"/>
    <p:sldId id="269" r:id="rId8"/>
    <p:sldId id="270" r:id="rId9"/>
    <p:sldId id="271" r:id="rId10"/>
    <p:sldId id="272" r:id="rId11"/>
    <p:sldId id="273" r:id="rId12"/>
    <p:sldId id="274" r:id="rId13"/>
    <p:sldId id="275" r:id="rId14"/>
    <p:sldId id="276" r:id="rId15"/>
    <p:sldId id="277" r:id="rId16"/>
    <p:sldId id="281" r:id="rId17"/>
    <p:sldId id="286" r:id="rId18"/>
    <p:sldId id="287" r:id="rId19"/>
    <p:sldId id="285" r:id="rId20"/>
    <p:sldId id="295" r:id="rId21"/>
    <p:sldId id="282" r:id="rId22"/>
    <p:sldId id="283" r:id="rId23"/>
    <p:sldId id="284" r:id="rId24"/>
    <p:sldId id="278" r:id="rId25"/>
    <p:sldId id="279" r:id="rId26"/>
    <p:sldId id="302" r:id="rId27"/>
    <p:sldId id="303" r:id="rId28"/>
    <p:sldId id="261"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39D04-F193-4328-B6D3-54D12FA0690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EF7462-3607-4E13-84EA-4F7E1CCFD4A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D1B306-BE4F-4CF5-8101-4786E3C6C36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D1B306-BE4F-4CF5-8101-4786E3C6C36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8B0552-F0DE-46C5-A0A2-348A9E9AA1E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图像特征部分是换汤不换药：我们可以看见，图像经过卷积神经网络，最终还是变成了特征数据（就是特征向量）出来了。唯一的不同就是这次试用的CNN不一样了，取得第几层的激活数据不一样了，归根结底，出来的还是特征向量；</a:t>
            </a:r>
            <a:endParaRPr lang="zh-CN" altLang="en-US"/>
          </a:p>
          <a:p>
            <a:r>
              <a:rPr lang="zh-CN" altLang="en-US"/>
              <a:t>·但是！图像特征只在刚开始的时候输入了LSTM，后续没有输入，这点和m-RNN模型是不同的！</a:t>
            </a:r>
            <a:endParaRPr lang="zh-CN" altLang="en-US"/>
          </a:p>
          <a:p>
            <a:r>
              <a:rPr lang="zh-CN" altLang="en-US"/>
              <a:t>·单词输入部分还是老思路：和m-RNN模型一样，每个单词采取了独热（one-hot）编码，用来表示单词的是一个维度是词汇表数量的向量。向量和矩阵We相乘后，作为输入进入到LSTM中。</a:t>
            </a:r>
            <a:endParaRPr lang="zh-CN" altLang="en-US"/>
          </a:p>
          <a:p>
            <a:r>
              <a:rPr lang="zh-CN" altLang="en-US"/>
              <a:t>·使用LSTM来替换了RNN。</a:t>
            </a:r>
            <a:endParaRPr lang="zh-CN" altLang="en-US"/>
          </a:p>
        </p:txBody>
      </p:sp>
      <p:sp>
        <p:nvSpPr>
          <p:cNvPr id="4" name="灯片编号占位符 3"/>
          <p:cNvSpPr>
            <a:spLocks noGrp="1"/>
          </p:cNvSpPr>
          <p:nvPr>
            <p:ph type="sldNum" sz="quarter" idx="10"/>
          </p:nvPr>
        </p:nvSpPr>
        <p:spPr/>
        <p:txBody>
          <a:bodyPr/>
          <a:lstStyle/>
          <a:p>
            <a:fld id="{4138054E-0742-4BBE-99BA-1BB7577B901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38054E-0742-4BBE-99BA-1BB7577B901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D1B306-BE4F-4CF5-8101-4786E3C6C36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38054E-0742-4BBE-99BA-1BB7577B901B}"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38054E-0742-4BBE-99BA-1BB7577B901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38054E-0742-4BBE-99BA-1BB7577B901B}"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38054E-0742-4BBE-99BA-1BB7577B901B}"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D1B306-BE4F-4CF5-8101-4786E3C6C36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D1B306-BE4F-4CF5-8101-4786E3C6C36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38054E-0742-4BBE-99BA-1BB7577B901B}"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但谷歌补充了一个基于人类判断的实验，邀请人类对于自己生成的标准语句进行评级，一共分成4个等级，分成“描述没有错误”、“描述中有点小错误”、“多少还是和图像相关”和“和图像无关”4个等级，分别得分从4到1。那么，真实的对比就来了</a:t>
            </a:r>
            <a:endParaRPr lang="zh-CN" altLang="en-US"/>
          </a:p>
          <a:p>
            <a:r>
              <a:rPr lang="zh-CN" altLang="en-US"/>
              <a:t>由此可见：虽然自动裁判员BLEU-4认为NIC模型的得分超出了人类得分，但是如果让人类来当裁判员，NIC还差得远。</a:t>
            </a:r>
            <a:endParaRPr lang="zh-CN" altLang="en-US"/>
          </a:p>
        </p:txBody>
      </p:sp>
      <p:sp>
        <p:nvSpPr>
          <p:cNvPr id="4" name="灯片编号占位符 3"/>
          <p:cNvSpPr>
            <a:spLocks noGrp="1"/>
          </p:cNvSpPr>
          <p:nvPr>
            <p:ph type="sldNum" sz="quarter" idx="10"/>
          </p:nvPr>
        </p:nvSpPr>
        <p:spPr/>
        <p:txBody>
          <a:bodyPr/>
          <a:lstStyle/>
          <a:p>
            <a:fld id="{4138054E-0742-4BBE-99BA-1BB7577B901B}"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D1B306-BE4F-4CF5-8101-4786E3C6C364}"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38054E-0742-4BBE-99BA-1BB7577B901B}"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38054E-0742-4BBE-99BA-1BB7577B901B}"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38054E-0742-4BBE-99BA-1BB7577B901B}"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670F710-22A0-4DED-B4DE-5740793DA37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图像标注模型的发展，说是发展，其实时间也并不长，将CNN和RNN结合的模型用于解决图像标注问题的研究最早也就从2014开始提出，在2015年开始对模型各部分组成上进行更多尝试与优化，到2016年CVPR（IEEE国际计算机视觉与模式识别会议）上成为一个热门的专题。</a:t>
            </a:r>
            <a:endParaRPr lang="zh-CN" altLang="en-US"/>
          </a:p>
          <a:p>
            <a:endParaRPr lang="zh-CN" altLang="en-US"/>
          </a:p>
          <a:p>
            <a:r>
              <a:rPr lang="zh-CN" altLang="en-US"/>
              <a:t>在这个发展中，将RNN和CNN结合的核心思路没变，变化的是使用了更好更复杂的CNN模型，效果更好的LSTM，图像特征输入到RNN中的方式，以及更复合的特征输入等。正由于其发展时间跨度较短，通过阅读该领域的一些重要文章，可以相对轻松地理出大牛们攻城拔寨的思路脉络，这对我们自己从事研究的思路也会有所启发。</a:t>
            </a:r>
            <a:endParaRPr lang="zh-CN" altLang="en-US"/>
          </a:p>
        </p:txBody>
      </p:sp>
      <p:sp>
        <p:nvSpPr>
          <p:cNvPr id="4" name="灯片编号占位符 3"/>
          <p:cNvSpPr>
            <a:spLocks noGrp="1"/>
          </p:cNvSpPr>
          <p:nvPr>
            <p:ph type="sldNum" sz="quarter" idx="10"/>
          </p:nvPr>
        </p:nvSpPr>
        <p:spPr/>
        <p:txBody>
          <a:bodyPr/>
          <a:lstStyle/>
          <a:p>
            <a:fld id="{A8D1B306-BE4F-4CF5-8101-4786E3C6C36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D1B306-BE4F-4CF5-8101-4786E3C6C36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38054E-0742-4BBE-99BA-1BB7577B901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38054E-0742-4BBE-99BA-1BB7577B901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38054E-0742-4BBE-99BA-1BB7577B901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D1B306-BE4F-4CF5-8101-4786E3C6C36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在后续的几篇优秀论文中，m-RNN都被作为一个基准方法用于比较和超越。因此，首先介绍百度研究院的m-RNN模型，在于其创造性工作。</a:t>
            </a:r>
            <a:endParaRPr lang="zh-CN" altLang="en-US"/>
          </a:p>
          <a:p>
            <a:r>
              <a:rPr lang="zh-CN" altLang="en-US"/>
              <a:t>论文中，在对原始RNN结构进行简要说明后，提出了m-RNN模型如下：</a:t>
            </a:r>
            <a:endParaRPr lang="zh-CN" altLang="en-US"/>
          </a:p>
        </p:txBody>
      </p:sp>
      <p:sp>
        <p:nvSpPr>
          <p:cNvPr id="4" name="灯片编号占位符 3"/>
          <p:cNvSpPr>
            <a:spLocks noGrp="1"/>
          </p:cNvSpPr>
          <p:nvPr>
            <p:ph type="sldNum" sz="quarter" idx="10"/>
          </p:nvPr>
        </p:nvSpPr>
        <p:spPr/>
        <p:txBody>
          <a:bodyPr/>
          <a:lstStyle/>
          <a:p>
            <a:fld id="{DB8B0552-F0DE-46C5-A0A2-348A9E9AA1E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430C919-4259-44D8-9515-E071E808EC5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086FE-13CF-45F4-9E4D-544AD019AE6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430C919-4259-44D8-9515-E071E808EC5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086FE-13CF-45F4-9E4D-544AD019AE6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430C919-4259-44D8-9515-E071E808EC5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086FE-13CF-45F4-9E4D-544AD019AE6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Sp="0">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266700" y="180975"/>
            <a:ext cx="11658600" cy="6477000"/>
          </a:xfrm>
          <a:custGeom>
            <a:avLst/>
            <a:gdLst>
              <a:gd name="connsiteX0" fmla="*/ 0 w 11658600"/>
              <a:gd name="connsiteY0" fmla="*/ 0 h 6477000"/>
              <a:gd name="connsiteX1" fmla="*/ 11658600 w 11658600"/>
              <a:gd name="connsiteY1" fmla="*/ 0 h 6477000"/>
              <a:gd name="connsiteX2" fmla="*/ 11658600 w 11658600"/>
              <a:gd name="connsiteY2" fmla="*/ 6477000 h 6477000"/>
              <a:gd name="connsiteX3" fmla="*/ 0 w 11658600"/>
              <a:gd name="connsiteY3" fmla="*/ 6477000 h 6477000"/>
            </a:gdLst>
            <a:ahLst/>
            <a:cxnLst>
              <a:cxn ang="0">
                <a:pos x="connsiteX0" y="connsiteY0"/>
              </a:cxn>
              <a:cxn ang="0">
                <a:pos x="connsiteX1" y="connsiteY1"/>
              </a:cxn>
              <a:cxn ang="0">
                <a:pos x="connsiteX2" y="connsiteY2"/>
              </a:cxn>
              <a:cxn ang="0">
                <a:pos x="connsiteX3" y="connsiteY3"/>
              </a:cxn>
            </a:cxnLst>
            <a:rect l="l" t="t" r="r" b="b"/>
            <a:pathLst>
              <a:path w="11658600" h="6477000">
                <a:moveTo>
                  <a:pt x="0" y="0"/>
                </a:moveTo>
                <a:lnTo>
                  <a:pt x="11658600" y="0"/>
                </a:lnTo>
                <a:lnTo>
                  <a:pt x="11658600" y="6477000"/>
                </a:lnTo>
                <a:lnTo>
                  <a:pt x="0" y="6477000"/>
                </a:lnTo>
                <a:close/>
              </a:path>
            </a:pathLst>
          </a:custGeom>
        </p:spPr>
        <p:txBody>
          <a:bodyPr wrap="square">
            <a:noAutofit/>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430C919-4259-44D8-9515-E071E808EC5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086FE-13CF-45F4-9E4D-544AD019AE6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B430C919-4259-44D8-9515-E071E808EC5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086FE-13CF-45F4-9E4D-544AD019AE6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430C919-4259-44D8-9515-E071E808EC5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E086FE-13CF-45F4-9E4D-544AD019AE6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430C919-4259-44D8-9515-E071E808EC5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8E086FE-13CF-45F4-9E4D-544AD019AE6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430C919-4259-44D8-9515-E071E808EC5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8E086FE-13CF-45F4-9E4D-544AD019AE6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430C919-4259-44D8-9515-E071E808EC5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8E086FE-13CF-45F4-9E4D-544AD019AE6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B430C919-4259-44D8-9515-E071E808EC5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E086FE-13CF-45F4-9E4D-544AD019AE6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B430C919-4259-44D8-9515-E071E808EC5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E086FE-13CF-45F4-9E4D-544AD019AE6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30C919-4259-44D8-9515-E071E808EC5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E086FE-13CF-45F4-9E4D-544AD019AE6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tags" Target="../tags/tag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rot="10800000">
            <a:off x="9056914" y="-1"/>
            <a:ext cx="3135085" cy="3062512"/>
          </a:xfrm>
          <a:prstGeom prst="rtTriangle">
            <a:avLst/>
          </a:pr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rot="2720040" flipV="1">
            <a:off x="7927281" y="-358237"/>
            <a:ext cx="3334031" cy="1813117"/>
          </a:xfrm>
          <a:custGeom>
            <a:avLst/>
            <a:gdLst>
              <a:gd name="connsiteX0" fmla="*/ 0 w 3334031"/>
              <a:gd name="connsiteY0" fmla="*/ 0 h 1813117"/>
              <a:gd name="connsiteX1" fmla="*/ 1792101 w 3334031"/>
              <a:gd name="connsiteY1" fmla="*/ 1813117 h 1813117"/>
              <a:gd name="connsiteX2" fmla="*/ 2605621 w 3334031"/>
              <a:gd name="connsiteY2" fmla="*/ 1813117 h 1813117"/>
              <a:gd name="connsiteX3" fmla="*/ 3334025 w 3334031"/>
              <a:gd name="connsiteY3" fmla="*/ 904126 h 1813117"/>
              <a:gd name="connsiteX4" fmla="*/ 2595140 w 3334031"/>
              <a:gd name="connsiteY4" fmla="*/ 46393 h 1813117"/>
              <a:gd name="connsiteX5" fmla="*/ 300843 w 3334031"/>
              <a:gd name="connsiteY5" fmla="*/ 3145 h 1813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4031" h="1813117">
                <a:moveTo>
                  <a:pt x="0" y="0"/>
                </a:moveTo>
                <a:lnTo>
                  <a:pt x="1792101" y="1813117"/>
                </a:lnTo>
                <a:lnTo>
                  <a:pt x="2605621" y="1813117"/>
                </a:lnTo>
                <a:cubicBezTo>
                  <a:pt x="3007868" y="1813117"/>
                  <a:pt x="3335702" y="1198539"/>
                  <a:pt x="3334025" y="904126"/>
                </a:cubicBezTo>
                <a:cubicBezTo>
                  <a:pt x="3332348" y="609715"/>
                  <a:pt x="3059013" y="26193"/>
                  <a:pt x="2595140" y="46393"/>
                </a:cubicBezTo>
                <a:cubicBezTo>
                  <a:pt x="1827485" y="46393"/>
                  <a:pt x="1065609" y="17561"/>
                  <a:pt x="300843" y="3145"/>
                </a:cubicBez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rot="2506402" flipV="1">
            <a:off x="2176314" y="5845604"/>
            <a:ext cx="2305277" cy="1211718"/>
          </a:xfrm>
          <a:custGeom>
            <a:avLst/>
            <a:gdLst>
              <a:gd name="connsiteX0" fmla="*/ 238048 w 2305277"/>
              <a:gd name="connsiteY0" fmla="*/ 1078273 h 1211718"/>
              <a:gd name="connsiteX1" fmla="*/ 489884 w 2305277"/>
              <a:gd name="connsiteY1" fmla="*/ 1211718 h 1211718"/>
              <a:gd name="connsiteX2" fmla="*/ 2123039 w 2305277"/>
              <a:gd name="connsiteY2" fmla="*/ 1165649 h 1211718"/>
              <a:gd name="connsiteX3" fmla="*/ 2284646 w 2305277"/>
              <a:gd name="connsiteY3" fmla="*/ 1108411 h 1211718"/>
              <a:gd name="connsiteX4" fmla="*/ 2305277 w 2305277"/>
              <a:gd name="connsiteY4" fmla="*/ 1090361 h 1211718"/>
              <a:gd name="connsiteX5" fmla="*/ 1084633 w 2305277"/>
              <a:gd name="connsiteY5" fmla="*/ 0 h 1211718"/>
              <a:gd name="connsiteX6" fmla="*/ 431961 w 2305277"/>
              <a:gd name="connsiteY6" fmla="*/ 7394 h 1211718"/>
              <a:gd name="connsiteX7" fmla="*/ 315 w 2305277"/>
              <a:gd name="connsiteY7" fmla="*/ 622689 h 1211718"/>
              <a:gd name="connsiteX8" fmla="*/ 238048 w 2305277"/>
              <a:gd name="connsiteY8" fmla="*/ 1078273 h 1211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5277" h="1211718">
                <a:moveTo>
                  <a:pt x="238048" y="1078273"/>
                </a:moveTo>
                <a:cubicBezTo>
                  <a:pt x="316282" y="1157114"/>
                  <a:pt x="404991" y="1211718"/>
                  <a:pt x="489884" y="1211718"/>
                </a:cubicBezTo>
                <a:cubicBezTo>
                  <a:pt x="1065924" y="1211718"/>
                  <a:pt x="1546999" y="1165649"/>
                  <a:pt x="2123039" y="1165649"/>
                </a:cubicBezTo>
                <a:cubicBezTo>
                  <a:pt x="2179634" y="1165649"/>
                  <a:pt x="2234357" y="1143980"/>
                  <a:pt x="2284646" y="1108411"/>
                </a:cubicBezTo>
                <a:lnTo>
                  <a:pt x="2305277" y="1090361"/>
                </a:lnTo>
                <a:lnTo>
                  <a:pt x="1084633" y="0"/>
                </a:lnTo>
                <a:lnTo>
                  <a:pt x="431961" y="7394"/>
                </a:lnTo>
                <a:cubicBezTo>
                  <a:pt x="205580" y="7394"/>
                  <a:pt x="-9358" y="421958"/>
                  <a:pt x="315" y="622689"/>
                </a:cubicBezTo>
                <a:cubicBezTo>
                  <a:pt x="6361" y="748146"/>
                  <a:pt x="107657" y="946871"/>
                  <a:pt x="238048" y="1078273"/>
                </a:cubicBez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rot="2506402" flipV="1">
            <a:off x="-325813" y="5220728"/>
            <a:ext cx="3645094" cy="2541157"/>
          </a:xfrm>
          <a:custGeom>
            <a:avLst/>
            <a:gdLst>
              <a:gd name="connsiteX0" fmla="*/ 581528 w 3645094"/>
              <a:gd name="connsiteY0" fmla="*/ 2211480 h 2541157"/>
              <a:gd name="connsiteX1" fmla="*/ 1108569 w 3645094"/>
              <a:gd name="connsiteY1" fmla="*/ 2541157 h 2541157"/>
              <a:gd name="connsiteX2" fmla="*/ 3497403 w 3645094"/>
              <a:gd name="connsiteY2" fmla="*/ 2455454 h 2541157"/>
              <a:gd name="connsiteX3" fmla="*/ 3626843 w 3645094"/>
              <a:gd name="connsiteY3" fmla="*/ 2419392 h 2541157"/>
              <a:gd name="connsiteX4" fmla="*/ 3645094 w 3645094"/>
              <a:gd name="connsiteY4" fmla="*/ 2406911 h 2541157"/>
              <a:gd name="connsiteX5" fmla="*/ 950590 w 3645094"/>
              <a:gd name="connsiteY5" fmla="*/ 0 h 2541157"/>
              <a:gd name="connsiteX6" fmla="*/ 13670 w 3645094"/>
              <a:gd name="connsiteY6" fmla="*/ 1048870 h 2541157"/>
              <a:gd name="connsiteX7" fmla="*/ 9336 w 3645094"/>
              <a:gd name="connsiteY7" fmla="*/ 1073227 h 2541157"/>
              <a:gd name="connsiteX8" fmla="*/ 904 w 3645094"/>
              <a:gd name="connsiteY8" fmla="*/ 1227599 h 2541157"/>
              <a:gd name="connsiteX9" fmla="*/ 581528 w 3645094"/>
              <a:gd name="connsiteY9" fmla="*/ 2211480 h 254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45094" h="2541157">
                <a:moveTo>
                  <a:pt x="581528" y="2211480"/>
                </a:moveTo>
                <a:cubicBezTo>
                  <a:pt x="760564" y="2378839"/>
                  <a:pt x="951659" y="2503662"/>
                  <a:pt x="1108569" y="2541157"/>
                </a:cubicBezTo>
                <a:cubicBezTo>
                  <a:pt x="2005093" y="2541157"/>
                  <a:pt x="2600879" y="2455454"/>
                  <a:pt x="3497403" y="2455454"/>
                </a:cubicBezTo>
                <a:cubicBezTo>
                  <a:pt x="3541444" y="2455454"/>
                  <a:pt x="3584757" y="2442670"/>
                  <a:pt x="3626843" y="2419392"/>
                </a:cubicBezTo>
                <a:lnTo>
                  <a:pt x="3645094" y="2406911"/>
                </a:lnTo>
                <a:lnTo>
                  <a:pt x="950590" y="0"/>
                </a:lnTo>
                <a:lnTo>
                  <a:pt x="13670" y="1048870"/>
                </a:lnTo>
                <a:lnTo>
                  <a:pt x="9336" y="1073227"/>
                </a:lnTo>
                <a:cubicBezTo>
                  <a:pt x="1365" y="1129466"/>
                  <a:pt x="-1695" y="1181420"/>
                  <a:pt x="904" y="1227599"/>
                </a:cubicBezTo>
                <a:cubicBezTo>
                  <a:pt x="18231" y="1535464"/>
                  <a:pt x="283133" y="1932550"/>
                  <a:pt x="581528" y="2211480"/>
                </a:cubicBez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4412308" y="2164190"/>
            <a:ext cx="3285719" cy="403972"/>
          </a:xfrm>
          <a:custGeom>
            <a:avLst/>
            <a:gdLst>
              <a:gd name="connsiteX0" fmla="*/ 273848 w 3909054"/>
              <a:gd name="connsiteY0" fmla="*/ 0 h 403972"/>
              <a:gd name="connsiteX1" fmla="*/ 1165806 w 3909054"/>
              <a:gd name="connsiteY1" fmla="*/ 0 h 403972"/>
              <a:gd name="connsiteX2" fmla="*/ 1428343 w 3909054"/>
              <a:gd name="connsiteY2" fmla="*/ 0 h 403972"/>
              <a:gd name="connsiteX3" fmla="*/ 1588753 w 3909054"/>
              <a:gd name="connsiteY3" fmla="*/ 0 h 403972"/>
              <a:gd name="connsiteX4" fmla="*/ 2320301 w 3909054"/>
              <a:gd name="connsiteY4" fmla="*/ 0 h 403972"/>
              <a:gd name="connsiteX5" fmla="*/ 2480711 w 3909054"/>
              <a:gd name="connsiteY5" fmla="*/ 0 h 403972"/>
              <a:gd name="connsiteX6" fmla="*/ 2743248 w 3909054"/>
              <a:gd name="connsiteY6" fmla="*/ 0 h 403972"/>
              <a:gd name="connsiteX7" fmla="*/ 3635206 w 3909054"/>
              <a:gd name="connsiteY7" fmla="*/ 0 h 403972"/>
              <a:gd name="connsiteX8" fmla="*/ 3909054 w 3909054"/>
              <a:gd name="connsiteY8" fmla="*/ 201986 h 403972"/>
              <a:gd name="connsiteX9" fmla="*/ 3635206 w 3909054"/>
              <a:gd name="connsiteY9" fmla="*/ 403972 h 403972"/>
              <a:gd name="connsiteX10" fmla="*/ 2743248 w 3909054"/>
              <a:gd name="connsiteY10" fmla="*/ 403972 h 403972"/>
              <a:gd name="connsiteX11" fmla="*/ 2480711 w 3909054"/>
              <a:gd name="connsiteY11" fmla="*/ 403972 h 403972"/>
              <a:gd name="connsiteX12" fmla="*/ 2320301 w 3909054"/>
              <a:gd name="connsiteY12" fmla="*/ 403972 h 403972"/>
              <a:gd name="connsiteX13" fmla="*/ 1588753 w 3909054"/>
              <a:gd name="connsiteY13" fmla="*/ 403972 h 403972"/>
              <a:gd name="connsiteX14" fmla="*/ 1428343 w 3909054"/>
              <a:gd name="connsiteY14" fmla="*/ 403972 h 403972"/>
              <a:gd name="connsiteX15" fmla="*/ 1165806 w 3909054"/>
              <a:gd name="connsiteY15" fmla="*/ 403972 h 403972"/>
              <a:gd name="connsiteX16" fmla="*/ 273848 w 3909054"/>
              <a:gd name="connsiteY16" fmla="*/ 403972 h 403972"/>
              <a:gd name="connsiteX17" fmla="*/ 0 w 3909054"/>
              <a:gd name="connsiteY17" fmla="*/ 201986 h 403972"/>
              <a:gd name="connsiteX18" fmla="*/ 273848 w 3909054"/>
              <a:gd name="connsiteY18" fmla="*/ 0 h 403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09054" h="403972">
                <a:moveTo>
                  <a:pt x="273848" y="0"/>
                </a:moveTo>
                <a:lnTo>
                  <a:pt x="1165806" y="0"/>
                </a:lnTo>
                <a:lnTo>
                  <a:pt x="1428343" y="0"/>
                </a:lnTo>
                <a:lnTo>
                  <a:pt x="1588753" y="0"/>
                </a:lnTo>
                <a:lnTo>
                  <a:pt x="2320301" y="0"/>
                </a:lnTo>
                <a:lnTo>
                  <a:pt x="2480711" y="0"/>
                </a:lnTo>
                <a:lnTo>
                  <a:pt x="2743248" y="0"/>
                </a:lnTo>
                <a:lnTo>
                  <a:pt x="3635206" y="0"/>
                </a:lnTo>
                <a:cubicBezTo>
                  <a:pt x="3786433" y="0"/>
                  <a:pt x="3909054" y="90426"/>
                  <a:pt x="3909054" y="201986"/>
                </a:cubicBezTo>
                <a:cubicBezTo>
                  <a:pt x="3909054" y="313546"/>
                  <a:pt x="3786433" y="403972"/>
                  <a:pt x="3635206" y="403972"/>
                </a:cubicBezTo>
                <a:lnTo>
                  <a:pt x="2743248" y="403972"/>
                </a:lnTo>
                <a:lnTo>
                  <a:pt x="2480711" y="403972"/>
                </a:lnTo>
                <a:lnTo>
                  <a:pt x="2320301" y="403972"/>
                </a:lnTo>
                <a:lnTo>
                  <a:pt x="1588753" y="403972"/>
                </a:lnTo>
                <a:lnTo>
                  <a:pt x="1428343" y="403972"/>
                </a:lnTo>
                <a:lnTo>
                  <a:pt x="1165806" y="403972"/>
                </a:lnTo>
                <a:lnTo>
                  <a:pt x="273848" y="403972"/>
                </a:lnTo>
                <a:cubicBezTo>
                  <a:pt x="122621" y="403972"/>
                  <a:pt x="0" y="313546"/>
                  <a:pt x="0" y="201986"/>
                </a:cubicBezTo>
                <a:cubicBezTo>
                  <a:pt x="0" y="90426"/>
                  <a:pt x="122621" y="0"/>
                  <a:pt x="27384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kern="2500" spc="1000" dirty="0"/>
              <a:t>FINAL REPORT</a:t>
            </a:r>
            <a:endParaRPr lang="en-US" altLang="zh-CN" kern="2500" spc="1000" dirty="0"/>
          </a:p>
        </p:txBody>
      </p:sp>
      <p:sp>
        <p:nvSpPr>
          <p:cNvPr id="4" name="文本框 3"/>
          <p:cNvSpPr txBox="1"/>
          <p:nvPr/>
        </p:nvSpPr>
        <p:spPr>
          <a:xfrm>
            <a:off x="2891155" y="2693035"/>
            <a:ext cx="6765925" cy="645160"/>
          </a:xfrm>
          <a:prstGeom prst="rect">
            <a:avLst/>
          </a:prstGeom>
          <a:noFill/>
        </p:spPr>
        <p:txBody>
          <a:bodyPr wrap="square" rtlCol="0">
            <a:spAutoFit/>
          </a:bodyPr>
          <a:lstStyle/>
          <a:p>
            <a:pPr algn="ctr"/>
            <a:r>
              <a:rPr lang="zh-CN" altLang="en-US" sz="3600" b="1" dirty="0" smtClean="0">
                <a:solidFill>
                  <a:srgbClr val="577FA2"/>
                </a:solidFill>
                <a:latin typeface="黑体" panose="02010609060101010101" pitchFamily="49" charset="-122"/>
                <a:ea typeface="黑体" panose="02010609060101010101" pitchFamily="49" charset="-122"/>
              </a:rPr>
              <a:t>基于im2txt的图像叙事探究</a:t>
            </a:r>
            <a:endParaRPr lang="zh-CN" altLang="en-US" sz="3600" b="1" dirty="0" smtClean="0">
              <a:solidFill>
                <a:srgbClr val="577FA2"/>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6271719" y="3447045"/>
            <a:ext cx="1152000" cy="0"/>
          </a:xfrm>
          <a:prstGeom prst="line">
            <a:avLst/>
          </a:prstGeom>
          <a:ln w="19050">
            <a:gradFill flip="none" rotWithShape="1">
              <a:gsLst>
                <a:gs pos="0">
                  <a:srgbClr val="002060">
                    <a:lumMod val="97000"/>
                  </a:srgbClr>
                </a:gs>
                <a:gs pos="28000">
                  <a:schemeClr val="accent5">
                    <a:lumMod val="50000"/>
                  </a:schemeClr>
                </a:gs>
                <a:gs pos="62000">
                  <a:srgbClr val="A9BCD1"/>
                </a:gs>
                <a:gs pos="100000">
                  <a:srgbClr val="A9BCD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6069757" y="3401152"/>
            <a:ext cx="72000" cy="72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flipH="1">
            <a:off x="4741404" y="3447045"/>
            <a:ext cx="1152000" cy="0"/>
          </a:xfrm>
          <a:prstGeom prst="line">
            <a:avLst/>
          </a:prstGeom>
          <a:ln w="19050">
            <a:gradFill flip="none" rotWithShape="1">
              <a:gsLst>
                <a:gs pos="0">
                  <a:srgbClr val="002060">
                    <a:lumMod val="97000"/>
                  </a:srgbClr>
                </a:gs>
                <a:gs pos="28000">
                  <a:schemeClr val="accent5">
                    <a:lumMod val="50000"/>
                  </a:schemeClr>
                </a:gs>
                <a:gs pos="62000">
                  <a:srgbClr val="A9BCD1"/>
                </a:gs>
                <a:gs pos="100000">
                  <a:srgbClr val="A9BCD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481476" y="5012129"/>
            <a:ext cx="3235569" cy="706755"/>
          </a:xfrm>
          <a:prstGeom prst="rect">
            <a:avLst/>
          </a:prstGeom>
          <a:noFill/>
        </p:spPr>
        <p:txBody>
          <a:bodyPr wrap="square" rtlCol="0">
            <a:spAutoFit/>
          </a:bodyPr>
          <a:lstStyle/>
          <a:p>
            <a:pPr algn="ctr"/>
            <a:r>
              <a:rPr lang="zh-CN" altLang="en-US" sz="2000" b="1" kern="1500" spc="800" dirty="0" smtClean="0">
                <a:solidFill>
                  <a:srgbClr val="002060"/>
                </a:solidFill>
                <a:latin typeface="宋体" panose="02010600030101010101" pitchFamily="2" charset="-122"/>
                <a:ea typeface="宋体" panose="02010600030101010101" pitchFamily="2" charset="-122"/>
                <a:cs typeface="宋体" panose="02010600030101010101" pitchFamily="2" charset="-122"/>
              </a:rPr>
              <a:t>郑子浩</a:t>
            </a:r>
            <a:endParaRPr lang="zh-CN" altLang="en-US" sz="2000" b="1" kern="1500" spc="800" dirty="0" smtClean="0">
              <a:solidFill>
                <a:srgbClr val="002060"/>
              </a:solidFill>
              <a:latin typeface="宋体" panose="02010600030101010101" pitchFamily="2" charset="-122"/>
              <a:ea typeface="宋体" panose="02010600030101010101" pitchFamily="2" charset="-122"/>
              <a:cs typeface="宋体" panose="02010600030101010101" pitchFamily="2" charset="-122"/>
            </a:endParaRPr>
          </a:p>
          <a:p>
            <a:pPr algn="ctr"/>
            <a:r>
              <a:rPr lang="en-US" altLang="zh-CN" sz="2000" b="1" kern="1500" spc="800" dirty="0" smtClean="0">
                <a:solidFill>
                  <a:srgbClr val="002060"/>
                </a:solidFill>
                <a:latin typeface="宋体" panose="02010600030101010101" pitchFamily="2" charset="-122"/>
                <a:ea typeface="宋体" panose="02010600030101010101" pitchFamily="2" charset="-122"/>
                <a:cs typeface="宋体" panose="02010600030101010101" pitchFamily="2" charset="-122"/>
              </a:rPr>
              <a:t>2017202117</a:t>
            </a:r>
            <a:endParaRPr lang="en-US" altLang="zh-CN" sz="2000" b="1" kern="1500" spc="800" dirty="0" smtClean="0">
              <a:solidFill>
                <a:srgbClr val="00206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email"/>
          <a:stretch>
            <a:fillRect/>
          </a:stretch>
        </p:blipFill>
        <p:spPr>
          <a:xfrm>
            <a:off x="32" y="10795"/>
            <a:ext cx="12192000" cy="6857999"/>
          </a:xfrm>
          <a:prstGeom prst="rect">
            <a:avLst/>
          </a:prstGeom>
        </p:spPr>
      </p:pic>
      <p:sp>
        <p:nvSpPr>
          <p:cNvPr id="16" name="任意多边形 15"/>
          <p:cNvSpPr/>
          <p:nvPr/>
        </p:nvSpPr>
        <p:spPr>
          <a:xfrm>
            <a:off x="3935857" y="1269492"/>
            <a:ext cx="4320000" cy="4320000"/>
          </a:xfrm>
          <a:custGeom>
            <a:avLst/>
            <a:gdLst>
              <a:gd name="connsiteX0" fmla="*/ 2487168 w 4974336"/>
              <a:gd name="connsiteY0" fmla="*/ 0 h 4974336"/>
              <a:gd name="connsiteX1" fmla="*/ 2741467 w 4974336"/>
              <a:gd name="connsiteY1" fmla="*/ 12841 h 4974336"/>
              <a:gd name="connsiteX2" fmla="*/ 2894417 w 4974336"/>
              <a:gd name="connsiteY2" fmla="*/ 36184 h 4974336"/>
              <a:gd name="connsiteX3" fmla="*/ 2882641 w 4974336"/>
              <a:gd name="connsiteY3" fmla="*/ 74118 h 4974336"/>
              <a:gd name="connsiteX4" fmla="*/ 2871216 w 4974336"/>
              <a:gd name="connsiteY4" fmla="*/ 187452 h 4974336"/>
              <a:gd name="connsiteX5" fmla="*/ 3433572 w 4974336"/>
              <a:gd name="connsiteY5" fmla="*/ 749808 h 4974336"/>
              <a:gd name="connsiteX6" fmla="*/ 3899887 w 4974336"/>
              <a:gd name="connsiteY6" fmla="*/ 501871 h 4974336"/>
              <a:gd name="connsiteX7" fmla="*/ 3923268 w 4974336"/>
              <a:gd name="connsiteY7" fmla="*/ 458794 h 4974336"/>
              <a:gd name="connsiteX8" fmla="*/ 4069238 w 4974336"/>
              <a:gd name="connsiteY8" fmla="*/ 567948 h 4974336"/>
              <a:gd name="connsiteX9" fmla="*/ 4974336 w 4974336"/>
              <a:gd name="connsiteY9" fmla="*/ 2487168 h 4974336"/>
              <a:gd name="connsiteX10" fmla="*/ 2487168 w 4974336"/>
              <a:gd name="connsiteY10" fmla="*/ 4974336 h 4974336"/>
              <a:gd name="connsiteX11" fmla="*/ 0 w 4974336"/>
              <a:gd name="connsiteY11" fmla="*/ 2487168 h 4974336"/>
              <a:gd name="connsiteX12" fmla="*/ 2487168 w 4974336"/>
              <a:gd name="connsiteY12" fmla="*/ 0 h 497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336" h="4974336">
                <a:moveTo>
                  <a:pt x="2487168" y="0"/>
                </a:moveTo>
                <a:cubicBezTo>
                  <a:pt x="2573020" y="0"/>
                  <a:pt x="2657855" y="4350"/>
                  <a:pt x="2741467" y="12841"/>
                </a:cubicBezTo>
                <a:lnTo>
                  <a:pt x="2894417" y="36184"/>
                </a:lnTo>
                <a:lnTo>
                  <a:pt x="2882641" y="74118"/>
                </a:lnTo>
                <a:cubicBezTo>
                  <a:pt x="2875150" y="110726"/>
                  <a:pt x="2871216" y="148629"/>
                  <a:pt x="2871216" y="187452"/>
                </a:cubicBezTo>
                <a:cubicBezTo>
                  <a:pt x="2871216" y="498033"/>
                  <a:pt x="3122991" y="749808"/>
                  <a:pt x="3433572" y="749808"/>
                </a:cubicBezTo>
                <a:cubicBezTo>
                  <a:pt x="3627685" y="749808"/>
                  <a:pt x="3798827" y="651459"/>
                  <a:pt x="3899887" y="501871"/>
                </a:cubicBezTo>
                <a:lnTo>
                  <a:pt x="3923268" y="458794"/>
                </a:lnTo>
                <a:lnTo>
                  <a:pt x="4069238" y="567948"/>
                </a:lnTo>
                <a:cubicBezTo>
                  <a:pt x="4622004" y="1024132"/>
                  <a:pt x="4974336" y="1714504"/>
                  <a:pt x="4974336" y="2487168"/>
                </a:cubicBezTo>
                <a:cubicBezTo>
                  <a:pt x="4974336" y="3860793"/>
                  <a:pt x="3860793" y="4974336"/>
                  <a:pt x="2487168" y="4974336"/>
                </a:cubicBezTo>
                <a:cubicBezTo>
                  <a:pt x="1113543" y="4974336"/>
                  <a:pt x="0" y="3860793"/>
                  <a:pt x="0" y="2487168"/>
                </a:cubicBezTo>
                <a:cubicBezTo>
                  <a:pt x="0" y="1113543"/>
                  <a:pt x="1113543" y="0"/>
                  <a:pt x="2487168" y="0"/>
                </a:cubicBezTo>
                <a:close/>
              </a:path>
            </a:pathLst>
          </a:custGeom>
          <a:noFill/>
          <a:ln w="38100">
            <a:solidFill>
              <a:srgbClr val="A9B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4576572" y="2750607"/>
            <a:ext cx="3040380" cy="922020"/>
          </a:xfrm>
          <a:prstGeom prst="rect">
            <a:avLst/>
          </a:prstGeom>
          <a:noFill/>
        </p:spPr>
        <p:txBody>
          <a:bodyPr wrap="square" rtlCol="0">
            <a:spAutoFit/>
          </a:bodyPr>
          <a:lstStyle/>
          <a:p>
            <a:pPr algn="ctr"/>
            <a:r>
              <a:rPr lang="zh-CN" altLang="en-US" sz="5400" b="1" dirty="0">
                <a:solidFill>
                  <a:schemeClr val="tx2"/>
                </a:solidFill>
                <a:latin typeface="华文行楷" panose="02010800040101010101" pitchFamily="2" charset="-122"/>
                <a:ea typeface="华文行楷" panose="02010800040101010101" pitchFamily="2" charset="-122"/>
              </a:rPr>
              <a:t>新</a:t>
            </a:r>
            <a:r>
              <a:rPr lang="zh-CN" altLang="en-US" sz="5400" b="1" dirty="0">
                <a:solidFill>
                  <a:schemeClr val="tx2"/>
                </a:solidFill>
                <a:latin typeface="华文行楷" panose="02010800040101010101" pitchFamily="2" charset="-122"/>
                <a:ea typeface="华文行楷" panose="02010800040101010101" pitchFamily="2" charset="-122"/>
              </a:rPr>
              <a:t>模型</a:t>
            </a:r>
            <a:endParaRPr lang="zh-CN" altLang="en-US" sz="5400" b="1" dirty="0">
              <a:solidFill>
                <a:schemeClr val="tx2"/>
              </a:solidFill>
              <a:latin typeface="华文行楷" panose="02010800040101010101" pitchFamily="2" charset="-122"/>
              <a:ea typeface="华文行楷" panose="02010800040101010101" pitchFamily="2" charset="-122"/>
            </a:endParaRPr>
          </a:p>
        </p:txBody>
      </p:sp>
      <p:cxnSp>
        <p:nvCxnSpPr>
          <p:cNvPr id="27" name="直接连接符 26"/>
          <p:cNvCxnSpPr/>
          <p:nvPr/>
        </p:nvCxnSpPr>
        <p:spPr>
          <a:xfrm>
            <a:off x="4958896" y="4714022"/>
            <a:ext cx="227527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919745" y="4249397"/>
            <a:ext cx="2350954" cy="368300"/>
          </a:xfrm>
          <a:prstGeom prst="rect">
            <a:avLst/>
          </a:prstGeom>
          <a:noFill/>
        </p:spPr>
        <p:txBody>
          <a:bodyPr wrap="square" rtlCol="0">
            <a:spAutoFit/>
          </a:bodyPr>
          <a:lstStyle/>
          <a:p>
            <a:pPr algn="ctr"/>
            <a:r>
              <a:rPr lang="zh-CN" altLang="en-US" spc="300" dirty="0" smtClean="0">
                <a:latin typeface="华文行楷" panose="02010800040101010101" pitchFamily="2" charset="-122"/>
                <a:ea typeface="华文行楷" panose="02010800040101010101" pitchFamily="2" charset="-122"/>
              </a:rPr>
              <a:t>图像标注问题</a:t>
            </a:r>
            <a:endParaRPr lang="zh-CN" altLang="en-US" spc="300" dirty="0" smtClean="0">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连接符 20"/>
          <p:cNvCxnSpPr/>
          <p:nvPr/>
        </p:nvCxnSpPr>
        <p:spPr>
          <a:xfrm rot="16200000" flipH="1" flipV="1">
            <a:off x="11089770" y="4947057"/>
            <a:ext cx="0" cy="2160000"/>
          </a:xfrm>
          <a:prstGeom prst="line">
            <a:avLst/>
          </a:prstGeom>
          <a:ln w="9525">
            <a:gradFill>
              <a:gsLst>
                <a:gs pos="20000">
                  <a:srgbClr val="91ABCB"/>
                </a:gs>
                <a:gs pos="42000">
                  <a:srgbClr val="304864"/>
                </a:gs>
                <a:gs pos="60000">
                  <a:srgbClr val="304864"/>
                </a:gs>
                <a:gs pos="1818">
                  <a:srgbClr val="D5DFEB"/>
                </a:gs>
                <a:gs pos="99091">
                  <a:srgbClr val="D5DFEB"/>
                </a:gs>
                <a:gs pos="81000">
                  <a:srgbClr val="91ABCB"/>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flipH="1" flipV="1">
            <a:off x="9312000" y="2704371"/>
            <a:ext cx="0" cy="5760000"/>
          </a:xfrm>
          <a:prstGeom prst="line">
            <a:avLst/>
          </a:prstGeom>
          <a:ln w="9525">
            <a:gradFill>
              <a:gsLst>
                <a:gs pos="20000">
                  <a:srgbClr val="91ABCB"/>
                </a:gs>
                <a:gs pos="42000">
                  <a:srgbClr val="304864"/>
                </a:gs>
                <a:gs pos="60000">
                  <a:srgbClr val="304864"/>
                </a:gs>
                <a:gs pos="1818">
                  <a:srgbClr val="D5DFEB"/>
                </a:gs>
                <a:gs pos="99091">
                  <a:srgbClr val="D5DFEB"/>
                </a:gs>
                <a:gs pos="81000">
                  <a:srgbClr val="91ABC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502285" y="205740"/>
            <a:ext cx="3256280" cy="706120"/>
          </a:xfrm>
          <a:prstGeom prst="rect">
            <a:avLst/>
          </a:prstGeom>
          <a:gradFill>
            <a:gsLst>
              <a:gs pos="0">
                <a:srgbClr val="1C4885"/>
              </a:gs>
              <a:gs pos="100000">
                <a:srgbClr val="0070C0">
                  <a:alpha val="7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H="1">
            <a:off x="229781" y="206010"/>
            <a:ext cx="0" cy="4320000"/>
          </a:xfrm>
          <a:prstGeom prst="line">
            <a:avLst/>
          </a:prstGeom>
          <a:ln w="28575">
            <a:gradFill>
              <a:gsLst>
                <a:gs pos="20000">
                  <a:srgbClr val="91ABCB"/>
                </a:gs>
                <a:gs pos="42000">
                  <a:srgbClr val="304864"/>
                </a:gs>
                <a:gs pos="60000">
                  <a:srgbClr val="304864"/>
                </a:gs>
                <a:gs pos="1818">
                  <a:srgbClr val="D5DFEB"/>
                </a:gs>
                <a:gs pos="99091">
                  <a:srgbClr val="D5DFEB"/>
                </a:gs>
                <a:gs pos="81000">
                  <a:srgbClr val="91ABCB"/>
                </a:gs>
              </a:gsLst>
              <a:lin ang="5400000" scaled="1"/>
            </a:gra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02352" y="205990"/>
            <a:ext cx="5762172" cy="706755"/>
          </a:xfrm>
          <a:prstGeom prst="rect">
            <a:avLst/>
          </a:prstGeom>
          <a:noFill/>
        </p:spPr>
        <p:txBody>
          <a:bodyPr wrap="square" rtlCol="0">
            <a:spAutoFit/>
          </a:bodyPr>
          <a:lstStyle/>
          <a:p>
            <a:pPr algn="l"/>
            <a:r>
              <a:rPr lang="en-US" altLang="zh-CN" sz="4000" b="1" dirty="0" smtClean="0">
                <a:solidFill>
                  <a:schemeClr val="bg1"/>
                </a:solidFill>
                <a:latin typeface="微软雅黑" panose="020B0503020204020204" pitchFamily="34" charset="-122"/>
                <a:ea typeface="微软雅黑" panose="020B0503020204020204" pitchFamily="34" charset="-122"/>
              </a:rPr>
              <a:t>NIC</a:t>
            </a:r>
            <a:r>
              <a:rPr lang="zh-CN" altLang="en-US" sz="4000" b="1" dirty="0" smtClean="0">
                <a:solidFill>
                  <a:schemeClr val="bg1"/>
                </a:solidFill>
                <a:latin typeface="微软雅黑" panose="020B0503020204020204" pitchFamily="34" charset="-122"/>
                <a:ea typeface="微软雅黑" panose="020B0503020204020204" pitchFamily="34" charset="-122"/>
              </a:rPr>
              <a:t>模型</a:t>
            </a:r>
            <a:endParaRPr lang="zh-CN" altLang="en-US" sz="4000" b="1" dirty="0" smtClean="0">
              <a:solidFill>
                <a:schemeClr val="bg1"/>
              </a:solidFill>
              <a:latin typeface="微软雅黑" panose="020B0503020204020204" pitchFamily="34" charset="-122"/>
              <a:ea typeface="微软雅黑" panose="020B0503020204020204" pitchFamily="34" charset="-122"/>
            </a:endParaRPr>
          </a:p>
        </p:txBody>
      </p:sp>
      <p:sp>
        <p:nvSpPr>
          <p:cNvPr id="16" name="平行四边形 15"/>
          <p:cNvSpPr/>
          <p:nvPr/>
        </p:nvSpPr>
        <p:spPr>
          <a:xfrm>
            <a:off x="7957366" y="5198837"/>
            <a:ext cx="827316" cy="304800"/>
          </a:xfrm>
          <a:prstGeom prst="parallelogram">
            <a:avLst>
              <a:gd name="adj" fmla="val 66565"/>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a:spLocks noChangeAspect="1"/>
          </p:cNvSpPr>
          <p:nvPr/>
        </p:nvSpPr>
        <p:spPr>
          <a:xfrm>
            <a:off x="9788242" y="4814208"/>
            <a:ext cx="571239" cy="210456"/>
          </a:xfrm>
          <a:prstGeom prst="parallelogram">
            <a:avLst>
              <a:gd name="adj" fmla="val 66565"/>
            </a:avLst>
          </a:prstGeom>
          <a:solidFill>
            <a:srgbClr val="91A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a:spLocks noChangeAspect="1"/>
          </p:cNvSpPr>
          <p:nvPr/>
        </p:nvSpPr>
        <p:spPr>
          <a:xfrm>
            <a:off x="11248571" y="5936344"/>
            <a:ext cx="372191" cy="137123"/>
          </a:xfrm>
          <a:prstGeom prst="parallelogram">
            <a:avLst>
              <a:gd name="adj" fmla="val 66565"/>
            </a:avLst>
          </a:prstGeom>
          <a:solidFill>
            <a:srgbClr val="2259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a:spLocks noChangeAspect="1"/>
          </p:cNvSpPr>
          <p:nvPr/>
        </p:nvSpPr>
        <p:spPr>
          <a:xfrm>
            <a:off x="11713029" y="4693463"/>
            <a:ext cx="300651" cy="110766"/>
          </a:xfrm>
          <a:prstGeom prst="parallelogram">
            <a:avLst>
              <a:gd name="adj" fmla="val 66565"/>
            </a:avLst>
          </a:prstGeom>
          <a:solidFill>
            <a:srgbClr val="304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72135" y="1127760"/>
            <a:ext cx="8468995" cy="1568450"/>
          </a:xfrm>
          <a:prstGeom prst="rect">
            <a:avLst/>
          </a:prstGeom>
          <a:noFill/>
        </p:spPr>
        <p:txBody>
          <a:bodyPr wrap="square" rtlCol="0">
            <a:spAutoFit/>
          </a:bodyPr>
          <a:p>
            <a:r>
              <a:rPr lang="zh-CN" altLang="en-US" sz="2400"/>
              <a:t>相较于百度的m-RNN模型，NIC模型的主要不同点在于：</a:t>
            </a:r>
            <a:endParaRPr lang="zh-CN" altLang="en-US" sz="2400"/>
          </a:p>
          <a:p>
            <a:r>
              <a:rPr lang="en-US" altLang="zh-CN" sz="2400"/>
              <a:t>1</a:t>
            </a:r>
            <a:r>
              <a:rPr lang="zh-CN" altLang="en-US" sz="2400"/>
              <a:t>、</a:t>
            </a:r>
            <a:r>
              <a:rPr lang="zh-CN" altLang="en-US" sz="2400"/>
              <a:t>抛弃RNN，使用了LSTM；</a:t>
            </a:r>
            <a:endParaRPr lang="zh-CN" altLang="en-US" sz="2400"/>
          </a:p>
          <a:p>
            <a:r>
              <a:rPr lang="en-US" altLang="zh-CN" sz="2400"/>
              <a:t>2</a:t>
            </a:r>
            <a:r>
              <a:rPr lang="zh-CN" altLang="en-US" sz="2400"/>
              <a:t>、</a:t>
            </a:r>
            <a:r>
              <a:rPr lang="zh-CN" altLang="en-US" sz="2400"/>
              <a:t>CNN部分使用了一个比AlexNet更好的卷积神经网络；</a:t>
            </a:r>
            <a:endParaRPr lang="zh-CN" altLang="en-US" sz="2400"/>
          </a:p>
          <a:p>
            <a:r>
              <a:rPr lang="en-US" altLang="zh-CN" sz="2400"/>
              <a:t>3</a:t>
            </a:r>
            <a:r>
              <a:rPr lang="zh-CN" altLang="en-US" sz="2400"/>
              <a:t>、</a:t>
            </a:r>
            <a:r>
              <a:rPr lang="zh-CN" altLang="en-US" sz="2400"/>
              <a:t>CNN提取的图像特征数据只在开始输入一次。</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Horizontal)">
                                      <p:cBhvr>
                                        <p:cTn id="7" dur="500"/>
                                        <p:tgtEl>
                                          <p:spTgt spid="1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ircle(in)">
                                      <p:cBhvr>
                                        <p:cTn id="11" dur="2000"/>
                                        <p:tgtEl>
                                          <p:spTgt spid="4"/>
                                        </p:tgtEl>
                                      </p:cBhvr>
                                    </p:animEffect>
                                  </p:childTnLst>
                                </p:cTn>
                              </p:par>
                            </p:childTnLst>
                          </p:cTn>
                        </p:par>
                        <p:par>
                          <p:cTn id="12" fill="hold">
                            <p:stCondLst>
                              <p:cond delay="2500"/>
                            </p:stCondLst>
                            <p:childTnLst>
                              <p:par>
                                <p:cTn id="13" presetID="45"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2000"/>
                                        <p:tgtEl>
                                          <p:spTgt spid="11"/>
                                        </p:tgtEl>
                                      </p:cBhvr>
                                    </p:animEffect>
                                    <p:anim calcmode="lin" valueType="num">
                                      <p:cBhvr>
                                        <p:cTn id="16" dur="2000" fill="hold"/>
                                        <p:tgtEl>
                                          <p:spTgt spid="11"/>
                                        </p:tgtEl>
                                        <p:attrNameLst>
                                          <p:attrName>ppt_w</p:attrName>
                                        </p:attrNameLst>
                                      </p:cBhvr>
                                      <p:tavLst>
                                        <p:tav tm="0" fmla="#ppt_w*sin(2.5*pi*$)">
                                          <p:val>
                                            <p:fltVal val="0"/>
                                          </p:val>
                                        </p:tav>
                                        <p:tav tm="100000">
                                          <p:val>
                                            <p:fltVal val="1"/>
                                          </p:val>
                                        </p:tav>
                                      </p:tavLst>
                                    </p:anim>
                                    <p:anim calcmode="lin" valueType="num">
                                      <p:cBhvr>
                                        <p:cTn id="17" dur="2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442557" y="672584"/>
            <a:ext cx="1402080" cy="368300"/>
          </a:xfrm>
          <a:prstGeom prst="rect">
            <a:avLst/>
          </a:prstGeom>
        </p:spPr>
        <p:txBody>
          <a:bodyPr wrap="none">
            <a:spAutoFit/>
          </a:bodyPr>
          <a:lstStyle/>
          <a:p>
            <a:pPr algn="ctr"/>
            <a:r>
              <a:rPr lang="zh-CN" altLang="en-US" spc="600" dirty="0">
                <a:solidFill>
                  <a:schemeClr val="tx1">
                    <a:lumMod val="75000"/>
                    <a:lumOff val="25000"/>
                  </a:schemeClr>
                </a:solidFill>
                <a:latin typeface="微软雅黑" panose="020B0503020204020204" pitchFamily="34" charset="-122"/>
                <a:ea typeface="微软雅黑" panose="020B0503020204020204" pitchFamily="34" charset="-122"/>
              </a:rPr>
              <a:t>我的理解</a:t>
            </a:r>
            <a:endParaRPr lang="zh-CN" altLang="en-US" spc="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2597421" y="838200"/>
            <a:ext cx="23241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7270480" y="838200"/>
            <a:ext cx="23241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pic>
        <p:nvPicPr>
          <p:cNvPr id="32" name="图片 64" descr="IMG_256"/>
          <p:cNvPicPr>
            <a:picLocks noChangeAspect="1"/>
          </p:cNvPicPr>
          <p:nvPr/>
        </p:nvPicPr>
        <p:blipFill>
          <a:blip r:embed="rId1"/>
          <a:stretch>
            <a:fillRect/>
          </a:stretch>
        </p:blipFill>
        <p:spPr>
          <a:xfrm>
            <a:off x="585470" y="1040765"/>
            <a:ext cx="6018530" cy="4806950"/>
          </a:xfrm>
          <a:prstGeom prst="rect">
            <a:avLst/>
          </a:prstGeom>
          <a:noFill/>
          <a:ln w="9525">
            <a:noFill/>
          </a:ln>
        </p:spPr>
      </p:pic>
      <p:sp>
        <p:nvSpPr>
          <p:cNvPr id="2" name="文本框 1"/>
          <p:cNvSpPr txBox="1"/>
          <p:nvPr/>
        </p:nvSpPr>
        <p:spPr>
          <a:xfrm>
            <a:off x="7127240" y="1298575"/>
            <a:ext cx="4058285" cy="829945"/>
          </a:xfrm>
          <a:prstGeom prst="rect">
            <a:avLst/>
          </a:prstGeom>
          <a:noFill/>
        </p:spPr>
        <p:txBody>
          <a:bodyPr wrap="square" rtlCol="0">
            <a:spAutoFit/>
          </a:bodyPr>
          <a:p>
            <a:r>
              <a:rPr lang="zh-CN" altLang="en-US" sz="2400"/>
              <a:t>模型所示的流程，可以用下列公式来概括：</a:t>
            </a:r>
            <a:endParaRPr lang="zh-CN" altLang="en-US" sz="2400"/>
          </a:p>
        </p:txBody>
      </p:sp>
      <p:pic>
        <p:nvPicPr>
          <p:cNvPr id="62" name="图片 109"/>
          <p:cNvPicPr>
            <a:picLocks noChangeAspect="1"/>
          </p:cNvPicPr>
          <p:nvPr/>
        </p:nvPicPr>
        <p:blipFill>
          <a:blip r:embed="rId2"/>
          <a:stretch>
            <a:fillRect/>
          </a:stretch>
        </p:blipFill>
        <p:spPr>
          <a:xfrm>
            <a:off x="7039610" y="2799080"/>
            <a:ext cx="4728845" cy="125984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442557" y="672584"/>
            <a:ext cx="1402080" cy="368300"/>
          </a:xfrm>
          <a:prstGeom prst="rect">
            <a:avLst/>
          </a:prstGeom>
        </p:spPr>
        <p:txBody>
          <a:bodyPr wrap="none">
            <a:spAutoFit/>
          </a:bodyPr>
          <a:lstStyle/>
          <a:p>
            <a:pPr algn="ctr"/>
            <a:r>
              <a:rPr lang="zh-CN" altLang="en-US" spc="600" dirty="0">
                <a:solidFill>
                  <a:schemeClr val="tx1">
                    <a:lumMod val="75000"/>
                    <a:lumOff val="25000"/>
                  </a:schemeClr>
                </a:solidFill>
                <a:latin typeface="微软雅黑" panose="020B0503020204020204" pitchFamily="34" charset="-122"/>
                <a:ea typeface="微软雅黑" panose="020B0503020204020204" pitchFamily="34" charset="-122"/>
              </a:rPr>
              <a:t>我的理解</a:t>
            </a:r>
            <a:endParaRPr lang="zh-CN" altLang="en-US" spc="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2597421" y="838200"/>
            <a:ext cx="23241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7270480" y="838200"/>
            <a:ext cx="23241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2" name="文本框 1"/>
          <p:cNvSpPr txBox="1"/>
          <p:nvPr/>
        </p:nvSpPr>
        <p:spPr>
          <a:xfrm>
            <a:off x="1677670" y="1248410"/>
            <a:ext cx="8931910" cy="3046095"/>
          </a:xfrm>
          <a:prstGeom prst="rect">
            <a:avLst/>
          </a:prstGeom>
          <a:noFill/>
        </p:spPr>
        <p:txBody>
          <a:bodyPr wrap="square" rtlCol="0">
            <a:spAutoFit/>
          </a:bodyPr>
          <a:p>
            <a:r>
              <a:rPr lang="zh-CN" altLang="en-US" sz="2400"/>
              <a:t>需要注意的是，这个结构与传统的encoder-decoder有点区别。</a:t>
            </a:r>
            <a:endParaRPr lang="zh-CN" altLang="en-US" sz="2400"/>
          </a:p>
          <a:p>
            <a:r>
              <a:rPr lang="zh-CN" altLang="en-US" sz="2400"/>
              <a:t>NIC 模型仅在decoder的开始时刻输入了图像特征，而不是在每个解码时刻都输入了图像特征。如果在每个时刻都输入图像特征，那么模型会把图像的噪声放大，并且容易过拟合。</a:t>
            </a:r>
            <a:endParaRPr lang="zh-CN" altLang="en-US" sz="2400"/>
          </a:p>
          <a:p>
            <a:endParaRPr lang="zh-CN" altLang="en-US" sz="2400"/>
          </a:p>
          <a:p>
            <a:r>
              <a:rPr lang="zh-CN" altLang="en-US" sz="2400"/>
              <a:t>模型的训练：NIC模型的损失函数和m-RNN模型却有不同，但基本思路还是一样的：一个可求导的损失函数，利用反向传播来求梯度，然后利用随机梯度下降来学习到最优的参数。其损失函数为：</a:t>
            </a:r>
            <a:endParaRPr lang="zh-CN" altLang="en-US" sz="2400"/>
          </a:p>
        </p:txBody>
      </p:sp>
      <p:pic>
        <p:nvPicPr>
          <p:cNvPr id="63" name="图片 110"/>
          <p:cNvPicPr>
            <a:picLocks noChangeAspect="1"/>
          </p:cNvPicPr>
          <p:nvPr/>
        </p:nvPicPr>
        <p:blipFill>
          <a:blip r:embed="rId1"/>
          <a:stretch>
            <a:fillRect/>
          </a:stretch>
        </p:blipFill>
        <p:spPr>
          <a:xfrm>
            <a:off x="4269740" y="4644390"/>
            <a:ext cx="3748405" cy="105346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email"/>
          <a:stretch>
            <a:fillRect/>
          </a:stretch>
        </p:blipFill>
        <p:spPr>
          <a:xfrm>
            <a:off x="32" y="0"/>
            <a:ext cx="12192000" cy="6857999"/>
          </a:xfrm>
          <a:prstGeom prst="rect">
            <a:avLst/>
          </a:prstGeom>
        </p:spPr>
      </p:pic>
      <p:sp>
        <p:nvSpPr>
          <p:cNvPr id="16" name="任意多边形 15"/>
          <p:cNvSpPr/>
          <p:nvPr/>
        </p:nvSpPr>
        <p:spPr>
          <a:xfrm>
            <a:off x="3935857" y="1127887"/>
            <a:ext cx="4320000" cy="4320000"/>
          </a:xfrm>
          <a:custGeom>
            <a:avLst/>
            <a:gdLst>
              <a:gd name="connsiteX0" fmla="*/ 2487168 w 4974336"/>
              <a:gd name="connsiteY0" fmla="*/ 0 h 4974336"/>
              <a:gd name="connsiteX1" fmla="*/ 2741467 w 4974336"/>
              <a:gd name="connsiteY1" fmla="*/ 12841 h 4974336"/>
              <a:gd name="connsiteX2" fmla="*/ 2894417 w 4974336"/>
              <a:gd name="connsiteY2" fmla="*/ 36184 h 4974336"/>
              <a:gd name="connsiteX3" fmla="*/ 2882641 w 4974336"/>
              <a:gd name="connsiteY3" fmla="*/ 74118 h 4974336"/>
              <a:gd name="connsiteX4" fmla="*/ 2871216 w 4974336"/>
              <a:gd name="connsiteY4" fmla="*/ 187452 h 4974336"/>
              <a:gd name="connsiteX5" fmla="*/ 3433572 w 4974336"/>
              <a:gd name="connsiteY5" fmla="*/ 749808 h 4974336"/>
              <a:gd name="connsiteX6" fmla="*/ 3899887 w 4974336"/>
              <a:gd name="connsiteY6" fmla="*/ 501871 h 4974336"/>
              <a:gd name="connsiteX7" fmla="*/ 3923268 w 4974336"/>
              <a:gd name="connsiteY7" fmla="*/ 458794 h 4974336"/>
              <a:gd name="connsiteX8" fmla="*/ 4069238 w 4974336"/>
              <a:gd name="connsiteY8" fmla="*/ 567948 h 4974336"/>
              <a:gd name="connsiteX9" fmla="*/ 4974336 w 4974336"/>
              <a:gd name="connsiteY9" fmla="*/ 2487168 h 4974336"/>
              <a:gd name="connsiteX10" fmla="*/ 2487168 w 4974336"/>
              <a:gd name="connsiteY10" fmla="*/ 4974336 h 4974336"/>
              <a:gd name="connsiteX11" fmla="*/ 0 w 4974336"/>
              <a:gd name="connsiteY11" fmla="*/ 2487168 h 4974336"/>
              <a:gd name="connsiteX12" fmla="*/ 2487168 w 4974336"/>
              <a:gd name="connsiteY12" fmla="*/ 0 h 497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336" h="4974336">
                <a:moveTo>
                  <a:pt x="2487168" y="0"/>
                </a:moveTo>
                <a:cubicBezTo>
                  <a:pt x="2573020" y="0"/>
                  <a:pt x="2657855" y="4350"/>
                  <a:pt x="2741467" y="12841"/>
                </a:cubicBezTo>
                <a:lnTo>
                  <a:pt x="2894417" y="36184"/>
                </a:lnTo>
                <a:lnTo>
                  <a:pt x="2882641" y="74118"/>
                </a:lnTo>
                <a:cubicBezTo>
                  <a:pt x="2875150" y="110726"/>
                  <a:pt x="2871216" y="148629"/>
                  <a:pt x="2871216" y="187452"/>
                </a:cubicBezTo>
                <a:cubicBezTo>
                  <a:pt x="2871216" y="498033"/>
                  <a:pt x="3122991" y="749808"/>
                  <a:pt x="3433572" y="749808"/>
                </a:cubicBezTo>
                <a:cubicBezTo>
                  <a:pt x="3627685" y="749808"/>
                  <a:pt x="3798827" y="651459"/>
                  <a:pt x="3899887" y="501871"/>
                </a:cubicBezTo>
                <a:lnTo>
                  <a:pt x="3923268" y="458794"/>
                </a:lnTo>
                <a:lnTo>
                  <a:pt x="4069238" y="567948"/>
                </a:lnTo>
                <a:cubicBezTo>
                  <a:pt x="4622004" y="1024132"/>
                  <a:pt x="4974336" y="1714504"/>
                  <a:pt x="4974336" y="2487168"/>
                </a:cubicBezTo>
                <a:cubicBezTo>
                  <a:pt x="4974336" y="3860793"/>
                  <a:pt x="3860793" y="4974336"/>
                  <a:pt x="2487168" y="4974336"/>
                </a:cubicBezTo>
                <a:cubicBezTo>
                  <a:pt x="1113543" y="4974336"/>
                  <a:pt x="0" y="3860793"/>
                  <a:pt x="0" y="2487168"/>
                </a:cubicBezTo>
                <a:cubicBezTo>
                  <a:pt x="0" y="1113543"/>
                  <a:pt x="1113543" y="0"/>
                  <a:pt x="2487168" y="0"/>
                </a:cubicBezTo>
                <a:close/>
              </a:path>
            </a:pathLst>
          </a:custGeom>
          <a:noFill/>
          <a:ln w="38100">
            <a:solidFill>
              <a:srgbClr val="A9B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4645787" y="2288962"/>
            <a:ext cx="3040380" cy="922020"/>
          </a:xfrm>
          <a:prstGeom prst="rect">
            <a:avLst/>
          </a:prstGeom>
          <a:noFill/>
        </p:spPr>
        <p:txBody>
          <a:bodyPr wrap="square" rtlCol="0">
            <a:spAutoFit/>
          </a:bodyPr>
          <a:lstStyle/>
          <a:p>
            <a:pPr algn="ctr"/>
            <a:r>
              <a:rPr lang="zh-CN" altLang="en-US" sz="5400" b="1" dirty="0">
                <a:solidFill>
                  <a:schemeClr val="tx2"/>
                </a:solidFill>
                <a:latin typeface="华文行楷" panose="02010800040101010101" pitchFamily="2" charset="-122"/>
                <a:ea typeface="华文行楷" panose="02010800040101010101" pitchFamily="2" charset="-122"/>
              </a:rPr>
              <a:t>训练细节</a:t>
            </a:r>
            <a:endParaRPr lang="zh-CN" altLang="en-US" sz="5400" b="1" dirty="0">
              <a:solidFill>
                <a:schemeClr val="tx2"/>
              </a:solidFill>
              <a:latin typeface="华文行楷" panose="02010800040101010101" pitchFamily="2" charset="-122"/>
              <a:ea typeface="华文行楷" panose="02010800040101010101" pitchFamily="2" charset="-122"/>
            </a:endParaRPr>
          </a:p>
        </p:txBody>
      </p:sp>
      <p:cxnSp>
        <p:nvCxnSpPr>
          <p:cNvPr id="27" name="直接连接符 26"/>
          <p:cNvCxnSpPr/>
          <p:nvPr/>
        </p:nvCxnSpPr>
        <p:spPr>
          <a:xfrm>
            <a:off x="5028111" y="3846612"/>
            <a:ext cx="227527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920380" y="3404847"/>
            <a:ext cx="2350954" cy="368300"/>
          </a:xfrm>
          <a:prstGeom prst="rect">
            <a:avLst/>
          </a:prstGeom>
          <a:noFill/>
        </p:spPr>
        <p:txBody>
          <a:bodyPr wrap="square" rtlCol="0">
            <a:spAutoFit/>
          </a:bodyPr>
          <a:lstStyle/>
          <a:p>
            <a:pPr algn="ctr"/>
            <a:r>
              <a:rPr lang="zh-CN" altLang="en-US" spc="300" dirty="0" smtClean="0">
                <a:latin typeface="华文行楷" panose="02010800040101010101" pitchFamily="2" charset="-122"/>
                <a:ea typeface="华文行楷" panose="02010800040101010101" pitchFamily="2" charset="-122"/>
              </a:rPr>
              <a:t>图像标注问题</a:t>
            </a:r>
            <a:endParaRPr lang="zh-CN" altLang="en-US" spc="300" dirty="0" smtClean="0">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442557" y="672584"/>
            <a:ext cx="1402080" cy="368300"/>
          </a:xfrm>
          <a:prstGeom prst="rect">
            <a:avLst/>
          </a:prstGeom>
        </p:spPr>
        <p:txBody>
          <a:bodyPr wrap="none">
            <a:spAutoFit/>
          </a:bodyPr>
          <a:lstStyle/>
          <a:p>
            <a:pPr algn="ctr"/>
            <a:r>
              <a:rPr lang="zh-CN" altLang="en-US" spc="600" dirty="0">
                <a:solidFill>
                  <a:schemeClr val="tx1">
                    <a:lumMod val="75000"/>
                    <a:lumOff val="25000"/>
                  </a:schemeClr>
                </a:solidFill>
                <a:latin typeface="微软雅黑" panose="020B0503020204020204" pitchFamily="34" charset="-122"/>
                <a:ea typeface="微软雅黑" panose="020B0503020204020204" pitchFamily="34" charset="-122"/>
              </a:rPr>
              <a:t>工程结构</a:t>
            </a:r>
            <a:endParaRPr lang="zh-CN" altLang="en-US" spc="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2597421" y="838200"/>
            <a:ext cx="23241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7270480" y="838200"/>
            <a:ext cx="23241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pic>
        <p:nvPicPr>
          <p:cNvPr id="3" name="图片 2" descr="20180708155403638"/>
          <p:cNvPicPr>
            <a:picLocks noChangeAspect="1"/>
          </p:cNvPicPr>
          <p:nvPr/>
        </p:nvPicPr>
        <p:blipFill>
          <a:blip r:embed="rId1"/>
          <a:stretch>
            <a:fillRect/>
          </a:stretch>
        </p:blipFill>
        <p:spPr>
          <a:xfrm>
            <a:off x="140970" y="448945"/>
            <a:ext cx="3541395" cy="6276975"/>
          </a:xfrm>
          <a:prstGeom prst="rect">
            <a:avLst/>
          </a:prstGeom>
        </p:spPr>
      </p:pic>
      <p:sp>
        <p:nvSpPr>
          <p:cNvPr id="4" name="文本框 3"/>
          <p:cNvSpPr txBox="1"/>
          <p:nvPr/>
        </p:nvSpPr>
        <p:spPr>
          <a:xfrm>
            <a:off x="3914775" y="1147445"/>
            <a:ext cx="7925435" cy="4399915"/>
          </a:xfrm>
          <a:prstGeom prst="rect">
            <a:avLst/>
          </a:prstGeom>
          <a:noFill/>
        </p:spPr>
        <p:txBody>
          <a:bodyPr wrap="square" rtlCol="0">
            <a:spAutoFit/>
          </a:bodyPr>
          <a:p>
            <a:r>
              <a:rPr lang="zh-CN" altLang="en-US" sz="2000"/>
              <a:t>inception_v3.ckpt  inception_v3存档文件，训练所必要的组件。</a:t>
            </a:r>
            <a:endParaRPr lang="zh-CN" altLang="en-US" sz="2000"/>
          </a:p>
          <a:p>
            <a:r>
              <a:rPr lang="zh-CN" altLang="en-US" sz="2000"/>
              <a:t>download_and_preprocess_mscoco.sh  </a:t>
            </a:r>
            <a:endParaRPr lang="zh-CN" altLang="en-US" sz="2000"/>
          </a:p>
          <a:p>
            <a:r>
              <a:rPr lang="en-US" altLang="zh-CN" sz="2000"/>
              <a:t>	</a:t>
            </a:r>
            <a:r>
              <a:rPr lang="zh-CN" altLang="en-US" sz="2000"/>
              <a:t>下载及解压mscoco2014并运行build_mscoco_data.py的脚本，需要</a:t>
            </a:r>
            <a:r>
              <a:rPr lang="en-US" altLang="zh-CN" sz="2000"/>
              <a:t>	</a:t>
            </a:r>
            <a:r>
              <a:rPr lang="zh-CN" altLang="en-US" sz="2000"/>
              <a:t>linux下运行，非必要。windows下使用相关软件执行可以成功下载图</a:t>
            </a:r>
            <a:r>
              <a:rPr lang="en-US" altLang="zh-CN" sz="2000"/>
              <a:t>	</a:t>
            </a:r>
            <a:r>
              <a:rPr lang="zh-CN" altLang="en-US" sz="2000"/>
              <a:t>像文件，解压时会报错，脚本停止，可手动解压，标注文件需额外</a:t>
            </a:r>
            <a:r>
              <a:rPr lang="en-US" altLang="zh-CN" sz="2000"/>
              <a:t>	</a:t>
            </a:r>
            <a:r>
              <a:rPr lang="zh-CN" altLang="en-US" sz="2000"/>
              <a:t>下载。也可以自行下载与解压或使用其他数据集。</a:t>
            </a:r>
            <a:endParaRPr lang="zh-CN" altLang="en-US" sz="2000"/>
          </a:p>
          <a:p>
            <a:r>
              <a:rPr lang="zh-CN" altLang="en-US" sz="2000"/>
              <a:t>checkpoint以及model.ckpt.....为存档文件。</a:t>
            </a:r>
            <a:endParaRPr lang="zh-CN" altLang="en-US" sz="2000"/>
          </a:p>
          <a:p>
            <a:r>
              <a:rPr lang="zh-CN" altLang="en-US" sz="2000"/>
              <a:t>word_counts.txt 为单词存档。</a:t>
            </a:r>
            <a:endParaRPr lang="zh-CN" altLang="en-US" sz="2000"/>
          </a:p>
          <a:p>
            <a:r>
              <a:rPr lang="zh-CN" altLang="en-US" sz="2000"/>
              <a:t>inference_utils 为模型预测时使用的相关组件。</a:t>
            </a:r>
            <a:endParaRPr lang="zh-CN" altLang="en-US" sz="2000"/>
          </a:p>
          <a:p>
            <a:r>
              <a:rPr lang="zh-CN" altLang="en-US" sz="2000"/>
              <a:t>configuration.py 参数设置文件，超参数基本都在这改。</a:t>
            </a:r>
            <a:endParaRPr lang="zh-CN" altLang="en-US" sz="2000"/>
          </a:p>
          <a:p>
            <a:r>
              <a:rPr lang="zh-CN" altLang="en-US" sz="2000"/>
              <a:t>evaluate.py 评估文件，计算困惑度，可结合验证集使用。</a:t>
            </a:r>
            <a:endParaRPr lang="zh-CN" altLang="en-US" sz="2000"/>
          </a:p>
          <a:p>
            <a:r>
              <a:rPr lang="zh-CN" altLang="en-US" sz="2000"/>
              <a:t>run_inference.py 预测文件，运行即可生成标注。</a:t>
            </a:r>
            <a:endParaRPr lang="zh-CN" altLang="en-US" sz="2000"/>
          </a:p>
          <a:p>
            <a:r>
              <a:rPr lang="zh-CN" altLang="en-US" sz="2000"/>
              <a:t>show_and_tell_model.py 模型定义文件，核心部分。</a:t>
            </a:r>
            <a:endParaRPr lang="zh-CN" altLang="en-US" sz="2000"/>
          </a:p>
          <a:p>
            <a:r>
              <a:rPr lang="zh-CN" altLang="en-US" sz="2000"/>
              <a:t>train.py 训练文件，运行可执行训练过程。</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442557" y="672584"/>
            <a:ext cx="1402080" cy="368300"/>
          </a:xfrm>
          <a:prstGeom prst="rect">
            <a:avLst/>
          </a:prstGeom>
        </p:spPr>
        <p:txBody>
          <a:bodyPr wrap="none">
            <a:spAutoFit/>
          </a:bodyPr>
          <a:lstStyle/>
          <a:p>
            <a:pPr algn="ctr"/>
            <a:r>
              <a:rPr lang="zh-CN" altLang="en-US" spc="600" dirty="0">
                <a:solidFill>
                  <a:schemeClr val="tx1">
                    <a:lumMod val="75000"/>
                    <a:lumOff val="25000"/>
                  </a:schemeClr>
                </a:solidFill>
                <a:latin typeface="微软雅黑" panose="020B0503020204020204" pitchFamily="34" charset="-122"/>
                <a:ea typeface="微软雅黑" panose="020B0503020204020204" pitchFamily="34" charset="-122"/>
              </a:rPr>
              <a:t>工程结构</a:t>
            </a:r>
            <a:endParaRPr lang="zh-CN" altLang="en-US" spc="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2597421" y="838200"/>
            <a:ext cx="23241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7270480" y="838200"/>
            <a:ext cx="23241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4" name="文本框 3"/>
          <p:cNvSpPr txBox="1"/>
          <p:nvPr/>
        </p:nvSpPr>
        <p:spPr>
          <a:xfrm>
            <a:off x="1562735" y="1288415"/>
            <a:ext cx="9162415" cy="3169285"/>
          </a:xfrm>
          <a:prstGeom prst="rect">
            <a:avLst/>
          </a:prstGeom>
          <a:noFill/>
        </p:spPr>
        <p:txBody>
          <a:bodyPr wrap="square" rtlCol="0">
            <a:spAutoFit/>
          </a:bodyPr>
          <a:p>
            <a:r>
              <a:rPr lang="zh-CN" altLang="en-US" sz="2000"/>
              <a:t>训练过程可概述为：</a:t>
            </a:r>
            <a:endParaRPr lang="zh-CN" altLang="en-US" sz="2000"/>
          </a:p>
          <a:p>
            <a:endParaRPr lang="zh-CN" altLang="en-US" sz="2000"/>
          </a:p>
          <a:p>
            <a:r>
              <a:rPr lang="zh-CN" altLang="en-US" sz="2000"/>
              <a:t>1.运行build_mscoco_build.py产生词表以及TFRecord文件。</a:t>
            </a:r>
            <a:endParaRPr lang="zh-CN" altLang="en-US" sz="2000"/>
          </a:p>
          <a:p>
            <a:endParaRPr lang="zh-CN" altLang="en-US" sz="2000"/>
          </a:p>
          <a:p>
            <a:r>
              <a:rPr lang="zh-CN" altLang="en-US" sz="2000"/>
              <a:t>2.运行train.py文件读取TFRecord文件进行训练并产生模型存档与tensorboard日志。程序每10分存档一次，在窗口显示损失函数指。</a:t>
            </a:r>
            <a:endParaRPr lang="zh-CN" altLang="en-US" sz="2000"/>
          </a:p>
          <a:p>
            <a:endParaRPr lang="zh-CN" altLang="en-US" sz="2000"/>
          </a:p>
          <a:p>
            <a:r>
              <a:rPr lang="zh-CN" altLang="en-US" sz="2000"/>
              <a:t>3.运行inference.py文件进行摘要生成。</a:t>
            </a:r>
            <a:endParaRPr lang="zh-CN" altLang="en-US" sz="2000"/>
          </a:p>
          <a:p>
            <a:endParaRPr lang="zh-CN" altLang="en-US" sz="2000"/>
          </a:p>
          <a:p>
            <a:r>
              <a:rPr lang="zh-CN" altLang="en-US" sz="2000"/>
              <a:t>训练好后，模型</a:t>
            </a:r>
            <a:endParaRPr lang="zh-CN" altLang="en-US" sz="2000"/>
          </a:p>
        </p:txBody>
      </p:sp>
      <p:pic>
        <p:nvPicPr>
          <p:cNvPr id="2" name="图片 1"/>
          <p:cNvPicPr>
            <a:picLocks noChangeAspect="1"/>
          </p:cNvPicPr>
          <p:nvPr/>
        </p:nvPicPr>
        <p:blipFill>
          <a:blip r:embed="rId1"/>
          <a:stretch>
            <a:fillRect/>
          </a:stretch>
        </p:blipFill>
        <p:spPr>
          <a:xfrm>
            <a:off x="4212590" y="4779645"/>
            <a:ext cx="3443605" cy="1704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442557" y="672584"/>
            <a:ext cx="1402080" cy="368300"/>
          </a:xfrm>
          <a:prstGeom prst="rect">
            <a:avLst/>
          </a:prstGeom>
        </p:spPr>
        <p:txBody>
          <a:bodyPr wrap="none">
            <a:spAutoFit/>
          </a:bodyPr>
          <a:lstStyle/>
          <a:p>
            <a:pPr algn="ctr"/>
            <a:r>
              <a:rPr lang="zh-CN" altLang="en-US" spc="600" dirty="0">
                <a:solidFill>
                  <a:schemeClr val="tx1">
                    <a:lumMod val="75000"/>
                    <a:lumOff val="25000"/>
                  </a:schemeClr>
                </a:solidFill>
                <a:latin typeface="微软雅黑" panose="020B0503020204020204" pitchFamily="34" charset="-122"/>
                <a:ea typeface="微软雅黑" panose="020B0503020204020204" pitchFamily="34" charset="-122"/>
              </a:rPr>
              <a:t>我的理解</a:t>
            </a:r>
            <a:endParaRPr lang="zh-CN" altLang="en-US" spc="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2597421" y="838200"/>
            <a:ext cx="23241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7270480" y="838200"/>
            <a:ext cx="23241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2" name="文本框 1"/>
          <p:cNvSpPr txBox="1"/>
          <p:nvPr/>
        </p:nvSpPr>
        <p:spPr>
          <a:xfrm>
            <a:off x="1677670" y="1248410"/>
            <a:ext cx="8931910" cy="2306955"/>
          </a:xfrm>
          <a:prstGeom prst="rect">
            <a:avLst/>
          </a:prstGeom>
          <a:noFill/>
        </p:spPr>
        <p:txBody>
          <a:bodyPr wrap="square" rtlCol="0">
            <a:spAutoFit/>
          </a:bodyPr>
          <a:p>
            <a:r>
              <a:rPr lang="zh-CN" altLang="en-US" sz="2400">
                <a:sym typeface="+mn-ea"/>
              </a:rPr>
              <a:t>在训练过程中，固定学习率且不加动量（momentum）；词条化后去掉了词频小于5的词；在ImageNet上预训练GoogLeNet，并且在训练caption模型时这部分的参数保持不变；在大型新闻语料上预训练词向量，但是效果并没有明显提升；使用dropout和模型ensemble，并权衡模型的容量：隐层单元个数与网络深度；512维词向量；使用困惑度（perplexity）来指导调参。</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442557" y="672584"/>
            <a:ext cx="1402080" cy="368300"/>
          </a:xfrm>
          <a:prstGeom prst="rect">
            <a:avLst/>
          </a:prstGeom>
        </p:spPr>
        <p:txBody>
          <a:bodyPr wrap="none">
            <a:spAutoFit/>
          </a:bodyPr>
          <a:lstStyle/>
          <a:p>
            <a:pPr algn="ctr"/>
            <a:r>
              <a:rPr lang="zh-CN" altLang="en-US" spc="600" dirty="0">
                <a:solidFill>
                  <a:schemeClr val="tx1">
                    <a:lumMod val="75000"/>
                    <a:lumOff val="25000"/>
                  </a:schemeClr>
                </a:solidFill>
                <a:latin typeface="微软雅黑" panose="020B0503020204020204" pitchFamily="34" charset="-122"/>
                <a:ea typeface="微软雅黑" panose="020B0503020204020204" pitchFamily="34" charset="-122"/>
              </a:rPr>
              <a:t>运行示意</a:t>
            </a:r>
            <a:endParaRPr lang="zh-CN" altLang="en-US" spc="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2597421" y="838200"/>
            <a:ext cx="23241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7270480" y="838200"/>
            <a:ext cx="23241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pic>
        <p:nvPicPr>
          <p:cNvPr id="3" name="图片 2" descr="cat"/>
          <p:cNvPicPr>
            <a:picLocks noChangeAspect="1"/>
          </p:cNvPicPr>
          <p:nvPr>
            <p:custDataLst>
              <p:tags r:id="rId1"/>
            </p:custDataLst>
          </p:nvPr>
        </p:nvPicPr>
        <p:blipFill>
          <a:blip r:embed="rId2"/>
          <a:stretch>
            <a:fillRect/>
          </a:stretch>
        </p:blipFill>
        <p:spPr>
          <a:xfrm>
            <a:off x="678815" y="1248410"/>
            <a:ext cx="4312920" cy="4940300"/>
          </a:xfrm>
          <a:prstGeom prst="rect">
            <a:avLst/>
          </a:prstGeom>
        </p:spPr>
      </p:pic>
      <p:pic>
        <p:nvPicPr>
          <p:cNvPr id="4" name="图片 3"/>
          <p:cNvPicPr>
            <a:picLocks noChangeAspect="1"/>
          </p:cNvPicPr>
          <p:nvPr/>
        </p:nvPicPr>
        <p:blipFill>
          <a:blip r:embed="rId3"/>
          <a:stretch>
            <a:fillRect/>
          </a:stretch>
        </p:blipFill>
        <p:spPr>
          <a:xfrm>
            <a:off x="5685790" y="2103755"/>
            <a:ext cx="5831840" cy="13855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email"/>
          <a:stretch>
            <a:fillRect/>
          </a:stretch>
        </p:blipFill>
        <p:spPr>
          <a:xfrm>
            <a:off x="32" y="10795"/>
            <a:ext cx="12192000" cy="6857999"/>
          </a:xfrm>
          <a:prstGeom prst="rect">
            <a:avLst/>
          </a:prstGeom>
        </p:spPr>
      </p:pic>
      <p:sp>
        <p:nvSpPr>
          <p:cNvPr id="16" name="任意多边形 15"/>
          <p:cNvSpPr/>
          <p:nvPr/>
        </p:nvSpPr>
        <p:spPr>
          <a:xfrm>
            <a:off x="3935857" y="1269492"/>
            <a:ext cx="4320000" cy="4320000"/>
          </a:xfrm>
          <a:custGeom>
            <a:avLst/>
            <a:gdLst>
              <a:gd name="connsiteX0" fmla="*/ 2487168 w 4974336"/>
              <a:gd name="connsiteY0" fmla="*/ 0 h 4974336"/>
              <a:gd name="connsiteX1" fmla="*/ 2741467 w 4974336"/>
              <a:gd name="connsiteY1" fmla="*/ 12841 h 4974336"/>
              <a:gd name="connsiteX2" fmla="*/ 2894417 w 4974336"/>
              <a:gd name="connsiteY2" fmla="*/ 36184 h 4974336"/>
              <a:gd name="connsiteX3" fmla="*/ 2882641 w 4974336"/>
              <a:gd name="connsiteY3" fmla="*/ 74118 h 4974336"/>
              <a:gd name="connsiteX4" fmla="*/ 2871216 w 4974336"/>
              <a:gd name="connsiteY4" fmla="*/ 187452 h 4974336"/>
              <a:gd name="connsiteX5" fmla="*/ 3433572 w 4974336"/>
              <a:gd name="connsiteY5" fmla="*/ 749808 h 4974336"/>
              <a:gd name="connsiteX6" fmla="*/ 3899887 w 4974336"/>
              <a:gd name="connsiteY6" fmla="*/ 501871 h 4974336"/>
              <a:gd name="connsiteX7" fmla="*/ 3923268 w 4974336"/>
              <a:gd name="connsiteY7" fmla="*/ 458794 h 4974336"/>
              <a:gd name="connsiteX8" fmla="*/ 4069238 w 4974336"/>
              <a:gd name="connsiteY8" fmla="*/ 567948 h 4974336"/>
              <a:gd name="connsiteX9" fmla="*/ 4974336 w 4974336"/>
              <a:gd name="connsiteY9" fmla="*/ 2487168 h 4974336"/>
              <a:gd name="connsiteX10" fmla="*/ 2487168 w 4974336"/>
              <a:gd name="connsiteY10" fmla="*/ 4974336 h 4974336"/>
              <a:gd name="connsiteX11" fmla="*/ 0 w 4974336"/>
              <a:gd name="connsiteY11" fmla="*/ 2487168 h 4974336"/>
              <a:gd name="connsiteX12" fmla="*/ 2487168 w 4974336"/>
              <a:gd name="connsiteY12" fmla="*/ 0 h 497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336" h="4974336">
                <a:moveTo>
                  <a:pt x="2487168" y="0"/>
                </a:moveTo>
                <a:cubicBezTo>
                  <a:pt x="2573020" y="0"/>
                  <a:pt x="2657855" y="4350"/>
                  <a:pt x="2741467" y="12841"/>
                </a:cubicBezTo>
                <a:lnTo>
                  <a:pt x="2894417" y="36184"/>
                </a:lnTo>
                <a:lnTo>
                  <a:pt x="2882641" y="74118"/>
                </a:lnTo>
                <a:cubicBezTo>
                  <a:pt x="2875150" y="110726"/>
                  <a:pt x="2871216" y="148629"/>
                  <a:pt x="2871216" y="187452"/>
                </a:cubicBezTo>
                <a:cubicBezTo>
                  <a:pt x="2871216" y="498033"/>
                  <a:pt x="3122991" y="749808"/>
                  <a:pt x="3433572" y="749808"/>
                </a:cubicBezTo>
                <a:cubicBezTo>
                  <a:pt x="3627685" y="749808"/>
                  <a:pt x="3798827" y="651459"/>
                  <a:pt x="3899887" y="501871"/>
                </a:cubicBezTo>
                <a:lnTo>
                  <a:pt x="3923268" y="458794"/>
                </a:lnTo>
                <a:lnTo>
                  <a:pt x="4069238" y="567948"/>
                </a:lnTo>
                <a:cubicBezTo>
                  <a:pt x="4622004" y="1024132"/>
                  <a:pt x="4974336" y="1714504"/>
                  <a:pt x="4974336" y="2487168"/>
                </a:cubicBezTo>
                <a:cubicBezTo>
                  <a:pt x="4974336" y="3860793"/>
                  <a:pt x="3860793" y="4974336"/>
                  <a:pt x="2487168" y="4974336"/>
                </a:cubicBezTo>
                <a:cubicBezTo>
                  <a:pt x="1113543" y="4974336"/>
                  <a:pt x="0" y="3860793"/>
                  <a:pt x="0" y="2487168"/>
                </a:cubicBezTo>
                <a:cubicBezTo>
                  <a:pt x="0" y="1113543"/>
                  <a:pt x="1113543" y="0"/>
                  <a:pt x="2487168" y="0"/>
                </a:cubicBezTo>
                <a:close/>
              </a:path>
            </a:pathLst>
          </a:custGeom>
          <a:noFill/>
          <a:ln w="38100">
            <a:solidFill>
              <a:srgbClr val="A9B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4575302" y="2317537"/>
            <a:ext cx="3040380" cy="1753235"/>
          </a:xfrm>
          <a:prstGeom prst="rect">
            <a:avLst/>
          </a:prstGeom>
          <a:noFill/>
        </p:spPr>
        <p:txBody>
          <a:bodyPr wrap="square" rtlCol="0">
            <a:spAutoFit/>
          </a:bodyPr>
          <a:lstStyle/>
          <a:p>
            <a:pPr algn="ctr"/>
            <a:r>
              <a:rPr lang="zh-CN" altLang="en-US" sz="5400" b="1" dirty="0">
                <a:solidFill>
                  <a:schemeClr val="tx2"/>
                </a:solidFill>
                <a:latin typeface="华文行楷" panose="02010800040101010101" pitchFamily="2" charset="-122"/>
                <a:ea typeface="华文行楷" panose="02010800040101010101" pitchFamily="2" charset="-122"/>
              </a:rPr>
              <a:t>模型评估与批判</a:t>
            </a:r>
            <a:endParaRPr lang="zh-CN" altLang="en-US" sz="5400" b="1" dirty="0">
              <a:solidFill>
                <a:schemeClr val="tx2"/>
              </a:solidFill>
              <a:latin typeface="华文行楷" panose="02010800040101010101" pitchFamily="2" charset="-122"/>
              <a:ea typeface="华文行楷" panose="02010800040101010101" pitchFamily="2" charset="-122"/>
            </a:endParaRPr>
          </a:p>
        </p:txBody>
      </p:sp>
      <p:cxnSp>
        <p:nvCxnSpPr>
          <p:cNvPr id="27" name="直接连接符 26"/>
          <p:cNvCxnSpPr/>
          <p:nvPr/>
        </p:nvCxnSpPr>
        <p:spPr>
          <a:xfrm>
            <a:off x="4958896" y="4714022"/>
            <a:ext cx="227527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919745" y="4249397"/>
            <a:ext cx="2350954" cy="368300"/>
          </a:xfrm>
          <a:prstGeom prst="rect">
            <a:avLst/>
          </a:prstGeom>
          <a:noFill/>
        </p:spPr>
        <p:txBody>
          <a:bodyPr wrap="square" rtlCol="0">
            <a:spAutoFit/>
          </a:bodyPr>
          <a:lstStyle/>
          <a:p>
            <a:pPr algn="ctr"/>
            <a:r>
              <a:rPr lang="zh-CN" altLang="en-US" spc="300" dirty="0" smtClean="0">
                <a:latin typeface="华文行楷" panose="02010800040101010101" pitchFamily="2" charset="-122"/>
                <a:ea typeface="华文行楷" panose="02010800040101010101" pitchFamily="2" charset="-122"/>
              </a:rPr>
              <a:t>图像标注问题</a:t>
            </a:r>
            <a:endParaRPr lang="zh-CN" altLang="en-US" spc="300" dirty="0" smtClean="0">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email"/>
          <a:stretch>
            <a:fillRect/>
          </a:stretch>
        </p:blipFill>
        <p:spPr>
          <a:xfrm>
            <a:off x="32" y="0"/>
            <a:ext cx="12192000" cy="6857999"/>
          </a:xfrm>
          <a:prstGeom prst="rect">
            <a:avLst/>
          </a:prstGeom>
        </p:spPr>
      </p:pic>
      <p:sp>
        <p:nvSpPr>
          <p:cNvPr id="16" name="任意多边形 15"/>
          <p:cNvSpPr/>
          <p:nvPr/>
        </p:nvSpPr>
        <p:spPr>
          <a:xfrm>
            <a:off x="107442" y="127"/>
            <a:ext cx="4320000" cy="4320000"/>
          </a:xfrm>
          <a:custGeom>
            <a:avLst/>
            <a:gdLst>
              <a:gd name="connsiteX0" fmla="*/ 2487168 w 4974336"/>
              <a:gd name="connsiteY0" fmla="*/ 0 h 4974336"/>
              <a:gd name="connsiteX1" fmla="*/ 2741467 w 4974336"/>
              <a:gd name="connsiteY1" fmla="*/ 12841 h 4974336"/>
              <a:gd name="connsiteX2" fmla="*/ 2894417 w 4974336"/>
              <a:gd name="connsiteY2" fmla="*/ 36184 h 4974336"/>
              <a:gd name="connsiteX3" fmla="*/ 2882641 w 4974336"/>
              <a:gd name="connsiteY3" fmla="*/ 74118 h 4974336"/>
              <a:gd name="connsiteX4" fmla="*/ 2871216 w 4974336"/>
              <a:gd name="connsiteY4" fmla="*/ 187452 h 4974336"/>
              <a:gd name="connsiteX5" fmla="*/ 3433572 w 4974336"/>
              <a:gd name="connsiteY5" fmla="*/ 749808 h 4974336"/>
              <a:gd name="connsiteX6" fmla="*/ 3899887 w 4974336"/>
              <a:gd name="connsiteY6" fmla="*/ 501871 h 4974336"/>
              <a:gd name="connsiteX7" fmla="*/ 3923268 w 4974336"/>
              <a:gd name="connsiteY7" fmla="*/ 458794 h 4974336"/>
              <a:gd name="connsiteX8" fmla="*/ 4069238 w 4974336"/>
              <a:gd name="connsiteY8" fmla="*/ 567948 h 4974336"/>
              <a:gd name="connsiteX9" fmla="*/ 4974336 w 4974336"/>
              <a:gd name="connsiteY9" fmla="*/ 2487168 h 4974336"/>
              <a:gd name="connsiteX10" fmla="*/ 2487168 w 4974336"/>
              <a:gd name="connsiteY10" fmla="*/ 4974336 h 4974336"/>
              <a:gd name="connsiteX11" fmla="*/ 0 w 4974336"/>
              <a:gd name="connsiteY11" fmla="*/ 2487168 h 4974336"/>
              <a:gd name="connsiteX12" fmla="*/ 2487168 w 4974336"/>
              <a:gd name="connsiteY12" fmla="*/ 0 h 497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336" h="4974336">
                <a:moveTo>
                  <a:pt x="2487168" y="0"/>
                </a:moveTo>
                <a:cubicBezTo>
                  <a:pt x="2573020" y="0"/>
                  <a:pt x="2657855" y="4350"/>
                  <a:pt x="2741467" y="12841"/>
                </a:cubicBezTo>
                <a:lnTo>
                  <a:pt x="2894417" y="36184"/>
                </a:lnTo>
                <a:lnTo>
                  <a:pt x="2882641" y="74118"/>
                </a:lnTo>
                <a:cubicBezTo>
                  <a:pt x="2875150" y="110726"/>
                  <a:pt x="2871216" y="148629"/>
                  <a:pt x="2871216" y="187452"/>
                </a:cubicBezTo>
                <a:cubicBezTo>
                  <a:pt x="2871216" y="498033"/>
                  <a:pt x="3122991" y="749808"/>
                  <a:pt x="3433572" y="749808"/>
                </a:cubicBezTo>
                <a:cubicBezTo>
                  <a:pt x="3627685" y="749808"/>
                  <a:pt x="3798827" y="651459"/>
                  <a:pt x="3899887" y="501871"/>
                </a:cubicBezTo>
                <a:lnTo>
                  <a:pt x="3923268" y="458794"/>
                </a:lnTo>
                <a:lnTo>
                  <a:pt x="4069238" y="567948"/>
                </a:lnTo>
                <a:cubicBezTo>
                  <a:pt x="4622004" y="1024132"/>
                  <a:pt x="4974336" y="1714504"/>
                  <a:pt x="4974336" y="2487168"/>
                </a:cubicBezTo>
                <a:cubicBezTo>
                  <a:pt x="4974336" y="3860793"/>
                  <a:pt x="3860793" y="4974336"/>
                  <a:pt x="2487168" y="4974336"/>
                </a:cubicBezTo>
                <a:cubicBezTo>
                  <a:pt x="1113543" y="4974336"/>
                  <a:pt x="0" y="3860793"/>
                  <a:pt x="0" y="2487168"/>
                </a:cubicBezTo>
                <a:cubicBezTo>
                  <a:pt x="0" y="1113543"/>
                  <a:pt x="1113543" y="0"/>
                  <a:pt x="2487168" y="0"/>
                </a:cubicBezTo>
                <a:close/>
              </a:path>
            </a:pathLst>
          </a:custGeom>
          <a:noFill/>
          <a:ln w="38100">
            <a:solidFill>
              <a:srgbClr val="A9B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817372" y="1161202"/>
            <a:ext cx="3040380" cy="922020"/>
          </a:xfrm>
          <a:prstGeom prst="rect">
            <a:avLst/>
          </a:prstGeom>
          <a:noFill/>
        </p:spPr>
        <p:txBody>
          <a:bodyPr wrap="square" rtlCol="0">
            <a:spAutoFit/>
          </a:bodyPr>
          <a:lstStyle/>
          <a:p>
            <a:pPr algn="ctr"/>
            <a:r>
              <a:rPr lang="zh-CN" altLang="en-US" sz="5400" b="1" dirty="0">
                <a:solidFill>
                  <a:schemeClr val="tx2"/>
                </a:solidFill>
                <a:latin typeface="华文行楷" panose="02010800040101010101" pitchFamily="2" charset="-122"/>
                <a:ea typeface="华文行楷" panose="02010800040101010101" pitchFamily="2" charset="-122"/>
              </a:rPr>
              <a:t>问题简述</a:t>
            </a:r>
            <a:endParaRPr lang="zh-CN" altLang="en-US" sz="5400" b="1" dirty="0">
              <a:solidFill>
                <a:schemeClr val="tx2"/>
              </a:solidFill>
              <a:latin typeface="华文行楷" panose="02010800040101010101" pitchFamily="2" charset="-122"/>
              <a:ea typeface="华文行楷" panose="02010800040101010101" pitchFamily="2" charset="-122"/>
            </a:endParaRPr>
          </a:p>
        </p:txBody>
      </p:sp>
      <p:cxnSp>
        <p:nvCxnSpPr>
          <p:cNvPr id="27" name="直接连接符 26"/>
          <p:cNvCxnSpPr/>
          <p:nvPr/>
        </p:nvCxnSpPr>
        <p:spPr>
          <a:xfrm>
            <a:off x="1199696" y="2718852"/>
            <a:ext cx="227527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91965" y="2277087"/>
            <a:ext cx="2350954" cy="368300"/>
          </a:xfrm>
          <a:prstGeom prst="rect">
            <a:avLst/>
          </a:prstGeom>
          <a:noFill/>
        </p:spPr>
        <p:txBody>
          <a:bodyPr wrap="square" rtlCol="0">
            <a:spAutoFit/>
          </a:bodyPr>
          <a:lstStyle/>
          <a:p>
            <a:pPr algn="ctr"/>
            <a:r>
              <a:rPr lang="zh-CN" altLang="en-US" spc="300" dirty="0" smtClean="0">
                <a:latin typeface="华文行楷" panose="02010800040101010101" pitchFamily="2" charset="-122"/>
                <a:ea typeface="华文行楷" panose="02010800040101010101" pitchFamily="2" charset="-122"/>
              </a:rPr>
              <a:t>图像标注问题</a:t>
            </a:r>
            <a:endParaRPr lang="zh-CN" altLang="en-US" spc="300" dirty="0" smtClean="0">
              <a:latin typeface="华文行楷" panose="02010800040101010101" pitchFamily="2" charset="-122"/>
              <a:ea typeface="华文行楷" panose="02010800040101010101" pitchFamily="2" charset="-122"/>
            </a:endParaRPr>
          </a:p>
        </p:txBody>
      </p:sp>
      <p:sp>
        <p:nvSpPr>
          <p:cNvPr id="4" name="文本框 3"/>
          <p:cNvSpPr txBox="1"/>
          <p:nvPr/>
        </p:nvSpPr>
        <p:spPr>
          <a:xfrm>
            <a:off x="4542155" y="1047115"/>
            <a:ext cx="7352030" cy="4399915"/>
          </a:xfrm>
          <a:prstGeom prst="rect">
            <a:avLst/>
          </a:prstGeom>
          <a:noFill/>
        </p:spPr>
        <p:txBody>
          <a:bodyPr wrap="square" rtlCol="0">
            <a:spAutoFit/>
          </a:bodyPr>
          <a:p>
            <a:r>
              <a:rPr lang="zh-CN" altLang="en-US" sz="2800"/>
              <a:t>图像标注问题其本质是视觉到语言（Visual-to-Language，即V2L）的问题，解释起来很简单，就是四个字：看图说话。就像老师要求小朋友们在看图说话作业中完成的任务一样，我们也希望算法能够根据图像给出能够描述图像内容的自然语言语句。然而这种对于人类实在是小事一桩的小儿科级任务，在计算机视觉领域却不能不说是一个挑战：因为图像标注问题需要在两种不同形式的信息（图像信息到文本信息）之间进行“翻译”。</a:t>
            </a:r>
            <a:endParaRPr lang="zh-CN" altLang="en-US" sz="28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442557" y="672584"/>
            <a:ext cx="1402080" cy="368300"/>
          </a:xfrm>
          <a:prstGeom prst="rect">
            <a:avLst/>
          </a:prstGeom>
        </p:spPr>
        <p:txBody>
          <a:bodyPr wrap="none">
            <a:spAutoFit/>
          </a:bodyPr>
          <a:lstStyle/>
          <a:p>
            <a:pPr algn="ctr"/>
            <a:r>
              <a:rPr lang="zh-CN" altLang="en-US" spc="600" dirty="0">
                <a:solidFill>
                  <a:schemeClr val="tx1">
                    <a:lumMod val="75000"/>
                    <a:lumOff val="25000"/>
                  </a:schemeClr>
                </a:solidFill>
                <a:latin typeface="微软雅黑" panose="020B0503020204020204" pitchFamily="34" charset="-122"/>
                <a:ea typeface="微软雅黑" panose="020B0503020204020204" pitchFamily="34" charset="-122"/>
              </a:rPr>
              <a:t>我的理解</a:t>
            </a:r>
            <a:endParaRPr lang="zh-CN" altLang="en-US" spc="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2597421" y="838200"/>
            <a:ext cx="23241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7270480" y="838200"/>
            <a:ext cx="23241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2" name="文本框 1"/>
          <p:cNvSpPr txBox="1"/>
          <p:nvPr/>
        </p:nvSpPr>
        <p:spPr>
          <a:xfrm>
            <a:off x="6301105" y="1248410"/>
            <a:ext cx="4308475" cy="3046095"/>
          </a:xfrm>
          <a:prstGeom prst="rect">
            <a:avLst/>
          </a:prstGeom>
          <a:noFill/>
        </p:spPr>
        <p:txBody>
          <a:bodyPr wrap="square" rtlCol="0">
            <a:spAutoFit/>
          </a:bodyPr>
          <a:p>
            <a:r>
              <a:rPr lang="zh-CN" altLang="en-US" sz="2400"/>
              <a:t>我们可以看到：在表1中，实验使用了微软的COCO数据集，3中评价标准的得分，谷歌NIC模型的得分和人类（Human）得分是不相仲伯的。在表2中，基于不同数据集统一计算BLEU-1得分，NIC的得分和人类得分也比较接近。</a:t>
            </a:r>
            <a:endParaRPr lang="zh-CN" altLang="en-US" sz="2400"/>
          </a:p>
        </p:txBody>
      </p:sp>
      <p:pic>
        <p:nvPicPr>
          <p:cNvPr id="57" name="图片 104" descr="IMG_256"/>
          <p:cNvPicPr>
            <a:picLocks noChangeAspect="1"/>
          </p:cNvPicPr>
          <p:nvPr/>
        </p:nvPicPr>
        <p:blipFill>
          <a:blip r:embed="rId1"/>
          <a:stretch>
            <a:fillRect/>
          </a:stretch>
        </p:blipFill>
        <p:spPr>
          <a:xfrm>
            <a:off x="331470" y="1112520"/>
            <a:ext cx="5190490" cy="493522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442557" y="672584"/>
            <a:ext cx="1402080" cy="368300"/>
          </a:xfrm>
          <a:prstGeom prst="rect">
            <a:avLst/>
          </a:prstGeom>
        </p:spPr>
        <p:txBody>
          <a:bodyPr wrap="none">
            <a:spAutoFit/>
          </a:bodyPr>
          <a:lstStyle/>
          <a:p>
            <a:pPr algn="ctr"/>
            <a:r>
              <a:rPr lang="zh-CN" altLang="en-US" spc="600" dirty="0">
                <a:solidFill>
                  <a:schemeClr val="tx1">
                    <a:lumMod val="75000"/>
                    <a:lumOff val="25000"/>
                  </a:schemeClr>
                </a:solidFill>
                <a:latin typeface="微软雅黑" panose="020B0503020204020204" pitchFamily="34" charset="-122"/>
                <a:ea typeface="微软雅黑" panose="020B0503020204020204" pitchFamily="34" charset="-122"/>
              </a:rPr>
              <a:t>我的理解</a:t>
            </a:r>
            <a:endParaRPr lang="zh-CN" altLang="en-US" spc="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2597421" y="838200"/>
            <a:ext cx="23241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7270480" y="838200"/>
            <a:ext cx="23241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pic>
        <p:nvPicPr>
          <p:cNvPr id="58" name="图片 105" descr="IMG_256"/>
          <p:cNvPicPr>
            <a:picLocks noChangeAspect="1"/>
          </p:cNvPicPr>
          <p:nvPr/>
        </p:nvPicPr>
        <p:blipFill>
          <a:blip r:embed="rId1"/>
          <a:stretch>
            <a:fillRect/>
          </a:stretch>
        </p:blipFill>
        <p:spPr>
          <a:xfrm>
            <a:off x="175895" y="1148080"/>
            <a:ext cx="6073140" cy="4562475"/>
          </a:xfrm>
          <a:prstGeom prst="rect">
            <a:avLst/>
          </a:prstGeom>
          <a:noFill/>
          <a:ln w="9525">
            <a:noFill/>
          </a:ln>
        </p:spPr>
      </p:pic>
      <p:sp>
        <p:nvSpPr>
          <p:cNvPr id="3" name="文本框 2"/>
          <p:cNvSpPr txBox="1"/>
          <p:nvPr/>
        </p:nvSpPr>
        <p:spPr>
          <a:xfrm>
            <a:off x="6249035" y="1040765"/>
            <a:ext cx="5802630" cy="5631180"/>
          </a:xfrm>
          <a:prstGeom prst="rect">
            <a:avLst/>
          </a:prstGeom>
          <a:noFill/>
        </p:spPr>
        <p:txBody>
          <a:bodyPr wrap="square" rtlCol="0">
            <a:spAutoFit/>
          </a:bodyPr>
          <a:p>
            <a:r>
              <a:rPr lang="zh-CN" altLang="en-US" sz="2400"/>
              <a:t>上图中，x坐标是BLEU得分，y坐标是表示积累分布（也就是说，输出的描述语句集合中，有百分只多少的得分大于当前的x）。其中：</a:t>
            </a:r>
            <a:endParaRPr lang="zh-CN" altLang="en-US" sz="2400"/>
          </a:p>
          <a:p>
            <a:r>
              <a:rPr lang="zh-CN" altLang="en-US" sz="2400">
                <a:solidFill>
                  <a:srgbClr val="FF0000"/>
                </a:solidFill>
              </a:rPr>
              <a:t>Flickr-8k：NIC </a:t>
            </a:r>
            <a:r>
              <a:rPr lang="zh-CN" altLang="en-US" sz="2400"/>
              <a:t>表示的是使用NIC模型在Flick8k测试集上跑的结果的得分曲线；</a:t>
            </a:r>
            <a:endParaRPr lang="zh-CN" altLang="en-US" sz="2400"/>
          </a:p>
          <a:p>
            <a:r>
              <a:rPr lang="zh-CN" altLang="en-US" sz="2400">
                <a:solidFill>
                  <a:srgbClr val="FF0000"/>
                </a:solidFill>
              </a:rPr>
              <a:t>Pascal：NIC </a:t>
            </a:r>
            <a:r>
              <a:rPr lang="zh-CN" altLang="en-US" sz="2400"/>
              <a:t>表示的是是使用NIC模型在Pascal测试集上跑的结果的得分曲线；</a:t>
            </a:r>
            <a:r>
              <a:rPr lang="zh-CN" altLang="en-US" sz="2400">
                <a:solidFill>
                  <a:srgbClr val="FF0000"/>
                </a:solidFill>
              </a:rPr>
              <a:t>COCO-1k：NIC </a:t>
            </a:r>
            <a:r>
              <a:rPr lang="zh-CN" altLang="en-US" sz="2400"/>
              <a:t>表示的是是使用NIC模型在COCO-1k测试集上跑的结果的得分曲线；</a:t>
            </a:r>
            <a:endParaRPr lang="zh-CN" altLang="en-US" sz="2400"/>
          </a:p>
          <a:p>
            <a:r>
              <a:rPr lang="zh-CN" altLang="en-US" sz="2400">
                <a:solidFill>
                  <a:srgbClr val="FF0000"/>
                </a:solidFill>
              </a:rPr>
              <a:t>Flickr-8k：ref</a:t>
            </a:r>
            <a:r>
              <a:rPr lang="zh-CN" altLang="en-US" sz="2400"/>
              <a:t> 表示的是另一篇论文的结果的得分曲线，这里作为一个基准；</a:t>
            </a:r>
            <a:endParaRPr lang="zh-CN" altLang="en-US" sz="2400"/>
          </a:p>
          <a:p>
            <a:r>
              <a:rPr lang="zh-CN" altLang="en-US" sz="2400">
                <a:solidFill>
                  <a:srgbClr val="FF0000"/>
                </a:solidFill>
              </a:rPr>
              <a:t>Flickr-8k：GT</a:t>
            </a:r>
            <a:r>
              <a:rPr lang="zh-CN" altLang="en-US" sz="2400"/>
              <a:t> 表示的是对Flickr-8k图像的人工标注语句同样进项人工分等级评价的结果。</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email"/>
          <a:stretch>
            <a:fillRect/>
          </a:stretch>
        </p:blipFill>
        <p:spPr>
          <a:xfrm>
            <a:off x="32" y="10795"/>
            <a:ext cx="12192000" cy="6857999"/>
          </a:xfrm>
          <a:prstGeom prst="rect">
            <a:avLst/>
          </a:prstGeom>
        </p:spPr>
      </p:pic>
      <p:sp>
        <p:nvSpPr>
          <p:cNvPr id="16" name="任意多边形 15"/>
          <p:cNvSpPr/>
          <p:nvPr/>
        </p:nvSpPr>
        <p:spPr>
          <a:xfrm>
            <a:off x="3935857" y="1269492"/>
            <a:ext cx="4320000" cy="4320000"/>
          </a:xfrm>
          <a:custGeom>
            <a:avLst/>
            <a:gdLst>
              <a:gd name="connsiteX0" fmla="*/ 2487168 w 4974336"/>
              <a:gd name="connsiteY0" fmla="*/ 0 h 4974336"/>
              <a:gd name="connsiteX1" fmla="*/ 2741467 w 4974336"/>
              <a:gd name="connsiteY1" fmla="*/ 12841 h 4974336"/>
              <a:gd name="connsiteX2" fmla="*/ 2894417 w 4974336"/>
              <a:gd name="connsiteY2" fmla="*/ 36184 h 4974336"/>
              <a:gd name="connsiteX3" fmla="*/ 2882641 w 4974336"/>
              <a:gd name="connsiteY3" fmla="*/ 74118 h 4974336"/>
              <a:gd name="connsiteX4" fmla="*/ 2871216 w 4974336"/>
              <a:gd name="connsiteY4" fmla="*/ 187452 h 4974336"/>
              <a:gd name="connsiteX5" fmla="*/ 3433572 w 4974336"/>
              <a:gd name="connsiteY5" fmla="*/ 749808 h 4974336"/>
              <a:gd name="connsiteX6" fmla="*/ 3899887 w 4974336"/>
              <a:gd name="connsiteY6" fmla="*/ 501871 h 4974336"/>
              <a:gd name="connsiteX7" fmla="*/ 3923268 w 4974336"/>
              <a:gd name="connsiteY7" fmla="*/ 458794 h 4974336"/>
              <a:gd name="connsiteX8" fmla="*/ 4069238 w 4974336"/>
              <a:gd name="connsiteY8" fmla="*/ 567948 h 4974336"/>
              <a:gd name="connsiteX9" fmla="*/ 4974336 w 4974336"/>
              <a:gd name="connsiteY9" fmla="*/ 2487168 h 4974336"/>
              <a:gd name="connsiteX10" fmla="*/ 2487168 w 4974336"/>
              <a:gd name="connsiteY10" fmla="*/ 4974336 h 4974336"/>
              <a:gd name="connsiteX11" fmla="*/ 0 w 4974336"/>
              <a:gd name="connsiteY11" fmla="*/ 2487168 h 4974336"/>
              <a:gd name="connsiteX12" fmla="*/ 2487168 w 4974336"/>
              <a:gd name="connsiteY12" fmla="*/ 0 h 497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336" h="4974336">
                <a:moveTo>
                  <a:pt x="2487168" y="0"/>
                </a:moveTo>
                <a:cubicBezTo>
                  <a:pt x="2573020" y="0"/>
                  <a:pt x="2657855" y="4350"/>
                  <a:pt x="2741467" y="12841"/>
                </a:cubicBezTo>
                <a:lnTo>
                  <a:pt x="2894417" y="36184"/>
                </a:lnTo>
                <a:lnTo>
                  <a:pt x="2882641" y="74118"/>
                </a:lnTo>
                <a:cubicBezTo>
                  <a:pt x="2875150" y="110726"/>
                  <a:pt x="2871216" y="148629"/>
                  <a:pt x="2871216" y="187452"/>
                </a:cubicBezTo>
                <a:cubicBezTo>
                  <a:pt x="2871216" y="498033"/>
                  <a:pt x="3122991" y="749808"/>
                  <a:pt x="3433572" y="749808"/>
                </a:cubicBezTo>
                <a:cubicBezTo>
                  <a:pt x="3627685" y="749808"/>
                  <a:pt x="3798827" y="651459"/>
                  <a:pt x="3899887" y="501871"/>
                </a:cubicBezTo>
                <a:lnTo>
                  <a:pt x="3923268" y="458794"/>
                </a:lnTo>
                <a:lnTo>
                  <a:pt x="4069238" y="567948"/>
                </a:lnTo>
                <a:cubicBezTo>
                  <a:pt x="4622004" y="1024132"/>
                  <a:pt x="4974336" y="1714504"/>
                  <a:pt x="4974336" y="2487168"/>
                </a:cubicBezTo>
                <a:cubicBezTo>
                  <a:pt x="4974336" y="3860793"/>
                  <a:pt x="3860793" y="4974336"/>
                  <a:pt x="2487168" y="4974336"/>
                </a:cubicBezTo>
                <a:cubicBezTo>
                  <a:pt x="1113543" y="4974336"/>
                  <a:pt x="0" y="3860793"/>
                  <a:pt x="0" y="2487168"/>
                </a:cubicBezTo>
                <a:cubicBezTo>
                  <a:pt x="0" y="1113543"/>
                  <a:pt x="1113543" y="0"/>
                  <a:pt x="2487168" y="0"/>
                </a:cubicBezTo>
                <a:close/>
              </a:path>
            </a:pathLst>
          </a:custGeom>
          <a:noFill/>
          <a:ln w="38100">
            <a:solidFill>
              <a:srgbClr val="A9B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4576572" y="2563282"/>
            <a:ext cx="3040380" cy="1753235"/>
          </a:xfrm>
          <a:prstGeom prst="rect">
            <a:avLst/>
          </a:prstGeom>
          <a:noFill/>
        </p:spPr>
        <p:txBody>
          <a:bodyPr wrap="square" rtlCol="0">
            <a:spAutoFit/>
          </a:bodyPr>
          <a:lstStyle/>
          <a:p>
            <a:pPr algn="ctr"/>
            <a:r>
              <a:rPr lang="zh-CN" altLang="en-US" sz="5400" b="1" dirty="0">
                <a:solidFill>
                  <a:schemeClr val="tx2"/>
                </a:solidFill>
                <a:latin typeface="华文行楷" panose="02010800040101010101" pitchFamily="2" charset="-122"/>
                <a:ea typeface="华文行楷" panose="02010800040101010101" pitchFamily="2" charset="-122"/>
              </a:rPr>
              <a:t>不足</a:t>
            </a:r>
            <a:endParaRPr lang="zh-CN" altLang="en-US" sz="5400" b="1" dirty="0">
              <a:solidFill>
                <a:schemeClr val="tx2"/>
              </a:solidFill>
              <a:latin typeface="华文行楷" panose="02010800040101010101" pitchFamily="2" charset="-122"/>
              <a:ea typeface="华文行楷" panose="02010800040101010101" pitchFamily="2" charset="-122"/>
            </a:endParaRPr>
          </a:p>
          <a:p>
            <a:pPr algn="ctr"/>
            <a:r>
              <a:rPr lang="zh-CN" altLang="en-US" sz="5400" b="1" dirty="0">
                <a:solidFill>
                  <a:schemeClr val="tx2"/>
                </a:solidFill>
                <a:latin typeface="华文行楷" panose="02010800040101010101" pitchFamily="2" charset="-122"/>
                <a:ea typeface="华文行楷" panose="02010800040101010101" pitchFamily="2" charset="-122"/>
              </a:rPr>
              <a:t>与改进</a:t>
            </a:r>
            <a:endParaRPr lang="zh-CN" altLang="en-US" sz="5400" b="1" dirty="0">
              <a:solidFill>
                <a:schemeClr val="tx2"/>
              </a:solidFill>
              <a:latin typeface="华文行楷" panose="02010800040101010101" pitchFamily="2" charset="-122"/>
              <a:ea typeface="华文行楷" panose="02010800040101010101" pitchFamily="2" charset="-122"/>
            </a:endParaRPr>
          </a:p>
        </p:txBody>
      </p:sp>
      <p:cxnSp>
        <p:nvCxnSpPr>
          <p:cNvPr id="27" name="直接连接符 26"/>
          <p:cNvCxnSpPr/>
          <p:nvPr/>
        </p:nvCxnSpPr>
        <p:spPr>
          <a:xfrm>
            <a:off x="4958896" y="4714022"/>
            <a:ext cx="227527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919745" y="4249397"/>
            <a:ext cx="2350954" cy="368300"/>
          </a:xfrm>
          <a:prstGeom prst="rect">
            <a:avLst/>
          </a:prstGeom>
          <a:noFill/>
        </p:spPr>
        <p:txBody>
          <a:bodyPr wrap="square" rtlCol="0">
            <a:spAutoFit/>
          </a:bodyPr>
          <a:lstStyle/>
          <a:p>
            <a:pPr algn="ctr"/>
            <a:r>
              <a:rPr lang="zh-CN" altLang="en-US" spc="300" dirty="0" smtClean="0">
                <a:latin typeface="华文行楷" panose="02010800040101010101" pitchFamily="2" charset="-122"/>
                <a:ea typeface="华文行楷" panose="02010800040101010101" pitchFamily="2" charset="-122"/>
              </a:rPr>
              <a:t>图像标注问题</a:t>
            </a:r>
            <a:endParaRPr lang="zh-CN" altLang="en-US" spc="300" dirty="0" smtClean="0">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442557" y="672584"/>
            <a:ext cx="1402080" cy="368300"/>
          </a:xfrm>
          <a:prstGeom prst="rect">
            <a:avLst/>
          </a:prstGeom>
        </p:spPr>
        <p:txBody>
          <a:bodyPr wrap="none">
            <a:spAutoFit/>
          </a:bodyPr>
          <a:lstStyle/>
          <a:p>
            <a:pPr algn="ctr"/>
            <a:r>
              <a:rPr lang="zh-CN" altLang="en-US" spc="600" dirty="0">
                <a:solidFill>
                  <a:schemeClr val="tx1">
                    <a:lumMod val="75000"/>
                    <a:lumOff val="25000"/>
                  </a:schemeClr>
                </a:solidFill>
                <a:latin typeface="微软雅黑" panose="020B0503020204020204" pitchFamily="34" charset="-122"/>
                <a:ea typeface="微软雅黑" panose="020B0503020204020204" pitchFamily="34" charset="-122"/>
              </a:rPr>
              <a:t>我的理解</a:t>
            </a:r>
            <a:endParaRPr lang="zh-CN" altLang="en-US" spc="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2597421" y="838200"/>
            <a:ext cx="23241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7270480" y="838200"/>
            <a:ext cx="23241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2" name="文本框 1"/>
          <p:cNvSpPr txBox="1"/>
          <p:nvPr/>
        </p:nvSpPr>
        <p:spPr>
          <a:xfrm>
            <a:off x="1677670" y="1248410"/>
            <a:ext cx="8931910" cy="2306955"/>
          </a:xfrm>
          <a:prstGeom prst="rect">
            <a:avLst/>
          </a:prstGeom>
          <a:noFill/>
        </p:spPr>
        <p:txBody>
          <a:bodyPr wrap="square" rtlCol="0">
            <a:spAutoFit/>
          </a:bodyPr>
          <a:p>
            <a:r>
              <a:rPr lang="zh-CN" altLang="en-US" sz="2400"/>
              <a:t>不难发现encoder-decoder的优点：非常灵活，不限制输入和输出的模态，也不限制两个网络的类型；encoder-decoder的缺点：当输入端是文本时，将变长序列表达为固定维数向量，存在信息损失，并且目前还不能处理太长的文本。</a:t>
            </a:r>
            <a:endParaRPr lang="zh-CN" altLang="en-US" sz="2400"/>
          </a:p>
          <a:p>
            <a:endParaRPr lang="zh-CN" altLang="en-US" sz="2400"/>
          </a:p>
          <a:p>
            <a:r>
              <a:rPr lang="zh-CN" altLang="en-US" sz="2400"/>
              <a:t>引入attention来做caption，尝试每个时刻都输入图像信息</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442557" y="672584"/>
            <a:ext cx="1402080" cy="368300"/>
          </a:xfrm>
          <a:prstGeom prst="rect">
            <a:avLst/>
          </a:prstGeom>
        </p:spPr>
        <p:txBody>
          <a:bodyPr wrap="none">
            <a:spAutoFit/>
          </a:bodyPr>
          <a:lstStyle/>
          <a:p>
            <a:pPr algn="ctr"/>
            <a:r>
              <a:rPr lang="zh-CN" altLang="en-US" spc="600" dirty="0">
                <a:solidFill>
                  <a:schemeClr val="tx1">
                    <a:lumMod val="75000"/>
                    <a:lumOff val="25000"/>
                  </a:schemeClr>
                </a:solidFill>
                <a:latin typeface="微软雅黑" panose="020B0503020204020204" pitchFamily="34" charset="-122"/>
                <a:ea typeface="微软雅黑" panose="020B0503020204020204" pitchFamily="34" charset="-122"/>
              </a:rPr>
              <a:t>我的理解</a:t>
            </a:r>
            <a:endParaRPr lang="zh-CN" altLang="en-US" spc="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2597421" y="838200"/>
            <a:ext cx="23241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7270480" y="838200"/>
            <a:ext cx="23241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2" name="文本框 1"/>
          <p:cNvSpPr txBox="1"/>
          <p:nvPr/>
        </p:nvSpPr>
        <p:spPr>
          <a:xfrm>
            <a:off x="1677670" y="1248410"/>
            <a:ext cx="8931910" cy="3415030"/>
          </a:xfrm>
          <a:prstGeom prst="rect">
            <a:avLst/>
          </a:prstGeom>
          <a:noFill/>
        </p:spPr>
        <p:txBody>
          <a:bodyPr wrap="square" rtlCol="0">
            <a:spAutoFit/>
          </a:bodyPr>
          <a:p>
            <a:r>
              <a:rPr lang="zh-CN" altLang="en-US" sz="2400"/>
              <a:t>在视觉到语言问题（比如图像标注）中，明确的高等级概念到底有没有价值？</a:t>
            </a:r>
            <a:endParaRPr lang="zh-CN" altLang="en-US" sz="2400"/>
          </a:p>
          <a:p>
            <a:endParaRPr lang="zh-CN" altLang="en-US" sz="2400"/>
          </a:p>
          <a:p>
            <a:r>
              <a:rPr lang="zh-CN" altLang="en-US" sz="2400"/>
              <a:t>这个问题一旦我们对于现在流行的CNN+RNN模型比较熟练了，就会自然而然地产生疑问：这些</a:t>
            </a:r>
            <a:r>
              <a:rPr lang="zh-CN" altLang="en-US" sz="2400"/>
              <a:t>图像特征反正卷积神经网络几个层一过，变成了激活数据，变成了一堆浮点数构成的向量，然后就往RNN初始状态里面一丢。但是为啥呢？！为啥效果会不错呢？这明明就是一堆说不清楚的特征啊啊！图像的信息并没有用更高级的语义信息表达，就这么稀里糊涂的扔进去了。</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442557" y="672584"/>
            <a:ext cx="1402080" cy="368300"/>
          </a:xfrm>
          <a:prstGeom prst="rect">
            <a:avLst/>
          </a:prstGeom>
        </p:spPr>
        <p:txBody>
          <a:bodyPr wrap="none">
            <a:spAutoFit/>
          </a:bodyPr>
          <a:lstStyle/>
          <a:p>
            <a:pPr algn="ctr"/>
            <a:r>
              <a:rPr lang="zh-CN" altLang="en-US" spc="600" dirty="0">
                <a:solidFill>
                  <a:schemeClr val="tx1">
                    <a:lumMod val="75000"/>
                    <a:lumOff val="25000"/>
                  </a:schemeClr>
                </a:solidFill>
                <a:latin typeface="微软雅黑" panose="020B0503020204020204" pitchFamily="34" charset="-122"/>
                <a:ea typeface="微软雅黑" panose="020B0503020204020204" pitchFamily="34" charset="-122"/>
              </a:rPr>
              <a:t>我的理解</a:t>
            </a:r>
            <a:endParaRPr lang="zh-CN" altLang="en-US" spc="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2597421" y="838200"/>
            <a:ext cx="23241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7270480" y="838200"/>
            <a:ext cx="23241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pic>
        <p:nvPicPr>
          <p:cNvPr id="3" name="图片 2"/>
          <p:cNvPicPr>
            <a:picLocks noChangeAspect="1"/>
          </p:cNvPicPr>
          <p:nvPr/>
        </p:nvPicPr>
        <p:blipFill>
          <a:blip r:embed="rId1"/>
          <a:stretch>
            <a:fillRect/>
          </a:stretch>
        </p:blipFill>
        <p:spPr>
          <a:xfrm>
            <a:off x="331470" y="1265555"/>
            <a:ext cx="6939280" cy="1161415"/>
          </a:xfrm>
          <a:prstGeom prst="rect">
            <a:avLst/>
          </a:prstGeom>
        </p:spPr>
      </p:pic>
      <p:pic>
        <p:nvPicPr>
          <p:cNvPr id="4" name="图片 3"/>
          <p:cNvPicPr>
            <a:picLocks noChangeAspect="1"/>
          </p:cNvPicPr>
          <p:nvPr/>
        </p:nvPicPr>
        <p:blipFill>
          <a:blip r:embed="rId2"/>
          <a:stretch>
            <a:fillRect/>
          </a:stretch>
        </p:blipFill>
        <p:spPr>
          <a:xfrm>
            <a:off x="331470" y="2778125"/>
            <a:ext cx="6925310" cy="1341120"/>
          </a:xfrm>
          <a:prstGeom prst="rect">
            <a:avLst/>
          </a:prstGeom>
        </p:spPr>
      </p:pic>
      <p:sp>
        <p:nvSpPr>
          <p:cNvPr id="6" name="文本框 5"/>
          <p:cNvSpPr txBox="1"/>
          <p:nvPr/>
        </p:nvSpPr>
        <p:spPr>
          <a:xfrm>
            <a:off x="426720" y="4657725"/>
            <a:ext cx="10292080" cy="1630045"/>
          </a:xfrm>
          <a:prstGeom prst="rect">
            <a:avLst/>
          </a:prstGeom>
          <a:noFill/>
        </p:spPr>
        <p:txBody>
          <a:bodyPr wrap="square" rtlCol="0">
            <a:spAutoFit/>
          </a:bodyPr>
          <a:p>
            <a:r>
              <a:rPr lang="zh-CN" altLang="en-US" sz="2000"/>
              <a:t>作者们说，我们就来调查一下，当前流行的这个方法它成功，到底是不是因为它就是避免了将图像信息表达为高等级的语义信息呢？于是作者们在当前的CNN+RNN模型中，增加了一个高等级的语义概念表达，结果发现这么一改，结果很好，出现了很大的提升。这就说明，之前稀里糊涂地把图像特征直接扔进RNN并不是一个好办法，将图像特征用高等级的语义概念表达后再输入RNN会更好！</a:t>
            </a:r>
            <a:endParaRPr lang="zh-CN" altLang="en-US" sz="2000"/>
          </a:p>
        </p:txBody>
      </p:sp>
      <p:sp>
        <p:nvSpPr>
          <p:cNvPr id="7" name="文本框 6"/>
          <p:cNvSpPr txBox="1"/>
          <p:nvPr/>
        </p:nvSpPr>
        <p:spPr>
          <a:xfrm>
            <a:off x="7682865" y="1372870"/>
            <a:ext cx="3543300" cy="2553335"/>
          </a:xfrm>
          <a:prstGeom prst="rect">
            <a:avLst/>
          </a:prstGeom>
          <a:noFill/>
        </p:spPr>
        <p:txBody>
          <a:bodyPr wrap="square" rtlCol="0">
            <a:spAutoFit/>
          </a:bodyPr>
          <a:p>
            <a:r>
              <a:rPr lang="zh-CN" altLang="en-US" sz="2000">
                <a:sym typeface="+mn-ea"/>
              </a:rPr>
              <a:t>《What Value Do Explicit High Level Concepts Have in Vision to Language Problems?》</a:t>
            </a:r>
            <a:endParaRPr lang="zh-CN" altLang="en-US" sz="2000">
              <a:sym typeface="+mn-ea"/>
            </a:endParaRPr>
          </a:p>
          <a:p>
            <a:r>
              <a:rPr lang="zh-CN" altLang="en-US" sz="2000">
                <a:sym typeface="+mn-ea"/>
              </a:rPr>
              <a:t>这种直接把用CNN提取的图像特征数据扔进RNN的方法寻求的是从图像特征直接到文本，而不是先将其用更高等级的语义概念进行表达。</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0" y="0"/>
            <a:ext cx="12192000" cy="6858000"/>
          </a:xfrm>
          <a:prstGeom prst="rect">
            <a:avLst/>
          </a:prstGeom>
          <a:solidFill>
            <a:schemeClr val="tx1">
              <a:lumMod val="85000"/>
              <a:lumOff val="1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useBgFill="1">
        <p:nvSpPr>
          <p:cNvPr id="43" name="梯形 42"/>
          <p:cNvSpPr/>
          <p:nvPr/>
        </p:nvSpPr>
        <p:spPr>
          <a:xfrm>
            <a:off x="-7490864" y="7175652"/>
            <a:ext cx="5716358" cy="1533116"/>
          </a:xfrm>
          <a:prstGeom prst="trapezoid">
            <a:avLst>
              <a:gd name="adj" fmla="val 5730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42" name="等腰三角形 41"/>
          <p:cNvSpPr/>
          <p:nvPr/>
        </p:nvSpPr>
        <p:spPr>
          <a:xfrm>
            <a:off x="-6072534" y="116653"/>
            <a:ext cx="2918202" cy="251569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1" name="图片 50"/>
          <p:cNvPicPr>
            <a:picLocks noChangeAspect="1"/>
          </p:cNvPicPr>
          <p:nvPr/>
        </p:nvPicPr>
        <p:blipFill rotWithShape="1">
          <a:blip r:embed="rId1" cstate="email"/>
          <a:srcRect b="49558"/>
          <a:stretch>
            <a:fillRect/>
          </a:stretch>
        </p:blipFill>
        <p:spPr>
          <a:xfrm>
            <a:off x="3400259" y="649515"/>
            <a:ext cx="6169687" cy="2573958"/>
          </a:xfrm>
          <a:prstGeom prst="rect">
            <a:avLst/>
          </a:prstGeom>
        </p:spPr>
      </p:pic>
      <p:sp>
        <p:nvSpPr>
          <p:cNvPr id="28" name="矩形 27"/>
          <p:cNvSpPr/>
          <p:nvPr/>
        </p:nvSpPr>
        <p:spPr>
          <a:xfrm>
            <a:off x="6512517" y="2662077"/>
            <a:ext cx="460004" cy="460004"/>
          </a:xfrm>
          <a:prstGeom prst="rect">
            <a:avLst/>
          </a:prstGeom>
          <a:noFill/>
          <a:ln w="31750">
            <a:solidFill>
              <a:srgbClr val="FFDB3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flipH="1">
            <a:off x="2486700" y="624018"/>
            <a:ext cx="1157067" cy="1864399"/>
          </a:xfrm>
          <a:prstGeom prst="line">
            <a:avLst/>
          </a:prstGeom>
          <a:ln w="25400">
            <a:solidFill>
              <a:srgbClr val="FFDB39"/>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2472589" y="2223253"/>
            <a:ext cx="558567" cy="943141"/>
          </a:xfrm>
          <a:prstGeom prst="line">
            <a:avLst/>
          </a:prstGeom>
          <a:ln w="15875">
            <a:solidFill>
              <a:srgbClr val="FFDB39"/>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136370" y="3268241"/>
            <a:ext cx="2722880" cy="706755"/>
          </a:xfrm>
          <a:prstGeom prst="rect">
            <a:avLst/>
          </a:prstGeom>
          <a:noFill/>
        </p:spPr>
        <p:txBody>
          <a:bodyPr wrap="none" rtlCol="0">
            <a:spAutoFit/>
          </a:bodyPr>
          <a:lstStyle/>
          <a:p>
            <a:r>
              <a:rPr lang="zh-CN" altLang="en-US" sz="4000" b="1" kern="2000" spc="1000" dirty="0" smtClean="0">
                <a:solidFill>
                  <a:srgbClr val="FFDB39"/>
                </a:solidFill>
                <a:latin typeface="微软雅黑" panose="020B0503020204020204" pitchFamily="34" charset="-122"/>
                <a:ea typeface="微软雅黑" panose="020B0503020204020204" pitchFamily="34" charset="-122"/>
              </a:rPr>
              <a:t>感谢聆听</a:t>
            </a:r>
            <a:endParaRPr lang="zh-CN" altLang="en-US" sz="4000" b="1" kern="2000" spc="1000" dirty="0" smtClean="0">
              <a:solidFill>
                <a:srgbClr val="FFDB39"/>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669226" y="3975134"/>
            <a:ext cx="1631315" cy="521970"/>
          </a:xfrm>
          <a:prstGeom prst="rect">
            <a:avLst/>
          </a:prstGeom>
          <a:noFill/>
        </p:spPr>
        <p:txBody>
          <a:bodyPr wrap="none" rtlCol="0">
            <a:spAutoFit/>
          </a:bodyPr>
          <a:lstStyle/>
          <a:p>
            <a:r>
              <a:rPr lang="en-US" sz="2800" dirty="0">
                <a:solidFill>
                  <a:srgbClr val="FFDB39"/>
                </a:solidFill>
                <a:latin typeface="微软雅黑" panose="020B0503020204020204" pitchFamily="34" charset="-122"/>
                <a:ea typeface="微软雅黑" panose="020B0503020204020204" pitchFamily="34" charset="-122"/>
              </a:rPr>
              <a:t>THANKS</a:t>
            </a:r>
            <a:endParaRPr lang="en-US" sz="2800" dirty="0">
              <a:solidFill>
                <a:srgbClr val="FFDB39"/>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flipH="1">
            <a:off x="6284685" y="1066815"/>
            <a:ext cx="1597254" cy="2573677"/>
          </a:xfrm>
          <a:prstGeom prst="line">
            <a:avLst/>
          </a:prstGeom>
          <a:ln w="41275">
            <a:gradFill>
              <a:gsLst>
                <a:gs pos="25000">
                  <a:srgbClr val="FFDB39"/>
                </a:gs>
                <a:gs pos="100000">
                  <a:srgbClr val="FFDB39">
                    <a:alpha val="4300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7217934" y="417611"/>
            <a:ext cx="1652588" cy="2662837"/>
          </a:xfrm>
          <a:prstGeom prst="line">
            <a:avLst/>
          </a:prstGeom>
          <a:ln w="41275">
            <a:gradFill>
              <a:gsLst>
                <a:gs pos="25000">
                  <a:srgbClr val="FFDB39"/>
                </a:gs>
                <a:gs pos="100000">
                  <a:srgbClr val="FFDB39">
                    <a:alpha val="1900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67149" y="1242867"/>
            <a:ext cx="1368659" cy="2178637"/>
          </a:xfrm>
          <a:prstGeom prst="line">
            <a:avLst/>
          </a:prstGeom>
          <a:ln w="41275">
            <a:gradFill>
              <a:gsLst>
                <a:gs pos="25000">
                  <a:srgbClr val="FFDB39"/>
                </a:gs>
                <a:gs pos="100000">
                  <a:srgbClr val="FFDB39">
                    <a:alpha val="43000"/>
                  </a:srgb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45" name="等腰三角形 44"/>
          <p:cNvSpPr/>
          <p:nvPr/>
        </p:nvSpPr>
        <p:spPr>
          <a:xfrm rot="11637754">
            <a:off x="2323929" y="5073880"/>
            <a:ext cx="325540" cy="280638"/>
          </a:xfrm>
          <a:prstGeom prst="triangle">
            <a:avLst/>
          </a:prstGeom>
          <a:solidFill>
            <a:srgbClr val="FFD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45"/>
          <p:cNvSpPr/>
          <p:nvPr/>
        </p:nvSpPr>
        <p:spPr>
          <a:xfrm rot="12644398">
            <a:off x="2498581" y="5493685"/>
            <a:ext cx="232730" cy="200629"/>
          </a:xfrm>
          <a:prstGeom prst="triangle">
            <a:avLst/>
          </a:prstGeom>
          <a:solidFill>
            <a:srgbClr val="FFD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6902695">
            <a:off x="1836168" y="5611910"/>
            <a:ext cx="146483" cy="126278"/>
          </a:xfrm>
          <a:prstGeom prst="triangle">
            <a:avLst/>
          </a:prstGeom>
          <a:solidFill>
            <a:srgbClr val="FFD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rot="14370633">
            <a:off x="9312301" y="5839272"/>
            <a:ext cx="325540" cy="280638"/>
          </a:xfrm>
          <a:prstGeom prst="triangle">
            <a:avLst/>
          </a:prstGeom>
          <a:solidFill>
            <a:srgbClr val="FFD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a:off x="10554554" y="5581965"/>
            <a:ext cx="260329" cy="224422"/>
          </a:xfrm>
          <a:prstGeom prst="triangle">
            <a:avLst/>
          </a:prstGeom>
          <a:solidFill>
            <a:srgbClr val="FFD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rot="10800000">
            <a:off x="10684718" y="5315134"/>
            <a:ext cx="197949" cy="170646"/>
          </a:xfrm>
          <a:prstGeom prst="triangle">
            <a:avLst/>
          </a:prstGeom>
          <a:solidFill>
            <a:srgbClr val="FFD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2" name="图片 51"/>
          <p:cNvPicPr>
            <a:picLocks noChangeAspect="1"/>
          </p:cNvPicPr>
          <p:nvPr/>
        </p:nvPicPr>
        <p:blipFill rotWithShape="1">
          <a:blip r:embed="rId1" cstate="email"/>
          <a:srcRect t="72787"/>
          <a:stretch>
            <a:fillRect/>
          </a:stretch>
        </p:blipFill>
        <p:spPr>
          <a:xfrm>
            <a:off x="3413159" y="4201868"/>
            <a:ext cx="6169687" cy="1388627"/>
          </a:xfrm>
          <a:prstGeom prst="rect">
            <a:avLst/>
          </a:prstGeom>
        </p:spPr>
      </p:pic>
      <p:sp>
        <p:nvSpPr>
          <p:cNvPr id="27" name="矩形 26"/>
          <p:cNvSpPr/>
          <p:nvPr/>
        </p:nvSpPr>
        <p:spPr>
          <a:xfrm>
            <a:off x="5906655" y="2208046"/>
            <a:ext cx="695046" cy="695046"/>
          </a:xfrm>
          <a:prstGeom prst="rect">
            <a:avLst/>
          </a:prstGeom>
          <a:noFill/>
          <a:ln w="31750">
            <a:solidFill>
              <a:srgbClr val="FFDB3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email"/>
          <a:stretch>
            <a:fillRect/>
          </a:stretch>
        </p:blipFill>
        <p:spPr>
          <a:xfrm>
            <a:off x="32" y="0"/>
            <a:ext cx="12192000" cy="6857999"/>
          </a:xfrm>
          <a:prstGeom prst="rect">
            <a:avLst/>
          </a:prstGeom>
        </p:spPr>
      </p:pic>
      <p:sp>
        <p:nvSpPr>
          <p:cNvPr id="16" name="任意多边形 15"/>
          <p:cNvSpPr/>
          <p:nvPr/>
        </p:nvSpPr>
        <p:spPr>
          <a:xfrm>
            <a:off x="107442" y="127"/>
            <a:ext cx="4320000" cy="4320000"/>
          </a:xfrm>
          <a:custGeom>
            <a:avLst/>
            <a:gdLst>
              <a:gd name="connsiteX0" fmla="*/ 2487168 w 4974336"/>
              <a:gd name="connsiteY0" fmla="*/ 0 h 4974336"/>
              <a:gd name="connsiteX1" fmla="*/ 2741467 w 4974336"/>
              <a:gd name="connsiteY1" fmla="*/ 12841 h 4974336"/>
              <a:gd name="connsiteX2" fmla="*/ 2894417 w 4974336"/>
              <a:gd name="connsiteY2" fmla="*/ 36184 h 4974336"/>
              <a:gd name="connsiteX3" fmla="*/ 2882641 w 4974336"/>
              <a:gd name="connsiteY3" fmla="*/ 74118 h 4974336"/>
              <a:gd name="connsiteX4" fmla="*/ 2871216 w 4974336"/>
              <a:gd name="connsiteY4" fmla="*/ 187452 h 4974336"/>
              <a:gd name="connsiteX5" fmla="*/ 3433572 w 4974336"/>
              <a:gd name="connsiteY5" fmla="*/ 749808 h 4974336"/>
              <a:gd name="connsiteX6" fmla="*/ 3899887 w 4974336"/>
              <a:gd name="connsiteY6" fmla="*/ 501871 h 4974336"/>
              <a:gd name="connsiteX7" fmla="*/ 3923268 w 4974336"/>
              <a:gd name="connsiteY7" fmla="*/ 458794 h 4974336"/>
              <a:gd name="connsiteX8" fmla="*/ 4069238 w 4974336"/>
              <a:gd name="connsiteY8" fmla="*/ 567948 h 4974336"/>
              <a:gd name="connsiteX9" fmla="*/ 4974336 w 4974336"/>
              <a:gd name="connsiteY9" fmla="*/ 2487168 h 4974336"/>
              <a:gd name="connsiteX10" fmla="*/ 2487168 w 4974336"/>
              <a:gd name="connsiteY10" fmla="*/ 4974336 h 4974336"/>
              <a:gd name="connsiteX11" fmla="*/ 0 w 4974336"/>
              <a:gd name="connsiteY11" fmla="*/ 2487168 h 4974336"/>
              <a:gd name="connsiteX12" fmla="*/ 2487168 w 4974336"/>
              <a:gd name="connsiteY12" fmla="*/ 0 h 497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336" h="4974336">
                <a:moveTo>
                  <a:pt x="2487168" y="0"/>
                </a:moveTo>
                <a:cubicBezTo>
                  <a:pt x="2573020" y="0"/>
                  <a:pt x="2657855" y="4350"/>
                  <a:pt x="2741467" y="12841"/>
                </a:cubicBezTo>
                <a:lnTo>
                  <a:pt x="2894417" y="36184"/>
                </a:lnTo>
                <a:lnTo>
                  <a:pt x="2882641" y="74118"/>
                </a:lnTo>
                <a:cubicBezTo>
                  <a:pt x="2875150" y="110726"/>
                  <a:pt x="2871216" y="148629"/>
                  <a:pt x="2871216" y="187452"/>
                </a:cubicBezTo>
                <a:cubicBezTo>
                  <a:pt x="2871216" y="498033"/>
                  <a:pt x="3122991" y="749808"/>
                  <a:pt x="3433572" y="749808"/>
                </a:cubicBezTo>
                <a:cubicBezTo>
                  <a:pt x="3627685" y="749808"/>
                  <a:pt x="3798827" y="651459"/>
                  <a:pt x="3899887" y="501871"/>
                </a:cubicBezTo>
                <a:lnTo>
                  <a:pt x="3923268" y="458794"/>
                </a:lnTo>
                <a:lnTo>
                  <a:pt x="4069238" y="567948"/>
                </a:lnTo>
                <a:cubicBezTo>
                  <a:pt x="4622004" y="1024132"/>
                  <a:pt x="4974336" y="1714504"/>
                  <a:pt x="4974336" y="2487168"/>
                </a:cubicBezTo>
                <a:cubicBezTo>
                  <a:pt x="4974336" y="3860793"/>
                  <a:pt x="3860793" y="4974336"/>
                  <a:pt x="2487168" y="4974336"/>
                </a:cubicBezTo>
                <a:cubicBezTo>
                  <a:pt x="1113543" y="4974336"/>
                  <a:pt x="0" y="3860793"/>
                  <a:pt x="0" y="2487168"/>
                </a:cubicBezTo>
                <a:cubicBezTo>
                  <a:pt x="0" y="1113543"/>
                  <a:pt x="1113543" y="0"/>
                  <a:pt x="2487168" y="0"/>
                </a:cubicBezTo>
                <a:close/>
              </a:path>
            </a:pathLst>
          </a:custGeom>
          <a:noFill/>
          <a:ln w="38100">
            <a:solidFill>
              <a:srgbClr val="A9B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817372" y="1161202"/>
            <a:ext cx="3040380" cy="922020"/>
          </a:xfrm>
          <a:prstGeom prst="rect">
            <a:avLst/>
          </a:prstGeom>
          <a:noFill/>
        </p:spPr>
        <p:txBody>
          <a:bodyPr wrap="square" rtlCol="0">
            <a:spAutoFit/>
          </a:bodyPr>
          <a:lstStyle/>
          <a:p>
            <a:pPr algn="ctr"/>
            <a:r>
              <a:rPr lang="zh-CN" altLang="en-US" sz="5400" b="1" dirty="0">
                <a:solidFill>
                  <a:schemeClr val="tx2"/>
                </a:solidFill>
                <a:latin typeface="华文行楷" panose="02010800040101010101" pitchFamily="2" charset="-122"/>
                <a:ea typeface="华文行楷" panose="02010800040101010101" pitchFamily="2" charset="-122"/>
              </a:rPr>
              <a:t>发展历史</a:t>
            </a:r>
            <a:endParaRPr lang="zh-CN" altLang="en-US" sz="5400" b="1" dirty="0">
              <a:solidFill>
                <a:schemeClr val="tx2"/>
              </a:solidFill>
              <a:latin typeface="华文行楷" panose="02010800040101010101" pitchFamily="2" charset="-122"/>
              <a:ea typeface="华文行楷" panose="02010800040101010101" pitchFamily="2" charset="-122"/>
            </a:endParaRPr>
          </a:p>
        </p:txBody>
      </p:sp>
      <p:cxnSp>
        <p:nvCxnSpPr>
          <p:cNvPr id="27" name="直接连接符 26"/>
          <p:cNvCxnSpPr/>
          <p:nvPr/>
        </p:nvCxnSpPr>
        <p:spPr>
          <a:xfrm>
            <a:off x="1199696" y="2718852"/>
            <a:ext cx="227527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91965" y="2277087"/>
            <a:ext cx="2350954" cy="368300"/>
          </a:xfrm>
          <a:prstGeom prst="rect">
            <a:avLst/>
          </a:prstGeom>
          <a:noFill/>
        </p:spPr>
        <p:txBody>
          <a:bodyPr wrap="square" rtlCol="0">
            <a:spAutoFit/>
          </a:bodyPr>
          <a:lstStyle/>
          <a:p>
            <a:pPr algn="ctr"/>
            <a:r>
              <a:rPr lang="zh-CN" altLang="en-US" spc="300" dirty="0" smtClean="0">
                <a:latin typeface="华文行楷" panose="02010800040101010101" pitchFamily="2" charset="-122"/>
                <a:ea typeface="华文行楷" panose="02010800040101010101" pitchFamily="2" charset="-122"/>
              </a:rPr>
              <a:t>图像标注问题</a:t>
            </a:r>
            <a:endParaRPr lang="zh-CN" altLang="en-US" spc="300" dirty="0" smtClean="0">
              <a:latin typeface="华文行楷" panose="02010800040101010101" pitchFamily="2" charset="-122"/>
              <a:ea typeface="华文行楷" panose="02010800040101010101" pitchFamily="2" charset="-122"/>
            </a:endParaRPr>
          </a:p>
        </p:txBody>
      </p:sp>
      <p:sp>
        <p:nvSpPr>
          <p:cNvPr id="4" name="文本框 3"/>
          <p:cNvSpPr txBox="1"/>
          <p:nvPr/>
        </p:nvSpPr>
        <p:spPr>
          <a:xfrm>
            <a:off x="4542155" y="1047115"/>
            <a:ext cx="7352030" cy="2676525"/>
          </a:xfrm>
          <a:prstGeom prst="rect">
            <a:avLst/>
          </a:prstGeom>
          <a:noFill/>
        </p:spPr>
        <p:txBody>
          <a:bodyPr wrap="square" rtlCol="0">
            <a:spAutoFit/>
          </a:bodyPr>
          <a:p>
            <a:r>
              <a:rPr lang="en-US" altLang="zh-CN" sz="2800"/>
              <a:t>2014</a:t>
            </a:r>
            <a:r>
              <a:rPr lang="zh-CN" altLang="en-US" sz="2800"/>
              <a:t>：</a:t>
            </a:r>
            <a:r>
              <a:rPr lang="en-US" altLang="zh-CN" sz="2800"/>
              <a:t>CNN+RNN</a:t>
            </a:r>
            <a:endParaRPr lang="en-US" altLang="zh-CN" sz="2800"/>
          </a:p>
          <a:p>
            <a:r>
              <a:rPr lang="en-US" altLang="zh-CN" sz="2800"/>
              <a:t>2015</a:t>
            </a:r>
            <a:r>
              <a:rPr lang="zh-CN" altLang="en-US" sz="2800"/>
              <a:t>：开始对模型各部分组成上进行更多尝试与优化</a:t>
            </a:r>
            <a:endParaRPr lang="zh-CN" altLang="en-US" sz="2800"/>
          </a:p>
          <a:p>
            <a:r>
              <a:rPr lang="en-US" altLang="zh-CN" sz="2800"/>
              <a:t>2016</a:t>
            </a:r>
            <a:r>
              <a:rPr lang="zh-CN" altLang="en-US" sz="2800"/>
              <a:t>：2016年CVPR（IEEE国际计算机视觉与模式识别会议）上成为一个热门的专题</a:t>
            </a:r>
            <a:endParaRPr lang="zh-CN" altLang="en-US" sz="2800"/>
          </a:p>
          <a:p>
            <a:r>
              <a:rPr lang="zh-CN" altLang="en-US" sz="2800"/>
              <a:t>之后：encoder-decoder模型以及他们的变体</a:t>
            </a:r>
            <a:endParaRPr lang="zh-CN" altLang="en-US" sz="28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email"/>
          <a:stretch>
            <a:fillRect/>
          </a:stretch>
        </p:blipFill>
        <p:spPr>
          <a:xfrm>
            <a:off x="32" y="0"/>
            <a:ext cx="12192000" cy="6857999"/>
          </a:xfrm>
          <a:prstGeom prst="rect">
            <a:avLst/>
          </a:prstGeom>
        </p:spPr>
      </p:pic>
      <p:sp>
        <p:nvSpPr>
          <p:cNvPr id="16" name="任意多边形 15"/>
          <p:cNvSpPr/>
          <p:nvPr/>
        </p:nvSpPr>
        <p:spPr>
          <a:xfrm>
            <a:off x="3935857" y="1269492"/>
            <a:ext cx="4320000" cy="4320000"/>
          </a:xfrm>
          <a:custGeom>
            <a:avLst/>
            <a:gdLst>
              <a:gd name="connsiteX0" fmla="*/ 2487168 w 4974336"/>
              <a:gd name="connsiteY0" fmla="*/ 0 h 4974336"/>
              <a:gd name="connsiteX1" fmla="*/ 2741467 w 4974336"/>
              <a:gd name="connsiteY1" fmla="*/ 12841 h 4974336"/>
              <a:gd name="connsiteX2" fmla="*/ 2894417 w 4974336"/>
              <a:gd name="connsiteY2" fmla="*/ 36184 h 4974336"/>
              <a:gd name="connsiteX3" fmla="*/ 2882641 w 4974336"/>
              <a:gd name="connsiteY3" fmla="*/ 74118 h 4974336"/>
              <a:gd name="connsiteX4" fmla="*/ 2871216 w 4974336"/>
              <a:gd name="connsiteY4" fmla="*/ 187452 h 4974336"/>
              <a:gd name="connsiteX5" fmla="*/ 3433572 w 4974336"/>
              <a:gd name="connsiteY5" fmla="*/ 749808 h 4974336"/>
              <a:gd name="connsiteX6" fmla="*/ 3899887 w 4974336"/>
              <a:gd name="connsiteY6" fmla="*/ 501871 h 4974336"/>
              <a:gd name="connsiteX7" fmla="*/ 3923268 w 4974336"/>
              <a:gd name="connsiteY7" fmla="*/ 458794 h 4974336"/>
              <a:gd name="connsiteX8" fmla="*/ 4069238 w 4974336"/>
              <a:gd name="connsiteY8" fmla="*/ 567948 h 4974336"/>
              <a:gd name="connsiteX9" fmla="*/ 4974336 w 4974336"/>
              <a:gd name="connsiteY9" fmla="*/ 2487168 h 4974336"/>
              <a:gd name="connsiteX10" fmla="*/ 2487168 w 4974336"/>
              <a:gd name="connsiteY10" fmla="*/ 4974336 h 4974336"/>
              <a:gd name="connsiteX11" fmla="*/ 0 w 4974336"/>
              <a:gd name="connsiteY11" fmla="*/ 2487168 h 4974336"/>
              <a:gd name="connsiteX12" fmla="*/ 2487168 w 4974336"/>
              <a:gd name="connsiteY12" fmla="*/ 0 h 497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336" h="4974336">
                <a:moveTo>
                  <a:pt x="2487168" y="0"/>
                </a:moveTo>
                <a:cubicBezTo>
                  <a:pt x="2573020" y="0"/>
                  <a:pt x="2657855" y="4350"/>
                  <a:pt x="2741467" y="12841"/>
                </a:cubicBezTo>
                <a:lnTo>
                  <a:pt x="2894417" y="36184"/>
                </a:lnTo>
                <a:lnTo>
                  <a:pt x="2882641" y="74118"/>
                </a:lnTo>
                <a:cubicBezTo>
                  <a:pt x="2875150" y="110726"/>
                  <a:pt x="2871216" y="148629"/>
                  <a:pt x="2871216" y="187452"/>
                </a:cubicBezTo>
                <a:cubicBezTo>
                  <a:pt x="2871216" y="498033"/>
                  <a:pt x="3122991" y="749808"/>
                  <a:pt x="3433572" y="749808"/>
                </a:cubicBezTo>
                <a:cubicBezTo>
                  <a:pt x="3627685" y="749808"/>
                  <a:pt x="3798827" y="651459"/>
                  <a:pt x="3899887" y="501871"/>
                </a:cubicBezTo>
                <a:lnTo>
                  <a:pt x="3923268" y="458794"/>
                </a:lnTo>
                <a:lnTo>
                  <a:pt x="4069238" y="567948"/>
                </a:lnTo>
                <a:cubicBezTo>
                  <a:pt x="4622004" y="1024132"/>
                  <a:pt x="4974336" y="1714504"/>
                  <a:pt x="4974336" y="2487168"/>
                </a:cubicBezTo>
                <a:cubicBezTo>
                  <a:pt x="4974336" y="3860793"/>
                  <a:pt x="3860793" y="4974336"/>
                  <a:pt x="2487168" y="4974336"/>
                </a:cubicBezTo>
                <a:cubicBezTo>
                  <a:pt x="1113543" y="4974336"/>
                  <a:pt x="0" y="3860793"/>
                  <a:pt x="0" y="2487168"/>
                </a:cubicBezTo>
                <a:cubicBezTo>
                  <a:pt x="0" y="1113543"/>
                  <a:pt x="1113543" y="0"/>
                  <a:pt x="2487168" y="0"/>
                </a:cubicBezTo>
                <a:close/>
              </a:path>
            </a:pathLst>
          </a:custGeom>
          <a:noFill/>
          <a:ln w="38100">
            <a:solidFill>
              <a:srgbClr val="A9B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4645787" y="2430567"/>
            <a:ext cx="3040380" cy="922020"/>
          </a:xfrm>
          <a:prstGeom prst="rect">
            <a:avLst/>
          </a:prstGeom>
          <a:noFill/>
        </p:spPr>
        <p:txBody>
          <a:bodyPr wrap="square" rtlCol="0">
            <a:spAutoFit/>
          </a:bodyPr>
          <a:lstStyle/>
          <a:p>
            <a:pPr algn="ctr"/>
            <a:r>
              <a:rPr lang="zh-CN" altLang="en-US" sz="5400" b="1" dirty="0">
                <a:solidFill>
                  <a:schemeClr val="tx2"/>
                </a:solidFill>
                <a:latin typeface="华文行楷" panose="02010800040101010101" pitchFamily="2" charset="-122"/>
                <a:ea typeface="华文行楷" panose="02010800040101010101" pitchFamily="2" charset="-122"/>
              </a:rPr>
              <a:t>我的理解</a:t>
            </a:r>
            <a:endParaRPr lang="zh-CN" altLang="en-US" sz="5400" b="1" dirty="0">
              <a:solidFill>
                <a:schemeClr val="tx2"/>
              </a:solidFill>
              <a:latin typeface="华文行楷" panose="02010800040101010101" pitchFamily="2" charset="-122"/>
              <a:ea typeface="华文行楷" panose="02010800040101010101" pitchFamily="2" charset="-122"/>
            </a:endParaRPr>
          </a:p>
        </p:txBody>
      </p:sp>
      <p:cxnSp>
        <p:nvCxnSpPr>
          <p:cNvPr id="27" name="直接连接符 26"/>
          <p:cNvCxnSpPr/>
          <p:nvPr/>
        </p:nvCxnSpPr>
        <p:spPr>
          <a:xfrm>
            <a:off x="5028111" y="3988217"/>
            <a:ext cx="227527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920380" y="3546452"/>
            <a:ext cx="2350954" cy="368300"/>
          </a:xfrm>
          <a:prstGeom prst="rect">
            <a:avLst/>
          </a:prstGeom>
          <a:noFill/>
        </p:spPr>
        <p:txBody>
          <a:bodyPr wrap="square" rtlCol="0">
            <a:spAutoFit/>
          </a:bodyPr>
          <a:lstStyle/>
          <a:p>
            <a:pPr algn="ctr"/>
            <a:r>
              <a:rPr lang="zh-CN" altLang="en-US" spc="300" dirty="0" smtClean="0">
                <a:latin typeface="华文行楷" panose="02010800040101010101" pitchFamily="2" charset="-122"/>
                <a:ea typeface="华文行楷" panose="02010800040101010101" pitchFamily="2" charset="-122"/>
              </a:rPr>
              <a:t>图像标注问题</a:t>
            </a:r>
            <a:endParaRPr lang="zh-CN" altLang="en-US" spc="300" dirty="0" smtClean="0">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442557" y="672584"/>
            <a:ext cx="1402080" cy="368300"/>
          </a:xfrm>
          <a:prstGeom prst="rect">
            <a:avLst/>
          </a:prstGeom>
        </p:spPr>
        <p:txBody>
          <a:bodyPr wrap="none">
            <a:spAutoFit/>
          </a:bodyPr>
          <a:lstStyle/>
          <a:p>
            <a:pPr algn="ctr"/>
            <a:r>
              <a:rPr lang="zh-CN" altLang="en-US" spc="600" dirty="0">
                <a:solidFill>
                  <a:schemeClr val="tx1">
                    <a:lumMod val="75000"/>
                    <a:lumOff val="25000"/>
                  </a:schemeClr>
                </a:solidFill>
                <a:latin typeface="微软雅黑" panose="020B0503020204020204" pitchFamily="34" charset="-122"/>
                <a:ea typeface="微软雅黑" panose="020B0503020204020204" pitchFamily="34" charset="-122"/>
              </a:rPr>
              <a:t>我的理解</a:t>
            </a:r>
            <a:endParaRPr lang="zh-CN" altLang="en-US" spc="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2597421" y="838200"/>
            <a:ext cx="23241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7270480" y="838200"/>
            <a:ext cx="23241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pic>
        <p:nvPicPr>
          <p:cNvPr id="16" name="图片 15"/>
          <p:cNvPicPr>
            <a:picLocks noChangeAspect="1"/>
          </p:cNvPicPr>
          <p:nvPr/>
        </p:nvPicPr>
        <p:blipFill>
          <a:blip r:embed="rId1"/>
          <a:stretch>
            <a:fillRect/>
          </a:stretch>
        </p:blipFill>
        <p:spPr>
          <a:xfrm>
            <a:off x="1198880" y="1241425"/>
            <a:ext cx="9890125" cy="1751330"/>
          </a:xfrm>
          <a:prstGeom prst="rect">
            <a:avLst/>
          </a:prstGeom>
        </p:spPr>
      </p:pic>
      <p:pic>
        <p:nvPicPr>
          <p:cNvPr id="17" name="图片 1"/>
          <p:cNvPicPr>
            <a:picLocks noChangeAspect="1"/>
          </p:cNvPicPr>
          <p:nvPr/>
        </p:nvPicPr>
        <p:blipFill>
          <a:blip r:embed="rId2"/>
          <a:srcRect l="3685" t="14388" r="7329" b="11735"/>
          <a:stretch>
            <a:fillRect/>
          </a:stretch>
        </p:blipFill>
        <p:spPr>
          <a:xfrm>
            <a:off x="3737610" y="3154045"/>
            <a:ext cx="4813300" cy="810895"/>
          </a:xfrm>
          <a:prstGeom prst="rect">
            <a:avLst/>
          </a:prstGeom>
          <a:noFill/>
          <a:ln>
            <a:noFill/>
          </a:ln>
        </p:spPr>
      </p:pic>
      <p:pic>
        <p:nvPicPr>
          <p:cNvPr id="18" name="图片 17"/>
          <p:cNvPicPr>
            <a:picLocks noChangeAspect="1"/>
          </p:cNvPicPr>
          <p:nvPr/>
        </p:nvPicPr>
        <p:blipFill>
          <a:blip r:embed="rId3"/>
          <a:stretch>
            <a:fillRect/>
          </a:stretch>
        </p:blipFill>
        <p:spPr>
          <a:xfrm>
            <a:off x="1916430" y="4135120"/>
            <a:ext cx="8359775" cy="5721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442557" y="672584"/>
            <a:ext cx="1402080" cy="368300"/>
          </a:xfrm>
          <a:prstGeom prst="rect">
            <a:avLst/>
          </a:prstGeom>
        </p:spPr>
        <p:txBody>
          <a:bodyPr wrap="none">
            <a:spAutoFit/>
          </a:bodyPr>
          <a:lstStyle/>
          <a:p>
            <a:pPr algn="ctr"/>
            <a:r>
              <a:rPr lang="zh-CN" altLang="en-US" spc="600" dirty="0">
                <a:solidFill>
                  <a:schemeClr val="tx1">
                    <a:lumMod val="75000"/>
                    <a:lumOff val="25000"/>
                  </a:schemeClr>
                </a:solidFill>
                <a:latin typeface="微软雅黑" panose="020B0503020204020204" pitchFamily="34" charset="-122"/>
                <a:ea typeface="微软雅黑" panose="020B0503020204020204" pitchFamily="34" charset="-122"/>
              </a:rPr>
              <a:t>我的理解</a:t>
            </a:r>
            <a:endParaRPr lang="zh-CN" altLang="en-US" spc="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2597421" y="838200"/>
            <a:ext cx="23241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7270480" y="838200"/>
            <a:ext cx="23241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pic>
        <p:nvPicPr>
          <p:cNvPr id="2" name="图片 1"/>
          <p:cNvPicPr>
            <a:picLocks noChangeAspect="1"/>
          </p:cNvPicPr>
          <p:nvPr>
            <p:custDataLst>
              <p:tags r:id="rId1"/>
            </p:custDataLst>
          </p:nvPr>
        </p:nvPicPr>
        <p:blipFill>
          <a:blip r:embed="rId2"/>
          <a:stretch>
            <a:fillRect/>
          </a:stretch>
        </p:blipFill>
        <p:spPr>
          <a:xfrm>
            <a:off x="1782445" y="1183640"/>
            <a:ext cx="8722995" cy="4808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442557" y="672584"/>
            <a:ext cx="1402080" cy="368300"/>
          </a:xfrm>
          <a:prstGeom prst="rect">
            <a:avLst/>
          </a:prstGeom>
        </p:spPr>
        <p:txBody>
          <a:bodyPr wrap="none">
            <a:spAutoFit/>
          </a:bodyPr>
          <a:lstStyle/>
          <a:p>
            <a:pPr algn="ctr"/>
            <a:r>
              <a:rPr lang="zh-CN" altLang="en-US" spc="600" dirty="0">
                <a:solidFill>
                  <a:schemeClr val="tx1">
                    <a:lumMod val="75000"/>
                    <a:lumOff val="25000"/>
                  </a:schemeClr>
                </a:solidFill>
                <a:latin typeface="微软雅黑" panose="020B0503020204020204" pitchFamily="34" charset="-122"/>
                <a:ea typeface="微软雅黑" panose="020B0503020204020204" pitchFamily="34" charset="-122"/>
              </a:rPr>
              <a:t>我的理解</a:t>
            </a:r>
            <a:endParaRPr lang="zh-CN" altLang="en-US" spc="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2597421" y="838200"/>
            <a:ext cx="23241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7270480" y="838200"/>
            <a:ext cx="23241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1536065" y="1506855"/>
            <a:ext cx="9215755" cy="1938020"/>
          </a:xfrm>
          <a:prstGeom prst="rect">
            <a:avLst/>
          </a:prstGeom>
          <a:noFill/>
        </p:spPr>
        <p:txBody>
          <a:bodyPr wrap="square" rtlCol="0">
            <a:spAutoFit/>
          </a:bodyPr>
          <a:p>
            <a:r>
              <a:rPr lang="zh-CN" altLang="en-US" sz="2400"/>
              <a:t>当然，计算全部序列的概率然后选出概率最大的序列当然是不可行的，因为每个位置都有词表规模的词作为候选，搜索规模会随序列的长度而指数级增长，所以需要用beam search来缩小搜索空间。</a:t>
            </a:r>
            <a:endParaRPr lang="zh-CN" altLang="en-US" sz="2400"/>
          </a:p>
          <a:p>
            <a:endParaRPr lang="zh-CN" altLang="en-US" sz="2400"/>
          </a:p>
          <a:p>
            <a:r>
              <a:rPr lang="zh-CN" altLang="en-US" sz="2400"/>
              <a:t>而这个过程就好像：是机器翻译，自动摘要，即encoder-decoder。</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email"/>
          <a:stretch>
            <a:fillRect/>
          </a:stretch>
        </p:blipFill>
        <p:spPr>
          <a:xfrm>
            <a:off x="32" y="10795"/>
            <a:ext cx="12192000" cy="6857999"/>
          </a:xfrm>
          <a:prstGeom prst="rect">
            <a:avLst/>
          </a:prstGeom>
        </p:spPr>
      </p:pic>
      <p:sp>
        <p:nvSpPr>
          <p:cNvPr id="16" name="任意多边形 15"/>
          <p:cNvSpPr/>
          <p:nvPr/>
        </p:nvSpPr>
        <p:spPr>
          <a:xfrm>
            <a:off x="3935857" y="1269492"/>
            <a:ext cx="4320000" cy="4320000"/>
          </a:xfrm>
          <a:custGeom>
            <a:avLst/>
            <a:gdLst>
              <a:gd name="connsiteX0" fmla="*/ 2487168 w 4974336"/>
              <a:gd name="connsiteY0" fmla="*/ 0 h 4974336"/>
              <a:gd name="connsiteX1" fmla="*/ 2741467 w 4974336"/>
              <a:gd name="connsiteY1" fmla="*/ 12841 h 4974336"/>
              <a:gd name="connsiteX2" fmla="*/ 2894417 w 4974336"/>
              <a:gd name="connsiteY2" fmla="*/ 36184 h 4974336"/>
              <a:gd name="connsiteX3" fmla="*/ 2882641 w 4974336"/>
              <a:gd name="connsiteY3" fmla="*/ 74118 h 4974336"/>
              <a:gd name="connsiteX4" fmla="*/ 2871216 w 4974336"/>
              <a:gd name="connsiteY4" fmla="*/ 187452 h 4974336"/>
              <a:gd name="connsiteX5" fmla="*/ 3433572 w 4974336"/>
              <a:gd name="connsiteY5" fmla="*/ 749808 h 4974336"/>
              <a:gd name="connsiteX6" fmla="*/ 3899887 w 4974336"/>
              <a:gd name="connsiteY6" fmla="*/ 501871 h 4974336"/>
              <a:gd name="connsiteX7" fmla="*/ 3923268 w 4974336"/>
              <a:gd name="connsiteY7" fmla="*/ 458794 h 4974336"/>
              <a:gd name="connsiteX8" fmla="*/ 4069238 w 4974336"/>
              <a:gd name="connsiteY8" fmla="*/ 567948 h 4974336"/>
              <a:gd name="connsiteX9" fmla="*/ 4974336 w 4974336"/>
              <a:gd name="connsiteY9" fmla="*/ 2487168 h 4974336"/>
              <a:gd name="connsiteX10" fmla="*/ 2487168 w 4974336"/>
              <a:gd name="connsiteY10" fmla="*/ 4974336 h 4974336"/>
              <a:gd name="connsiteX11" fmla="*/ 0 w 4974336"/>
              <a:gd name="connsiteY11" fmla="*/ 2487168 h 4974336"/>
              <a:gd name="connsiteX12" fmla="*/ 2487168 w 4974336"/>
              <a:gd name="connsiteY12" fmla="*/ 0 h 497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336" h="4974336">
                <a:moveTo>
                  <a:pt x="2487168" y="0"/>
                </a:moveTo>
                <a:cubicBezTo>
                  <a:pt x="2573020" y="0"/>
                  <a:pt x="2657855" y="4350"/>
                  <a:pt x="2741467" y="12841"/>
                </a:cubicBezTo>
                <a:lnTo>
                  <a:pt x="2894417" y="36184"/>
                </a:lnTo>
                <a:lnTo>
                  <a:pt x="2882641" y="74118"/>
                </a:lnTo>
                <a:cubicBezTo>
                  <a:pt x="2875150" y="110726"/>
                  <a:pt x="2871216" y="148629"/>
                  <a:pt x="2871216" y="187452"/>
                </a:cubicBezTo>
                <a:cubicBezTo>
                  <a:pt x="2871216" y="498033"/>
                  <a:pt x="3122991" y="749808"/>
                  <a:pt x="3433572" y="749808"/>
                </a:cubicBezTo>
                <a:cubicBezTo>
                  <a:pt x="3627685" y="749808"/>
                  <a:pt x="3798827" y="651459"/>
                  <a:pt x="3899887" y="501871"/>
                </a:cubicBezTo>
                <a:lnTo>
                  <a:pt x="3923268" y="458794"/>
                </a:lnTo>
                <a:lnTo>
                  <a:pt x="4069238" y="567948"/>
                </a:lnTo>
                <a:cubicBezTo>
                  <a:pt x="4622004" y="1024132"/>
                  <a:pt x="4974336" y="1714504"/>
                  <a:pt x="4974336" y="2487168"/>
                </a:cubicBezTo>
                <a:cubicBezTo>
                  <a:pt x="4974336" y="3860793"/>
                  <a:pt x="3860793" y="4974336"/>
                  <a:pt x="2487168" y="4974336"/>
                </a:cubicBezTo>
                <a:cubicBezTo>
                  <a:pt x="1113543" y="4974336"/>
                  <a:pt x="0" y="3860793"/>
                  <a:pt x="0" y="2487168"/>
                </a:cubicBezTo>
                <a:cubicBezTo>
                  <a:pt x="0" y="1113543"/>
                  <a:pt x="1113543" y="0"/>
                  <a:pt x="2487168" y="0"/>
                </a:cubicBezTo>
                <a:close/>
              </a:path>
            </a:pathLst>
          </a:custGeom>
          <a:noFill/>
          <a:ln w="38100">
            <a:solidFill>
              <a:srgbClr val="A9B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4575302" y="2317537"/>
            <a:ext cx="3040380" cy="1753235"/>
          </a:xfrm>
          <a:prstGeom prst="rect">
            <a:avLst/>
          </a:prstGeom>
          <a:noFill/>
        </p:spPr>
        <p:txBody>
          <a:bodyPr wrap="square" rtlCol="0">
            <a:spAutoFit/>
          </a:bodyPr>
          <a:lstStyle/>
          <a:p>
            <a:pPr algn="ctr"/>
            <a:r>
              <a:rPr lang="zh-CN" altLang="en-US" sz="5400" b="1" dirty="0">
                <a:solidFill>
                  <a:schemeClr val="tx2"/>
                </a:solidFill>
                <a:latin typeface="华文行楷" panose="02010800040101010101" pitchFamily="2" charset="-122"/>
                <a:ea typeface="华文行楷" panose="02010800040101010101" pitchFamily="2" charset="-122"/>
              </a:rPr>
              <a:t>最原始的模型</a:t>
            </a:r>
            <a:endParaRPr lang="zh-CN" altLang="en-US" sz="5400" b="1" dirty="0">
              <a:solidFill>
                <a:schemeClr val="tx2"/>
              </a:solidFill>
              <a:latin typeface="华文行楷" panose="02010800040101010101" pitchFamily="2" charset="-122"/>
              <a:ea typeface="华文行楷" panose="02010800040101010101" pitchFamily="2" charset="-122"/>
            </a:endParaRPr>
          </a:p>
        </p:txBody>
      </p:sp>
      <p:cxnSp>
        <p:nvCxnSpPr>
          <p:cNvPr id="27" name="直接连接符 26"/>
          <p:cNvCxnSpPr/>
          <p:nvPr/>
        </p:nvCxnSpPr>
        <p:spPr>
          <a:xfrm>
            <a:off x="4958896" y="4714022"/>
            <a:ext cx="227527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919745" y="4249397"/>
            <a:ext cx="2350954" cy="368300"/>
          </a:xfrm>
          <a:prstGeom prst="rect">
            <a:avLst/>
          </a:prstGeom>
          <a:noFill/>
        </p:spPr>
        <p:txBody>
          <a:bodyPr wrap="square" rtlCol="0">
            <a:spAutoFit/>
          </a:bodyPr>
          <a:lstStyle/>
          <a:p>
            <a:pPr algn="ctr"/>
            <a:r>
              <a:rPr lang="zh-CN" altLang="en-US" spc="300" dirty="0" smtClean="0">
                <a:latin typeface="华文行楷" panose="02010800040101010101" pitchFamily="2" charset="-122"/>
                <a:ea typeface="华文行楷" panose="02010800040101010101" pitchFamily="2" charset="-122"/>
              </a:rPr>
              <a:t>图像标注问题</a:t>
            </a:r>
            <a:endParaRPr lang="zh-CN" altLang="en-US" spc="300" dirty="0" smtClean="0">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连接符 20"/>
          <p:cNvCxnSpPr/>
          <p:nvPr/>
        </p:nvCxnSpPr>
        <p:spPr>
          <a:xfrm rot="16200000" flipH="1" flipV="1">
            <a:off x="11089770" y="4947057"/>
            <a:ext cx="0" cy="2160000"/>
          </a:xfrm>
          <a:prstGeom prst="line">
            <a:avLst/>
          </a:prstGeom>
          <a:ln w="9525">
            <a:gradFill>
              <a:gsLst>
                <a:gs pos="20000">
                  <a:srgbClr val="91ABCB"/>
                </a:gs>
                <a:gs pos="42000">
                  <a:srgbClr val="304864"/>
                </a:gs>
                <a:gs pos="60000">
                  <a:srgbClr val="304864"/>
                </a:gs>
                <a:gs pos="1818">
                  <a:srgbClr val="D5DFEB"/>
                </a:gs>
                <a:gs pos="99091">
                  <a:srgbClr val="D5DFEB"/>
                </a:gs>
                <a:gs pos="81000">
                  <a:srgbClr val="91ABCB"/>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flipH="1" flipV="1">
            <a:off x="9312000" y="2704371"/>
            <a:ext cx="0" cy="5760000"/>
          </a:xfrm>
          <a:prstGeom prst="line">
            <a:avLst/>
          </a:prstGeom>
          <a:ln w="9525">
            <a:gradFill>
              <a:gsLst>
                <a:gs pos="20000">
                  <a:srgbClr val="91ABCB"/>
                </a:gs>
                <a:gs pos="42000">
                  <a:srgbClr val="304864"/>
                </a:gs>
                <a:gs pos="60000">
                  <a:srgbClr val="304864"/>
                </a:gs>
                <a:gs pos="1818">
                  <a:srgbClr val="D5DFEB"/>
                </a:gs>
                <a:gs pos="99091">
                  <a:srgbClr val="D5DFEB"/>
                </a:gs>
                <a:gs pos="81000">
                  <a:srgbClr val="91ABC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502285" y="205740"/>
            <a:ext cx="3256280" cy="706120"/>
          </a:xfrm>
          <a:prstGeom prst="rect">
            <a:avLst/>
          </a:prstGeom>
          <a:gradFill>
            <a:gsLst>
              <a:gs pos="0">
                <a:srgbClr val="1C4885"/>
              </a:gs>
              <a:gs pos="100000">
                <a:srgbClr val="0070C0">
                  <a:alpha val="7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H="1">
            <a:off x="229781" y="206010"/>
            <a:ext cx="0" cy="4320000"/>
          </a:xfrm>
          <a:prstGeom prst="line">
            <a:avLst/>
          </a:prstGeom>
          <a:ln w="28575">
            <a:gradFill>
              <a:gsLst>
                <a:gs pos="20000">
                  <a:srgbClr val="91ABCB"/>
                </a:gs>
                <a:gs pos="42000">
                  <a:srgbClr val="304864"/>
                </a:gs>
                <a:gs pos="60000">
                  <a:srgbClr val="304864"/>
                </a:gs>
                <a:gs pos="1818">
                  <a:srgbClr val="D5DFEB"/>
                </a:gs>
                <a:gs pos="99091">
                  <a:srgbClr val="D5DFEB"/>
                </a:gs>
                <a:gs pos="81000">
                  <a:srgbClr val="91ABCB"/>
                </a:gs>
              </a:gsLst>
              <a:lin ang="5400000" scaled="1"/>
            </a:gra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02352" y="205990"/>
            <a:ext cx="5762172" cy="706755"/>
          </a:xfrm>
          <a:prstGeom prst="rect">
            <a:avLst/>
          </a:prstGeom>
          <a:noFill/>
        </p:spPr>
        <p:txBody>
          <a:bodyPr wrap="square" rtlCol="0">
            <a:spAutoFit/>
          </a:bodyPr>
          <a:lstStyle/>
          <a:p>
            <a:pPr algn="l"/>
            <a:r>
              <a:rPr lang="en-US" altLang="zh-CN" sz="4000" b="1" dirty="0" smtClean="0">
                <a:solidFill>
                  <a:schemeClr val="bg1"/>
                </a:solidFill>
                <a:latin typeface="微软雅黑" panose="020B0503020204020204" pitchFamily="34" charset="-122"/>
                <a:ea typeface="微软雅黑" panose="020B0503020204020204" pitchFamily="34" charset="-122"/>
              </a:rPr>
              <a:t>m-RNN</a:t>
            </a:r>
            <a:r>
              <a:rPr lang="zh-CN" altLang="en-US" sz="4000" b="1" dirty="0" smtClean="0">
                <a:solidFill>
                  <a:schemeClr val="bg1"/>
                </a:solidFill>
                <a:latin typeface="微软雅黑" panose="020B0503020204020204" pitchFamily="34" charset="-122"/>
                <a:ea typeface="微软雅黑" panose="020B0503020204020204" pitchFamily="34" charset="-122"/>
              </a:rPr>
              <a:t>模型</a:t>
            </a:r>
            <a:endParaRPr lang="zh-CN" altLang="en-US" sz="4000" b="1" dirty="0" smtClean="0">
              <a:solidFill>
                <a:schemeClr val="bg1"/>
              </a:solidFill>
              <a:latin typeface="微软雅黑" panose="020B0503020204020204" pitchFamily="34" charset="-122"/>
              <a:ea typeface="微软雅黑" panose="020B0503020204020204" pitchFamily="34" charset="-122"/>
            </a:endParaRPr>
          </a:p>
        </p:txBody>
      </p:sp>
      <p:sp>
        <p:nvSpPr>
          <p:cNvPr id="16" name="平行四边形 15"/>
          <p:cNvSpPr/>
          <p:nvPr/>
        </p:nvSpPr>
        <p:spPr>
          <a:xfrm>
            <a:off x="7957366" y="5198837"/>
            <a:ext cx="827316" cy="304800"/>
          </a:xfrm>
          <a:prstGeom prst="parallelogram">
            <a:avLst>
              <a:gd name="adj" fmla="val 66565"/>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a:spLocks noChangeAspect="1"/>
          </p:cNvSpPr>
          <p:nvPr/>
        </p:nvSpPr>
        <p:spPr>
          <a:xfrm>
            <a:off x="9788242" y="4814208"/>
            <a:ext cx="571239" cy="210456"/>
          </a:xfrm>
          <a:prstGeom prst="parallelogram">
            <a:avLst>
              <a:gd name="adj" fmla="val 66565"/>
            </a:avLst>
          </a:prstGeom>
          <a:solidFill>
            <a:srgbClr val="91A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a:spLocks noChangeAspect="1"/>
          </p:cNvSpPr>
          <p:nvPr/>
        </p:nvSpPr>
        <p:spPr>
          <a:xfrm>
            <a:off x="11248571" y="5936344"/>
            <a:ext cx="372191" cy="137123"/>
          </a:xfrm>
          <a:prstGeom prst="parallelogram">
            <a:avLst>
              <a:gd name="adj" fmla="val 66565"/>
            </a:avLst>
          </a:prstGeom>
          <a:solidFill>
            <a:srgbClr val="2259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a:spLocks noChangeAspect="1"/>
          </p:cNvSpPr>
          <p:nvPr/>
        </p:nvSpPr>
        <p:spPr>
          <a:xfrm>
            <a:off x="11713029" y="4693463"/>
            <a:ext cx="300651" cy="110766"/>
          </a:xfrm>
          <a:prstGeom prst="parallelogram">
            <a:avLst>
              <a:gd name="adj" fmla="val 66565"/>
            </a:avLst>
          </a:prstGeom>
          <a:solidFill>
            <a:srgbClr val="304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72135" y="1127760"/>
            <a:ext cx="8468995" cy="2306955"/>
          </a:xfrm>
          <a:prstGeom prst="rect">
            <a:avLst/>
          </a:prstGeom>
          <a:noFill/>
        </p:spPr>
        <p:txBody>
          <a:bodyPr wrap="square" rtlCol="0">
            <a:spAutoFit/>
          </a:bodyPr>
          <a:p>
            <a:r>
              <a:rPr lang="zh-CN" altLang="en-US" sz="2400"/>
              <a:t>2014年10月，百度研究院的Junhua Mao和Wei Xu等人在arXiv上发布论文《Explain Images with Multimodal Recurrent Neural Networks》，提出了multimodal Recurrent Neural Network（即m-RNN）模型，创造性地将深度卷积神经网络CNN和深度循环神经网络RNN结合起来，用于解决图像标注和图像和语句检索等问题。</a:t>
            </a:r>
            <a:endParaRPr lang="zh-CN" altLang="en-US" sz="2400"/>
          </a:p>
        </p:txBody>
      </p:sp>
      <p:pic>
        <p:nvPicPr>
          <p:cNvPr id="59" name="图片 106" descr="IMG_256"/>
          <p:cNvPicPr>
            <a:picLocks noChangeAspect="1"/>
          </p:cNvPicPr>
          <p:nvPr/>
        </p:nvPicPr>
        <p:blipFill>
          <a:blip r:embed="rId1"/>
          <a:stretch>
            <a:fillRect/>
          </a:stretch>
        </p:blipFill>
        <p:spPr>
          <a:xfrm>
            <a:off x="718820" y="3570605"/>
            <a:ext cx="10927715" cy="245618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Horizontal)">
                                      <p:cBhvr>
                                        <p:cTn id="7" dur="500"/>
                                        <p:tgtEl>
                                          <p:spTgt spid="1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ircle(in)">
                                      <p:cBhvr>
                                        <p:cTn id="11" dur="2000"/>
                                        <p:tgtEl>
                                          <p:spTgt spid="4"/>
                                        </p:tgtEl>
                                      </p:cBhvr>
                                    </p:animEffect>
                                  </p:childTnLst>
                                </p:cTn>
                              </p:par>
                            </p:childTnLst>
                          </p:cTn>
                        </p:par>
                        <p:par>
                          <p:cTn id="12" fill="hold">
                            <p:stCondLst>
                              <p:cond delay="2500"/>
                            </p:stCondLst>
                            <p:childTnLst>
                              <p:par>
                                <p:cTn id="13" presetID="45"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2000"/>
                                        <p:tgtEl>
                                          <p:spTgt spid="11"/>
                                        </p:tgtEl>
                                      </p:cBhvr>
                                    </p:animEffect>
                                    <p:anim calcmode="lin" valueType="num">
                                      <p:cBhvr>
                                        <p:cTn id="16" dur="2000" fill="hold"/>
                                        <p:tgtEl>
                                          <p:spTgt spid="11"/>
                                        </p:tgtEl>
                                        <p:attrNameLst>
                                          <p:attrName>ppt_w</p:attrName>
                                        </p:attrNameLst>
                                      </p:cBhvr>
                                      <p:tavLst>
                                        <p:tav tm="0" fmla="#ppt_w*sin(2.5*pi*$)">
                                          <p:val>
                                            <p:fltVal val="0"/>
                                          </p:val>
                                        </p:tav>
                                        <p:tav tm="100000">
                                          <p:val>
                                            <p:fltVal val="1"/>
                                          </p:val>
                                        </p:tav>
                                      </p:tavLst>
                                    </p:anim>
                                    <p:anim calcmode="lin" valueType="num">
                                      <p:cBhvr>
                                        <p:cTn id="17" dur="2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1" grpId="0"/>
    </p:bldLst>
  </p:timing>
</p:sld>
</file>

<file path=ppt/tags/tag1.xml><?xml version="1.0" encoding="utf-8"?>
<p:tagLst xmlns:p="http://schemas.openxmlformats.org/presentationml/2006/main">
  <p:tag name="KSO_WM_UNIT_PLACING_PICTURE_USER_VIEWPORT" val="{&quot;height&quot;:4680,&quot;width&quot;:8490}"/>
</p:tagLst>
</file>

<file path=ppt/tags/tag2.xml><?xml version="1.0" encoding="utf-8"?>
<p:tagLst xmlns:p="http://schemas.openxmlformats.org/presentationml/2006/main">
  <p:tag name="KSO_WM_UNIT_PLACING_PICTURE_USER_VIEWPORT" val="{&quot;height&quot;:15840,&quot;width&quot;:1382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3048</Words>
  <Application>WPS 演示</Application>
  <PresentationFormat>宽屏</PresentationFormat>
  <Paragraphs>146</Paragraphs>
  <Slides>26</Slides>
  <Notes>10</Notes>
  <HiddenSlides>0</HiddenSlides>
  <MMClips>2</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Arial</vt:lpstr>
      <vt:lpstr>宋体</vt:lpstr>
      <vt:lpstr>Wingdings</vt:lpstr>
      <vt:lpstr>黑体</vt:lpstr>
      <vt:lpstr>华文行楷</vt:lpstr>
      <vt:lpstr>微软雅黑</vt:lpstr>
      <vt:lpstr>Calibri</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dreamsummit</dc:creator>
  <cp:lastModifiedBy>anpanman</cp:lastModifiedBy>
  <cp:revision>9</cp:revision>
  <dcterms:created xsi:type="dcterms:W3CDTF">2018-11-14T04:08:00Z</dcterms:created>
  <dcterms:modified xsi:type="dcterms:W3CDTF">2020-12-22T02:29:05Z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