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8" r:id="rId3"/>
    <p:sldId id="259" r:id="rId4"/>
    <p:sldId id="260" r:id="rId5"/>
    <p:sldId id="261" r:id="rId6"/>
    <p:sldId id="263" r:id="rId7"/>
    <p:sldId id="262" r:id="rId8"/>
    <p:sldId id="264" r:id="rId9"/>
    <p:sldId id="266" r:id="rId10"/>
    <p:sldId id="265" r:id="rId11"/>
    <p:sldId id="267" r:id="rId12"/>
    <p:sldId id="268" r:id="rId13"/>
    <p:sldId id="269" r:id="rId14"/>
    <p:sldId id="278" r:id="rId15"/>
    <p:sldId id="270" r:id="rId16"/>
    <p:sldId id="279" r:id="rId17"/>
    <p:sldId id="272" r:id="rId18"/>
    <p:sldId id="271"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Rg st="1" end="22"/>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4674"/>
  </p:normalViewPr>
  <p:slideViewPr>
    <p:cSldViewPr snapToGrid="0" snapToObjects="1">
      <p:cViewPr>
        <p:scale>
          <a:sx n="100" d="100"/>
          <a:sy n="100" d="100"/>
        </p:scale>
        <p:origin x="92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5547B-2BC3-B746-A9D2-B39A4D1F797B}" type="datetimeFigureOut">
              <a:rPr kumimoji="1" lang="zh-CN" altLang="en-US" smtClean="0"/>
              <a:t>2018/6/13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EBBC8-8F3C-9947-A394-B618CCF3195C}" type="slidenum">
              <a:rPr kumimoji="1" lang="zh-CN" altLang="en-US" smtClean="0"/>
              <a:t>‹#›</a:t>
            </a:fld>
            <a:endParaRPr kumimoji="1" lang="zh-CN" altLang="en-US"/>
          </a:p>
        </p:txBody>
      </p:sp>
    </p:spTree>
    <p:extLst>
      <p:ext uri="{BB962C8B-B14F-4D97-AF65-F5344CB8AC3E}">
        <p14:creationId xmlns:p14="http://schemas.microsoft.com/office/powerpoint/2010/main" val="125778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8FEBBC8-8F3C-9947-A394-B618CCF3195C}" type="slidenum">
              <a:rPr kumimoji="1" lang="zh-CN" altLang="en-US" smtClean="0"/>
              <a:t>1</a:t>
            </a:fld>
            <a:endParaRPr kumimoji="1" lang="zh-CN" altLang="en-US"/>
          </a:p>
        </p:txBody>
      </p:sp>
    </p:spTree>
    <p:extLst>
      <p:ext uri="{BB962C8B-B14F-4D97-AF65-F5344CB8AC3E}">
        <p14:creationId xmlns:p14="http://schemas.microsoft.com/office/powerpoint/2010/main" val="1925075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C0B624EE-7372-A54A-AE20-815948E004E5}" type="datetime1">
              <a:rPr kumimoji="1" lang="zh-CN" altLang="en-US" smtClean="0"/>
              <a:t>2018/6/13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1617117-7D68-9B4C-822E-BC3CF6BA9454}" type="slidenum">
              <a:rPr kumimoji="1" lang="zh-CN" altLang="en-US" smtClean="0"/>
              <a:t>‹#›</a:t>
            </a:fld>
            <a:endParaRPr kumimoji="1" lang="zh-CN" altLang="en-US"/>
          </a:p>
        </p:txBody>
      </p:sp>
    </p:spTree>
    <p:extLst>
      <p:ext uri="{BB962C8B-B14F-4D97-AF65-F5344CB8AC3E}">
        <p14:creationId xmlns:p14="http://schemas.microsoft.com/office/powerpoint/2010/main" val="368034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18F5AB4-6FF8-AD48-A4E3-44C65428EC62}" type="datetime1">
              <a:rPr kumimoji="1" lang="zh-CN" altLang="en-US" smtClean="0"/>
              <a:t>2018/6/13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1617117-7D68-9B4C-822E-BC3CF6BA9454}" type="slidenum">
              <a:rPr kumimoji="1" lang="zh-CN" altLang="en-US" smtClean="0"/>
              <a:t>‹#›</a:t>
            </a:fld>
            <a:endParaRPr kumimoji="1" lang="zh-CN" altLang="en-US"/>
          </a:p>
        </p:txBody>
      </p:sp>
    </p:spTree>
    <p:extLst>
      <p:ext uri="{BB962C8B-B14F-4D97-AF65-F5344CB8AC3E}">
        <p14:creationId xmlns:p14="http://schemas.microsoft.com/office/powerpoint/2010/main" val="111176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3345D0B-A38F-C24F-A08D-BB49B6AA2506}" type="datetime1">
              <a:rPr kumimoji="1" lang="zh-CN" altLang="en-US" smtClean="0"/>
              <a:t>2018/6/13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1617117-7D68-9B4C-822E-BC3CF6BA9454}" type="slidenum">
              <a:rPr kumimoji="1" lang="zh-CN" altLang="en-US" smtClean="0"/>
              <a:t>‹#›</a:t>
            </a:fld>
            <a:endParaRPr kumimoji="1" lang="zh-CN" altLang="en-US"/>
          </a:p>
        </p:txBody>
      </p:sp>
    </p:spTree>
    <p:extLst>
      <p:ext uri="{BB962C8B-B14F-4D97-AF65-F5344CB8AC3E}">
        <p14:creationId xmlns:p14="http://schemas.microsoft.com/office/powerpoint/2010/main" val="22588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CDAD058-55F1-604E-994A-10CC6D4D33F5}" type="datetime1">
              <a:rPr kumimoji="1" lang="zh-CN" altLang="en-US" smtClean="0"/>
              <a:t>2018/6/13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1617117-7D68-9B4C-822E-BC3CF6BA9454}" type="slidenum">
              <a:rPr kumimoji="1" lang="zh-CN" altLang="en-US" smtClean="0"/>
              <a:t>‹#›</a:t>
            </a:fld>
            <a:endParaRPr kumimoji="1" lang="zh-CN" altLang="en-US"/>
          </a:p>
        </p:txBody>
      </p:sp>
    </p:spTree>
    <p:extLst>
      <p:ext uri="{BB962C8B-B14F-4D97-AF65-F5344CB8AC3E}">
        <p14:creationId xmlns:p14="http://schemas.microsoft.com/office/powerpoint/2010/main" val="7999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E22EA4F6-C207-E74D-ADE1-E0FD3F8776BC}" type="datetime1">
              <a:rPr kumimoji="1" lang="zh-CN" altLang="en-US" smtClean="0"/>
              <a:t>2018/6/13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1617117-7D68-9B4C-822E-BC3CF6BA9454}" type="slidenum">
              <a:rPr kumimoji="1" lang="zh-CN" altLang="en-US" smtClean="0"/>
              <a:t>‹#›</a:t>
            </a:fld>
            <a:endParaRPr kumimoji="1" lang="zh-CN" altLang="en-US"/>
          </a:p>
        </p:txBody>
      </p:sp>
    </p:spTree>
    <p:extLst>
      <p:ext uri="{BB962C8B-B14F-4D97-AF65-F5344CB8AC3E}">
        <p14:creationId xmlns:p14="http://schemas.microsoft.com/office/powerpoint/2010/main" val="201804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13E8BCA3-A080-2943-B276-CA20BF8BD1CB}" type="datetime1">
              <a:rPr kumimoji="1" lang="zh-CN" altLang="en-US" smtClean="0"/>
              <a:t>2018/6/13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1617117-7D68-9B4C-822E-BC3CF6BA9454}" type="slidenum">
              <a:rPr kumimoji="1" lang="zh-CN" altLang="en-US" smtClean="0"/>
              <a:t>‹#›</a:t>
            </a:fld>
            <a:endParaRPr kumimoji="1" lang="zh-CN" altLang="en-US"/>
          </a:p>
        </p:txBody>
      </p:sp>
    </p:spTree>
    <p:extLst>
      <p:ext uri="{BB962C8B-B14F-4D97-AF65-F5344CB8AC3E}">
        <p14:creationId xmlns:p14="http://schemas.microsoft.com/office/powerpoint/2010/main" val="2072002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BAFAC1C-FE8E-CF42-879D-9F5CB10D5008}" type="datetime1">
              <a:rPr kumimoji="1" lang="zh-CN" altLang="en-US" smtClean="0"/>
              <a:t>2018/6/13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1617117-7D68-9B4C-822E-BC3CF6BA9454}" type="slidenum">
              <a:rPr kumimoji="1" lang="zh-CN" altLang="en-US" smtClean="0"/>
              <a:t>‹#›</a:t>
            </a:fld>
            <a:endParaRPr kumimoji="1" lang="zh-CN" altLang="en-US"/>
          </a:p>
        </p:txBody>
      </p:sp>
    </p:spTree>
    <p:extLst>
      <p:ext uri="{BB962C8B-B14F-4D97-AF65-F5344CB8AC3E}">
        <p14:creationId xmlns:p14="http://schemas.microsoft.com/office/powerpoint/2010/main" val="547517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0D0E02D6-0436-8F42-A135-14DEEDE0CB84}" type="datetime1">
              <a:rPr kumimoji="1" lang="zh-CN" altLang="en-US" smtClean="0"/>
              <a:t>2018/6/13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1617117-7D68-9B4C-822E-BC3CF6BA9454}" type="slidenum">
              <a:rPr kumimoji="1" lang="zh-CN" altLang="en-US" smtClean="0"/>
              <a:t>‹#›</a:t>
            </a:fld>
            <a:endParaRPr kumimoji="1" lang="zh-CN" altLang="en-US"/>
          </a:p>
        </p:txBody>
      </p:sp>
    </p:spTree>
    <p:extLst>
      <p:ext uri="{BB962C8B-B14F-4D97-AF65-F5344CB8AC3E}">
        <p14:creationId xmlns:p14="http://schemas.microsoft.com/office/powerpoint/2010/main" val="15104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F43B94-7B06-8148-8DEF-B3351A681CD8}" type="datetime1">
              <a:rPr kumimoji="1" lang="zh-CN" altLang="en-US" smtClean="0"/>
              <a:t>2018/6/13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1617117-7D68-9B4C-822E-BC3CF6BA9454}" type="slidenum">
              <a:rPr kumimoji="1" lang="zh-CN" altLang="en-US" smtClean="0"/>
              <a:t>‹#›</a:t>
            </a:fld>
            <a:endParaRPr kumimoji="1" lang="zh-CN" altLang="en-US"/>
          </a:p>
        </p:txBody>
      </p:sp>
    </p:spTree>
    <p:extLst>
      <p:ext uri="{BB962C8B-B14F-4D97-AF65-F5344CB8AC3E}">
        <p14:creationId xmlns:p14="http://schemas.microsoft.com/office/powerpoint/2010/main" val="26596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B23997A-A723-4641-83A7-2DDA27F4B58C}" type="datetime1">
              <a:rPr kumimoji="1" lang="zh-CN" altLang="en-US" smtClean="0"/>
              <a:t>2018/6/13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1617117-7D68-9B4C-822E-BC3CF6BA9454}" type="slidenum">
              <a:rPr kumimoji="1" lang="zh-CN" altLang="en-US" smtClean="0"/>
              <a:t>‹#›</a:t>
            </a:fld>
            <a:endParaRPr kumimoji="1" lang="zh-CN" altLang="en-US"/>
          </a:p>
        </p:txBody>
      </p:sp>
    </p:spTree>
    <p:extLst>
      <p:ext uri="{BB962C8B-B14F-4D97-AF65-F5344CB8AC3E}">
        <p14:creationId xmlns:p14="http://schemas.microsoft.com/office/powerpoint/2010/main" val="1130301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97A70744-3A11-4B48-A73C-7B0396A486EB}" type="datetime1">
              <a:rPr kumimoji="1" lang="zh-CN" altLang="en-US" smtClean="0"/>
              <a:t>2018/6/13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1617117-7D68-9B4C-822E-BC3CF6BA9454}" type="slidenum">
              <a:rPr kumimoji="1" lang="zh-CN" altLang="en-US" smtClean="0"/>
              <a:t>‹#›</a:t>
            </a:fld>
            <a:endParaRPr kumimoji="1" lang="zh-CN" altLang="en-US"/>
          </a:p>
        </p:txBody>
      </p:sp>
    </p:spTree>
    <p:extLst>
      <p:ext uri="{BB962C8B-B14F-4D97-AF65-F5344CB8AC3E}">
        <p14:creationId xmlns:p14="http://schemas.microsoft.com/office/powerpoint/2010/main" val="3437759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72E2D-A26A-2F42-912F-52166A6CB626}" type="datetime1">
              <a:rPr kumimoji="1" lang="zh-CN" altLang="en-US" smtClean="0"/>
              <a:t>2018/6/13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17117-7D68-9B4C-822E-BC3CF6BA9454}" type="slidenum">
              <a:rPr kumimoji="1" lang="zh-CN" altLang="en-US" smtClean="0"/>
              <a:t>‹#›</a:t>
            </a:fld>
            <a:endParaRPr kumimoji="1" lang="zh-CN" altLang="en-US"/>
          </a:p>
        </p:txBody>
      </p:sp>
    </p:spTree>
    <p:extLst>
      <p:ext uri="{BB962C8B-B14F-4D97-AF65-F5344CB8AC3E}">
        <p14:creationId xmlns:p14="http://schemas.microsoft.com/office/powerpoint/2010/main" val="440967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6.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5" Type="http://schemas.openxmlformats.org/officeDocument/2006/relationships/image" Target="../media/image4.jpeg"/><Relationship Id="rId6" Type="http://schemas.microsoft.com/office/2007/relationships/hdphoto" Target="../media/hdphoto2.wdp"/><Relationship Id="rId7" Type="http://schemas.openxmlformats.org/officeDocument/2006/relationships/image" Target="../media/image5.jpeg"/><Relationship Id="rId8"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5.wdp"/><Relationship Id="rId5" Type="http://schemas.microsoft.com/office/2007/relationships/hdphoto" Target="../media/hdphoto6.wdp"/><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7.wdp"/><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9.png"/><Relationship Id="rId8"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0"/>
            <a:ext cx="2438400"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9E0848"/>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1" name="文本框 10"/>
          <p:cNvSpPr txBox="1"/>
          <p:nvPr/>
        </p:nvSpPr>
        <p:spPr>
          <a:xfrm>
            <a:off x="2772013" y="2370667"/>
            <a:ext cx="6647974" cy="1200329"/>
          </a:xfrm>
          <a:prstGeom prst="rect">
            <a:avLst/>
          </a:prstGeom>
          <a:noFill/>
        </p:spPr>
        <p:txBody>
          <a:bodyPr wrap="none" rtlCol="0">
            <a:spAutoFit/>
          </a:bodyPr>
          <a:lstStyle/>
          <a:p>
            <a:r>
              <a:rPr kumimoji="1" lang="zh-CN" altLang="en-US" sz="3600" dirty="0" smtClean="0">
                <a:latin typeface="Microsoft YaHei" charset="-122"/>
                <a:ea typeface="Microsoft YaHei" charset="-122"/>
                <a:cs typeface="Microsoft YaHei" charset="-122"/>
              </a:rPr>
              <a:t>基于小波变换与循环神经网络的</a:t>
            </a:r>
            <a:endParaRPr kumimoji="1" lang="en-US" altLang="zh-CN" sz="3600" dirty="0" smtClean="0">
              <a:latin typeface="Microsoft YaHei" charset="-122"/>
              <a:ea typeface="Microsoft YaHei" charset="-122"/>
              <a:cs typeface="Microsoft YaHei" charset="-122"/>
            </a:endParaRPr>
          </a:p>
          <a:p>
            <a:r>
              <a:rPr kumimoji="1" lang="zh-CN" altLang="en-US" sz="3600" dirty="0">
                <a:latin typeface="Microsoft YaHei" charset="-122"/>
                <a:ea typeface="Microsoft YaHei" charset="-122"/>
                <a:cs typeface="Microsoft YaHei" charset="-122"/>
              </a:rPr>
              <a:t> </a:t>
            </a:r>
            <a:r>
              <a:rPr kumimoji="1" lang="zh-CN" altLang="en-US" sz="3600" dirty="0" smtClean="0">
                <a:latin typeface="Microsoft YaHei" charset="-122"/>
                <a:ea typeface="Microsoft YaHei" charset="-122"/>
                <a:cs typeface="Microsoft YaHei" charset="-122"/>
              </a:rPr>
              <a:t>      在线手写签名识别方法</a:t>
            </a:r>
            <a:endParaRPr kumimoji="1" lang="zh-CN" altLang="en-US" sz="3600" dirty="0">
              <a:latin typeface="Microsoft YaHei" charset="-122"/>
              <a:ea typeface="Microsoft YaHei" charset="-122"/>
              <a:cs typeface="Microsoft YaHei" charset="-122"/>
            </a:endParaRPr>
          </a:p>
        </p:txBody>
      </p:sp>
      <p:sp>
        <p:nvSpPr>
          <p:cNvPr id="12" name="矩形 11"/>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sp>
        <p:nvSpPr>
          <p:cNvPr id="13" name="文本框 12"/>
          <p:cNvSpPr txBox="1"/>
          <p:nvPr/>
        </p:nvSpPr>
        <p:spPr>
          <a:xfrm>
            <a:off x="8349818" y="4549577"/>
            <a:ext cx="1980029" cy="400110"/>
          </a:xfrm>
          <a:prstGeom prst="rect">
            <a:avLst/>
          </a:prstGeom>
          <a:noFill/>
        </p:spPr>
        <p:txBody>
          <a:bodyPr wrap="none" rtlCol="0">
            <a:spAutoFit/>
          </a:bodyPr>
          <a:lstStyle/>
          <a:p>
            <a:r>
              <a:rPr kumimoji="1" lang="zh-CN" altLang="en-US" sz="2000" smtClean="0">
                <a:latin typeface="Microsoft YaHei" charset="-122"/>
                <a:ea typeface="Microsoft YaHei" charset="-122"/>
                <a:cs typeface="Microsoft YaHei" charset="-122"/>
              </a:rPr>
              <a:t>报告人：刘欣益</a:t>
            </a:r>
            <a:endParaRPr kumimoji="1" lang="en-US" altLang="zh-CN" sz="2000" dirty="0" smtClean="0">
              <a:latin typeface="Microsoft YaHei" charset="-122"/>
              <a:ea typeface="Microsoft YaHei" charset="-122"/>
              <a:cs typeface="Microsoft YaHei" charset="-122"/>
            </a:endParaRPr>
          </a:p>
        </p:txBody>
      </p:sp>
      <p:sp>
        <p:nvSpPr>
          <p:cNvPr id="19" name="幻灯片编号占位符 18"/>
          <p:cNvSpPr>
            <a:spLocks noGrp="1"/>
          </p:cNvSpPr>
          <p:nvPr>
            <p:ph type="sldNum" sz="quarter" idx="12"/>
          </p:nvPr>
        </p:nvSpPr>
        <p:spPr>
          <a:xfrm>
            <a:off x="9419987" y="6492875"/>
            <a:ext cx="2743200" cy="365125"/>
          </a:xfrm>
        </p:spPr>
        <p:txBody>
          <a:bodyPr/>
          <a:lstStyle/>
          <a:p>
            <a:fld id="{B1617117-7D68-9B4C-822E-BC3CF6BA9454}" type="slidenum">
              <a:rPr kumimoji="1" lang="zh-CN" altLang="en-US" sz="1800" b="1" smtClean="0">
                <a:solidFill>
                  <a:schemeClr val="tx1"/>
                </a:solidFill>
              </a:rPr>
              <a:t>1</a:t>
            </a:fld>
            <a:endParaRPr kumimoji="1" lang="zh-CN" altLang="en-US" sz="1800" b="1">
              <a:solidFill>
                <a:schemeClr val="tx1"/>
              </a:solidFill>
            </a:endParaRPr>
          </a:p>
        </p:txBody>
      </p:sp>
    </p:spTree>
    <p:extLst>
      <p:ext uri="{BB962C8B-B14F-4D97-AF65-F5344CB8AC3E}">
        <p14:creationId xmlns:p14="http://schemas.microsoft.com/office/powerpoint/2010/main" val="1807270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编号占位符 7"/>
          <p:cNvSpPr>
            <a:spLocks noGrp="1"/>
          </p:cNvSpPr>
          <p:nvPr>
            <p:ph type="sldNum" sz="quarter" idx="12"/>
          </p:nvPr>
        </p:nvSpPr>
        <p:spPr>
          <a:xfrm>
            <a:off x="9436100" y="6492875"/>
            <a:ext cx="2743200" cy="365125"/>
          </a:xfrm>
        </p:spPr>
        <p:txBody>
          <a:bodyPr/>
          <a:lstStyle/>
          <a:p>
            <a:fld id="{B1617117-7D68-9B4C-822E-BC3CF6BA9454}" type="slidenum">
              <a:rPr kumimoji="1" lang="zh-CN" altLang="en-US" sz="1800" b="1" smtClean="0">
                <a:solidFill>
                  <a:schemeClr val="tx1"/>
                </a:solidFill>
              </a:rPr>
              <a:t>10</a:t>
            </a:fld>
            <a:endParaRPr kumimoji="1" lang="zh-CN" altLang="en-US" sz="1800" b="1">
              <a:solidFill>
                <a:schemeClr val="tx1"/>
              </a:solidFill>
            </a:endParaRPr>
          </a:p>
        </p:txBody>
      </p:sp>
      <p:grpSp>
        <p:nvGrpSpPr>
          <p:cNvPr id="12" name="组 11"/>
          <p:cNvGrpSpPr/>
          <p:nvPr/>
        </p:nvGrpSpPr>
        <p:grpSpPr>
          <a:xfrm>
            <a:off x="0" y="69057"/>
            <a:ext cx="12192000" cy="662781"/>
            <a:chOff x="0" y="69057"/>
            <a:chExt cx="12192000" cy="662781"/>
          </a:xfrm>
        </p:grpSpPr>
        <p:cxnSp>
          <p:nvCxnSpPr>
            <p:cNvPr id="13" name="直线连接符 12"/>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矩形 14"/>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sp>
        <p:nvSpPr>
          <p:cNvPr id="16" name="文本框 15"/>
          <p:cNvSpPr txBox="1"/>
          <p:nvPr/>
        </p:nvSpPr>
        <p:spPr>
          <a:xfrm>
            <a:off x="1524000" y="1253067"/>
            <a:ext cx="4532010" cy="461665"/>
          </a:xfrm>
          <a:prstGeom prst="rect">
            <a:avLst/>
          </a:prstGeom>
          <a:noFill/>
        </p:spPr>
        <p:txBody>
          <a:bodyPr wrap="none" rtlCol="0">
            <a:spAutoFit/>
          </a:bodyPr>
          <a:lstStyle/>
          <a:p>
            <a:pPr marL="342900" indent="-342900">
              <a:buFont typeface="Wingdings" charset="2"/>
              <a:buChar char="Ø"/>
            </a:pPr>
            <a:r>
              <a:rPr kumimoji="1" lang="zh-CN" altLang="en-US" sz="2400" dirty="0" smtClean="0">
                <a:latin typeface="Microsoft YaHei" charset="-122"/>
                <a:ea typeface="Microsoft YaHei" charset="-122"/>
                <a:cs typeface="Microsoft YaHei" charset="-122"/>
              </a:rPr>
              <a:t>循环神经网络结构与度量学习</a:t>
            </a:r>
            <a:endParaRPr kumimoji="1" lang="zh-CN" altLang="en-US" sz="2400" dirty="0">
              <a:latin typeface="Microsoft YaHei" charset="-122"/>
              <a:ea typeface="Microsoft YaHei" charset="-122"/>
              <a:cs typeface="Microsoft YaHei" charset="-122"/>
            </a:endParaRPr>
          </a:p>
        </p:txBody>
      </p:sp>
      <p:pic>
        <p:nvPicPr>
          <p:cNvPr id="17" name="图片 16"/>
          <p:cNvPicPr/>
          <p:nvPr/>
        </p:nvPicPr>
        <p:blipFill>
          <a:blip r:embed="rId3" cstate="print">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2815379" y="2174406"/>
            <a:ext cx="6921288" cy="3017189"/>
          </a:xfrm>
          <a:prstGeom prst="rect">
            <a:avLst/>
          </a:prstGeom>
        </p:spPr>
      </p:pic>
      <p:sp>
        <p:nvSpPr>
          <p:cNvPr id="18" name="文本框 17"/>
          <p:cNvSpPr txBox="1"/>
          <p:nvPr/>
        </p:nvSpPr>
        <p:spPr>
          <a:xfrm>
            <a:off x="186267" y="109072"/>
            <a:ext cx="2339102" cy="523220"/>
          </a:xfrm>
          <a:prstGeom prst="rect">
            <a:avLst/>
          </a:prstGeom>
          <a:noFill/>
        </p:spPr>
        <p:txBody>
          <a:bodyPr wrap="none" rtlCol="0">
            <a:spAutoFit/>
          </a:bodyPr>
          <a:lstStyle/>
          <a:p>
            <a:r>
              <a:rPr kumimoji="1" lang="zh-CN" altLang="en-US" sz="2800" b="1" smtClean="0"/>
              <a:t>循环神经网络</a:t>
            </a:r>
            <a:endParaRPr kumimoji="1" lang="zh-CN" altLang="en-US" sz="2800" b="1"/>
          </a:p>
        </p:txBody>
      </p:sp>
    </p:spTree>
    <p:extLst>
      <p:ext uri="{BB962C8B-B14F-4D97-AF65-F5344CB8AC3E}">
        <p14:creationId xmlns:p14="http://schemas.microsoft.com/office/powerpoint/2010/main" val="407052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a:xfrm>
            <a:off x="9436100" y="6492875"/>
            <a:ext cx="2743200" cy="365125"/>
          </a:xfrm>
        </p:spPr>
        <p:txBody>
          <a:bodyPr/>
          <a:lstStyle/>
          <a:p>
            <a:fld id="{B1617117-7D68-9B4C-822E-BC3CF6BA9454}" type="slidenum">
              <a:rPr kumimoji="1" lang="zh-CN" altLang="en-US" sz="1800" b="1" smtClean="0">
                <a:solidFill>
                  <a:schemeClr val="tx1"/>
                </a:solidFill>
              </a:rPr>
              <a:t>11</a:t>
            </a:fld>
            <a:endParaRPr kumimoji="1" lang="zh-CN" altLang="en-US" sz="1800" b="1">
              <a:solidFill>
                <a:schemeClr val="tx1"/>
              </a:solidFill>
            </a:endParaRPr>
          </a:p>
        </p:txBody>
      </p:sp>
      <p:grpSp>
        <p:nvGrpSpPr>
          <p:cNvPr id="5" name="组 4"/>
          <p:cNvGrpSpPr/>
          <p:nvPr/>
        </p:nvGrpSpPr>
        <p:grpSpPr>
          <a:xfrm>
            <a:off x="0" y="69057"/>
            <a:ext cx="12192000" cy="662781"/>
            <a:chOff x="0" y="69057"/>
            <a:chExt cx="12192000" cy="662781"/>
          </a:xfrm>
        </p:grpSpPr>
        <p:cxnSp>
          <p:nvCxnSpPr>
            <p:cNvPr id="6" name="直线连接符 5"/>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矩形 7"/>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sp>
        <p:nvSpPr>
          <p:cNvPr id="12" name="文本框 11"/>
          <p:cNvSpPr txBox="1"/>
          <p:nvPr/>
        </p:nvSpPr>
        <p:spPr>
          <a:xfrm>
            <a:off x="186267" y="109072"/>
            <a:ext cx="2339102" cy="523220"/>
          </a:xfrm>
          <a:prstGeom prst="rect">
            <a:avLst/>
          </a:prstGeom>
          <a:noFill/>
        </p:spPr>
        <p:txBody>
          <a:bodyPr wrap="none" rtlCol="0">
            <a:spAutoFit/>
          </a:bodyPr>
          <a:lstStyle/>
          <a:p>
            <a:r>
              <a:rPr kumimoji="1" lang="zh-CN" altLang="en-US" sz="2800" b="1" smtClean="0"/>
              <a:t>循环神经网络</a:t>
            </a:r>
            <a:endParaRPr kumimoji="1" lang="zh-CN" altLang="en-US" sz="2800" b="1"/>
          </a:p>
        </p:txBody>
      </p:sp>
      <p:sp>
        <p:nvSpPr>
          <p:cNvPr id="13" name="文本框 12"/>
          <p:cNvSpPr txBox="1"/>
          <p:nvPr/>
        </p:nvSpPr>
        <p:spPr>
          <a:xfrm>
            <a:off x="511837" y="1662057"/>
            <a:ext cx="11553163" cy="461665"/>
          </a:xfrm>
          <a:prstGeom prst="rect">
            <a:avLst/>
          </a:prstGeom>
          <a:noFill/>
        </p:spPr>
        <p:txBody>
          <a:bodyPr wrap="none" rtlCol="0">
            <a:spAutoFit/>
          </a:bodyPr>
          <a:lstStyle/>
          <a:p>
            <a:pPr marL="285750" indent="-285750">
              <a:buFont typeface="Wingdings" charset="2"/>
              <a:buChar char="Ø"/>
            </a:pPr>
            <a:r>
              <a:rPr kumimoji="1" lang="zh-CN" altLang="en-US" sz="2400" dirty="0" smtClean="0">
                <a:latin typeface="Microsoft YaHei" charset="-122"/>
                <a:ea typeface="Microsoft YaHei" charset="-122"/>
                <a:cs typeface="Microsoft YaHei" charset="-122"/>
              </a:rPr>
              <a:t>为了通过网络进行决策，需要对给定测试签名度量其与模板签名的距离</a:t>
            </a:r>
            <a:r>
              <a:rPr kumimoji="1" lang="zh-CN" altLang="en-US" sz="2400" smtClean="0">
                <a:latin typeface="Microsoft YaHei" charset="-122"/>
                <a:ea typeface="Microsoft YaHei" charset="-122"/>
                <a:cs typeface="Microsoft YaHei" charset="-122"/>
              </a:rPr>
              <a:t>并进行判定</a:t>
            </a:r>
            <a:endParaRPr kumimoji="1" lang="zh-CN" altLang="en-US" sz="2400">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14" name="矩形 13"/>
              <p:cNvSpPr/>
              <p:nvPr/>
            </p:nvSpPr>
            <p:spPr>
              <a:xfrm>
                <a:off x="3261537" y="2525040"/>
                <a:ext cx="5520229" cy="11308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latin typeface="Cambria Math" charset="0"/>
                            </a:rPr>
                          </m:ctrlPr>
                        </m:sSubSupPr>
                        <m:e>
                          <m:r>
                            <a:rPr lang="zh-CN" altLang="en-US" sz="2400" i="1">
                              <a:latin typeface="Cambria Math" charset="0"/>
                            </a:rPr>
                            <m:t>𝑆𝑐𝑜𝑟𝑒</m:t>
                          </m:r>
                        </m:e>
                        <m:sub>
                          <m:r>
                            <a:rPr lang="zh-CN" altLang="en-US" sz="2400" i="1">
                              <a:latin typeface="Cambria Math" charset="0"/>
                            </a:rPr>
                            <m:t>𝑡𝑒𝑠𝑡</m:t>
                          </m:r>
                        </m:sub>
                        <m:sup>
                          <m:r>
                            <a:rPr lang="zh-CN" altLang="en-US" sz="2400" i="1">
                              <a:latin typeface="Cambria Math" charset="0"/>
                            </a:rPr>
                            <m:t>𝑖</m:t>
                          </m:r>
                        </m:sup>
                      </m:sSubSup>
                      <m:r>
                        <a:rPr lang="zh-CN" altLang="en-US" sz="2400" i="0">
                          <a:latin typeface="Cambria Math" charset="0"/>
                        </a:rPr>
                        <m:t>=</m:t>
                      </m:r>
                      <m:f>
                        <m:fPr>
                          <m:ctrlPr>
                            <a:rPr lang="zh-CN" altLang="en-US" sz="2400" i="1">
                              <a:latin typeface="Cambria Math" charset="0"/>
                            </a:rPr>
                          </m:ctrlPr>
                        </m:fPr>
                        <m:num>
                          <m:d>
                            <m:dPr>
                              <m:ctrlPr>
                                <a:rPr lang="zh-CN" altLang="en-US" sz="2400" i="1">
                                  <a:latin typeface="Cambria Math" charset="0"/>
                                </a:rPr>
                              </m:ctrlPr>
                            </m:dPr>
                            <m:e>
                              <m:r>
                                <a:rPr lang="zh-CN" altLang="en-US" sz="2400" i="1">
                                  <a:latin typeface="Cambria Math" charset="0"/>
                                </a:rPr>
                                <m:t>𝑁</m:t>
                              </m:r>
                              <m:r>
                                <a:rPr lang="zh-CN" altLang="en-US" sz="2400" i="0">
                                  <a:latin typeface="Cambria Math" charset="0"/>
                                </a:rPr>
                                <m:t>−1</m:t>
                              </m:r>
                            </m:e>
                          </m:d>
                        </m:num>
                        <m:den>
                          <m:r>
                            <a:rPr lang="zh-CN" altLang="en-US" sz="2400" i="0">
                              <a:latin typeface="Cambria Math" charset="0"/>
                            </a:rPr>
                            <m:t>2</m:t>
                          </m:r>
                        </m:den>
                      </m:f>
                      <m:f>
                        <m:fPr>
                          <m:type m:val="lin"/>
                          <m:ctrlPr>
                            <a:rPr lang="zh-CN" altLang="en-US" sz="2400" i="1">
                              <a:latin typeface="Cambria Math" charset="0"/>
                            </a:rPr>
                          </m:ctrlPr>
                        </m:fPr>
                        <m:num>
                          <m:nary>
                            <m:naryPr>
                              <m:chr m:val="∑"/>
                              <m:limLoc m:val="undOvr"/>
                              <m:ctrlPr>
                                <a:rPr lang="zh-CN" altLang="en-US" sz="2400" i="1">
                                  <a:latin typeface="Cambria Math" charset="0"/>
                                </a:rPr>
                              </m:ctrlPr>
                            </m:naryPr>
                            <m:sub>
                              <m:r>
                                <a:rPr lang="zh-CN" altLang="en-US" sz="2400" i="1">
                                  <a:latin typeface="Cambria Math" charset="0"/>
                                </a:rPr>
                                <m:t>𝑛</m:t>
                              </m:r>
                              <m:r>
                                <a:rPr lang="zh-CN" altLang="en-US" sz="2400" i="0">
                                  <a:latin typeface="Cambria Math" charset="0"/>
                                </a:rPr>
                                <m:t>=1</m:t>
                              </m:r>
                            </m:sub>
                            <m:sup>
                              <m:r>
                                <a:rPr lang="zh-CN" altLang="en-US" sz="2400" i="1">
                                  <a:latin typeface="Cambria Math" charset="0"/>
                                </a:rPr>
                                <m:t>𝑁</m:t>
                              </m:r>
                            </m:sup>
                            <m:e>
                              <m:sSubSup>
                                <m:sSubSupPr>
                                  <m:ctrlPr>
                                    <a:rPr lang="zh-CN" altLang="en-US" sz="2400" i="1">
                                      <a:latin typeface="Cambria Math" charset="0"/>
                                    </a:rPr>
                                  </m:ctrlPr>
                                </m:sSubSupPr>
                                <m:e>
                                  <m:r>
                                    <a:rPr lang="zh-CN" altLang="en-US" sz="2400" i="1">
                                      <a:latin typeface="Cambria Math" charset="0"/>
                                    </a:rPr>
                                    <m:t>𝑑</m:t>
                                  </m:r>
                                </m:e>
                                <m:sub>
                                  <m:r>
                                    <a:rPr lang="zh-CN" altLang="en-US" sz="2400" i="1">
                                      <a:latin typeface="Cambria Math" charset="0"/>
                                    </a:rPr>
                                    <m:t>𝑛</m:t>
                                  </m:r>
                                  <m:r>
                                    <a:rPr lang="zh-CN" altLang="en-US" sz="2400" i="0">
                                      <a:latin typeface="Cambria Math" charset="0"/>
                                    </a:rPr>
                                    <m:t>,</m:t>
                                  </m:r>
                                  <m:r>
                                    <a:rPr lang="zh-CN" altLang="en-US" sz="2400" i="1">
                                      <a:latin typeface="Cambria Math" charset="0"/>
                                    </a:rPr>
                                    <m:t>𝑡𝑒𝑠𝑡</m:t>
                                  </m:r>
                                </m:sub>
                                <m:sup>
                                  <m:r>
                                    <a:rPr lang="zh-CN" altLang="en-US" sz="2400" i="1">
                                      <a:latin typeface="Cambria Math" charset="0"/>
                                    </a:rPr>
                                    <m:t>𝑖</m:t>
                                  </m:r>
                                </m:sup>
                              </m:sSubSup>
                            </m:e>
                          </m:nary>
                        </m:num>
                        <m:den>
                          <m:nary>
                            <m:naryPr>
                              <m:chr m:val="∑"/>
                              <m:limLoc m:val="undOvr"/>
                              <m:supHide m:val="on"/>
                              <m:ctrlPr>
                                <a:rPr lang="zh-CN" altLang="en-US" sz="2400" i="1">
                                  <a:latin typeface="Cambria Math" charset="0"/>
                                </a:rPr>
                              </m:ctrlPr>
                            </m:naryPr>
                            <m:sub>
                              <m:r>
                                <a:rPr lang="zh-CN" altLang="en-US" sz="2400" i="1">
                                  <a:latin typeface="Cambria Math" charset="0"/>
                                </a:rPr>
                                <m:t>𝑘</m:t>
                              </m:r>
                              <m:r>
                                <a:rPr lang="zh-CN" altLang="en-US" sz="2400" i="0">
                                  <a:latin typeface="Cambria Math" charset="0"/>
                                </a:rPr>
                                <m:t>≠</m:t>
                              </m:r>
                              <m:r>
                                <a:rPr lang="zh-CN" altLang="en-US" sz="2400" i="1">
                                  <a:latin typeface="Cambria Math" charset="0"/>
                                </a:rPr>
                                <m:t>𝑙</m:t>
                              </m:r>
                            </m:sub>
                            <m:sup/>
                            <m:e>
                              <m:sSubSup>
                                <m:sSubSupPr>
                                  <m:ctrlPr>
                                    <a:rPr lang="zh-CN" altLang="en-US" sz="2400" i="1">
                                      <a:latin typeface="Cambria Math" charset="0"/>
                                    </a:rPr>
                                  </m:ctrlPr>
                                </m:sSubSupPr>
                                <m:e>
                                  <m:r>
                                    <a:rPr lang="zh-CN" altLang="en-US" sz="2400" i="1">
                                      <a:latin typeface="Cambria Math" charset="0"/>
                                    </a:rPr>
                                    <m:t>𝑑</m:t>
                                  </m:r>
                                </m:e>
                                <m:sub>
                                  <m:r>
                                    <a:rPr lang="zh-CN" altLang="en-US" sz="2400" i="1">
                                      <a:latin typeface="Cambria Math" charset="0"/>
                                    </a:rPr>
                                    <m:t>𝑘</m:t>
                                  </m:r>
                                  <m:r>
                                    <a:rPr lang="zh-CN" altLang="en-US" sz="2400" i="0">
                                      <a:latin typeface="Cambria Math" charset="0"/>
                                    </a:rPr>
                                    <m:t>,</m:t>
                                  </m:r>
                                  <m:r>
                                    <a:rPr lang="zh-CN" altLang="en-US" sz="2400" i="1">
                                      <a:latin typeface="Cambria Math" charset="0"/>
                                    </a:rPr>
                                    <m:t>𝑙</m:t>
                                  </m:r>
                                </m:sub>
                                <m:sup>
                                  <m:r>
                                    <a:rPr lang="zh-CN" altLang="en-US" sz="2400" i="1">
                                      <a:latin typeface="Cambria Math" charset="0"/>
                                    </a:rPr>
                                    <m:t>𝑖</m:t>
                                  </m:r>
                                </m:sup>
                              </m:sSubSup>
                            </m:e>
                          </m:nary>
                        </m:den>
                      </m:f>
                    </m:oMath>
                  </m:oMathPara>
                </a14:m>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3261537" y="2525040"/>
                <a:ext cx="5520229" cy="1130822"/>
              </a:xfrm>
              <a:prstGeom prst="rect">
                <a:avLst/>
              </a:prstGeom>
              <a:blipFill rotWithShape="0">
                <a:blip r:embed="rId3"/>
                <a:stretch>
                  <a:fillRect/>
                </a:stretch>
              </a:blipFill>
            </p:spPr>
            <p:txBody>
              <a:bodyPr/>
              <a:lstStyle/>
              <a:p>
                <a:r>
                  <a:rPr lang="zh-CN" altLang="en-US">
                    <a:noFill/>
                  </a:rPr>
                  <a:t> </a:t>
                </a:r>
              </a:p>
            </p:txBody>
          </p:sp>
        </mc:Fallback>
      </mc:AlternateContent>
      <p:sp>
        <p:nvSpPr>
          <p:cNvPr id="15" name="文本框 14"/>
          <p:cNvSpPr txBox="1"/>
          <p:nvPr/>
        </p:nvSpPr>
        <p:spPr>
          <a:xfrm>
            <a:off x="511837" y="4259384"/>
            <a:ext cx="8475397" cy="461665"/>
          </a:xfrm>
          <a:prstGeom prst="rect">
            <a:avLst/>
          </a:prstGeom>
          <a:noFill/>
        </p:spPr>
        <p:txBody>
          <a:bodyPr wrap="none" rtlCol="0">
            <a:spAutoFit/>
          </a:bodyPr>
          <a:lstStyle/>
          <a:p>
            <a:pPr marL="285750" indent="-285750">
              <a:buFont typeface="Wingdings" charset="2"/>
              <a:buChar char="Ø"/>
            </a:pPr>
            <a:r>
              <a:rPr kumimoji="1" lang="zh-CN" altLang="en-US" sz="2400" dirty="0" smtClean="0">
                <a:latin typeface="Microsoft YaHei" charset="-122"/>
                <a:ea typeface="Microsoft YaHei" charset="-122"/>
                <a:cs typeface="Microsoft YaHei" charset="-122"/>
              </a:rPr>
              <a:t>三元组的网络结构设计能够一定程度上增加有效训练样本组</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7741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a:xfrm>
            <a:off x="9448800" y="6468534"/>
            <a:ext cx="2743200" cy="365125"/>
          </a:xfrm>
        </p:spPr>
        <p:txBody>
          <a:bodyPr/>
          <a:lstStyle/>
          <a:p>
            <a:fld id="{B1617117-7D68-9B4C-822E-BC3CF6BA9454}" type="slidenum">
              <a:rPr kumimoji="1" lang="zh-CN" altLang="en-US" sz="1800" b="1" smtClean="0">
                <a:solidFill>
                  <a:schemeClr val="tx1"/>
                </a:solidFill>
              </a:rPr>
              <a:t>12</a:t>
            </a:fld>
            <a:endParaRPr kumimoji="1" lang="zh-CN" altLang="en-US" sz="1800" b="1">
              <a:solidFill>
                <a:schemeClr val="tx1"/>
              </a:solidFill>
            </a:endParaRPr>
          </a:p>
        </p:txBody>
      </p:sp>
      <p:grpSp>
        <p:nvGrpSpPr>
          <p:cNvPr id="5" name="组 4"/>
          <p:cNvGrpSpPr/>
          <p:nvPr/>
        </p:nvGrpSpPr>
        <p:grpSpPr>
          <a:xfrm>
            <a:off x="0" y="69057"/>
            <a:ext cx="12192000" cy="662781"/>
            <a:chOff x="0" y="69057"/>
            <a:chExt cx="12192000" cy="662781"/>
          </a:xfrm>
        </p:grpSpPr>
        <p:cxnSp>
          <p:nvCxnSpPr>
            <p:cNvPr id="6" name="直线连接符 5"/>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矩形 7"/>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sp>
        <p:nvSpPr>
          <p:cNvPr id="9" name="文本框 8"/>
          <p:cNvSpPr txBox="1"/>
          <p:nvPr/>
        </p:nvSpPr>
        <p:spPr>
          <a:xfrm>
            <a:off x="152400" y="109072"/>
            <a:ext cx="1620957" cy="523220"/>
          </a:xfrm>
          <a:prstGeom prst="rect">
            <a:avLst/>
          </a:prstGeom>
          <a:noFill/>
        </p:spPr>
        <p:txBody>
          <a:bodyPr wrap="none" rtlCol="0">
            <a:spAutoFit/>
          </a:bodyPr>
          <a:lstStyle/>
          <a:p>
            <a:r>
              <a:rPr kumimoji="1" lang="zh-CN" altLang="en-US" sz="2800" b="1" smtClean="0">
                <a:latin typeface="Microsoft YaHei" charset="-122"/>
                <a:ea typeface="Microsoft YaHei" charset="-122"/>
                <a:cs typeface="Microsoft YaHei" charset="-122"/>
              </a:rPr>
              <a:t>实验设计</a:t>
            </a:r>
            <a:endParaRPr kumimoji="1" lang="zh-CN" altLang="en-US" sz="2800" b="1">
              <a:latin typeface="Microsoft YaHei" charset="-122"/>
              <a:ea typeface="Microsoft YaHei" charset="-122"/>
              <a:cs typeface="Microsoft YaHei" charset="-122"/>
            </a:endParaRPr>
          </a:p>
        </p:txBody>
      </p:sp>
      <p:sp>
        <p:nvSpPr>
          <p:cNvPr id="10" name="文本框 9"/>
          <p:cNvSpPr txBox="1"/>
          <p:nvPr/>
        </p:nvSpPr>
        <p:spPr>
          <a:xfrm>
            <a:off x="962878" y="1237395"/>
            <a:ext cx="4493538" cy="461665"/>
          </a:xfrm>
          <a:prstGeom prst="rect">
            <a:avLst/>
          </a:prstGeom>
          <a:noFill/>
        </p:spPr>
        <p:txBody>
          <a:bodyPr wrap="none" rtlCol="0">
            <a:spAutoFit/>
          </a:bodyPr>
          <a:lstStyle/>
          <a:p>
            <a:r>
              <a:rPr kumimoji="1" lang="zh-CN" altLang="en-US" sz="2400" b="1" dirty="0" smtClean="0">
                <a:latin typeface="Microsoft YaHei" charset="-122"/>
                <a:ea typeface="Microsoft YaHei" charset="-122"/>
                <a:cs typeface="Microsoft YaHei" charset="-122"/>
              </a:rPr>
              <a:t>影响模型效果的因素主要包括：</a:t>
            </a:r>
            <a:endParaRPr kumimoji="1" lang="zh-CN" altLang="en-US" sz="2400" b="1" dirty="0">
              <a:latin typeface="Microsoft YaHei" charset="-122"/>
              <a:ea typeface="Microsoft YaHei" charset="-122"/>
              <a:cs typeface="Microsoft YaHei" charset="-122"/>
            </a:endParaRPr>
          </a:p>
        </p:txBody>
      </p:sp>
      <p:sp>
        <p:nvSpPr>
          <p:cNvPr id="11" name="文本框 10"/>
          <p:cNvSpPr txBox="1"/>
          <p:nvPr/>
        </p:nvSpPr>
        <p:spPr>
          <a:xfrm>
            <a:off x="2387600" y="2235200"/>
            <a:ext cx="2012089" cy="461665"/>
          </a:xfrm>
          <a:prstGeom prst="rect">
            <a:avLst/>
          </a:prstGeom>
          <a:noFill/>
        </p:spPr>
        <p:txBody>
          <a:bodyPr wrap="none" rtlCol="0">
            <a:spAutoFit/>
          </a:bodyPr>
          <a:lstStyle/>
          <a:p>
            <a:pPr marL="285750" indent="-285750">
              <a:buFont typeface="Wingdings" charset="2"/>
              <a:buChar char="Ø"/>
            </a:pPr>
            <a:r>
              <a:rPr kumimoji="1" lang="zh-CN" altLang="en-US" sz="2400" dirty="0" smtClean="0">
                <a:latin typeface="Microsoft YaHei" charset="-122"/>
                <a:ea typeface="Microsoft YaHei" charset="-122"/>
                <a:cs typeface="Microsoft YaHei" charset="-122"/>
              </a:rPr>
              <a:t>特征的选择</a:t>
            </a:r>
            <a:endParaRPr kumimoji="1" lang="zh-CN" altLang="en-US" sz="2400" dirty="0">
              <a:latin typeface="Microsoft YaHei" charset="-122"/>
              <a:ea typeface="Microsoft YaHei" charset="-122"/>
              <a:cs typeface="Microsoft YaHei" charset="-122"/>
            </a:endParaRPr>
          </a:p>
        </p:txBody>
      </p:sp>
      <p:sp>
        <p:nvSpPr>
          <p:cNvPr id="12" name="文本框 11"/>
          <p:cNvSpPr txBox="1"/>
          <p:nvPr/>
        </p:nvSpPr>
        <p:spPr>
          <a:xfrm>
            <a:off x="2387600" y="3110089"/>
            <a:ext cx="2319866"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chemeClr val="bg2"/>
                </a:solidFill>
                <a:latin typeface="Microsoft YaHei" charset="-122"/>
                <a:ea typeface="Microsoft YaHei" charset="-122"/>
                <a:cs typeface="Microsoft YaHei" charset="-122"/>
              </a:rPr>
              <a:t>小波基的选择</a:t>
            </a:r>
            <a:endParaRPr kumimoji="1" lang="zh-CN" altLang="en-US" sz="2400" dirty="0">
              <a:solidFill>
                <a:schemeClr val="bg2"/>
              </a:solidFill>
              <a:latin typeface="Microsoft YaHei" charset="-122"/>
              <a:ea typeface="Microsoft YaHei" charset="-122"/>
              <a:cs typeface="Microsoft YaHei" charset="-122"/>
            </a:endParaRPr>
          </a:p>
        </p:txBody>
      </p:sp>
      <p:sp>
        <p:nvSpPr>
          <p:cNvPr id="13" name="文本框 12"/>
          <p:cNvSpPr txBox="1"/>
          <p:nvPr/>
        </p:nvSpPr>
        <p:spPr>
          <a:xfrm>
            <a:off x="2387600" y="3984978"/>
            <a:ext cx="3243196"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chemeClr val="bg2"/>
                </a:solidFill>
                <a:latin typeface="Microsoft YaHei" charset="-122"/>
                <a:ea typeface="Microsoft YaHei" charset="-122"/>
                <a:cs typeface="Microsoft YaHei" charset="-122"/>
              </a:rPr>
              <a:t>小波变换的层数选择</a:t>
            </a:r>
            <a:endParaRPr kumimoji="1" lang="zh-CN" altLang="en-US" sz="2400" dirty="0">
              <a:solidFill>
                <a:schemeClr val="bg2"/>
              </a:solidFill>
              <a:latin typeface="Microsoft YaHei" charset="-122"/>
              <a:ea typeface="Microsoft YaHei" charset="-122"/>
              <a:cs typeface="Microsoft YaHei" charset="-122"/>
            </a:endParaRPr>
          </a:p>
        </p:txBody>
      </p:sp>
      <p:sp>
        <p:nvSpPr>
          <p:cNvPr id="14" name="文本框 13"/>
          <p:cNvSpPr txBox="1"/>
          <p:nvPr/>
        </p:nvSpPr>
        <p:spPr>
          <a:xfrm>
            <a:off x="2387600" y="4859867"/>
            <a:ext cx="2627642"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chemeClr val="bg2"/>
                </a:solidFill>
                <a:latin typeface="Microsoft YaHei" charset="-122"/>
                <a:ea typeface="Microsoft YaHei" charset="-122"/>
                <a:cs typeface="Microsoft YaHei" charset="-122"/>
              </a:rPr>
              <a:t>边界阈值的选择</a:t>
            </a:r>
            <a:endParaRPr kumimoji="1" lang="zh-CN" altLang="en-US" sz="2400" dirty="0">
              <a:solidFill>
                <a:schemeClr val="bg2"/>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91092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12"/>
                                        </p:tgtEl>
                                        <p:attrNameLst>
                                          <p:attrName>style.color</p:attrName>
                                        </p:attrNameLst>
                                      </p:cBhvr>
                                      <p:to>
                                        <a:schemeClr val="tx1"/>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13"/>
                                        </p:tgtEl>
                                        <p:attrNameLst>
                                          <p:attrName>style.color</p:attrName>
                                        </p:attrNameLst>
                                      </p:cBhvr>
                                      <p:to>
                                        <a:schemeClr val="tx1"/>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14"/>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a:xfrm>
            <a:off x="9448800" y="6468534"/>
            <a:ext cx="2743200" cy="365125"/>
          </a:xfrm>
        </p:spPr>
        <p:txBody>
          <a:bodyPr/>
          <a:lstStyle/>
          <a:p>
            <a:fld id="{B1617117-7D68-9B4C-822E-BC3CF6BA9454}" type="slidenum">
              <a:rPr kumimoji="1" lang="zh-CN" altLang="en-US" sz="1800" b="1" smtClean="0">
                <a:solidFill>
                  <a:schemeClr val="tx1"/>
                </a:solidFill>
              </a:rPr>
              <a:t>13</a:t>
            </a:fld>
            <a:endParaRPr kumimoji="1" lang="zh-CN" altLang="en-US" sz="1800" b="1" dirty="0">
              <a:solidFill>
                <a:schemeClr val="tx1"/>
              </a:solidFill>
            </a:endParaRPr>
          </a:p>
        </p:txBody>
      </p:sp>
      <p:grpSp>
        <p:nvGrpSpPr>
          <p:cNvPr id="5" name="组 4"/>
          <p:cNvGrpSpPr/>
          <p:nvPr/>
        </p:nvGrpSpPr>
        <p:grpSpPr>
          <a:xfrm>
            <a:off x="0" y="69057"/>
            <a:ext cx="12192000" cy="662781"/>
            <a:chOff x="0" y="69057"/>
            <a:chExt cx="12192000" cy="662781"/>
          </a:xfrm>
        </p:grpSpPr>
        <p:cxnSp>
          <p:nvCxnSpPr>
            <p:cNvPr id="6" name="直线连接符 5"/>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矩形 7"/>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sp>
        <p:nvSpPr>
          <p:cNvPr id="9" name="文本框 8"/>
          <p:cNvSpPr txBox="1"/>
          <p:nvPr/>
        </p:nvSpPr>
        <p:spPr>
          <a:xfrm>
            <a:off x="152400" y="109072"/>
            <a:ext cx="1620957" cy="523220"/>
          </a:xfrm>
          <a:prstGeom prst="rect">
            <a:avLst/>
          </a:prstGeom>
          <a:noFill/>
        </p:spPr>
        <p:txBody>
          <a:bodyPr wrap="none" rtlCol="0">
            <a:spAutoFit/>
          </a:bodyPr>
          <a:lstStyle/>
          <a:p>
            <a:r>
              <a:rPr kumimoji="1" lang="zh-CN" altLang="en-US" sz="2800" b="1" smtClean="0">
                <a:latin typeface="Microsoft YaHei" charset="-122"/>
                <a:ea typeface="Microsoft YaHei" charset="-122"/>
                <a:cs typeface="Microsoft YaHei" charset="-122"/>
              </a:rPr>
              <a:t>模型结果</a:t>
            </a:r>
            <a:endParaRPr kumimoji="1" lang="zh-CN" altLang="en-US" sz="2800" b="1" dirty="0">
              <a:latin typeface="Microsoft YaHei" charset="-122"/>
              <a:ea typeface="Microsoft YaHei" charset="-122"/>
              <a:cs typeface="Microsoft YaHei"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1128868263"/>
              </p:ext>
            </p:extLst>
          </p:nvPr>
        </p:nvGraphicFramePr>
        <p:xfrm>
          <a:off x="3647757" y="2582333"/>
          <a:ext cx="4896485" cy="2133600"/>
        </p:xfrm>
        <a:graphic>
          <a:graphicData uri="http://schemas.openxmlformats.org/drawingml/2006/table">
            <a:tbl>
              <a:tblPr firstRow="1" firstCol="1" bandRow="1">
                <a:tableStyleId>{2D5ABB26-0587-4C30-8999-92F81FD0307C}</a:tableStyleId>
              </a:tblPr>
              <a:tblGrid>
                <a:gridCol w="2146099"/>
                <a:gridCol w="1984264"/>
                <a:gridCol w="766122"/>
              </a:tblGrid>
              <a:tr h="508000">
                <a:tc>
                  <a:txBody>
                    <a:bodyPr/>
                    <a:lstStyle/>
                    <a:p>
                      <a:pPr lvl="0" algn="ctr">
                        <a:lnSpc>
                          <a:spcPct val="200000"/>
                        </a:lnSpc>
                        <a:spcAft>
                          <a:spcPts val="0"/>
                        </a:spcAft>
                      </a:pPr>
                      <a:r>
                        <a:rPr lang="zh-CN" sz="1600" kern="100" dirty="0">
                          <a:effectLst/>
                          <a:latin typeface="Microsoft YaHei" charset="-122"/>
                          <a:ea typeface="Microsoft YaHei" charset="-122"/>
                          <a:cs typeface="Microsoft YaHei" charset="-122"/>
                        </a:rPr>
                        <a:t>特征个数</a:t>
                      </a:r>
                      <a:endParaRPr lang="zh-CN" sz="2000" kern="100" dirty="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200000"/>
                        </a:lnSpc>
                        <a:spcAft>
                          <a:spcPts val="0"/>
                        </a:spcAft>
                      </a:pPr>
                      <a:r>
                        <a:rPr lang="en-US" sz="1600" kern="100" dirty="0">
                          <a:effectLst/>
                          <a:latin typeface="Microsoft YaHei" charset="-122"/>
                          <a:ea typeface="Microsoft YaHei" charset="-122"/>
                          <a:cs typeface="Microsoft YaHei" charset="-122"/>
                        </a:rPr>
                        <a:t>TPR</a:t>
                      </a:r>
                      <a:endParaRPr lang="zh-CN" sz="2000" kern="100" dirty="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200000"/>
                        </a:lnSpc>
                        <a:spcAft>
                          <a:spcPts val="0"/>
                        </a:spcAft>
                      </a:pPr>
                      <a:r>
                        <a:rPr lang="en-US" sz="1600" kern="100" dirty="0">
                          <a:effectLst/>
                          <a:latin typeface="Microsoft YaHei" charset="-122"/>
                          <a:ea typeface="Microsoft YaHei" charset="-122"/>
                          <a:cs typeface="Microsoft YaHei" charset="-122"/>
                        </a:rPr>
                        <a:t>FPR</a:t>
                      </a:r>
                      <a:endParaRPr lang="zh-CN" sz="2000" kern="100" dirty="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5733">
                <a:tc>
                  <a:txBody>
                    <a:bodyPr/>
                    <a:lstStyle/>
                    <a:p>
                      <a:pPr lvl="0" algn="ctr">
                        <a:lnSpc>
                          <a:spcPct val="200000"/>
                        </a:lnSpc>
                        <a:spcAft>
                          <a:spcPts val="0"/>
                        </a:spcAft>
                      </a:pPr>
                      <a:r>
                        <a:rPr lang="en-US" sz="1600" kern="100" dirty="0">
                          <a:effectLst/>
                          <a:latin typeface="Microsoft YaHei" charset="-122"/>
                          <a:ea typeface="Microsoft YaHei" charset="-122"/>
                          <a:cs typeface="Microsoft YaHei" charset="-122"/>
                        </a:rPr>
                        <a:t>2</a:t>
                      </a:r>
                      <a:r>
                        <a:rPr lang="zh-CN" sz="1600" kern="100" dirty="0">
                          <a:effectLst/>
                          <a:latin typeface="Microsoft YaHei" charset="-122"/>
                          <a:ea typeface="Microsoft YaHei" charset="-122"/>
                          <a:cs typeface="Microsoft YaHei" charset="-122"/>
                        </a:rPr>
                        <a:t>（使用坐标特征）</a:t>
                      </a:r>
                      <a:endParaRPr lang="zh-CN" sz="2000" kern="100" dirty="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lvl="0" algn="ctr">
                        <a:lnSpc>
                          <a:spcPct val="200000"/>
                        </a:lnSpc>
                        <a:spcAft>
                          <a:spcPts val="0"/>
                        </a:spcAft>
                      </a:pPr>
                      <a:r>
                        <a:rPr lang="en-US" sz="1600" kern="100" dirty="0">
                          <a:effectLst/>
                          <a:latin typeface="Microsoft YaHei" charset="-122"/>
                          <a:ea typeface="Microsoft YaHei" charset="-122"/>
                          <a:cs typeface="Microsoft YaHei" charset="-122"/>
                        </a:rPr>
                        <a:t>0.867</a:t>
                      </a:r>
                      <a:endParaRPr lang="zh-CN" sz="2000" kern="100" dirty="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lvl="0" algn="ctr">
                        <a:lnSpc>
                          <a:spcPct val="200000"/>
                        </a:lnSpc>
                        <a:spcAft>
                          <a:spcPts val="0"/>
                        </a:spcAft>
                      </a:pPr>
                      <a:r>
                        <a:rPr lang="en-US" sz="1600" kern="100">
                          <a:effectLst/>
                          <a:latin typeface="Microsoft YaHei" charset="-122"/>
                          <a:ea typeface="Microsoft YaHei" charset="-122"/>
                          <a:cs typeface="Microsoft YaHei" charset="-122"/>
                        </a:rPr>
                        <a:t>0.133</a:t>
                      </a:r>
                      <a:endParaRPr lang="zh-CN" sz="2000" kern="10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tcPr>
                </a:tc>
              </a:tr>
              <a:tr h="524934">
                <a:tc>
                  <a:txBody>
                    <a:bodyPr/>
                    <a:lstStyle/>
                    <a:p>
                      <a:pPr lvl="0" algn="ctr">
                        <a:lnSpc>
                          <a:spcPct val="200000"/>
                        </a:lnSpc>
                        <a:spcAft>
                          <a:spcPts val="0"/>
                        </a:spcAft>
                      </a:pPr>
                      <a:r>
                        <a:rPr lang="en-US" sz="1600" kern="100">
                          <a:effectLst/>
                          <a:latin typeface="Microsoft YaHei" charset="-122"/>
                          <a:ea typeface="Microsoft YaHei" charset="-122"/>
                          <a:cs typeface="Microsoft YaHei" charset="-122"/>
                        </a:rPr>
                        <a:t>2</a:t>
                      </a:r>
                      <a:r>
                        <a:rPr lang="zh-CN" sz="1600" kern="100">
                          <a:effectLst/>
                          <a:latin typeface="Microsoft YaHei" charset="-122"/>
                          <a:ea typeface="Microsoft YaHei" charset="-122"/>
                          <a:cs typeface="Microsoft YaHei" charset="-122"/>
                        </a:rPr>
                        <a:t>（使用速度特征）</a:t>
                      </a:r>
                      <a:endParaRPr lang="zh-CN" sz="2000" kern="100">
                        <a:effectLst/>
                        <a:latin typeface="Microsoft YaHei" charset="-122"/>
                        <a:ea typeface="Microsoft YaHei" charset="-122"/>
                        <a:cs typeface="Microsoft YaHei" charset="-122"/>
                      </a:endParaRPr>
                    </a:p>
                  </a:txBody>
                  <a:tcPr marL="68580" marR="68580" marT="0" marB="0"/>
                </a:tc>
                <a:tc>
                  <a:txBody>
                    <a:bodyPr/>
                    <a:lstStyle/>
                    <a:p>
                      <a:pPr lvl="0" algn="ctr">
                        <a:lnSpc>
                          <a:spcPct val="200000"/>
                        </a:lnSpc>
                        <a:spcAft>
                          <a:spcPts val="0"/>
                        </a:spcAft>
                      </a:pPr>
                      <a:r>
                        <a:rPr lang="en-US" sz="1600" b="1" kern="100" dirty="0">
                          <a:effectLst/>
                          <a:latin typeface="Microsoft YaHei" charset="-122"/>
                          <a:ea typeface="Microsoft YaHei" charset="-122"/>
                          <a:cs typeface="Microsoft YaHei" charset="-122"/>
                        </a:rPr>
                        <a:t>0.956</a:t>
                      </a:r>
                      <a:endParaRPr lang="zh-CN" sz="2000" b="1" kern="100" dirty="0">
                        <a:effectLst/>
                        <a:latin typeface="Microsoft YaHei" charset="-122"/>
                        <a:ea typeface="Microsoft YaHei" charset="-122"/>
                        <a:cs typeface="Microsoft YaHei" charset="-122"/>
                      </a:endParaRPr>
                    </a:p>
                  </a:txBody>
                  <a:tcPr marL="68580" marR="68580" marT="0" marB="0"/>
                </a:tc>
                <a:tc>
                  <a:txBody>
                    <a:bodyPr/>
                    <a:lstStyle/>
                    <a:p>
                      <a:pPr lvl="0" algn="ctr">
                        <a:lnSpc>
                          <a:spcPct val="200000"/>
                        </a:lnSpc>
                        <a:spcAft>
                          <a:spcPts val="0"/>
                        </a:spcAft>
                      </a:pPr>
                      <a:r>
                        <a:rPr lang="en-US" sz="1600" b="1" kern="100" dirty="0">
                          <a:effectLst/>
                          <a:latin typeface="Microsoft YaHei" charset="-122"/>
                          <a:ea typeface="Microsoft YaHei" charset="-122"/>
                          <a:cs typeface="Microsoft YaHei" charset="-122"/>
                        </a:rPr>
                        <a:t>0.022</a:t>
                      </a:r>
                      <a:endParaRPr lang="zh-CN" sz="2000" b="1" kern="100" dirty="0">
                        <a:effectLst/>
                        <a:latin typeface="Microsoft YaHei" charset="-122"/>
                        <a:ea typeface="Microsoft YaHei" charset="-122"/>
                        <a:cs typeface="Microsoft YaHei" charset="-122"/>
                      </a:endParaRPr>
                    </a:p>
                  </a:txBody>
                  <a:tcPr marL="68580" marR="68580" marT="0" marB="0"/>
                </a:tc>
              </a:tr>
              <a:tr h="524933">
                <a:tc>
                  <a:txBody>
                    <a:bodyPr/>
                    <a:lstStyle/>
                    <a:p>
                      <a:pPr lvl="0" algn="ctr">
                        <a:lnSpc>
                          <a:spcPct val="200000"/>
                        </a:lnSpc>
                        <a:spcAft>
                          <a:spcPts val="0"/>
                        </a:spcAft>
                      </a:pPr>
                      <a:r>
                        <a:rPr lang="en-US" sz="1600" kern="100">
                          <a:effectLst/>
                          <a:latin typeface="Microsoft YaHei" charset="-122"/>
                          <a:ea typeface="Microsoft YaHei" charset="-122"/>
                          <a:cs typeface="Microsoft YaHei" charset="-122"/>
                        </a:rPr>
                        <a:t>4</a:t>
                      </a:r>
                      <a:endParaRPr lang="zh-CN" sz="2000" kern="100">
                        <a:effectLst/>
                        <a:latin typeface="Microsoft YaHei" charset="-122"/>
                        <a:ea typeface="Microsoft YaHei" charset="-122"/>
                        <a:cs typeface="Microsoft YaHei"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lvl="0" algn="ctr">
                        <a:lnSpc>
                          <a:spcPct val="200000"/>
                        </a:lnSpc>
                        <a:spcAft>
                          <a:spcPts val="0"/>
                        </a:spcAft>
                      </a:pPr>
                      <a:r>
                        <a:rPr lang="en-US" sz="1600" kern="100" dirty="0">
                          <a:effectLst/>
                          <a:latin typeface="Microsoft YaHei" charset="-122"/>
                          <a:ea typeface="Microsoft YaHei" charset="-122"/>
                          <a:cs typeface="Microsoft YaHei" charset="-122"/>
                        </a:rPr>
                        <a:t>0.933</a:t>
                      </a:r>
                      <a:endParaRPr lang="zh-CN" sz="2000" kern="100" dirty="0">
                        <a:effectLst/>
                        <a:latin typeface="Microsoft YaHei" charset="-122"/>
                        <a:ea typeface="Microsoft YaHei" charset="-122"/>
                        <a:cs typeface="Microsoft YaHei"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lvl="0" algn="ctr">
                        <a:lnSpc>
                          <a:spcPct val="200000"/>
                        </a:lnSpc>
                        <a:spcAft>
                          <a:spcPts val="0"/>
                        </a:spcAft>
                      </a:pPr>
                      <a:r>
                        <a:rPr lang="en-US" sz="1600" kern="100" dirty="0">
                          <a:effectLst/>
                          <a:latin typeface="Microsoft YaHei" charset="-122"/>
                          <a:ea typeface="Microsoft YaHei" charset="-122"/>
                          <a:cs typeface="Microsoft YaHei" charset="-122"/>
                        </a:rPr>
                        <a:t>0.044</a:t>
                      </a:r>
                      <a:endParaRPr lang="zh-CN" sz="2000" kern="100" dirty="0">
                        <a:effectLst/>
                        <a:latin typeface="Microsoft YaHei" charset="-122"/>
                        <a:ea typeface="Microsoft YaHei" charset="-122"/>
                        <a:cs typeface="Microsoft YaHei" charset="-122"/>
                      </a:endParaRPr>
                    </a:p>
                  </a:txBody>
                  <a:tcPr marL="68580" marR="68580" marT="0" marB="0">
                    <a:lnB w="12700" cap="flat" cmpd="sng" algn="ctr">
                      <a:solidFill>
                        <a:schemeClr val="tx1"/>
                      </a:solidFill>
                      <a:prstDash val="solid"/>
                      <a:round/>
                      <a:headEnd type="none" w="med" len="med"/>
                      <a:tailEnd type="none" w="med" len="med"/>
                    </a:lnB>
                  </a:tcPr>
                </a:tc>
              </a:tr>
            </a:tbl>
          </a:graphicData>
        </a:graphic>
      </p:graphicFrame>
      <p:sp>
        <p:nvSpPr>
          <p:cNvPr id="14" name="文本框 13"/>
          <p:cNvSpPr txBox="1"/>
          <p:nvPr/>
        </p:nvSpPr>
        <p:spPr>
          <a:xfrm>
            <a:off x="3904727" y="1596965"/>
            <a:ext cx="4382546" cy="400110"/>
          </a:xfrm>
          <a:prstGeom prst="rect">
            <a:avLst/>
          </a:prstGeom>
          <a:noFill/>
        </p:spPr>
        <p:txBody>
          <a:bodyPr wrap="none" rtlCol="0">
            <a:spAutoFit/>
          </a:bodyPr>
          <a:lstStyle/>
          <a:p>
            <a:r>
              <a:rPr kumimoji="1" lang="en-US" altLang="zh-CN" sz="2000" dirty="0" smtClean="0">
                <a:latin typeface="Microsoft YaHei" charset="-122"/>
                <a:ea typeface="Microsoft YaHei" charset="-122"/>
                <a:cs typeface="Microsoft YaHei" charset="-122"/>
              </a:rPr>
              <a:t>Table</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1</a:t>
            </a:r>
            <a:r>
              <a:rPr kumimoji="1" lang="zh-CN" altLang="en-US" sz="2000" dirty="0" smtClean="0">
                <a:latin typeface="Microsoft YaHei" charset="-122"/>
                <a:ea typeface="Microsoft YaHei" charset="-122"/>
                <a:cs typeface="Microsoft YaHei" charset="-122"/>
              </a:rPr>
              <a:t>：不同特征对模型结果的影响</a:t>
            </a:r>
            <a:endParaRPr kumimoji="1" lang="zh-CN" altLang="en-US"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28034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a:xfrm>
            <a:off x="9448800" y="6492875"/>
            <a:ext cx="2743200" cy="365125"/>
          </a:xfrm>
        </p:spPr>
        <p:txBody>
          <a:bodyPr/>
          <a:lstStyle/>
          <a:p>
            <a:fld id="{B1617117-7D68-9B4C-822E-BC3CF6BA9454}" type="slidenum">
              <a:rPr kumimoji="1" lang="zh-CN" altLang="en-US" sz="1800" b="1" smtClean="0">
                <a:solidFill>
                  <a:schemeClr val="tx1"/>
                </a:solidFill>
              </a:rPr>
              <a:t>14</a:t>
            </a:fld>
            <a:endParaRPr kumimoji="1" lang="zh-CN" altLang="en-US" sz="1800" b="1">
              <a:solidFill>
                <a:schemeClr val="tx1"/>
              </a:solidFill>
            </a:endParaRPr>
          </a:p>
        </p:txBody>
      </p:sp>
      <p:sp>
        <p:nvSpPr>
          <p:cNvPr id="5" name="文本框 4"/>
          <p:cNvSpPr txBox="1"/>
          <p:nvPr/>
        </p:nvSpPr>
        <p:spPr>
          <a:xfrm>
            <a:off x="152400" y="109072"/>
            <a:ext cx="1620957" cy="523220"/>
          </a:xfrm>
          <a:prstGeom prst="rect">
            <a:avLst/>
          </a:prstGeom>
          <a:noFill/>
        </p:spPr>
        <p:txBody>
          <a:bodyPr wrap="none" rtlCol="0">
            <a:spAutoFit/>
          </a:bodyPr>
          <a:lstStyle/>
          <a:p>
            <a:r>
              <a:rPr kumimoji="1" lang="zh-CN" altLang="en-US" sz="2800" b="1" smtClean="0">
                <a:latin typeface="Microsoft YaHei" charset="-122"/>
                <a:ea typeface="Microsoft YaHei" charset="-122"/>
                <a:cs typeface="Microsoft YaHei" charset="-122"/>
              </a:rPr>
              <a:t>模型结果</a:t>
            </a:r>
            <a:endParaRPr kumimoji="1" lang="zh-CN" altLang="en-US" sz="2800" b="1" dirty="0">
              <a:latin typeface="Microsoft YaHei" charset="-122"/>
              <a:ea typeface="Microsoft YaHei" charset="-122"/>
              <a:cs typeface="Microsoft YaHei" charset="-122"/>
            </a:endParaRPr>
          </a:p>
        </p:txBody>
      </p:sp>
      <p:grpSp>
        <p:nvGrpSpPr>
          <p:cNvPr id="6" name="组 5"/>
          <p:cNvGrpSpPr/>
          <p:nvPr/>
        </p:nvGrpSpPr>
        <p:grpSpPr>
          <a:xfrm>
            <a:off x="0" y="69057"/>
            <a:ext cx="12192000" cy="662781"/>
            <a:chOff x="0" y="69057"/>
            <a:chExt cx="12192000" cy="662781"/>
          </a:xfrm>
        </p:grpSpPr>
        <p:cxnSp>
          <p:nvCxnSpPr>
            <p:cNvPr id="7" name="直线连接符 6"/>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矩形 11"/>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sp>
        <p:nvSpPr>
          <p:cNvPr id="13" name="矩形 12"/>
          <p:cNvSpPr/>
          <p:nvPr/>
        </p:nvSpPr>
        <p:spPr>
          <a:xfrm>
            <a:off x="1219199" y="1393113"/>
            <a:ext cx="8720668" cy="1422954"/>
          </a:xfrm>
          <a:prstGeom prst="rect">
            <a:avLst/>
          </a:prstGeom>
        </p:spPr>
        <p:txBody>
          <a:bodyPr wrap="square">
            <a:spAutoFit/>
          </a:bodyPr>
          <a:lstStyle/>
          <a:p>
            <a:pPr marL="342900" indent="-342900">
              <a:lnSpc>
                <a:spcPct val="150000"/>
              </a:lnSpc>
              <a:buFont typeface="Wingdings" charset="2"/>
              <a:buChar char="Ø"/>
            </a:pPr>
            <a:r>
              <a:rPr lang="zh-CN" altLang="zh-CN" sz="2000" kern="0" dirty="0" smtClean="0">
                <a:effectLst/>
                <a:latin typeface="Microsoft YaHei" charset="-122"/>
                <a:ea typeface="Microsoft YaHei" charset="-122"/>
                <a:cs typeface="Microsoft YaHei" charset="-122"/>
              </a:rPr>
              <a:t>在只使用静态特征的情况下模型的识别效果最差。对于手写签名的识别，只利用静态特征难以体现出</a:t>
            </a:r>
            <a:r>
              <a:rPr lang="en-US" altLang="zh-CN" sz="2000" kern="0" dirty="0" smtClean="0">
                <a:effectLst/>
                <a:latin typeface="Microsoft YaHei" charset="-122"/>
                <a:ea typeface="Microsoft YaHei" charset="-122"/>
                <a:cs typeface="Microsoft YaHei" charset="-122"/>
              </a:rPr>
              <a:t>RNN</a:t>
            </a:r>
            <a:r>
              <a:rPr lang="zh-CN" altLang="zh-CN" sz="2000" kern="0" dirty="0" smtClean="0">
                <a:effectLst/>
                <a:latin typeface="Microsoft YaHei" charset="-122"/>
                <a:ea typeface="Microsoft YaHei" charset="-122"/>
                <a:cs typeface="Microsoft YaHei" charset="-122"/>
              </a:rPr>
              <a:t>的优势。并且对于刻意模仿的高度相似假签名，仅仅使用静态特征难以做出正确的判断。</a:t>
            </a:r>
            <a:r>
              <a:rPr lang="zh-CN" altLang="zh-CN" sz="2000" dirty="0" smtClean="0">
                <a:effectLst/>
                <a:latin typeface="Microsoft YaHei" charset="-122"/>
                <a:ea typeface="Microsoft YaHei" charset="-122"/>
                <a:cs typeface="Microsoft YaHei" charset="-122"/>
              </a:rPr>
              <a:t> </a:t>
            </a:r>
            <a:endParaRPr lang="zh-CN" altLang="en-US" sz="2000" dirty="0">
              <a:latin typeface="Microsoft YaHei" charset="-122"/>
              <a:ea typeface="Microsoft YaHei" charset="-122"/>
              <a:cs typeface="Microsoft YaHei" charset="-122"/>
            </a:endParaRPr>
          </a:p>
        </p:txBody>
      </p:sp>
      <p:sp>
        <p:nvSpPr>
          <p:cNvPr id="14" name="矩形 13"/>
          <p:cNvSpPr/>
          <p:nvPr/>
        </p:nvSpPr>
        <p:spPr>
          <a:xfrm>
            <a:off x="1219199" y="3477342"/>
            <a:ext cx="8551334" cy="1477328"/>
          </a:xfrm>
          <a:prstGeom prst="rect">
            <a:avLst/>
          </a:prstGeom>
        </p:spPr>
        <p:txBody>
          <a:bodyPr wrap="square">
            <a:spAutoFit/>
          </a:bodyPr>
          <a:lstStyle/>
          <a:p>
            <a:pPr marL="342900" indent="-342900">
              <a:lnSpc>
                <a:spcPct val="150000"/>
              </a:lnSpc>
              <a:buFont typeface="Wingdings" charset="2"/>
              <a:buChar char="Ø"/>
            </a:pPr>
            <a:r>
              <a:rPr lang="zh-CN" altLang="zh-CN" sz="2000" kern="0" dirty="0" smtClean="0">
                <a:effectLst/>
                <a:latin typeface="Microsoft YaHei" charset="-122"/>
                <a:ea typeface="Microsoft YaHei" charset="-122"/>
                <a:cs typeface="Microsoft YaHei" charset="-122"/>
              </a:rPr>
              <a:t>模型的效果在只使用动态特征时最优，动态特征对于识别签名序列具有很好的区分度，并且一个人不同时刻的签名应该在速度上具有一定的稳定性，</a:t>
            </a:r>
            <a:r>
              <a:rPr lang="zh-CN" altLang="en-US" sz="2000" kern="0" dirty="0" smtClean="0">
                <a:effectLst/>
                <a:latin typeface="Microsoft YaHei" charset="-122"/>
                <a:ea typeface="Microsoft YaHei" charset="-122"/>
                <a:cs typeface="Microsoft YaHei" charset="-122"/>
              </a:rPr>
              <a:t>两种特征混合使用加大了网络学习的复杂度，效果并没有提升。</a:t>
            </a:r>
            <a:r>
              <a:rPr lang="zh-CN" altLang="zh-CN" sz="2000" dirty="0" smtClean="0">
                <a:effectLst/>
                <a:latin typeface="Microsoft YaHei" charset="-122"/>
                <a:ea typeface="Microsoft YaHei" charset="-122"/>
                <a:cs typeface="Microsoft YaHei" charset="-122"/>
              </a:rPr>
              <a:t> </a:t>
            </a:r>
            <a:endParaRPr lang="zh-CN" altLang="en-US"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84605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a:xfrm>
            <a:off x="9436100" y="6492875"/>
            <a:ext cx="2743200" cy="365125"/>
          </a:xfrm>
        </p:spPr>
        <p:txBody>
          <a:bodyPr/>
          <a:lstStyle/>
          <a:p>
            <a:fld id="{B1617117-7D68-9B4C-822E-BC3CF6BA9454}" type="slidenum">
              <a:rPr kumimoji="1" lang="zh-CN" altLang="en-US" sz="1800" b="1" smtClean="0">
                <a:solidFill>
                  <a:schemeClr val="tx1"/>
                </a:solidFill>
              </a:rPr>
              <a:t>15</a:t>
            </a:fld>
            <a:endParaRPr kumimoji="1" lang="zh-CN" altLang="en-US" sz="1800" b="1" dirty="0">
              <a:solidFill>
                <a:schemeClr val="tx1"/>
              </a:solidFill>
            </a:endParaRPr>
          </a:p>
        </p:txBody>
      </p:sp>
      <p:grpSp>
        <p:nvGrpSpPr>
          <p:cNvPr id="5" name="组 4"/>
          <p:cNvGrpSpPr/>
          <p:nvPr/>
        </p:nvGrpSpPr>
        <p:grpSpPr>
          <a:xfrm>
            <a:off x="0" y="69057"/>
            <a:ext cx="12192000" cy="662781"/>
            <a:chOff x="0" y="69057"/>
            <a:chExt cx="12192000" cy="662781"/>
          </a:xfrm>
        </p:grpSpPr>
        <p:cxnSp>
          <p:nvCxnSpPr>
            <p:cNvPr id="6" name="直线连接符 5"/>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矩形 7"/>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sp>
        <p:nvSpPr>
          <p:cNvPr id="10" name="文本框 9"/>
          <p:cNvSpPr txBox="1"/>
          <p:nvPr/>
        </p:nvSpPr>
        <p:spPr>
          <a:xfrm>
            <a:off x="152400" y="109072"/>
            <a:ext cx="1620957" cy="523220"/>
          </a:xfrm>
          <a:prstGeom prst="rect">
            <a:avLst/>
          </a:prstGeom>
          <a:noFill/>
        </p:spPr>
        <p:txBody>
          <a:bodyPr wrap="none" rtlCol="0">
            <a:spAutoFit/>
          </a:bodyPr>
          <a:lstStyle/>
          <a:p>
            <a:r>
              <a:rPr kumimoji="1" lang="zh-CN" altLang="en-US" sz="2800" b="1" smtClean="0">
                <a:latin typeface="Microsoft YaHei" charset="-122"/>
                <a:ea typeface="Microsoft YaHei" charset="-122"/>
                <a:cs typeface="Microsoft YaHei" charset="-122"/>
              </a:rPr>
              <a:t>模型结果</a:t>
            </a:r>
            <a:endParaRPr kumimoji="1" lang="zh-CN" altLang="en-US" sz="2800" b="1" dirty="0">
              <a:latin typeface="Microsoft YaHei" charset="-122"/>
              <a:ea typeface="Microsoft YaHei" charset="-122"/>
              <a:cs typeface="Microsoft YaHei"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1227559555"/>
              </p:ext>
            </p:extLst>
          </p:nvPr>
        </p:nvGraphicFramePr>
        <p:xfrm>
          <a:off x="1947333" y="1777999"/>
          <a:ext cx="8229598" cy="3809999"/>
        </p:xfrm>
        <a:graphic>
          <a:graphicData uri="http://schemas.openxmlformats.org/drawingml/2006/table">
            <a:tbl>
              <a:tblPr firstRow="1" firstCol="1" bandRow="1">
                <a:tableStyleId>{2D5ABB26-0587-4C30-8999-92F81FD0307C}</a:tableStyleId>
              </a:tblPr>
              <a:tblGrid>
                <a:gridCol w="1647558"/>
                <a:gridCol w="1639366"/>
                <a:gridCol w="1647558"/>
                <a:gridCol w="1647558"/>
                <a:gridCol w="1647558"/>
              </a:tblGrid>
              <a:tr h="581676">
                <a:tc rowSpan="2" gridSpan="2">
                  <a:txBody>
                    <a:bodyPr/>
                    <a:lstStyle/>
                    <a:p>
                      <a:pPr algn="ctr">
                        <a:spcAft>
                          <a:spcPts val="0"/>
                        </a:spcAft>
                      </a:pPr>
                      <a:r>
                        <a:rPr lang="zh-CN" sz="2400" kern="100" dirty="0">
                          <a:effectLst/>
                          <a:latin typeface="Microsoft YaHei" charset="-122"/>
                          <a:ea typeface="Microsoft YaHei" charset="-122"/>
                          <a:cs typeface="Microsoft YaHei" charset="-122"/>
                        </a:rPr>
                        <a:t>小波基</a:t>
                      </a:r>
                      <a:endParaRPr lang="zh-CN" sz="3200" kern="100" dirty="0">
                        <a:effectLst/>
                        <a:latin typeface="Microsoft YaHei" charset="-122"/>
                        <a:ea typeface="Microsoft YaHei" charset="-122"/>
                        <a:cs typeface="Microsoft YaHei" charset="-122"/>
                      </a:endParaRPr>
                    </a:p>
                  </a:txBody>
                  <a:tcPr marL="68580" marR="68580"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zh-CN" altLang="en-US"/>
                    </a:p>
                  </a:txBody>
                  <a:tcPr/>
                </a:tc>
                <a:tc gridSpan="3">
                  <a:txBody>
                    <a:bodyPr/>
                    <a:lstStyle/>
                    <a:p>
                      <a:pPr algn="ctr">
                        <a:spcAft>
                          <a:spcPts val="0"/>
                        </a:spcAft>
                      </a:pPr>
                      <a:r>
                        <a:rPr lang="zh-CN" sz="2400" kern="100">
                          <a:effectLst/>
                          <a:latin typeface="Microsoft YaHei" charset="-122"/>
                          <a:ea typeface="Microsoft YaHei" charset="-122"/>
                          <a:cs typeface="Microsoft YaHei" charset="-122"/>
                        </a:rPr>
                        <a:t>分解层数</a:t>
                      </a:r>
                      <a:endParaRPr lang="zh-CN" sz="3200" kern="100">
                        <a:effectLst/>
                        <a:latin typeface="Microsoft YaHei" charset="-122"/>
                        <a:ea typeface="Microsoft YaHei" charset="-122"/>
                        <a:cs typeface="Microsoft YaHei" charset="-122"/>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zh-CN" altLang="en-US"/>
                    </a:p>
                  </a:txBody>
                  <a:tcPr/>
                </a:tc>
                <a:tc hMerge="1">
                  <a:txBody>
                    <a:bodyPr/>
                    <a:lstStyle/>
                    <a:p>
                      <a:endParaRPr lang="zh-CN" altLang="en-US"/>
                    </a:p>
                  </a:txBody>
                  <a:tcPr/>
                </a:tc>
              </a:tr>
              <a:tr h="589823">
                <a:tc gridSpan="2" vMerge="1">
                  <a:txBody>
                    <a:bodyPr/>
                    <a:lstStyle/>
                    <a:p>
                      <a:endParaRPr lang="zh-CN" altLang="en-US"/>
                    </a:p>
                  </a:txBody>
                  <a:tcPr/>
                </a:tc>
                <a:tc hMerge="1" vMerge="1">
                  <a:txBody>
                    <a:bodyPr/>
                    <a:lstStyle/>
                    <a:p>
                      <a:endParaRPr lang="zh-CN" altLang="en-US"/>
                    </a:p>
                  </a:txBody>
                  <a:tcPr/>
                </a:tc>
                <a:tc>
                  <a:txBody>
                    <a:bodyPr/>
                    <a:lstStyle/>
                    <a:p>
                      <a:pPr algn="ctr">
                        <a:spcAft>
                          <a:spcPts val="0"/>
                        </a:spcAft>
                      </a:pPr>
                      <a:r>
                        <a:rPr lang="en-US" sz="2400" kern="100">
                          <a:effectLst/>
                          <a:latin typeface="Microsoft YaHei" charset="-122"/>
                          <a:ea typeface="Microsoft YaHei" charset="-122"/>
                          <a:cs typeface="Microsoft YaHei" charset="-122"/>
                        </a:rPr>
                        <a:t>1</a:t>
                      </a:r>
                      <a:endParaRPr lang="zh-CN" sz="3200" kern="100">
                        <a:effectLst/>
                        <a:latin typeface="Microsoft YaHei" charset="-122"/>
                        <a:ea typeface="Microsoft YaHei" charset="-122"/>
                        <a:cs typeface="Microsoft YaHei"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2400" kern="100" dirty="0">
                          <a:effectLst/>
                          <a:latin typeface="Microsoft YaHei" charset="-122"/>
                          <a:ea typeface="Microsoft YaHei" charset="-122"/>
                          <a:cs typeface="Microsoft YaHei" charset="-122"/>
                        </a:rPr>
                        <a:t>2</a:t>
                      </a:r>
                      <a:endParaRPr lang="zh-CN" sz="3200" kern="100" dirty="0">
                        <a:effectLst/>
                        <a:latin typeface="Microsoft YaHei" charset="-122"/>
                        <a:ea typeface="Microsoft YaHei" charset="-122"/>
                        <a:cs typeface="Microsoft YaHei"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2400" kern="100" dirty="0">
                          <a:effectLst/>
                          <a:latin typeface="Microsoft YaHei" charset="-122"/>
                          <a:ea typeface="Microsoft YaHei" charset="-122"/>
                          <a:cs typeface="Microsoft YaHei" charset="-122"/>
                        </a:rPr>
                        <a:t>3</a:t>
                      </a:r>
                      <a:endParaRPr lang="zh-CN" sz="3200" kern="100" dirty="0">
                        <a:effectLst/>
                        <a:latin typeface="Microsoft YaHei" charset="-122"/>
                        <a:ea typeface="Microsoft YaHei" charset="-122"/>
                        <a:cs typeface="Microsoft YaHei" charset="-122"/>
                      </a:endParaRPr>
                    </a:p>
                  </a:txBody>
                  <a:tcPr marL="68580" marR="68580" marT="0" marB="0" anchor="ctr">
                    <a:lnB w="12700" cap="flat" cmpd="sng" algn="ctr">
                      <a:solidFill>
                        <a:schemeClr val="tx1"/>
                      </a:solidFill>
                      <a:prstDash val="solid"/>
                      <a:round/>
                      <a:headEnd type="none" w="med" len="med"/>
                      <a:tailEnd type="none" w="med" len="med"/>
                    </a:lnB>
                  </a:tcPr>
                </a:tc>
              </a:tr>
              <a:tr h="439750">
                <a:tc>
                  <a:txBody>
                    <a:bodyPr/>
                    <a:lstStyle/>
                    <a:p>
                      <a:pPr algn="ctr">
                        <a:spcAft>
                          <a:spcPts val="0"/>
                        </a:spcAft>
                      </a:pPr>
                      <a:r>
                        <a:rPr lang="en-US" sz="2400" kern="100">
                          <a:effectLst/>
                          <a:latin typeface="Microsoft YaHei" charset="-122"/>
                          <a:ea typeface="Microsoft YaHei" charset="-122"/>
                          <a:cs typeface="Microsoft YaHei" charset="-122"/>
                        </a:rPr>
                        <a:t>Db4</a:t>
                      </a:r>
                      <a:endParaRPr lang="zh-CN" sz="3200" kern="100">
                        <a:effectLst/>
                        <a:latin typeface="Microsoft YaHei" charset="-122"/>
                        <a:ea typeface="Microsoft YaHei" charset="-122"/>
                        <a:cs typeface="Microsoft YaHei"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2400" kern="100" dirty="0">
                          <a:effectLst/>
                          <a:latin typeface="Microsoft YaHei" charset="-122"/>
                          <a:ea typeface="Microsoft YaHei" charset="-122"/>
                          <a:cs typeface="Microsoft YaHei" charset="-122"/>
                        </a:rPr>
                        <a:t>TPR</a:t>
                      </a:r>
                      <a:endParaRPr lang="zh-CN" sz="3200" kern="100" dirty="0">
                        <a:effectLst/>
                        <a:latin typeface="Microsoft YaHei" charset="-122"/>
                        <a:ea typeface="Microsoft YaHei" charset="-122"/>
                        <a:cs typeface="Microsoft YaHei"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2400" kern="100" dirty="0">
                          <a:effectLst/>
                          <a:latin typeface="Microsoft YaHei" charset="-122"/>
                          <a:ea typeface="Microsoft YaHei" charset="-122"/>
                          <a:cs typeface="Microsoft YaHei" charset="-122"/>
                        </a:rPr>
                        <a:t>0.933</a:t>
                      </a:r>
                      <a:endParaRPr lang="zh-CN" sz="3200" kern="100" dirty="0">
                        <a:effectLst/>
                        <a:latin typeface="Microsoft YaHei" charset="-122"/>
                        <a:ea typeface="Microsoft YaHei" charset="-122"/>
                        <a:cs typeface="Microsoft YaHei"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2400" b="1" kern="100" dirty="0">
                          <a:effectLst/>
                          <a:latin typeface="Microsoft YaHei" charset="-122"/>
                          <a:ea typeface="Microsoft YaHei" charset="-122"/>
                          <a:cs typeface="Microsoft YaHei" charset="-122"/>
                        </a:rPr>
                        <a:t>0.978</a:t>
                      </a:r>
                      <a:endParaRPr lang="zh-CN" sz="3200" b="1" kern="100" dirty="0">
                        <a:effectLst/>
                        <a:latin typeface="Microsoft YaHei" charset="-122"/>
                        <a:ea typeface="Microsoft YaHei" charset="-122"/>
                        <a:cs typeface="Microsoft YaHei"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2400" kern="100">
                          <a:effectLst/>
                          <a:latin typeface="Microsoft YaHei" charset="-122"/>
                          <a:ea typeface="Microsoft YaHei" charset="-122"/>
                          <a:cs typeface="Microsoft YaHei" charset="-122"/>
                        </a:rPr>
                        <a:t>0.889</a:t>
                      </a:r>
                      <a:endParaRPr lang="zh-CN" sz="3200" kern="100">
                        <a:effectLst/>
                        <a:latin typeface="Microsoft YaHei" charset="-122"/>
                        <a:ea typeface="Microsoft YaHei" charset="-122"/>
                        <a:cs typeface="Microsoft YaHei" charset="-122"/>
                      </a:endParaRPr>
                    </a:p>
                  </a:txBody>
                  <a:tcPr marL="68580" marR="68580" marT="0" marB="0" anchor="ctr">
                    <a:lnT w="12700" cap="flat" cmpd="sng" algn="ctr">
                      <a:solidFill>
                        <a:schemeClr val="tx1"/>
                      </a:solidFill>
                      <a:prstDash val="solid"/>
                      <a:round/>
                      <a:headEnd type="none" w="med" len="med"/>
                      <a:tailEnd type="none" w="med" len="med"/>
                    </a:lnT>
                  </a:tcPr>
                </a:tc>
              </a:tr>
              <a:tr h="439750">
                <a:tc>
                  <a:txBody>
                    <a:bodyPr/>
                    <a:lstStyle/>
                    <a:p>
                      <a:pPr algn="ctr">
                        <a:spcAft>
                          <a:spcPts val="0"/>
                        </a:spcAft>
                      </a:pPr>
                      <a:r>
                        <a:rPr lang="en-US" sz="2400" kern="100">
                          <a:effectLst/>
                          <a:latin typeface="Microsoft YaHei" charset="-122"/>
                          <a:ea typeface="Microsoft YaHei" charset="-122"/>
                          <a:cs typeface="Microsoft YaHei" charset="-122"/>
                        </a:rPr>
                        <a:t> </a:t>
                      </a:r>
                      <a:endParaRPr lang="zh-CN" sz="3200" kern="100">
                        <a:effectLst/>
                        <a:latin typeface="Microsoft YaHei" charset="-122"/>
                        <a:ea typeface="Microsoft YaHei" charset="-122"/>
                        <a:cs typeface="Microsoft YaHei" charset="-122"/>
                      </a:endParaRPr>
                    </a:p>
                  </a:txBody>
                  <a:tcPr marL="68580" marR="68580" marT="0" marB="0" anchor="ctr"/>
                </a:tc>
                <a:tc>
                  <a:txBody>
                    <a:bodyPr/>
                    <a:lstStyle/>
                    <a:p>
                      <a:pPr algn="ctr">
                        <a:spcAft>
                          <a:spcPts val="0"/>
                        </a:spcAft>
                      </a:pPr>
                      <a:r>
                        <a:rPr lang="en-US" sz="2400" kern="100">
                          <a:effectLst/>
                          <a:latin typeface="Microsoft YaHei" charset="-122"/>
                          <a:ea typeface="Microsoft YaHei" charset="-122"/>
                          <a:cs typeface="Microsoft YaHei" charset="-122"/>
                        </a:rPr>
                        <a:t>FPR</a:t>
                      </a:r>
                      <a:endParaRPr lang="zh-CN" sz="3200" kern="100">
                        <a:effectLst/>
                        <a:latin typeface="Microsoft YaHei" charset="-122"/>
                        <a:ea typeface="Microsoft YaHei" charset="-122"/>
                        <a:cs typeface="Microsoft YaHei" charset="-122"/>
                      </a:endParaRPr>
                    </a:p>
                  </a:txBody>
                  <a:tcPr marL="68580" marR="68580" marT="0" marB="0" anchor="ctr"/>
                </a:tc>
                <a:tc>
                  <a:txBody>
                    <a:bodyPr/>
                    <a:lstStyle/>
                    <a:p>
                      <a:pPr algn="ctr">
                        <a:spcAft>
                          <a:spcPts val="0"/>
                        </a:spcAft>
                      </a:pPr>
                      <a:r>
                        <a:rPr lang="en-US" sz="2400" kern="100" dirty="0">
                          <a:effectLst/>
                          <a:latin typeface="Microsoft YaHei" charset="-122"/>
                          <a:ea typeface="Microsoft YaHei" charset="-122"/>
                          <a:cs typeface="Microsoft YaHei" charset="-122"/>
                        </a:rPr>
                        <a:t>0.444</a:t>
                      </a:r>
                      <a:endParaRPr lang="zh-CN" sz="3200" kern="100" dirty="0">
                        <a:effectLst/>
                        <a:latin typeface="Microsoft YaHei" charset="-122"/>
                        <a:ea typeface="Microsoft YaHei" charset="-122"/>
                        <a:cs typeface="Microsoft YaHei" charset="-122"/>
                      </a:endParaRPr>
                    </a:p>
                  </a:txBody>
                  <a:tcPr marL="68580" marR="68580" marT="0" marB="0" anchor="ctr"/>
                </a:tc>
                <a:tc>
                  <a:txBody>
                    <a:bodyPr/>
                    <a:lstStyle/>
                    <a:p>
                      <a:pPr algn="ctr">
                        <a:spcAft>
                          <a:spcPts val="0"/>
                        </a:spcAft>
                      </a:pPr>
                      <a:r>
                        <a:rPr lang="en-US" sz="2400" b="1" kern="100" dirty="0">
                          <a:effectLst/>
                          <a:latin typeface="Microsoft YaHei" charset="-122"/>
                          <a:ea typeface="Microsoft YaHei" charset="-122"/>
                          <a:cs typeface="Microsoft YaHei" charset="-122"/>
                        </a:rPr>
                        <a:t>0.022</a:t>
                      </a:r>
                      <a:endParaRPr lang="zh-CN" sz="3200" b="1" kern="100" dirty="0">
                        <a:effectLst/>
                        <a:latin typeface="Microsoft YaHei" charset="-122"/>
                        <a:ea typeface="Microsoft YaHei" charset="-122"/>
                        <a:cs typeface="Microsoft YaHei" charset="-122"/>
                      </a:endParaRPr>
                    </a:p>
                  </a:txBody>
                  <a:tcPr marL="68580" marR="68580" marT="0" marB="0" anchor="ctr"/>
                </a:tc>
                <a:tc>
                  <a:txBody>
                    <a:bodyPr/>
                    <a:lstStyle/>
                    <a:p>
                      <a:pPr algn="ctr">
                        <a:spcAft>
                          <a:spcPts val="0"/>
                        </a:spcAft>
                      </a:pPr>
                      <a:r>
                        <a:rPr lang="en-US" sz="2400" kern="100">
                          <a:effectLst/>
                          <a:latin typeface="Microsoft YaHei" charset="-122"/>
                          <a:ea typeface="Microsoft YaHei" charset="-122"/>
                          <a:cs typeface="Microsoft YaHei" charset="-122"/>
                        </a:rPr>
                        <a:t>0.111</a:t>
                      </a:r>
                      <a:endParaRPr lang="zh-CN" sz="3200" kern="100">
                        <a:effectLst/>
                        <a:latin typeface="Microsoft YaHei" charset="-122"/>
                        <a:ea typeface="Microsoft YaHei" charset="-122"/>
                        <a:cs typeface="Microsoft YaHei" charset="-122"/>
                      </a:endParaRPr>
                    </a:p>
                  </a:txBody>
                  <a:tcPr marL="68580" marR="68580" marT="0" marB="0" anchor="ctr"/>
                </a:tc>
              </a:tr>
              <a:tr h="439750">
                <a:tc>
                  <a:txBody>
                    <a:bodyPr/>
                    <a:lstStyle/>
                    <a:p>
                      <a:pPr algn="ctr">
                        <a:spcAft>
                          <a:spcPts val="0"/>
                        </a:spcAft>
                      </a:pPr>
                      <a:r>
                        <a:rPr lang="en-US" sz="2400" kern="100">
                          <a:effectLst/>
                          <a:latin typeface="Microsoft YaHei" charset="-122"/>
                          <a:ea typeface="Microsoft YaHei" charset="-122"/>
                          <a:cs typeface="Microsoft YaHei" charset="-122"/>
                        </a:rPr>
                        <a:t>Haar</a:t>
                      </a:r>
                      <a:endParaRPr lang="zh-CN" sz="3200" kern="100">
                        <a:effectLst/>
                        <a:latin typeface="Microsoft YaHei" charset="-122"/>
                        <a:ea typeface="Microsoft YaHei" charset="-122"/>
                        <a:cs typeface="Microsoft YaHei" charset="-122"/>
                      </a:endParaRPr>
                    </a:p>
                  </a:txBody>
                  <a:tcPr marL="68580" marR="68580" marT="0" marB="0" anchor="ctr"/>
                </a:tc>
                <a:tc>
                  <a:txBody>
                    <a:bodyPr/>
                    <a:lstStyle/>
                    <a:p>
                      <a:pPr algn="ctr">
                        <a:spcAft>
                          <a:spcPts val="0"/>
                        </a:spcAft>
                      </a:pPr>
                      <a:r>
                        <a:rPr lang="en-US" sz="2400" kern="100">
                          <a:effectLst/>
                          <a:latin typeface="Microsoft YaHei" charset="-122"/>
                          <a:ea typeface="Microsoft YaHei" charset="-122"/>
                          <a:cs typeface="Microsoft YaHei" charset="-122"/>
                        </a:rPr>
                        <a:t>TPR</a:t>
                      </a:r>
                      <a:endParaRPr lang="zh-CN" sz="3200" kern="100">
                        <a:effectLst/>
                        <a:latin typeface="Microsoft YaHei" charset="-122"/>
                        <a:ea typeface="Microsoft YaHei" charset="-122"/>
                        <a:cs typeface="Microsoft YaHei" charset="-122"/>
                      </a:endParaRPr>
                    </a:p>
                  </a:txBody>
                  <a:tcPr marL="68580" marR="68580" marT="0" marB="0" anchor="ctr"/>
                </a:tc>
                <a:tc>
                  <a:txBody>
                    <a:bodyPr/>
                    <a:lstStyle/>
                    <a:p>
                      <a:pPr algn="ctr">
                        <a:spcAft>
                          <a:spcPts val="0"/>
                        </a:spcAft>
                      </a:pPr>
                      <a:r>
                        <a:rPr lang="en-US" sz="2400" kern="100">
                          <a:effectLst/>
                          <a:latin typeface="Microsoft YaHei" charset="-122"/>
                          <a:ea typeface="Microsoft YaHei" charset="-122"/>
                          <a:cs typeface="Microsoft YaHei" charset="-122"/>
                        </a:rPr>
                        <a:t>0.889</a:t>
                      </a:r>
                      <a:endParaRPr lang="zh-CN" sz="3200" kern="100">
                        <a:effectLst/>
                        <a:latin typeface="Microsoft YaHei" charset="-122"/>
                        <a:ea typeface="Microsoft YaHei" charset="-122"/>
                        <a:cs typeface="Microsoft YaHei" charset="-122"/>
                      </a:endParaRPr>
                    </a:p>
                  </a:txBody>
                  <a:tcPr marL="68580" marR="68580" marT="0" marB="0" anchor="ctr"/>
                </a:tc>
                <a:tc>
                  <a:txBody>
                    <a:bodyPr/>
                    <a:lstStyle/>
                    <a:p>
                      <a:pPr algn="ctr">
                        <a:spcAft>
                          <a:spcPts val="0"/>
                        </a:spcAft>
                      </a:pPr>
                      <a:r>
                        <a:rPr lang="en-US" sz="2400" b="0" kern="100" dirty="0">
                          <a:effectLst/>
                          <a:latin typeface="Microsoft YaHei" charset="-122"/>
                          <a:ea typeface="Microsoft YaHei" charset="-122"/>
                          <a:cs typeface="Microsoft YaHei" charset="-122"/>
                        </a:rPr>
                        <a:t>0.933</a:t>
                      </a:r>
                      <a:endParaRPr lang="zh-CN" sz="3200" b="0" kern="100" dirty="0">
                        <a:effectLst/>
                        <a:latin typeface="Microsoft YaHei" charset="-122"/>
                        <a:ea typeface="Microsoft YaHei" charset="-122"/>
                        <a:cs typeface="Microsoft YaHei" charset="-122"/>
                      </a:endParaRPr>
                    </a:p>
                  </a:txBody>
                  <a:tcPr marL="68580" marR="68580" marT="0" marB="0" anchor="ctr"/>
                </a:tc>
                <a:tc>
                  <a:txBody>
                    <a:bodyPr/>
                    <a:lstStyle/>
                    <a:p>
                      <a:pPr algn="ctr">
                        <a:spcAft>
                          <a:spcPts val="0"/>
                        </a:spcAft>
                      </a:pPr>
                      <a:r>
                        <a:rPr lang="en-US" sz="2400" kern="100" dirty="0">
                          <a:effectLst/>
                          <a:latin typeface="Microsoft YaHei" charset="-122"/>
                          <a:ea typeface="Microsoft YaHei" charset="-122"/>
                          <a:cs typeface="Microsoft YaHei" charset="-122"/>
                        </a:rPr>
                        <a:t>0.933</a:t>
                      </a:r>
                      <a:endParaRPr lang="zh-CN" sz="3200" kern="100" dirty="0">
                        <a:effectLst/>
                        <a:latin typeface="Microsoft YaHei" charset="-122"/>
                        <a:ea typeface="Microsoft YaHei" charset="-122"/>
                        <a:cs typeface="Microsoft YaHei" charset="-122"/>
                      </a:endParaRPr>
                    </a:p>
                  </a:txBody>
                  <a:tcPr marL="68580" marR="68580" marT="0" marB="0" anchor="ctr"/>
                </a:tc>
              </a:tr>
              <a:tr h="439750">
                <a:tc>
                  <a:txBody>
                    <a:bodyPr/>
                    <a:lstStyle/>
                    <a:p>
                      <a:pPr algn="ctr">
                        <a:spcAft>
                          <a:spcPts val="0"/>
                        </a:spcAft>
                      </a:pPr>
                      <a:r>
                        <a:rPr lang="en-US" sz="2400" kern="100">
                          <a:effectLst/>
                          <a:latin typeface="Microsoft YaHei" charset="-122"/>
                          <a:ea typeface="Microsoft YaHei" charset="-122"/>
                          <a:cs typeface="Microsoft YaHei" charset="-122"/>
                        </a:rPr>
                        <a:t> </a:t>
                      </a:r>
                      <a:endParaRPr lang="zh-CN" sz="3200" kern="100">
                        <a:effectLst/>
                        <a:latin typeface="Microsoft YaHei" charset="-122"/>
                        <a:ea typeface="Microsoft YaHei" charset="-122"/>
                        <a:cs typeface="Microsoft YaHei" charset="-122"/>
                      </a:endParaRPr>
                    </a:p>
                  </a:txBody>
                  <a:tcPr marL="68580" marR="68580" marT="0" marB="0" anchor="ctr"/>
                </a:tc>
                <a:tc>
                  <a:txBody>
                    <a:bodyPr/>
                    <a:lstStyle/>
                    <a:p>
                      <a:pPr algn="ctr">
                        <a:spcAft>
                          <a:spcPts val="0"/>
                        </a:spcAft>
                      </a:pPr>
                      <a:r>
                        <a:rPr lang="en-US" sz="2400" kern="100">
                          <a:effectLst/>
                          <a:latin typeface="Microsoft YaHei" charset="-122"/>
                          <a:ea typeface="Microsoft YaHei" charset="-122"/>
                          <a:cs typeface="Microsoft YaHei" charset="-122"/>
                        </a:rPr>
                        <a:t>FPR</a:t>
                      </a:r>
                      <a:endParaRPr lang="zh-CN" sz="3200" kern="100">
                        <a:effectLst/>
                        <a:latin typeface="Microsoft YaHei" charset="-122"/>
                        <a:ea typeface="Microsoft YaHei" charset="-122"/>
                        <a:cs typeface="Microsoft YaHei" charset="-122"/>
                      </a:endParaRPr>
                    </a:p>
                  </a:txBody>
                  <a:tcPr marL="68580" marR="68580" marT="0" marB="0" anchor="ctr"/>
                </a:tc>
                <a:tc>
                  <a:txBody>
                    <a:bodyPr/>
                    <a:lstStyle/>
                    <a:p>
                      <a:pPr algn="ctr">
                        <a:spcAft>
                          <a:spcPts val="0"/>
                        </a:spcAft>
                      </a:pPr>
                      <a:r>
                        <a:rPr lang="en-US" sz="2400" kern="100">
                          <a:effectLst/>
                          <a:latin typeface="Microsoft YaHei" charset="-122"/>
                          <a:ea typeface="Microsoft YaHei" charset="-122"/>
                          <a:cs typeface="Microsoft YaHei" charset="-122"/>
                        </a:rPr>
                        <a:t>0.067</a:t>
                      </a:r>
                      <a:endParaRPr lang="zh-CN" sz="3200" kern="100">
                        <a:effectLst/>
                        <a:latin typeface="Microsoft YaHei" charset="-122"/>
                        <a:ea typeface="Microsoft YaHei" charset="-122"/>
                        <a:cs typeface="Microsoft YaHei" charset="-122"/>
                      </a:endParaRPr>
                    </a:p>
                  </a:txBody>
                  <a:tcPr marL="68580" marR="68580" marT="0" marB="0" anchor="ctr"/>
                </a:tc>
                <a:tc>
                  <a:txBody>
                    <a:bodyPr/>
                    <a:lstStyle/>
                    <a:p>
                      <a:pPr algn="ctr">
                        <a:spcAft>
                          <a:spcPts val="0"/>
                        </a:spcAft>
                      </a:pPr>
                      <a:r>
                        <a:rPr lang="en-US" sz="2400" b="0" kern="100" dirty="0">
                          <a:effectLst/>
                          <a:latin typeface="Microsoft YaHei" charset="-122"/>
                          <a:ea typeface="Microsoft YaHei" charset="-122"/>
                          <a:cs typeface="Microsoft YaHei" charset="-122"/>
                        </a:rPr>
                        <a:t>0.022</a:t>
                      </a:r>
                      <a:endParaRPr lang="zh-CN" sz="3200" b="0" kern="100" dirty="0">
                        <a:effectLst/>
                        <a:latin typeface="Microsoft YaHei" charset="-122"/>
                        <a:ea typeface="Microsoft YaHei" charset="-122"/>
                        <a:cs typeface="Microsoft YaHei" charset="-122"/>
                      </a:endParaRPr>
                    </a:p>
                  </a:txBody>
                  <a:tcPr marL="68580" marR="68580" marT="0" marB="0" anchor="ctr"/>
                </a:tc>
                <a:tc>
                  <a:txBody>
                    <a:bodyPr/>
                    <a:lstStyle/>
                    <a:p>
                      <a:pPr algn="ctr">
                        <a:spcAft>
                          <a:spcPts val="0"/>
                        </a:spcAft>
                      </a:pPr>
                      <a:r>
                        <a:rPr lang="en-US" sz="2400" kern="100" dirty="0">
                          <a:effectLst/>
                          <a:latin typeface="Microsoft YaHei" charset="-122"/>
                          <a:ea typeface="Microsoft YaHei" charset="-122"/>
                          <a:cs typeface="Microsoft YaHei" charset="-122"/>
                        </a:rPr>
                        <a:t>0.067</a:t>
                      </a:r>
                      <a:endParaRPr lang="zh-CN" sz="3200" kern="100" dirty="0">
                        <a:effectLst/>
                        <a:latin typeface="Microsoft YaHei" charset="-122"/>
                        <a:ea typeface="Microsoft YaHei" charset="-122"/>
                        <a:cs typeface="Microsoft YaHei" charset="-122"/>
                      </a:endParaRPr>
                    </a:p>
                  </a:txBody>
                  <a:tcPr marL="68580" marR="68580" marT="0" marB="0" anchor="ctr"/>
                </a:tc>
              </a:tr>
              <a:tr h="439750">
                <a:tc>
                  <a:txBody>
                    <a:bodyPr/>
                    <a:lstStyle/>
                    <a:p>
                      <a:pPr algn="ctr">
                        <a:spcAft>
                          <a:spcPts val="0"/>
                        </a:spcAft>
                      </a:pPr>
                      <a:r>
                        <a:rPr lang="en-US" sz="2400" kern="100">
                          <a:effectLst/>
                          <a:latin typeface="Microsoft YaHei" charset="-122"/>
                          <a:ea typeface="Microsoft YaHei" charset="-122"/>
                          <a:cs typeface="Microsoft YaHei" charset="-122"/>
                        </a:rPr>
                        <a:t>Bior5.5</a:t>
                      </a:r>
                      <a:endParaRPr lang="zh-CN" sz="3200" kern="100">
                        <a:effectLst/>
                        <a:latin typeface="Microsoft YaHei" charset="-122"/>
                        <a:ea typeface="Microsoft YaHei" charset="-122"/>
                        <a:cs typeface="Microsoft YaHei" charset="-122"/>
                      </a:endParaRPr>
                    </a:p>
                  </a:txBody>
                  <a:tcPr marL="68580" marR="68580" marT="0" marB="0" anchor="ctr"/>
                </a:tc>
                <a:tc>
                  <a:txBody>
                    <a:bodyPr/>
                    <a:lstStyle/>
                    <a:p>
                      <a:pPr algn="ctr">
                        <a:spcAft>
                          <a:spcPts val="0"/>
                        </a:spcAft>
                      </a:pPr>
                      <a:r>
                        <a:rPr lang="en-US" sz="2400" kern="100">
                          <a:effectLst/>
                          <a:latin typeface="Microsoft YaHei" charset="-122"/>
                          <a:ea typeface="Microsoft YaHei" charset="-122"/>
                          <a:cs typeface="Microsoft YaHei" charset="-122"/>
                        </a:rPr>
                        <a:t>TPR</a:t>
                      </a:r>
                      <a:endParaRPr lang="zh-CN" sz="3200" kern="100">
                        <a:effectLst/>
                        <a:latin typeface="Microsoft YaHei" charset="-122"/>
                        <a:ea typeface="Microsoft YaHei" charset="-122"/>
                        <a:cs typeface="Microsoft YaHei" charset="-122"/>
                      </a:endParaRPr>
                    </a:p>
                  </a:txBody>
                  <a:tcPr marL="68580" marR="68580" marT="0" marB="0" anchor="ctr"/>
                </a:tc>
                <a:tc>
                  <a:txBody>
                    <a:bodyPr/>
                    <a:lstStyle/>
                    <a:p>
                      <a:pPr algn="ctr">
                        <a:spcAft>
                          <a:spcPts val="0"/>
                        </a:spcAft>
                      </a:pPr>
                      <a:r>
                        <a:rPr lang="en-US" sz="2400" kern="100">
                          <a:effectLst/>
                          <a:latin typeface="Microsoft YaHei" charset="-122"/>
                          <a:ea typeface="Microsoft YaHei" charset="-122"/>
                          <a:cs typeface="Microsoft YaHei" charset="-122"/>
                        </a:rPr>
                        <a:t>0.889</a:t>
                      </a:r>
                      <a:endParaRPr lang="zh-CN" sz="3200" kern="100">
                        <a:effectLst/>
                        <a:latin typeface="Microsoft YaHei" charset="-122"/>
                        <a:ea typeface="Microsoft YaHei" charset="-122"/>
                        <a:cs typeface="Microsoft YaHei" charset="-122"/>
                      </a:endParaRPr>
                    </a:p>
                  </a:txBody>
                  <a:tcPr marL="68580" marR="68580" marT="0" marB="0" anchor="ctr"/>
                </a:tc>
                <a:tc>
                  <a:txBody>
                    <a:bodyPr/>
                    <a:lstStyle/>
                    <a:p>
                      <a:pPr algn="ctr">
                        <a:spcAft>
                          <a:spcPts val="0"/>
                        </a:spcAft>
                      </a:pPr>
                      <a:r>
                        <a:rPr lang="en-US" sz="2400" b="0" kern="100" dirty="0">
                          <a:effectLst/>
                          <a:latin typeface="Microsoft YaHei" charset="-122"/>
                          <a:ea typeface="Microsoft YaHei" charset="-122"/>
                          <a:cs typeface="Microsoft YaHei" charset="-122"/>
                        </a:rPr>
                        <a:t>0.933</a:t>
                      </a:r>
                      <a:endParaRPr lang="zh-CN" sz="3200" b="0" kern="100" dirty="0">
                        <a:effectLst/>
                        <a:latin typeface="Microsoft YaHei" charset="-122"/>
                        <a:ea typeface="Microsoft YaHei" charset="-122"/>
                        <a:cs typeface="Microsoft YaHei" charset="-122"/>
                      </a:endParaRPr>
                    </a:p>
                  </a:txBody>
                  <a:tcPr marL="68580" marR="68580" marT="0" marB="0" anchor="ctr"/>
                </a:tc>
                <a:tc>
                  <a:txBody>
                    <a:bodyPr/>
                    <a:lstStyle/>
                    <a:p>
                      <a:pPr algn="ctr">
                        <a:spcAft>
                          <a:spcPts val="0"/>
                        </a:spcAft>
                      </a:pPr>
                      <a:r>
                        <a:rPr lang="en-US" sz="2400" kern="100" dirty="0">
                          <a:effectLst/>
                          <a:latin typeface="Microsoft YaHei" charset="-122"/>
                          <a:ea typeface="Microsoft YaHei" charset="-122"/>
                          <a:cs typeface="Microsoft YaHei" charset="-122"/>
                        </a:rPr>
                        <a:t>0.889</a:t>
                      </a:r>
                      <a:endParaRPr lang="zh-CN" sz="3200" kern="100" dirty="0">
                        <a:effectLst/>
                        <a:latin typeface="Microsoft YaHei" charset="-122"/>
                        <a:ea typeface="Microsoft YaHei" charset="-122"/>
                        <a:cs typeface="Microsoft YaHei" charset="-122"/>
                      </a:endParaRPr>
                    </a:p>
                  </a:txBody>
                  <a:tcPr marL="68580" marR="68580" marT="0" marB="0" anchor="ctr"/>
                </a:tc>
              </a:tr>
              <a:tr h="439750">
                <a:tc>
                  <a:txBody>
                    <a:bodyPr/>
                    <a:lstStyle/>
                    <a:p>
                      <a:pPr algn="ctr">
                        <a:spcAft>
                          <a:spcPts val="0"/>
                        </a:spcAft>
                      </a:pPr>
                      <a:r>
                        <a:rPr lang="en-US" sz="2400" kern="100">
                          <a:effectLst/>
                          <a:latin typeface="Microsoft YaHei" charset="-122"/>
                          <a:ea typeface="Microsoft YaHei" charset="-122"/>
                          <a:cs typeface="Microsoft YaHei" charset="-122"/>
                        </a:rPr>
                        <a:t> </a:t>
                      </a:r>
                      <a:endParaRPr lang="zh-CN" sz="3200" kern="100">
                        <a:effectLst/>
                        <a:latin typeface="Microsoft YaHei" charset="-122"/>
                        <a:ea typeface="Microsoft YaHei" charset="-122"/>
                        <a:cs typeface="Microsoft YaHei"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2400" kern="100">
                          <a:effectLst/>
                          <a:latin typeface="Microsoft YaHei" charset="-122"/>
                          <a:ea typeface="Microsoft YaHei" charset="-122"/>
                          <a:cs typeface="Microsoft YaHei" charset="-122"/>
                        </a:rPr>
                        <a:t>FPR</a:t>
                      </a:r>
                      <a:endParaRPr lang="zh-CN" sz="3200" kern="100">
                        <a:effectLst/>
                        <a:latin typeface="Microsoft YaHei" charset="-122"/>
                        <a:ea typeface="Microsoft YaHei" charset="-122"/>
                        <a:cs typeface="Microsoft YaHei"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2400" kern="100">
                          <a:effectLst/>
                          <a:latin typeface="Microsoft YaHei" charset="-122"/>
                          <a:ea typeface="Microsoft YaHei" charset="-122"/>
                          <a:cs typeface="Microsoft YaHei" charset="-122"/>
                        </a:rPr>
                        <a:t>0.002</a:t>
                      </a:r>
                      <a:endParaRPr lang="zh-CN" sz="3200" kern="100">
                        <a:effectLst/>
                        <a:latin typeface="Microsoft YaHei" charset="-122"/>
                        <a:ea typeface="Microsoft YaHei" charset="-122"/>
                        <a:cs typeface="Microsoft YaHei"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2400" b="0" kern="100" dirty="0">
                          <a:effectLst/>
                          <a:latin typeface="Microsoft YaHei" charset="-122"/>
                          <a:ea typeface="Microsoft YaHei" charset="-122"/>
                          <a:cs typeface="Microsoft YaHei" charset="-122"/>
                        </a:rPr>
                        <a:t>0</a:t>
                      </a:r>
                      <a:endParaRPr lang="zh-CN" sz="3200" b="0" kern="100" dirty="0">
                        <a:effectLst/>
                        <a:latin typeface="Microsoft YaHei" charset="-122"/>
                        <a:ea typeface="Microsoft YaHei" charset="-122"/>
                        <a:cs typeface="Microsoft YaHei"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2400" kern="100" dirty="0">
                          <a:effectLst/>
                          <a:latin typeface="Microsoft YaHei" charset="-122"/>
                          <a:ea typeface="Microsoft YaHei" charset="-122"/>
                          <a:cs typeface="Microsoft YaHei" charset="-122"/>
                        </a:rPr>
                        <a:t>0.067</a:t>
                      </a:r>
                      <a:endParaRPr lang="zh-CN" sz="3200" kern="100" dirty="0">
                        <a:effectLst/>
                        <a:latin typeface="Microsoft YaHei" charset="-122"/>
                        <a:ea typeface="Microsoft YaHei" charset="-122"/>
                        <a:cs typeface="Microsoft YaHei" charset="-122"/>
                      </a:endParaRPr>
                    </a:p>
                  </a:txBody>
                  <a:tcPr marL="68580" marR="68580" marT="0" marB="0" anchor="ctr">
                    <a:lnB w="12700" cap="flat" cmpd="sng" algn="ctr">
                      <a:solidFill>
                        <a:schemeClr val="tx1"/>
                      </a:solidFill>
                      <a:prstDash val="solid"/>
                      <a:round/>
                      <a:headEnd type="none" w="med" len="med"/>
                      <a:tailEnd type="none" w="med" len="med"/>
                    </a:lnB>
                  </a:tcPr>
                </a:tc>
              </a:tr>
            </a:tbl>
          </a:graphicData>
        </a:graphic>
      </p:graphicFrame>
      <p:sp>
        <p:nvSpPr>
          <p:cNvPr id="12" name="文本框 11"/>
          <p:cNvSpPr txBox="1"/>
          <p:nvPr/>
        </p:nvSpPr>
        <p:spPr>
          <a:xfrm>
            <a:off x="2524349" y="1165664"/>
            <a:ext cx="7143302" cy="400110"/>
          </a:xfrm>
          <a:prstGeom prst="rect">
            <a:avLst/>
          </a:prstGeom>
          <a:noFill/>
        </p:spPr>
        <p:txBody>
          <a:bodyPr wrap="none" rtlCol="0">
            <a:spAutoFit/>
          </a:bodyPr>
          <a:lstStyle/>
          <a:p>
            <a:r>
              <a:rPr kumimoji="1" lang="en-US" altLang="zh-CN" sz="2000" dirty="0" smtClean="0">
                <a:latin typeface="Microsoft YaHei" charset="-122"/>
                <a:ea typeface="Microsoft YaHei" charset="-122"/>
                <a:cs typeface="Microsoft YaHei" charset="-122"/>
              </a:rPr>
              <a:t>Table</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2</a:t>
            </a:r>
            <a:r>
              <a:rPr kumimoji="1" lang="zh-CN" altLang="en-US" sz="2000" dirty="0" smtClean="0">
                <a:latin typeface="Microsoft YaHei" charset="-122"/>
                <a:ea typeface="Microsoft YaHei" charset="-122"/>
                <a:cs typeface="Microsoft YaHei" charset="-122"/>
              </a:rPr>
              <a:t>：不同小波分解层数以及不同小波基选择模型效果比较</a:t>
            </a:r>
            <a:endParaRPr kumimoji="1" lang="zh-CN" altLang="en-US"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64476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a:xfrm>
            <a:off x="9436100" y="6468534"/>
            <a:ext cx="2743200" cy="365125"/>
          </a:xfrm>
        </p:spPr>
        <p:txBody>
          <a:bodyPr/>
          <a:lstStyle/>
          <a:p>
            <a:fld id="{B1617117-7D68-9B4C-822E-BC3CF6BA9454}" type="slidenum">
              <a:rPr kumimoji="1" lang="zh-CN" altLang="en-US" sz="1800" b="1" smtClean="0">
                <a:solidFill>
                  <a:schemeClr val="tx1"/>
                </a:solidFill>
              </a:rPr>
              <a:t>16</a:t>
            </a:fld>
            <a:endParaRPr kumimoji="1" lang="zh-CN" altLang="en-US" sz="1800" b="1" dirty="0">
              <a:solidFill>
                <a:schemeClr val="tx1"/>
              </a:solidFill>
            </a:endParaRPr>
          </a:p>
        </p:txBody>
      </p:sp>
      <p:sp>
        <p:nvSpPr>
          <p:cNvPr id="5" name="文本框 4"/>
          <p:cNvSpPr txBox="1"/>
          <p:nvPr/>
        </p:nvSpPr>
        <p:spPr>
          <a:xfrm>
            <a:off x="152400" y="109072"/>
            <a:ext cx="1620957" cy="523220"/>
          </a:xfrm>
          <a:prstGeom prst="rect">
            <a:avLst/>
          </a:prstGeom>
          <a:noFill/>
        </p:spPr>
        <p:txBody>
          <a:bodyPr wrap="none" rtlCol="0">
            <a:spAutoFit/>
          </a:bodyPr>
          <a:lstStyle/>
          <a:p>
            <a:r>
              <a:rPr kumimoji="1" lang="zh-CN" altLang="en-US" sz="2800" b="1" smtClean="0">
                <a:latin typeface="Microsoft YaHei" charset="-122"/>
                <a:ea typeface="Microsoft YaHei" charset="-122"/>
                <a:cs typeface="Microsoft YaHei" charset="-122"/>
              </a:rPr>
              <a:t>模型结果</a:t>
            </a:r>
            <a:endParaRPr kumimoji="1" lang="zh-CN" altLang="en-US" sz="2800" b="1" dirty="0">
              <a:latin typeface="Microsoft YaHei" charset="-122"/>
              <a:ea typeface="Microsoft YaHei" charset="-122"/>
              <a:cs typeface="Microsoft YaHei" charset="-122"/>
            </a:endParaRPr>
          </a:p>
        </p:txBody>
      </p:sp>
      <p:grpSp>
        <p:nvGrpSpPr>
          <p:cNvPr id="6" name="组 5"/>
          <p:cNvGrpSpPr/>
          <p:nvPr/>
        </p:nvGrpSpPr>
        <p:grpSpPr>
          <a:xfrm>
            <a:off x="0" y="69057"/>
            <a:ext cx="12192000" cy="662781"/>
            <a:chOff x="0" y="69057"/>
            <a:chExt cx="12192000" cy="662781"/>
          </a:xfrm>
        </p:grpSpPr>
        <p:cxnSp>
          <p:nvCxnSpPr>
            <p:cNvPr id="7" name="直线连接符 6"/>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矩形 8"/>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grpSp>
        <p:nvGrpSpPr>
          <p:cNvPr id="14" name="组 13"/>
          <p:cNvGrpSpPr/>
          <p:nvPr/>
        </p:nvGrpSpPr>
        <p:grpSpPr>
          <a:xfrm>
            <a:off x="701017" y="3075713"/>
            <a:ext cx="11128632" cy="2377017"/>
            <a:chOff x="0" y="0"/>
            <a:chExt cx="5054201" cy="1079500"/>
          </a:xfrm>
        </p:grpSpPr>
        <p:pic>
          <p:nvPicPr>
            <p:cNvPr id="15" name="图片 14" descr="https://lh6.googleusercontent.com/EQUpjmsRlPrQnKYExOJ2X4iXkd3BOpsKzusToWid2LN81ZfK1DQzFNVAQQpPNhhhorOYGUDIpwSsVi0sRK8Dc01tcynjRNZBVPILW8yH71U-OU2JuNao1S5ISYSfHZsxHWuqwS8"/>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711842" y="0"/>
              <a:ext cx="1619885" cy="1079500"/>
            </a:xfrm>
            <a:prstGeom prst="rect">
              <a:avLst/>
            </a:prstGeom>
            <a:noFill/>
            <a:ln>
              <a:noFill/>
            </a:ln>
          </p:spPr>
        </p:pic>
        <p:pic>
          <p:nvPicPr>
            <p:cNvPr id="16" name="图片 15" descr="https://lh3.googleusercontent.com/RQn41kBgpZ6PN0WLoHWgLsfT6TWLIO1OAKWBx3xp9s5jMm6Is_rIuBb6JJPOFyJB2TdVPEfwAOg9uKqNZl41nBoOlQgo4un3lA4siYluKQQR5sI0sWhLyi4qMxedJsqhYhG7v0I"/>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619885" cy="1079500"/>
            </a:xfrm>
            <a:prstGeom prst="rect">
              <a:avLst/>
            </a:prstGeom>
            <a:noFill/>
            <a:ln>
              <a:noFill/>
            </a:ln>
          </p:spPr>
        </p:pic>
        <p:pic>
          <p:nvPicPr>
            <p:cNvPr id="17" name="图片 16" descr="https://lh4.googleusercontent.com/1jyZmuTttJAwhxHUa_BBINqm-QW8hc517U4xwTw0wS2MGIFknk6PczJLwjO0a7sD7w5f0lK4M3SM3r4IHKiQyO5Rxvo1IlyfxiUPG1Qn_Y0wV-cIkLhEwujz2xiVcYJRNnTV1ng"/>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3434316" y="0"/>
              <a:ext cx="1619885" cy="1079500"/>
            </a:xfrm>
            <a:prstGeom prst="rect">
              <a:avLst/>
            </a:prstGeom>
            <a:noFill/>
            <a:ln>
              <a:noFill/>
            </a:ln>
          </p:spPr>
        </p:pic>
      </p:grpSp>
      <p:sp>
        <p:nvSpPr>
          <p:cNvPr id="20" name="矩形 19"/>
          <p:cNvSpPr/>
          <p:nvPr/>
        </p:nvSpPr>
        <p:spPr>
          <a:xfrm>
            <a:off x="1151467" y="1472053"/>
            <a:ext cx="5854488" cy="461665"/>
          </a:xfrm>
          <a:prstGeom prst="rect">
            <a:avLst/>
          </a:prstGeom>
        </p:spPr>
        <p:txBody>
          <a:bodyPr wrap="none">
            <a:spAutoFit/>
          </a:bodyPr>
          <a:lstStyle/>
          <a:p>
            <a:pPr marL="342900" indent="-342900">
              <a:buFont typeface="Wingdings" charset="2"/>
              <a:buChar char="Ø"/>
            </a:pPr>
            <a:r>
              <a:rPr lang="zh-CN" altLang="zh-CN" sz="2400" kern="0" smtClean="0">
                <a:effectLst/>
                <a:latin typeface="Microsoft YaHei" charset="-122"/>
                <a:ea typeface="Microsoft YaHei" charset="-122"/>
                <a:cs typeface="Microsoft YaHei" charset="-122"/>
              </a:rPr>
              <a:t>不同的小波基对模型有着不同的效果。</a:t>
            </a:r>
            <a:r>
              <a:rPr lang="zh-CN" altLang="zh-CN" sz="2400" smtClean="0">
                <a:effectLst/>
                <a:latin typeface="Microsoft YaHei" charset="-122"/>
                <a:ea typeface="Microsoft YaHei" charset="-122"/>
                <a:cs typeface="Microsoft YaHei" charset="-122"/>
              </a:rPr>
              <a:t> </a:t>
            </a:r>
            <a:endParaRPr lang="zh-CN" altLang="en-US" sz="2400">
              <a:latin typeface="Microsoft YaHei" charset="-122"/>
              <a:ea typeface="Microsoft YaHei" charset="-122"/>
              <a:cs typeface="Microsoft YaHei" charset="-122"/>
            </a:endParaRPr>
          </a:p>
        </p:txBody>
      </p:sp>
      <p:sp>
        <p:nvSpPr>
          <p:cNvPr id="21" name="矩形 20"/>
          <p:cNvSpPr/>
          <p:nvPr/>
        </p:nvSpPr>
        <p:spPr>
          <a:xfrm>
            <a:off x="1151467" y="2273883"/>
            <a:ext cx="6777817" cy="461665"/>
          </a:xfrm>
          <a:prstGeom prst="rect">
            <a:avLst/>
          </a:prstGeom>
        </p:spPr>
        <p:txBody>
          <a:bodyPr wrap="none">
            <a:spAutoFit/>
          </a:bodyPr>
          <a:lstStyle/>
          <a:p>
            <a:pPr marL="342900" indent="-342900">
              <a:buFont typeface="Wingdings" charset="2"/>
              <a:buChar char="Ø"/>
            </a:pPr>
            <a:r>
              <a:rPr lang="zh-CN" altLang="zh-CN" sz="2400" kern="0" smtClean="0">
                <a:effectLst/>
                <a:latin typeface="Microsoft YaHei" charset="-122"/>
                <a:ea typeface="Microsoft YaHei" charset="-122"/>
                <a:cs typeface="Microsoft YaHei" charset="-122"/>
              </a:rPr>
              <a:t>不同小波基在不同的签名上有着较大的差异。</a:t>
            </a:r>
            <a:r>
              <a:rPr lang="zh-CN" altLang="zh-CN" sz="2400" smtClean="0">
                <a:effectLst/>
                <a:latin typeface="Microsoft YaHei" charset="-122"/>
                <a:ea typeface="Microsoft YaHei" charset="-122"/>
                <a:cs typeface="Microsoft YaHei" charset="-122"/>
              </a:rPr>
              <a:t> </a:t>
            </a:r>
            <a:endParaRPr lang="zh-CN" altLang="en-US" sz="2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24166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a:xfrm>
            <a:off x="9436100" y="6492875"/>
            <a:ext cx="2743200" cy="365125"/>
          </a:xfrm>
        </p:spPr>
        <p:txBody>
          <a:bodyPr/>
          <a:lstStyle/>
          <a:p>
            <a:fld id="{B1617117-7D68-9B4C-822E-BC3CF6BA9454}" type="slidenum">
              <a:rPr kumimoji="1" lang="zh-CN" altLang="en-US" sz="1800" b="1" smtClean="0">
                <a:solidFill>
                  <a:schemeClr val="tx1"/>
                </a:solidFill>
              </a:rPr>
              <a:t>17</a:t>
            </a:fld>
            <a:endParaRPr kumimoji="1" lang="zh-CN" altLang="en-US" sz="1800" b="1">
              <a:solidFill>
                <a:schemeClr val="tx1"/>
              </a:solidFill>
            </a:endParaRPr>
          </a:p>
        </p:txBody>
      </p:sp>
      <p:grpSp>
        <p:nvGrpSpPr>
          <p:cNvPr id="5" name="组 4"/>
          <p:cNvGrpSpPr/>
          <p:nvPr/>
        </p:nvGrpSpPr>
        <p:grpSpPr>
          <a:xfrm>
            <a:off x="0" y="69057"/>
            <a:ext cx="12192000" cy="662781"/>
            <a:chOff x="0" y="69057"/>
            <a:chExt cx="12192000" cy="662781"/>
          </a:xfrm>
        </p:grpSpPr>
        <p:cxnSp>
          <p:nvCxnSpPr>
            <p:cNvPr id="6" name="直线连接符 5"/>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矩形 7"/>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sp>
        <p:nvSpPr>
          <p:cNvPr id="9" name="文本框 8"/>
          <p:cNvSpPr txBox="1"/>
          <p:nvPr/>
        </p:nvSpPr>
        <p:spPr>
          <a:xfrm>
            <a:off x="152400" y="109072"/>
            <a:ext cx="1620957" cy="523220"/>
          </a:xfrm>
          <a:prstGeom prst="rect">
            <a:avLst/>
          </a:prstGeom>
          <a:noFill/>
        </p:spPr>
        <p:txBody>
          <a:bodyPr wrap="none" rtlCol="0">
            <a:spAutoFit/>
          </a:bodyPr>
          <a:lstStyle/>
          <a:p>
            <a:r>
              <a:rPr kumimoji="1" lang="zh-CN" altLang="en-US" sz="2800" b="1" smtClean="0">
                <a:latin typeface="Microsoft YaHei" charset="-122"/>
                <a:ea typeface="Microsoft YaHei" charset="-122"/>
                <a:cs typeface="Microsoft YaHei" charset="-122"/>
              </a:rPr>
              <a:t>模型结果</a:t>
            </a:r>
            <a:endParaRPr kumimoji="1" lang="zh-CN" altLang="en-US" sz="2800" b="1" dirty="0">
              <a:latin typeface="Microsoft YaHei" charset="-122"/>
              <a:ea typeface="Microsoft YaHei" charset="-122"/>
              <a:cs typeface="Microsoft YaHei" charset="-122"/>
            </a:endParaRPr>
          </a:p>
        </p:txBody>
      </p:sp>
      <p:pic>
        <p:nvPicPr>
          <p:cNvPr id="10" name="图片 9"/>
          <p:cNvPicPr/>
          <p:nvPr/>
        </p:nvPicPr>
        <p:blipFill>
          <a:blip r:embed="rId3"/>
          <a:stretch>
            <a:fillRect/>
          </a:stretch>
        </p:blipFill>
        <p:spPr>
          <a:xfrm>
            <a:off x="7048500" y="1216667"/>
            <a:ext cx="4610100" cy="3555895"/>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6903195" y="5258082"/>
                <a:ext cx="4755405" cy="369332"/>
              </a:xfrm>
              <a:prstGeom prst="rect">
                <a:avLst/>
              </a:prstGeom>
              <a:noFill/>
            </p:spPr>
            <p:txBody>
              <a:bodyPr wrap="none" rtlCol="0">
                <a:spAutoFit/>
              </a:bodyPr>
              <a:lstStyle/>
              <a:p>
                <a:pPr algn="ctr"/>
                <a:r>
                  <a:rPr kumimoji="1" lang="en-US" altLang="zh-CN" dirty="0" smtClean="0">
                    <a:latin typeface="Microsoft YaHei" charset="-122"/>
                    <a:ea typeface="Microsoft YaHei" charset="-122"/>
                    <a:cs typeface="Microsoft YaHei" charset="-122"/>
                  </a:rPr>
                  <a:t>Figure</a:t>
                </a:r>
                <a:r>
                  <a:rPr kumimoji="1" lang="zh-CN" altLang="en-US" dirty="0" smtClean="0">
                    <a:latin typeface="Microsoft YaHei" charset="-122"/>
                    <a:ea typeface="Microsoft YaHei" charset="-122"/>
                    <a:cs typeface="Microsoft YaHei" charset="-122"/>
                  </a:rPr>
                  <a:t> </a:t>
                </a:r>
                <a:r>
                  <a:rPr kumimoji="1" lang="en-US" altLang="zh-CN" dirty="0" smtClean="0">
                    <a:latin typeface="Microsoft YaHei" charset="-122"/>
                    <a:ea typeface="Microsoft YaHei" charset="-122"/>
                    <a:cs typeface="Microsoft YaHei" charset="-122"/>
                  </a:rPr>
                  <a:t>3</a:t>
                </a:r>
                <a:r>
                  <a:rPr kumimoji="1" lang="zh-CN" altLang="en-US" dirty="0" smtClean="0">
                    <a:latin typeface="Microsoft YaHei" charset="-122"/>
                    <a:ea typeface="Microsoft YaHei" charset="-122"/>
                    <a:cs typeface="Microsoft YaHei" charset="-122"/>
                  </a:rPr>
                  <a:t>：</a:t>
                </a:r>
                <a:r>
                  <a:rPr lang="zh-CN" altLang="zh-CN" dirty="0">
                    <a:latin typeface="Microsoft YaHei" charset="-122"/>
                    <a:ea typeface="Microsoft YaHei" charset="-122"/>
                    <a:cs typeface="Microsoft YaHei" charset="-122"/>
                  </a:rPr>
                  <a:t>边界阈值</a:t>
                </a:r>
                <a14:m>
                  <m:oMath xmlns:m="http://schemas.openxmlformats.org/officeDocument/2006/math">
                    <m:r>
                      <a:rPr lang="en-US" altLang="zh-CN" i="1">
                        <a:latin typeface="Cambria Math" charset="0"/>
                        <a:ea typeface="Microsoft YaHei" charset="-122"/>
                        <a:cs typeface="Microsoft YaHei" charset="-122"/>
                      </a:rPr>
                      <m:t>𝛼</m:t>
                    </m:r>
                  </m:oMath>
                </a14:m>
                <a:r>
                  <a:rPr lang="zh-CN" altLang="zh-CN" dirty="0">
                    <a:latin typeface="Microsoft YaHei" charset="-122"/>
                    <a:ea typeface="Microsoft YaHei" charset="-122"/>
                    <a:cs typeface="Microsoft YaHei" charset="-122"/>
                  </a:rPr>
                  <a:t>在映射空间中的示意图</a:t>
                </a:r>
                <a:r>
                  <a:rPr lang="zh-CN" altLang="zh-CN" dirty="0">
                    <a:effectLst/>
                    <a:latin typeface="Microsoft YaHei" charset="-122"/>
                    <a:ea typeface="Microsoft YaHei" charset="-122"/>
                    <a:cs typeface="Microsoft YaHei" charset="-122"/>
                  </a:rPr>
                  <a:t> </a:t>
                </a:r>
                <a:endParaRPr kumimoji="1" lang="zh-CN" altLang="en-US" dirty="0">
                  <a:latin typeface="Microsoft YaHei" charset="-122"/>
                  <a:ea typeface="Microsoft YaHei" charset="-122"/>
                  <a:cs typeface="Microsoft YaHei"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6903195" y="5258082"/>
                <a:ext cx="4755405" cy="369332"/>
              </a:xfrm>
              <a:prstGeom prst="rect">
                <a:avLst/>
              </a:prstGeom>
              <a:blipFill rotWithShape="0">
                <a:blip r:embed="rId4"/>
                <a:stretch>
                  <a:fillRect l="-64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16978" y="842675"/>
                <a:ext cx="6631522" cy="4524315"/>
              </a:xfrm>
              <a:prstGeom prst="rect">
                <a:avLst/>
              </a:prstGeom>
            </p:spPr>
            <p:txBody>
              <a:bodyPr wrap="square">
                <a:spAutoFit/>
              </a:bodyPr>
              <a:lstStyle/>
              <a:p>
                <a:pPr marL="342900" indent="-342900">
                  <a:lnSpc>
                    <a:spcPct val="200000"/>
                  </a:lnSpc>
                  <a:spcAft>
                    <a:spcPts val="0"/>
                  </a:spcAft>
                  <a:buFont typeface="Wingdings" charset="2"/>
                  <a:buChar char="Ø"/>
                </a:pPr>
                <a:r>
                  <a:rPr lang="zh-CN" altLang="zh-CN" sz="2400" dirty="0" smtClean="0">
                    <a:effectLst/>
                    <a:latin typeface="Microsoft YaHei" charset="-122"/>
                    <a:ea typeface="Microsoft YaHei" charset="-122"/>
                    <a:cs typeface="Microsoft YaHei" charset="-122"/>
                  </a:rPr>
                  <a:t>较小的</a:t>
                </a:r>
                <a14:m>
                  <m:oMath xmlns:m="http://schemas.openxmlformats.org/officeDocument/2006/math">
                    <m:r>
                      <a:rPr lang="en-US" altLang="zh-CN" sz="2400" i="1">
                        <a:effectLst/>
                        <a:latin typeface="Cambria Math" charset="0"/>
                        <a:ea typeface="Microsoft YaHei" charset="-122"/>
                        <a:cs typeface="Microsoft YaHei" charset="-122"/>
                      </a:rPr>
                      <m:t>𝛼</m:t>
                    </m:r>
                  </m:oMath>
                </a14:m>
                <a:r>
                  <a:rPr lang="zh-CN" altLang="zh-CN" sz="2400" dirty="0">
                    <a:effectLst/>
                    <a:latin typeface="Microsoft YaHei" charset="-122"/>
                    <a:ea typeface="Microsoft YaHei" charset="-122"/>
                    <a:cs typeface="Microsoft YaHei" charset="-122"/>
                  </a:rPr>
                  <a:t>会使网络在训练过程中难以充分学习真伪签名的差异</a:t>
                </a:r>
                <a:r>
                  <a:rPr lang="zh-CN" altLang="zh-CN" sz="2400" dirty="0" smtClean="0">
                    <a:effectLst/>
                    <a:latin typeface="Microsoft YaHei" charset="-122"/>
                    <a:ea typeface="Microsoft YaHei" charset="-122"/>
                    <a:cs typeface="Microsoft YaHei" charset="-122"/>
                  </a:rPr>
                  <a:t>，但</a:t>
                </a:r>
                <a:r>
                  <a:rPr lang="zh-CN" altLang="zh-CN" sz="2400" dirty="0">
                    <a:effectLst/>
                    <a:latin typeface="Microsoft YaHei" charset="-122"/>
                    <a:ea typeface="Microsoft YaHei" charset="-122"/>
                    <a:cs typeface="Microsoft YaHei" charset="-122"/>
                  </a:rPr>
                  <a:t>模型损失函数收敛到</a:t>
                </a:r>
                <a:r>
                  <a:rPr lang="en-US" altLang="zh-CN" sz="2400" dirty="0">
                    <a:effectLst/>
                    <a:latin typeface="Microsoft YaHei" charset="-122"/>
                    <a:ea typeface="Microsoft YaHei" charset="-122"/>
                    <a:cs typeface="Microsoft YaHei" charset="-122"/>
                  </a:rPr>
                  <a:t>0</a:t>
                </a:r>
                <a:r>
                  <a:rPr lang="zh-CN" altLang="zh-CN" sz="2400" dirty="0">
                    <a:effectLst/>
                    <a:latin typeface="Microsoft YaHei" charset="-122"/>
                    <a:ea typeface="Microsoft YaHei" charset="-122"/>
                    <a:cs typeface="Microsoft YaHei" charset="-122"/>
                  </a:rPr>
                  <a:t>的代价较小，收敛速度更快。而较大的</a:t>
                </a:r>
                <a14:m>
                  <m:oMath xmlns:m="http://schemas.openxmlformats.org/officeDocument/2006/math">
                    <m:r>
                      <a:rPr lang="en-US" altLang="zh-CN" sz="2400" i="1">
                        <a:effectLst/>
                        <a:latin typeface="Cambria Math" charset="0"/>
                        <a:ea typeface="Microsoft YaHei" charset="-122"/>
                        <a:cs typeface="Microsoft YaHei" charset="-122"/>
                      </a:rPr>
                      <m:t>𝛼</m:t>
                    </m:r>
                  </m:oMath>
                </a14:m>
                <a:r>
                  <a:rPr lang="zh-CN" altLang="zh-CN" sz="2400" dirty="0">
                    <a:effectLst/>
                    <a:latin typeface="Microsoft YaHei" charset="-122"/>
                    <a:ea typeface="Microsoft YaHei" charset="-122"/>
                    <a:cs typeface="Microsoft YaHei" charset="-122"/>
                  </a:rPr>
                  <a:t>使得网络在训练的过程中更加关注真伪签名间的差异</a:t>
                </a:r>
                <a:r>
                  <a:rPr lang="zh-CN" altLang="zh-CN" sz="2400" dirty="0" smtClean="0">
                    <a:effectLst/>
                    <a:latin typeface="Microsoft YaHei" charset="-122"/>
                    <a:ea typeface="Microsoft YaHei" charset="-122"/>
                    <a:cs typeface="Microsoft YaHei" charset="-122"/>
                  </a:rPr>
                  <a:t>，但</a:t>
                </a:r>
                <a:r>
                  <a:rPr lang="zh-CN" altLang="zh-CN" sz="2400" dirty="0">
                    <a:effectLst/>
                    <a:latin typeface="Microsoft YaHei" charset="-122"/>
                    <a:ea typeface="Microsoft YaHei" charset="-122"/>
                    <a:cs typeface="Microsoft YaHei" charset="-122"/>
                  </a:rPr>
                  <a:t>模型损失函数收敛到</a:t>
                </a:r>
                <a:r>
                  <a:rPr lang="en-US" altLang="zh-CN" sz="2400" dirty="0">
                    <a:effectLst/>
                    <a:latin typeface="Microsoft YaHei" charset="-122"/>
                    <a:ea typeface="Microsoft YaHei" charset="-122"/>
                    <a:cs typeface="Microsoft YaHei" charset="-122"/>
                  </a:rPr>
                  <a:t>0</a:t>
                </a:r>
                <a:r>
                  <a:rPr lang="zh-CN" altLang="zh-CN" sz="2400" dirty="0">
                    <a:effectLst/>
                    <a:latin typeface="Microsoft YaHei" charset="-122"/>
                    <a:ea typeface="Microsoft YaHei" charset="-122"/>
                    <a:cs typeface="Microsoft YaHei" charset="-122"/>
                  </a:rPr>
                  <a:t>的代价更大，收敛速度更慢</a:t>
                </a:r>
                <a:r>
                  <a:rPr lang="zh-CN" altLang="zh-CN" sz="2400" dirty="0" smtClean="0">
                    <a:effectLst/>
                    <a:latin typeface="Microsoft YaHei" charset="-122"/>
                    <a:ea typeface="Microsoft YaHei" charset="-122"/>
                    <a:cs typeface="Microsoft YaHei" charset="-122"/>
                  </a:rPr>
                  <a:t>。</a:t>
                </a:r>
                <a:endParaRPr lang="zh-CN" altLang="zh-CN" sz="3200" dirty="0">
                  <a:effectLst/>
                  <a:latin typeface="Microsoft YaHei" charset="-122"/>
                  <a:ea typeface="Microsoft YaHei" charset="-122"/>
                  <a:cs typeface="Microsoft YaHei" charset="-122"/>
                </a:endParaRPr>
              </a:p>
            </p:txBody>
          </p:sp>
        </mc:Choice>
        <mc:Fallback xmlns="">
          <p:sp>
            <p:nvSpPr>
              <p:cNvPr id="12" name="矩形 11"/>
              <p:cNvSpPr>
                <a:spLocks noRot="1" noChangeAspect="1" noMove="1" noResize="1" noEditPoints="1" noAdjustHandles="1" noChangeArrowheads="1" noChangeShapeType="1" noTextEdit="1"/>
              </p:cNvSpPr>
              <p:nvPr/>
            </p:nvSpPr>
            <p:spPr>
              <a:xfrm>
                <a:off x="416978" y="842675"/>
                <a:ext cx="6631522" cy="4524315"/>
              </a:xfrm>
              <a:prstGeom prst="rect">
                <a:avLst/>
              </a:prstGeom>
              <a:blipFill rotWithShape="0">
                <a:blip r:embed="rId5"/>
                <a:stretch>
                  <a:fillRect l="-1195" r="-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202139" y="5191782"/>
                <a:ext cx="7061200" cy="8712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i="1" smtClean="0">
                          <a:latin typeface="Cambria Math" charset="0"/>
                        </a:rPr>
                        <m:t>𝑳</m:t>
                      </m:r>
                      <m:r>
                        <a:rPr lang="zh-CN" altLang="en-US" b="1" i="0">
                          <a:latin typeface="Cambria Math" charset="0"/>
                        </a:rPr>
                        <m:t>= </m:t>
                      </m:r>
                      <m:nary>
                        <m:naryPr>
                          <m:chr m:val="∑"/>
                          <m:limLoc m:val="undOvr"/>
                          <m:ctrlPr>
                            <a:rPr lang="zh-CN" altLang="en-US" b="1" i="1">
                              <a:latin typeface="Cambria Math" charset="0"/>
                            </a:rPr>
                          </m:ctrlPr>
                        </m:naryPr>
                        <m:sub>
                          <m:r>
                            <a:rPr lang="zh-CN" altLang="en-US" b="1" i="1">
                              <a:latin typeface="Cambria Math" charset="0"/>
                            </a:rPr>
                            <m:t>𝒊</m:t>
                          </m:r>
                        </m:sub>
                        <m:sup>
                          <m:r>
                            <a:rPr lang="zh-CN" altLang="en-US" b="1" i="1">
                              <a:latin typeface="Cambria Math" charset="0"/>
                            </a:rPr>
                            <m:t>𝑵</m:t>
                          </m:r>
                        </m:sup>
                        <m:e>
                          <m:d>
                            <m:dPr>
                              <m:begChr m:val=""/>
                              <m:ctrlPr>
                                <a:rPr lang="zh-CN" altLang="en-US" b="1" i="1">
                                  <a:latin typeface="Cambria Math" charset="0"/>
                                </a:rPr>
                              </m:ctrlPr>
                            </m:dPr>
                            <m:e>
                              <m:r>
                                <a:rPr lang="zh-CN" altLang="en-US" b="1" i="1">
                                  <a:latin typeface="Cambria Math" charset="0"/>
                                </a:rPr>
                                <m:t>𝒎𝒂</m:t>
                              </m:r>
                              <m:func>
                                <m:funcPr>
                                  <m:ctrlPr>
                                    <a:rPr lang="zh-CN" altLang="en-US" b="1" i="1">
                                      <a:latin typeface="Cambria Math" charset="0"/>
                                    </a:rPr>
                                  </m:ctrlPr>
                                </m:funcPr>
                                <m:fName>
                                  <m:r>
                                    <a:rPr lang="zh-CN" altLang="en-US" b="1" i="1">
                                      <a:latin typeface="Cambria Math" charset="0"/>
                                    </a:rPr>
                                    <m:t>𝒙</m:t>
                                  </m:r>
                                </m:fName>
                                <m:e>
                                  <m:r>
                                    <a:rPr lang="zh-CN" altLang="en-US" b="1" i="0">
                                      <a:latin typeface="Cambria Math" charset="0"/>
                                    </a:rPr>
                                    <m:t>(</m:t>
                                  </m:r>
                                </m:e>
                              </m:func>
                              <m:sSubSup>
                                <m:sSubSupPr>
                                  <m:ctrlPr>
                                    <a:rPr lang="zh-CN" altLang="en-US" b="1" i="1">
                                      <a:latin typeface="Cambria Math" charset="0"/>
                                    </a:rPr>
                                  </m:ctrlPr>
                                </m:sSubSupPr>
                                <m:e>
                                  <m:d>
                                    <m:dPr>
                                      <m:begChr m:val="‖"/>
                                      <m:endChr m:val="‖"/>
                                      <m:ctrlPr>
                                        <a:rPr lang="zh-CN" altLang="en-US" b="1" i="1">
                                          <a:latin typeface="Cambria Math" charset="0"/>
                                        </a:rPr>
                                      </m:ctrlPr>
                                    </m:dPr>
                                    <m:e>
                                      <m:r>
                                        <a:rPr lang="zh-CN" altLang="en-US" b="1" i="1">
                                          <a:latin typeface="Cambria Math" charset="0"/>
                                        </a:rPr>
                                        <m:t>𝒇</m:t>
                                      </m:r>
                                      <m:d>
                                        <m:dPr>
                                          <m:ctrlPr>
                                            <a:rPr lang="zh-CN" altLang="en-US" b="1" i="1">
                                              <a:latin typeface="Cambria Math" charset="0"/>
                                            </a:rPr>
                                          </m:ctrlPr>
                                        </m:dPr>
                                        <m:e>
                                          <m:sSubSup>
                                            <m:sSubSupPr>
                                              <m:ctrlPr>
                                                <a:rPr lang="zh-CN" altLang="en-US" b="1" i="1">
                                                  <a:latin typeface="Cambria Math" charset="0"/>
                                                </a:rPr>
                                              </m:ctrlPr>
                                            </m:sSubSupPr>
                                            <m:e>
                                              <m:r>
                                                <a:rPr lang="zh-CN" altLang="en-US" b="1" i="1">
                                                  <a:latin typeface="Cambria Math" charset="0"/>
                                                </a:rPr>
                                                <m:t>𝒔</m:t>
                                              </m:r>
                                            </m:e>
                                            <m:sub>
                                              <m:r>
                                                <a:rPr lang="zh-CN" altLang="en-US" b="1" i="1">
                                                  <a:latin typeface="Cambria Math" charset="0"/>
                                                </a:rPr>
                                                <m:t>𝒊</m:t>
                                              </m:r>
                                            </m:sub>
                                            <m:sup>
                                              <m:r>
                                                <a:rPr lang="zh-CN" altLang="en-US" b="1" i="1">
                                                  <a:latin typeface="Cambria Math" charset="0"/>
                                                </a:rPr>
                                                <m:t>𝒂</m:t>
                                              </m:r>
                                            </m:sup>
                                          </m:sSubSup>
                                        </m:e>
                                      </m:d>
                                      <m:r>
                                        <a:rPr lang="zh-CN" altLang="en-US" b="1" i="0">
                                          <a:latin typeface="Cambria Math" charset="0"/>
                                        </a:rPr>
                                        <m:t>−</m:t>
                                      </m:r>
                                      <m:r>
                                        <a:rPr lang="zh-CN" altLang="en-US" b="1" i="1">
                                          <a:latin typeface="Cambria Math" charset="0"/>
                                        </a:rPr>
                                        <m:t>𝒇</m:t>
                                      </m:r>
                                      <m:d>
                                        <m:dPr>
                                          <m:ctrlPr>
                                            <a:rPr lang="zh-CN" altLang="en-US" b="1" i="1">
                                              <a:latin typeface="Cambria Math" charset="0"/>
                                            </a:rPr>
                                          </m:ctrlPr>
                                        </m:dPr>
                                        <m:e>
                                          <m:sSubSup>
                                            <m:sSubSupPr>
                                              <m:ctrlPr>
                                                <a:rPr lang="zh-CN" altLang="en-US" b="1" i="1">
                                                  <a:latin typeface="Cambria Math" charset="0"/>
                                                </a:rPr>
                                              </m:ctrlPr>
                                            </m:sSubSupPr>
                                            <m:e>
                                              <m:r>
                                                <a:rPr lang="zh-CN" altLang="en-US" b="1" i="1">
                                                  <a:latin typeface="Cambria Math" charset="0"/>
                                                </a:rPr>
                                                <m:t>𝒔</m:t>
                                              </m:r>
                                            </m:e>
                                            <m:sub>
                                              <m:r>
                                                <a:rPr lang="zh-CN" altLang="en-US" b="1" i="1">
                                                  <a:latin typeface="Cambria Math" charset="0"/>
                                                </a:rPr>
                                                <m:t>𝒊</m:t>
                                              </m:r>
                                            </m:sub>
                                            <m:sup>
                                              <m:r>
                                                <a:rPr lang="zh-CN" altLang="en-US" b="1" i="1">
                                                  <a:latin typeface="Cambria Math" charset="0"/>
                                                </a:rPr>
                                                <m:t>𝒑</m:t>
                                              </m:r>
                                            </m:sup>
                                          </m:sSubSup>
                                        </m:e>
                                      </m:d>
                                    </m:e>
                                  </m:d>
                                </m:e>
                                <m:sub>
                                  <m:r>
                                    <a:rPr lang="zh-CN" altLang="en-US" b="1" i="0">
                                      <a:latin typeface="Cambria Math" charset="0"/>
                                    </a:rPr>
                                    <m:t>𝟐</m:t>
                                  </m:r>
                                </m:sub>
                                <m:sup>
                                  <m:r>
                                    <a:rPr lang="zh-CN" altLang="en-US" b="1" i="0">
                                      <a:latin typeface="Cambria Math" charset="0"/>
                                    </a:rPr>
                                    <m:t>𝟐</m:t>
                                  </m:r>
                                </m:sup>
                              </m:sSubSup>
                              <m:r>
                                <a:rPr lang="zh-CN" altLang="en-US" b="1" i="0">
                                  <a:latin typeface="Cambria Math" charset="0"/>
                                </a:rPr>
                                <m:t>− </m:t>
                              </m:r>
                              <m:sSubSup>
                                <m:sSubSupPr>
                                  <m:ctrlPr>
                                    <a:rPr lang="zh-CN" altLang="en-US" b="1" i="1">
                                      <a:latin typeface="Cambria Math" charset="0"/>
                                    </a:rPr>
                                  </m:ctrlPr>
                                </m:sSubSupPr>
                                <m:e>
                                  <m:d>
                                    <m:dPr>
                                      <m:begChr m:val="‖"/>
                                      <m:endChr m:val="‖"/>
                                      <m:ctrlPr>
                                        <a:rPr lang="zh-CN" altLang="en-US" b="1" i="1">
                                          <a:latin typeface="Cambria Math" charset="0"/>
                                        </a:rPr>
                                      </m:ctrlPr>
                                    </m:dPr>
                                    <m:e>
                                      <m:r>
                                        <a:rPr lang="zh-CN" altLang="en-US" b="1" i="1">
                                          <a:latin typeface="Cambria Math" charset="0"/>
                                        </a:rPr>
                                        <m:t>𝒇</m:t>
                                      </m:r>
                                      <m:d>
                                        <m:dPr>
                                          <m:ctrlPr>
                                            <a:rPr lang="zh-CN" altLang="en-US" b="1" i="1">
                                              <a:latin typeface="Cambria Math" charset="0"/>
                                            </a:rPr>
                                          </m:ctrlPr>
                                        </m:dPr>
                                        <m:e>
                                          <m:sSubSup>
                                            <m:sSubSupPr>
                                              <m:ctrlPr>
                                                <a:rPr lang="zh-CN" altLang="en-US" b="1" i="1">
                                                  <a:latin typeface="Cambria Math" charset="0"/>
                                                </a:rPr>
                                              </m:ctrlPr>
                                            </m:sSubSupPr>
                                            <m:e>
                                              <m:r>
                                                <a:rPr lang="zh-CN" altLang="en-US" b="1" i="1">
                                                  <a:latin typeface="Cambria Math" charset="0"/>
                                                </a:rPr>
                                                <m:t>𝒔</m:t>
                                              </m:r>
                                            </m:e>
                                            <m:sub>
                                              <m:r>
                                                <a:rPr lang="zh-CN" altLang="en-US" b="1" i="1">
                                                  <a:latin typeface="Cambria Math" charset="0"/>
                                                </a:rPr>
                                                <m:t>𝒊</m:t>
                                              </m:r>
                                            </m:sub>
                                            <m:sup>
                                              <m:r>
                                                <a:rPr lang="zh-CN" altLang="en-US" b="1" i="1">
                                                  <a:latin typeface="Cambria Math" charset="0"/>
                                                </a:rPr>
                                                <m:t>𝒂</m:t>
                                              </m:r>
                                            </m:sup>
                                          </m:sSubSup>
                                        </m:e>
                                      </m:d>
                                      <m:r>
                                        <a:rPr lang="zh-CN" altLang="en-US" b="1" i="0">
                                          <a:latin typeface="Cambria Math" charset="0"/>
                                        </a:rPr>
                                        <m:t>−</m:t>
                                      </m:r>
                                      <m:r>
                                        <a:rPr lang="zh-CN" altLang="en-US" b="1" i="1">
                                          <a:latin typeface="Cambria Math" charset="0"/>
                                        </a:rPr>
                                        <m:t>𝒇</m:t>
                                      </m:r>
                                      <m:d>
                                        <m:dPr>
                                          <m:ctrlPr>
                                            <a:rPr lang="zh-CN" altLang="en-US" b="1" i="1">
                                              <a:latin typeface="Cambria Math" charset="0"/>
                                            </a:rPr>
                                          </m:ctrlPr>
                                        </m:dPr>
                                        <m:e>
                                          <m:sSubSup>
                                            <m:sSubSupPr>
                                              <m:ctrlPr>
                                                <a:rPr lang="zh-CN" altLang="en-US" b="1" i="1">
                                                  <a:latin typeface="Cambria Math" charset="0"/>
                                                </a:rPr>
                                              </m:ctrlPr>
                                            </m:sSubSupPr>
                                            <m:e>
                                              <m:r>
                                                <a:rPr lang="zh-CN" altLang="en-US" b="1" i="1">
                                                  <a:latin typeface="Cambria Math" charset="0"/>
                                                </a:rPr>
                                                <m:t>𝒔</m:t>
                                              </m:r>
                                            </m:e>
                                            <m:sub>
                                              <m:r>
                                                <a:rPr lang="zh-CN" altLang="en-US" b="1" i="1">
                                                  <a:latin typeface="Cambria Math" charset="0"/>
                                                </a:rPr>
                                                <m:t>𝒊</m:t>
                                              </m:r>
                                            </m:sub>
                                            <m:sup>
                                              <m:r>
                                                <a:rPr lang="zh-CN" altLang="en-US" b="1" i="1">
                                                  <a:latin typeface="Cambria Math" charset="0"/>
                                                </a:rPr>
                                                <m:t>𝒏</m:t>
                                              </m:r>
                                            </m:sup>
                                          </m:sSubSup>
                                        </m:e>
                                      </m:d>
                                    </m:e>
                                  </m:d>
                                </m:e>
                                <m:sub>
                                  <m:r>
                                    <a:rPr lang="zh-CN" altLang="en-US" b="1" i="0">
                                      <a:latin typeface="Cambria Math" charset="0"/>
                                    </a:rPr>
                                    <m:t>𝟐</m:t>
                                  </m:r>
                                </m:sub>
                                <m:sup>
                                  <m:r>
                                    <a:rPr lang="zh-CN" altLang="en-US" b="1" i="0">
                                      <a:latin typeface="Cambria Math" charset="0"/>
                                    </a:rPr>
                                    <m:t>𝟐</m:t>
                                  </m:r>
                                </m:sup>
                              </m:sSubSup>
                              <m:r>
                                <a:rPr lang="zh-CN" altLang="en-US" b="1" i="0">
                                  <a:latin typeface="Cambria Math" charset="0"/>
                                </a:rPr>
                                <m:t>+ </m:t>
                              </m:r>
                              <m:r>
                                <a:rPr lang="zh-CN" altLang="en-US" b="1" i="1">
                                  <a:latin typeface="Cambria Math" charset="0"/>
                                </a:rPr>
                                <m:t>𝜶</m:t>
                              </m:r>
                              <m:r>
                                <a:rPr lang="zh-CN" altLang="en-US" b="1" i="0">
                                  <a:latin typeface="Cambria Math" charset="0"/>
                                </a:rPr>
                                <m:t>, </m:t>
                              </m:r>
                              <m:r>
                                <a:rPr lang="zh-CN" altLang="en-US" b="1" i="0">
                                  <a:latin typeface="Cambria Math" charset="0"/>
                                </a:rPr>
                                <m:t>𝟎</m:t>
                              </m:r>
                            </m:e>
                          </m:d>
                        </m:e>
                      </m:nary>
                    </m:oMath>
                  </m:oMathPara>
                </a14:m>
                <a:endParaRPr lang="zh-CN" altLang="en-US" b="1" dirty="0"/>
              </a:p>
            </p:txBody>
          </p:sp>
        </mc:Choice>
        <mc:Fallback xmlns="">
          <p:sp>
            <p:nvSpPr>
              <p:cNvPr id="13" name="矩形 12"/>
              <p:cNvSpPr>
                <a:spLocks noRot="1" noChangeAspect="1" noMove="1" noResize="1" noEditPoints="1" noAdjustHandles="1" noChangeArrowheads="1" noChangeShapeType="1" noTextEdit="1"/>
              </p:cNvSpPr>
              <p:nvPr/>
            </p:nvSpPr>
            <p:spPr>
              <a:xfrm>
                <a:off x="202139" y="5191782"/>
                <a:ext cx="7061200" cy="871264"/>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826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B1617117-7D68-9B4C-822E-BC3CF6BA9454}" type="slidenum">
              <a:rPr kumimoji="1" lang="zh-CN" altLang="en-US" smtClean="0"/>
              <a:t>18</a:t>
            </a:fld>
            <a:endParaRPr kumimoji="1" lang="zh-CN" altLang="en-US"/>
          </a:p>
        </p:txBody>
      </p:sp>
      <p:grpSp>
        <p:nvGrpSpPr>
          <p:cNvPr id="5" name="组 4"/>
          <p:cNvGrpSpPr/>
          <p:nvPr/>
        </p:nvGrpSpPr>
        <p:grpSpPr>
          <a:xfrm>
            <a:off x="0" y="69057"/>
            <a:ext cx="12192000" cy="662781"/>
            <a:chOff x="0" y="69057"/>
            <a:chExt cx="12192000" cy="662781"/>
          </a:xfrm>
        </p:grpSpPr>
        <p:cxnSp>
          <p:nvCxnSpPr>
            <p:cNvPr id="6" name="直线连接符 5"/>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矩形 7"/>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sp>
        <p:nvSpPr>
          <p:cNvPr id="10" name="文本框 9"/>
          <p:cNvSpPr txBox="1"/>
          <p:nvPr/>
        </p:nvSpPr>
        <p:spPr>
          <a:xfrm>
            <a:off x="152400" y="109072"/>
            <a:ext cx="1620957" cy="523220"/>
          </a:xfrm>
          <a:prstGeom prst="rect">
            <a:avLst/>
          </a:prstGeom>
          <a:noFill/>
        </p:spPr>
        <p:txBody>
          <a:bodyPr wrap="none" rtlCol="0">
            <a:spAutoFit/>
          </a:bodyPr>
          <a:lstStyle/>
          <a:p>
            <a:r>
              <a:rPr kumimoji="1" lang="zh-CN" altLang="en-US" sz="2800" b="1" smtClean="0">
                <a:latin typeface="Microsoft YaHei" charset="-122"/>
                <a:ea typeface="Microsoft YaHei" charset="-122"/>
                <a:cs typeface="Microsoft YaHei" charset="-122"/>
              </a:rPr>
              <a:t>模型结果</a:t>
            </a:r>
            <a:endParaRPr kumimoji="1" lang="zh-CN" altLang="en-US" sz="2800" b="1" dirty="0">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1495545201"/>
                  </p:ext>
                </p:extLst>
              </p:nvPr>
            </p:nvGraphicFramePr>
            <p:xfrm>
              <a:off x="3285067" y="2133967"/>
              <a:ext cx="5621866" cy="3291840"/>
            </p:xfrm>
            <a:graphic>
              <a:graphicData uri="http://schemas.openxmlformats.org/drawingml/2006/table">
                <a:tbl>
                  <a:tblPr firstRow="1" firstCol="1" bandRow="1">
                    <a:tableStyleId>{2D5ABB26-0587-4C30-8999-92F81FD0307C}</a:tableStyleId>
                  </a:tblPr>
                  <a:tblGrid>
                    <a:gridCol w="1781130"/>
                    <a:gridCol w="1745485"/>
                    <a:gridCol w="2095251"/>
                  </a:tblGrid>
                  <a:tr h="513188">
                    <a:tc>
                      <a:txBody>
                        <a:bodyPr/>
                        <a:lstStyle/>
                        <a:p>
                          <a:pPr algn="ctr">
                            <a:lnSpc>
                              <a:spcPct val="200000"/>
                            </a:lnSpc>
                            <a:spcAft>
                              <a:spcPts val="0"/>
                            </a:spcAft>
                          </a:pPr>
                          <a:r>
                            <a:rPr lang="zh-CN" sz="1800" kern="100" dirty="0">
                              <a:effectLst/>
                              <a:latin typeface="Microsoft YaHei" charset="-122"/>
                              <a:ea typeface="Microsoft YaHei" charset="-122"/>
                              <a:cs typeface="Microsoft YaHei" charset="-122"/>
                            </a:rPr>
                            <a:t>边界阈值</a:t>
                          </a:r>
                          <a:r>
                            <a:rPr lang="en-US" sz="1800" kern="100" dirty="0">
                              <a:effectLst/>
                              <a:latin typeface="Microsoft YaHei" charset="-122"/>
                              <a:ea typeface="Microsoft YaHei" charset="-122"/>
                              <a:cs typeface="Microsoft YaHei" charset="-122"/>
                            </a:rPr>
                            <a:t>(</a:t>
                          </a:r>
                          <a14:m>
                            <m:oMath xmlns:m="http://schemas.openxmlformats.org/officeDocument/2006/math">
                              <m:r>
                                <a:rPr lang="en-US" sz="1800" kern="100">
                                  <a:effectLst/>
                                  <a:latin typeface="Cambria Math" charset="0"/>
                                  <a:ea typeface="Microsoft YaHei" charset="-122"/>
                                  <a:cs typeface="Microsoft YaHei" charset="-122"/>
                                </a:rPr>
                                <m:t>𝛼</m:t>
                              </m:r>
                            </m:oMath>
                          </a14:m>
                          <a:r>
                            <a:rPr lang="en-US" sz="1800" kern="100" dirty="0">
                              <a:effectLst/>
                              <a:latin typeface="Microsoft YaHei" charset="-122"/>
                              <a:ea typeface="Microsoft YaHei" charset="-122"/>
                              <a:cs typeface="Microsoft YaHei" charset="-122"/>
                            </a:rPr>
                            <a:t>)</a:t>
                          </a:r>
                          <a:endParaRPr lang="zh-CN" sz="2400" kern="100" dirty="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TPR</a:t>
                          </a:r>
                          <a:endParaRPr lang="zh-CN" sz="2400" kern="100" dirty="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FPR</a:t>
                          </a:r>
                          <a:endParaRPr lang="zh-CN" sz="2400" kern="100" dirty="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3188">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0.3</a:t>
                          </a:r>
                          <a:endParaRPr lang="zh-CN" sz="2400" kern="100" dirty="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lnSpc>
                              <a:spcPct val="200000"/>
                            </a:lnSpc>
                            <a:spcAft>
                              <a:spcPts val="0"/>
                            </a:spcAft>
                            <a:tabLst>
                              <a:tab pos="808355" algn="ctr"/>
                            </a:tabLst>
                          </a:pPr>
                          <a:r>
                            <a:rPr lang="en-US" sz="1800" kern="100" dirty="0">
                              <a:effectLst/>
                              <a:latin typeface="Microsoft YaHei" charset="-122"/>
                              <a:ea typeface="Microsoft YaHei" charset="-122"/>
                              <a:cs typeface="Microsoft YaHei" charset="-122"/>
                            </a:rPr>
                            <a:t>0.911</a:t>
                          </a:r>
                          <a:endParaRPr lang="zh-CN" sz="2400" kern="100" dirty="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0.111</a:t>
                          </a:r>
                          <a:endParaRPr lang="zh-CN" sz="2400" kern="100" dirty="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tcPr>
                    </a:tc>
                  </a:tr>
                  <a:tr h="513188">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0.5</a:t>
                          </a:r>
                          <a:endParaRPr lang="zh-CN" sz="2400" kern="100" dirty="0">
                            <a:effectLst/>
                            <a:latin typeface="Microsoft YaHei" charset="-122"/>
                            <a:ea typeface="Microsoft YaHei" charset="-122"/>
                            <a:cs typeface="Microsoft YaHei" charset="-122"/>
                          </a:endParaRPr>
                        </a:p>
                      </a:txBody>
                      <a:tcPr marL="68580" marR="68580" marT="0" marB="0"/>
                    </a:tc>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0.889</a:t>
                          </a:r>
                          <a:endParaRPr lang="zh-CN" sz="2400" kern="100" dirty="0">
                            <a:effectLst/>
                            <a:latin typeface="Microsoft YaHei" charset="-122"/>
                            <a:ea typeface="Microsoft YaHei" charset="-122"/>
                            <a:cs typeface="Microsoft YaHei" charset="-122"/>
                          </a:endParaRPr>
                        </a:p>
                      </a:txBody>
                      <a:tcPr marL="68580" marR="68580" marT="0" marB="0"/>
                    </a:tc>
                    <a:tc>
                      <a:txBody>
                        <a:bodyPr/>
                        <a:lstStyle/>
                        <a:p>
                          <a:pPr algn="ctr">
                            <a:lnSpc>
                              <a:spcPct val="200000"/>
                            </a:lnSpc>
                            <a:spcAft>
                              <a:spcPts val="0"/>
                            </a:spcAft>
                          </a:pPr>
                          <a:r>
                            <a:rPr lang="en-US" sz="1800" kern="100">
                              <a:effectLst/>
                              <a:latin typeface="Microsoft YaHei" charset="-122"/>
                              <a:ea typeface="Microsoft YaHei" charset="-122"/>
                              <a:cs typeface="Microsoft YaHei" charset="-122"/>
                            </a:rPr>
                            <a:t>0.044</a:t>
                          </a:r>
                          <a:endParaRPr lang="zh-CN" sz="2400" kern="100">
                            <a:effectLst/>
                            <a:latin typeface="Microsoft YaHei" charset="-122"/>
                            <a:ea typeface="Microsoft YaHei" charset="-122"/>
                            <a:cs typeface="Microsoft YaHei" charset="-122"/>
                          </a:endParaRPr>
                        </a:p>
                      </a:txBody>
                      <a:tcPr marL="68580" marR="68580" marT="0" marB="0"/>
                    </a:tc>
                  </a:tr>
                  <a:tr h="513188">
                    <a:tc>
                      <a:txBody>
                        <a:bodyPr/>
                        <a:lstStyle/>
                        <a:p>
                          <a:pPr algn="ctr">
                            <a:lnSpc>
                              <a:spcPct val="200000"/>
                            </a:lnSpc>
                            <a:spcAft>
                              <a:spcPts val="0"/>
                            </a:spcAft>
                          </a:pPr>
                          <a:r>
                            <a:rPr lang="en-US" sz="1800" kern="100">
                              <a:effectLst/>
                              <a:latin typeface="Microsoft YaHei" charset="-122"/>
                              <a:ea typeface="Microsoft YaHei" charset="-122"/>
                              <a:cs typeface="Microsoft YaHei" charset="-122"/>
                            </a:rPr>
                            <a:t>0.7</a:t>
                          </a:r>
                          <a:endParaRPr lang="zh-CN" sz="2400" kern="100">
                            <a:effectLst/>
                            <a:latin typeface="Microsoft YaHei" charset="-122"/>
                            <a:ea typeface="Microsoft YaHei" charset="-122"/>
                            <a:cs typeface="Microsoft YaHei" charset="-122"/>
                          </a:endParaRPr>
                        </a:p>
                      </a:txBody>
                      <a:tcPr marL="68580" marR="68580" marT="0" marB="0"/>
                    </a:tc>
                    <a:tc>
                      <a:txBody>
                        <a:bodyPr/>
                        <a:lstStyle/>
                        <a:p>
                          <a:pPr algn="ctr">
                            <a:lnSpc>
                              <a:spcPct val="200000"/>
                            </a:lnSpc>
                            <a:spcAft>
                              <a:spcPts val="0"/>
                            </a:spcAft>
                          </a:pPr>
                          <a:r>
                            <a:rPr lang="en-US" sz="1800" b="1" kern="100" dirty="0">
                              <a:effectLst/>
                              <a:latin typeface="Microsoft YaHei" charset="-122"/>
                              <a:ea typeface="Microsoft YaHei" charset="-122"/>
                              <a:cs typeface="Microsoft YaHei" charset="-122"/>
                            </a:rPr>
                            <a:t>0.978</a:t>
                          </a:r>
                          <a:endParaRPr lang="zh-CN" sz="2400" b="1" kern="100" dirty="0">
                            <a:effectLst/>
                            <a:latin typeface="Microsoft YaHei" charset="-122"/>
                            <a:ea typeface="Microsoft YaHei" charset="-122"/>
                            <a:cs typeface="Microsoft YaHei" charset="-122"/>
                          </a:endParaRPr>
                        </a:p>
                      </a:txBody>
                      <a:tcPr marL="68580" marR="68580" marT="0" marB="0"/>
                    </a:tc>
                    <a:tc>
                      <a:txBody>
                        <a:bodyPr/>
                        <a:lstStyle/>
                        <a:p>
                          <a:pPr algn="ctr">
                            <a:lnSpc>
                              <a:spcPct val="200000"/>
                            </a:lnSpc>
                            <a:spcAft>
                              <a:spcPts val="0"/>
                            </a:spcAft>
                          </a:pPr>
                          <a:r>
                            <a:rPr lang="en-US" sz="1800" b="1" kern="100" dirty="0">
                              <a:effectLst/>
                              <a:latin typeface="Microsoft YaHei" charset="-122"/>
                              <a:ea typeface="Microsoft YaHei" charset="-122"/>
                              <a:cs typeface="Microsoft YaHei" charset="-122"/>
                            </a:rPr>
                            <a:t>0.022</a:t>
                          </a:r>
                          <a:endParaRPr lang="zh-CN" sz="2400" b="1" kern="100" dirty="0">
                            <a:effectLst/>
                            <a:latin typeface="Microsoft YaHei" charset="-122"/>
                            <a:ea typeface="Microsoft YaHei" charset="-122"/>
                            <a:cs typeface="Microsoft YaHei" charset="-122"/>
                          </a:endParaRPr>
                        </a:p>
                      </a:txBody>
                      <a:tcPr marL="68580" marR="68580" marT="0" marB="0"/>
                    </a:tc>
                  </a:tr>
                  <a:tr h="513188">
                    <a:tc>
                      <a:txBody>
                        <a:bodyPr/>
                        <a:lstStyle/>
                        <a:p>
                          <a:pPr algn="ctr">
                            <a:lnSpc>
                              <a:spcPct val="200000"/>
                            </a:lnSpc>
                            <a:spcAft>
                              <a:spcPts val="0"/>
                            </a:spcAft>
                          </a:pPr>
                          <a:r>
                            <a:rPr lang="en-US" sz="1800" kern="100">
                              <a:effectLst/>
                              <a:latin typeface="Microsoft YaHei" charset="-122"/>
                              <a:ea typeface="Microsoft YaHei" charset="-122"/>
                              <a:cs typeface="Microsoft YaHei" charset="-122"/>
                            </a:rPr>
                            <a:t>0.9</a:t>
                          </a:r>
                          <a:endParaRPr lang="zh-CN" sz="2400" kern="100">
                            <a:effectLst/>
                            <a:latin typeface="Microsoft YaHei" charset="-122"/>
                            <a:ea typeface="Microsoft YaHei" charset="-122"/>
                            <a:cs typeface="Microsoft YaHei" charset="-122"/>
                          </a:endParaRPr>
                        </a:p>
                      </a:txBody>
                      <a:tcPr marL="68580" marR="68580" marT="0" marB="0"/>
                    </a:tc>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0.933</a:t>
                          </a:r>
                          <a:endParaRPr lang="zh-CN" sz="2400" kern="100" dirty="0">
                            <a:effectLst/>
                            <a:latin typeface="Microsoft YaHei" charset="-122"/>
                            <a:ea typeface="Microsoft YaHei" charset="-122"/>
                            <a:cs typeface="Microsoft YaHei" charset="-122"/>
                          </a:endParaRPr>
                        </a:p>
                      </a:txBody>
                      <a:tcPr marL="68580" marR="68580" marT="0" marB="0"/>
                    </a:tc>
                    <a:tc>
                      <a:txBody>
                        <a:bodyPr/>
                        <a:lstStyle/>
                        <a:p>
                          <a:pPr algn="ctr">
                            <a:lnSpc>
                              <a:spcPct val="200000"/>
                            </a:lnSpc>
                            <a:spcAft>
                              <a:spcPts val="0"/>
                            </a:spcAft>
                          </a:pPr>
                          <a:r>
                            <a:rPr lang="en-US" sz="1800" kern="100">
                              <a:effectLst/>
                              <a:latin typeface="Microsoft YaHei" charset="-122"/>
                              <a:ea typeface="Microsoft YaHei" charset="-122"/>
                              <a:cs typeface="Microsoft YaHei" charset="-122"/>
                            </a:rPr>
                            <a:t>0.022</a:t>
                          </a:r>
                          <a:endParaRPr lang="zh-CN" sz="2400" kern="100">
                            <a:effectLst/>
                            <a:latin typeface="Microsoft YaHei" charset="-122"/>
                            <a:ea typeface="Microsoft YaHei" charset="-122"/>
                            <a:cs typeface="Microsoft YaHei" charset="-122"/>
                          </a:endParaRPr>
                        </a:p>
                      </a:txBody>
                      <a:tcPr marL="68580" marR="68580" marT="0" marB="0"/>
                    </a:tc>
                  </a:tr>
                  <a:tr h="515929">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1.1</a:t>
                          </a:r>
                          <a:endParaRPr lang="zh-CN" sz="2400" kern="100" dirty="0">
                            <a:effectLst/>
                            <a:latin typeface="Microsoft YaHei" charset="-122"/>
                            <a:ea typeface="Microsoft YaHei" charset="-122"/>
                            <a:cs typeface="Microsoft YaHei"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200000"/>
                            </a:lnSpc>
                            <a:spcAft>
                              <a:spcPts val="0"/>
                            </a:spcAft>
                          </a:pPr>
                          <a:r>
                            <a:rPr lang="en-US" sz="1800" kern="100">
                              <a:effectLst/>
                              <a:latin typeface="Microsoft YaHei" charset="-122"/>
                              <a:ea typeface="Microsoft YaHei" charset="-122"/>
                              <a:cs typeface="Microsoft YaHei" charset="-122"/>
                            </a:rPr>
                            <a:t>0.956</a:t>
                          </a:r>
                          <a:endParaRPr lang="zh-CN" sz="2400" kern="100">
                            <a:effectLst/>
                            <a:latin typeface="Microsoft YaHei" charset="-122"/>
                            <a:ea typeface="Microsoft YaHei" charset="-122"/>
                            <a:cs typeface="Microsoft YaHei"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0.044</a:t>
                          </a:r>
                          <a:endParaRPr lang="zh-CN" sz="2400" kern="100" dirty="0">
                            <a:effectLst/>
                            <a:latin typeface="Microsoft YaHei" charset="-122"/>
                            <a:ea typeface="Microsoft YaHei" charset="-122"/>
                            <a:cs typeface="Microsoft YaHei" charset="-122"/>
                          </a:endParaRPr>
                        </a:p>
                      </a:txBody>
                      <a:tcPr marL="68580" marR="68580" marT="0" marB="0">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1495545201"/>
                  </p:ext>
                </p:extLst>
              </p:nvPr>
            </p:nvGraphicFramePr>
            <p:xfrm>
              <a:off x="3285067" y="2133967"/>
              <a:ext cx="5621866" cy="3291840"/>
            </p:xfrm>
            <a:graphic>
              <a:graphicData uri="http://schemas.openxmlformats.org/drawingml/2006/table">
                <a:tbl>
                  <a:tblPr firstRow="1" firstCol="1" bandRow="1">
                    <a:tableStyleId>{2D5ABB26-0587-4C30-8999-92F81FD0307C}</a:tableStyleId>
                  </a:tblPr>
                  <a:tblGrid>
                    <a:gridCol w="1781130"/>
                    <a:gridCol w="1745485"/>
                    <a:gridCol w="2095251"/>
                  </a:tblGrid>
                  <a:tr h="548640">
                    <a:tc>
                      <a:txBody>
                        <a:bodyPr/>
                        <a:lstStyle/>
                        <a:p>
                          <a:endParaRPr lang="zh-CN"/>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t="-1111" r="-215700" b="-512222"/>
                          </a:stretch>
                        </a:blipFill>
                      </a:tcPr>
                    </a:tc>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TPR</a:t>
                          </a:r>
                          <a:endParaRPr lang="zh-CN" sz="2400" kern="100" dirty="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FPR</a:t>
                          </a:r>
                          <a:endParaRPr lang="zh-CN" sz="2400" kern="100" dirty="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0.3</a:t>
                          </a:r>
                          <a:endParaRPr lang="zh-CN" sz="2400" kern="100" dirty="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lnSpc>
                              <a:spcPct val="200000"/>
                            </a:lnSpc>
                            <a:spcAft>
                              <a:spcPts val="0"/>
                            </a:spcAft>
                            <a:tabLst>
                              <a:tab pos="808355" algn="ctr"/>
                            </a:tabLst>
                          </a:pPr>
                          <a:r>
                            <a:rPr lang="en-US" sz="1800" kern="100" dirty="0">
                              <a:effectLst/>
                              <a:latin typeface="Microsoft YaHei" charset="-122"/>
                              <a:ea typeface="Microsoft YaHei" charset="-122"/>
                              <a:cs typeface="Microsoft YaHei" charset="-122"/>
                            </a:rPr>
                            <a:t>0.911</a:t>
                          </a:r>
                          <a:endParaRPr lang="zh-CN" sz="2400" kern="100" dirty="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0.111</a:t>
                          </a:r>
                          <a:endParaRPr lang="zh-CN" sz="2400" kern="100" dirty="0">
                            <a:effectLst/>
                            <a:latin typeface="Microsoft YaHei" charset="-122"/>
                            <a:ea typeface="Microsoft YaHei" charset="-122"/>
                            <a:cs typeface="Microsoft YaHei" charset="-122"/>
                          </a:endParaRPr>
                        </a:p>
                      </a:txBody>
                      <a:tcPr marL="68580" marR="68580" marT="0" marB="0">
                        <a:lnT w="12700" cap="flat" cmpd="sng" algn="ctr">
                          <a:solidFill>
                            <a:schemeClr val="tx1"/>
                          </a:solidFill>
                          <a:prstDash val="solid"/>
                          <a:round/>
                          <a:headEnd type="none" w="med" len="med"/>
                          <a:tailEnd type="none" w="med" len="med"/>
                        </a:lnT>
                      </a:tcPr>
                    </a:tc>
                  </a:tr>
                  <a:tr h="548640">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0.5</a:t>
                          </a:r>
                          <a:endParaRPr lang="zh-CN" sz="2400" kern="100" dirty="0">
                            <a:effectLst/>
                            <a:latin typeface="Microsoft YaHei" charset="-122"/>
                            <a:ea typeface="Microsoft YaHei" charset="-122"/>
                            <a:cs typeface="Microsoft YaHei" charset="-122"/>
                          </a:endParaRPr>
                        </a:p>
                      </a:txBody>
                      <a:tcPr marL="68580" marR="68580" marT="0" marB="0"/>
                    </a:tc>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0.889</a:t>
                          </a:r>
                          <a:endParaRPr lang="zh-CN" sz="2400" kern="100" dirty="0">
                            <a:effectLst/>
                            <a:latin typeface="Microsoft YaHei" charset="-122"/>
                            <a:ea typeface="Microsoft YaHei" charset="-122"/>
                            <a:cs typeface="Microsoft YaHei" charset="-122"/>
                          </a:endParaRPr>
                        </a:p>
                      </a:txBody>
                      <a:tcPr marL="68580" marR="68580" marT="0" marB="0"/>
                    </a:tc>
                    <a:tc>
                      <a:txBody>
                        <a:bodyPr/>
                        <a:lstStyle/>
                        <a:p>
                          <a:pPr algn="ctr">
                            <a:lnSpc>
                              <a:spcPct val="200000"/>
                            </a:lnSpc>
                            <a:spcAft>
                              <a:spcPts val="0"/>
                            </a:spcAft>
                          </a:pPr>
                          <a:r>
                            <a:rPr lang="en-US" sz="1800" kern="100">
                              <a:effectLst/>
                              <a:latin typeface="Microsoft YaHei" charset="-122"/>
                              <a:ea typeface="Microsoft YaHei" charset="-122"/>
                              <a:cs typeface="Microsoft YaHei" charset="-122"/>
                            </a:rPr>
                            <a:t>0.044</a:t>
                          </a:r>
                          <a:endParaRPr lang="zh-CN" sz="2400" kern="100">
                            <a:effectLst/>
                            <a:latin typeface="Microsoft YaHei" charset="-122"/>
                            <a:ea typeface="Microsoft YaHei" charset="-122"/>
                            <a:cs typeface="Microsoft YaHei" charset="-122"/>
                          </a:endParaRPr>
                        </a:p>
                      </a:txBody>
                      <a:tcPr marL="68580" marR="68580" marT="0" marB="0"/>
                    </a:tc>
                  </a:tr>
                  <a:tr h="548640">
                    <a:tc>
                      <a:txBody>
                        <a:bodyPr/>
                        <a:lstStyle/>
                        <a:p>
                          <a:pPr algn="ctr">
                            <a:lnSpc>
                              <a:spcPct val="200000"/>
                            </a:lnSpc>
                            <a:spcAft>
                              <a:spcPts val="0"/>
                            </a:spcAft>
                          </a:pPr>
                          <a:r>
                            <a:rPr lang="en-US" sz="1800" kern="100">
                              <a:effectLst/>
                              <a:latin typeface="Microsoft YaHei" charset="-122"/>
                              <a:ea typeface="Microsoft YaHei" charset="-122"/>
                              <a:cs typeface="Microsoft YaHei" charset="-122"/>
                            </a:rPr>
                            <a:t>0.7</a:t>
                          </a:r>
                          <a:endParaRPr lang="zh-CN" sz="2400" kern="100">
                            <a:effectLst/>
                            <a:latin typeface="Microsoft YaHei" charset="-122"/>
                            <a:ea typeface="Microsoft YaHei" charset="-122"/>
                            <a:cs typeface="Microsoft YaHei" charset="-122"/>
                          </a:endParaRPr>
                        </a:p>
                      </a:txBody>
                      <a:tcPr marL="68580" marR="68580" marT="0" marB="0"/>
                    </a:tc>
                    <a:tc>
                      <a:txBody>
                        <a:bodyPr/>
                        <a:lstStyle/>
                        <a:p>
                          <a:pPr algn="ctr">
                            <a:lnSpc>
                              <a:spcPct val="200000"/>
                            </a:lnSpc>
                            <a:spcAft>
                              <a:spcPts val="0"/>
                            </a:spcAft>
                          </a:pPr>
                          <a:r>
                            <a:rPr lang="en-US" sz="1800" b="1" kern="100" dirty="0">
                              <a:effectLst/>
                              <a:latin typeface="Microsoft YaHei" charset="-122"/>
                              <a:ea typeface="Microsoft YaHei" charset="-122"/>
                              <a:cs typeface="Microsoft YaHei" charset="-122"/>
                            </a:rPr>
                            <a:t>0.978</a:t>
                          </a:r>
                          <a:endParaRPr lang="zh-CN" sz="2400" b="1" kern="100" dirty="0">
                            <a:effectLst/>
                            <a:latin typeface="Microsoft YaHei" charset="-122"/>
                            <a:ea typeface="Microsoft YaHei" charset="-122"/>
                            <a:cs typeface="Microsoft YaHei" charset="-122"/>
                          </a:endParaRPr>
                        </a:p>
                      </a:txBody>
                      <a:tcPr marL="68580" marR="68580" marT="0" marB="0"/>
                    </a:tc>
                    <a:tc>
                      <a:txBody>
                        <a:bodyPr/>
                        <a:lstStyle/>
                        <a:p>
                          <a:pPr algn="ctr">
                            <a:lnSpc>
                              <a:spcPct val="200000"/>
                            </a:lnSpc>
                            <a:spcAft>
                              <a:spcPts val="0"/>
                            </a:spcAft>
                          </a:pPr>
                          <a:r>
                            <a:rPr lang="en-US" sz="1800" b="1" kern="100" dirty="0">
                              <a:effectLst/>
                              <a:latin typeface="Microsoft YaHei" charset="-122"/>
                              <a:ea typeface="Microsoft YaHei" charset="-122"/>
                              <a:cs typeface="Microsoft YaHei" charset="-122"/>
                            </a:rPr>
                            <a:t>0.022</a:t>
                          </a:r>
                          <a:endParaRPr lang="zh-CN" sz="2400" b="1" kern="100" dirty="0">
                            <a:effectLst/>
                            <a:latin typeface="Microsoft YaHei" charset="-122"/>
                            <a:ea typeface="Microsoft YaHei" charset="-122"/>
                            <a:cs typeface="Microsoft YaHei" charset="-122"/>
                          </a:endParaRPr>
                        </a:p>
                      </a:txBody>
                      <a:tcPr marL="68580" marR="68580" marT="0" marB="0"/>
                    </a:tc>
                  </a:tr>
                  <a:tr h="548640">
                    <a:tc>
                      <a:txBody>
                        <a:bodyPr/>
                        <a:lstStyle/>
                        <a:p>
                          <a:pPr algn="ctr">
                            <a:lnSpc>
                              <a:spcPct val="200000"/>
                            </a:lnSpc>
                            <a:spcAft>
                              <a:spcPts val="0"/>
                            </a:spcAft>
                          </a:pPr>
                          <a:r>
                            <a:rPr lang="en-US" sz="1800" kern="100">
                              <a:effectLst/>
                              <a:latin typeface="Microsoft YaHei" charset="-122"/>
                              <a:ea typeface="Microsoft YaHei" charset="-122"/>
                              <a:cs typeface="Microsoft YaHei" charset="-122"/>
                            </a:rPr>
                            <a:t>0.9</a:t>
                          </a:r>
                          <a:endParaRPr lang="zh-CN" sz="2400" kern="100">
                            <a:effectLst/>
                            <a:latin typeface="Microsoft YaHei" charset="-122"/>
                            <a:ea typeface="Microsoft YaHei" charset="-122"/>
                            <a:cs typeface="Microsoft YaHei" charset="-122"/>
                          </a:endParaRPr>
                        </a:p>
                      </a:txBody>
                      <a:tcPr marL="68580" marR="68580" marT="0" marB="0"/>
                    </a:tc>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0.933</a:t>
                          </a:r>
                          <a:endParaRPr lang="zh-CN" sz="2400" kern="100" dirty="0">
                            <a:effectLst/>
                            <a:latin typeface="Microsoft YaHei" charset="-122"/>
                            <a:ea typeface="Microsoft YaHei" charset="-122"/>
                            <a:cs typeface="Microsoft YaHei" charset="-122"/>
                          </a:endParaRPr>
                        </a:p>
                      </a:txBody>
                      <a:tcPr marL="68580" marR="68580" marT="0" marB="0"/>
                    </a:tc>
                    <a:tc>
                      <a:txBody>
                        <a:bodyPr/>
                        <a:lstStyle/>
                        <a:p>
                          <a:pPr algn="ctr">
                            <a:lnSpc>
                              <a:spcPct val="200000"/>
                            </a:lnSpc>
                            <a:spcAft>
                              <a:spcPts val="0"/>
                            </a:spcAft>
                          </a:pPr>
                          <a:r>
                            <a:rPr lang="en-US" sz="1800" kern="100">
                              <a:effectLst/>
                              <a:latin typeface="Microsoft YaHei" charset="-122"/>
                              <a:ea typeface="Microsoft YaHei" charset="-122"/>
                              <a:cs typeface="Microsoft YaHei" charset="-122"/>
                            </a:rPr>
                            <a:t>0.022</a:t>
                          </a:r>
                          <a:endParaRPr lang="zh-CN" sz="2400" kern="100">
                            <a:effectLst/>
                            <a:latin typeface="Microsoft YaHei" charset="-122"/>
                            <a:ea typeface="Microsoft YaHei" charset="-122"/>
                            <a:cs typeface="Microsoft YaHei" charset="-122"/>
                          </a:endParaRPr>
                        </a:p>
                      </a:txBody>
                      <a:tcPr marL="68580" marR="68580" marT="0" marB="0"/>
                    </a:tc>
                  </a:tr>
                  <a:tr h="548640">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1.1</a:t>
                          </a:r>
                          <a:endParaRPr lang="zh-CN" sz="2400" kern="100" dirty="0">
                            <a:effectLst/>
                            <a:latin typeface="Microsoft YaHei" charset="-122"/>
                            <a:ea typeface="Microsoft YaHei" charset="-122"/>
                            <a:cs typeface="Microsoft YaHei"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200000"/>
                            </a:lnSpc>
                            <a:spcAft>
                              <a:spcPts val="0"/>
                            </a:spcAft>
                          </a:pPr>
                          <a:r>
                            <a:rPr lang="en-US" sz="1800" kern="100">
                              <a:effectLst/>
                              <a:latin typeface="Microsoft YaHei" charset="-122"/>
                              <a:ea typeface="Microsoft YaHei" charset="-122"/>
                              <a:cs typeface="Microsoft YaHei" charset="-122"/>
                            </a:rPr>
                            <a:t>0.956</a:t>
                          </a:r>
                          <a:endParaRPr lang="zh-CN" sz="2400" kern="100">
                            <a:effectLst/>
                            <a:latin typeface="Microsoft YaHei" charset="-122"/>
                            <a:ea typeface="Microsoft YaHei" charset="-122"/>
                            <a:cs typeface="Microsoft YaHei"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200000"/>
                            </a:lnSpc>
                            <a:spcAft>
                              <a:spcPts val="0"/>
                            </a:spcAft>
                          </a:pPr>
                          <a:r>
                            <a:rPr lang="en-US" sz="1800" kern="100" dirty="0">
                              <a:effectLst/>
                              <a:latin typeface="Microsoft YaHei" charset="-122"/>
                              <a:ea typeface="Microsoft YaHei" charset="-122"/>
                              <a:cs typeface="Microsoft YaHei" charset="-122"/>
                            </a:rPr>
                            <a:t>0.044</a:t>
                          </a:r>
                          <a:endParaRPr lang="zh-CN" sz="2400" kern="100" dirty="0">
                            <a:effectLst/>
                            <a:latin typeface="Microsoft YaHei" charset="-122"/>
                            <a:ea typeface="Microsoft YaHei" charset="-122"/>
                            <a:cs typeface="Microsoft YaHei" charset="-122"/>
                          </a:endParaRPr>
                        </a:p>
                      </a:txBody>
                      <a:tcPr marL="68580" marR="68580" marT="0" marB="0">
                        <a:lnB w="12700" cap="flat" cmpd="sng" algn="ctr">
                          <a:solidFill>
                            <a:schemeClr val="tx1"/>
                          </a:solidFill>
                          <a:prstDash val="solid"/>
                          <a:round/>
                          <a:headEnd type="none" w="med" len="med"/>
                          <a:tailEnd type="none" w="med" len="med"/>
                        </a:lnB>
                      </a:tcPr>
                    </a:tc>
                  </a:tr>
                </a:tbl>
              </a:graphicData>
            </a:graphic>
          </p:graphicFrame>
        </mc:Fallback>
      </mc:AlternateContent>
      <p:sp>
        <p:nvSpPr>
          <p:cNvPr id="12" name="文本框 11"/>
          <p:cNvSpPr txBox="1"/>
          <p:nvPr/>
        </p:nvSpPr>
        <p:spPr>
          <a:xfrm>
            <a:off x="3908164" y="1331586"/>
            <a:ext cx="4375672" cy="400110"/>
          </a:xfrm>
          <a:prstGeom prst="rect">
            <a:avLst/>
          </a:prstGeom>
          <a:noFill/>
        </p:spPr>
        <p:txBody>
          <a:bodyPr wrap="square" rtlCol="0">
            <a:spAutoFit/>
          </a:bodyPr>
          <a:lstStyle/>
          <a:p>
            <a:pPr algn="ctr"/>
            <a:r>
              <a:rPr kumimoji="1" lang="en-US" altLang="zh-CN" sz="2000" dirty="0" smtClean="0">
                <a:latin typeface="Microsoft YaHei" charset="-122"/>
                <a:ea typeface="Microsoft YaHei" charset="-122"/>
                <a:cs typeface="Microsoft YaHei" charset="-122"/>
              </a:rPr>
              <a:t>Table</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3</a:t>
            </a:r>
            <a:r>
              <a:rPr kumimoji="1" lang="zh-CN" altLang="en-US" sz="2000" dirty="0" smtClean="0">
                <a:latin typeface="Microsoft YaHei" charset="-122"/>
                <a:ea typeface="Microsoft YaHei" charset="-122"/>
                <a:cs typeface="Microsoft YaHei" charset="-122"/>
              </a:rPr>
              <a:t>：不同边界阈值模型效果比较</a:t>
            </a:r>
            <a:endParaRPr kumimoji="1" lang="zh-CN" altLang="en-US"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10103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a:xfrm>
            <a:off x="9436100" y="6492875"/>
            <a:ext cx="2743200" cy="365125"/>
          </a:xfrm>
        </p:spPr>
        <p:txBody>
          <a:bodyPr/>
          <a:lstStyle/>
          <a:p>
            <a:fld id="{B1617117-7D68-9B4C-822E-BC3CF6BA9454}" type="slidenum">
              <a:rPr kumimoji="1" lang="zh-CN" altLang="en-US" sz="1800" b="1" smtClean="0">
                <a:solidFill>
                  <a:schemeClr val="tx1"/>
                </a:solidFill>
              </a:rPr>
              <a:t>19</a:t>
            </a:fld>
            <a:endParaRPr kumimoji="1" lang="zh-CN" altLang="en-US" sz="1800" b="1">
              <a:solidFill>
                <a:schemeClr val="tx1"/>
              </a:solidFill>
            </a:endParaRPr>
          </a:p>
        </p:txBody>
      </p:sp>
      <p:sp>
        <p:nvSpPr>
          <p:cNvPr id="8" name="矩形 7"/>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sp>
        <p:nvSpPr>
          <p:cNvPr id="11" name="文本框 10"/>
          <p:cNvSpPr txBox="1"/>
          <p:nvPr/>
        </p:nvSpPr>
        <p:spPr>
          <a:xfrm>
            <a:off x="4181309" y="2545167"/>
            <a:ext cx="3829382" cy="923330"/>
          </a:xfrm>
          <a:prstGeom prst="rect">
            <a:avLst/>
          </a:prstGeom>
          <a:noFill/>
        </p:spPr>
        <p:txBody>
          <a:bodyPr wrap="none" rtlCol="0">
            <a:spAutoFit/>
          </a:bodyPr>
          <a:lstStyle/>
          <a:p>
            <a:pPr algn="ctr"/>
            <a:r>
              <a:rPr kumimoji="1" lang="en-US" altLang="zh-CN" sz="5400" b="1" dirty="0" smtClean="0">
                <a:latin typeface="Microsoft YaHei" charset="-122"/>
                <a:ea typeface="Microsoft YaHei" charset="-122"/>
                <a:cs typeface="Microsoft YaHei" charset="-122"/>
              </a:rPr>
              <a:t>Thank</a:t>
            </a:r>
            <a:r>
              <a:rPr kumimoji="1" lang="zh-CN" altLang="en-US" sz="5400" b="1" dirty="0" smtClean="0">
                <a:latin typeface="Microsoft YaHei" charset="-122"/>
                <a:ea typeface="Microsoft YaHei" charset="-122"/>
                <a:cs typeface="Microsoft YaHei" charset="-122"/>
              </a:rPr>
              <a:t> </a:t>
            </a:r>
            <a:r>
              <a:rPr kumimoji="1" lang="en-US" altLang="zh-CN" sz="5400" b="1" dirty="0" smtClean="0">
                <a:latin typeface="Microsoft YaHei" charset="-122"/>
                <a:ea typeface="Microsoft YaHei" charset="-122"/>
                <a:cs typeface="Microsoft YaHei" charset="-122"/>
              </a:rPr>
              <a:t>you</a:t>
            </a:r>
            <a:endParaRPr kumimoji="1" lang="zh-CN" altLang="en-US" sz="54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90159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146800"/>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grpSp>
        <p:nvGrpSpPr>
          <p:cNvPr id="6" name="组 5"/>
          <p:cNvGrpSpPr/>
          <p:nvPr/>
        </p:nvGrpSpPr>
        <p:grpSpPr>
          <a:xfrm>
            <a:off x="0" y="69057"/>
            <a:ext cx="12192000" cy="662781"/>
            <a:chOff x="0" y="69057"/>
            <a:chExt cx="12192000" cy="662781"/>
          </a:xfrm>
        </p:grpSpPr>
        <p:cxnSp>
          <p:nvCxnSpPr>
            <p:cNvPr id="7" name="直线连接符 6"/>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文本框 8"/>
          <p:cNvSpPr txBox="1"/>
          <p:nvPr/>
        </p:nvSpPr>
        <p:spPr>
          <a:xfrm>
            <a:off x="406400" y="80030"/>
            <a:ext cx="902811" cy="523220"/>
          </a:xfrm>
          <a:prstGeom prst="rect">
            <a:avLst/>
          </a:prstGeom>
          <a:noFill/>
        </p:spPr>
        <p:txBody>
          <a:bodyPr wrap="none" rtlCol="0">
            <a:spAutoFit/>
          </a:bodyPr>
          <a:lstStyle/>
          <a:p>
            <a:r>
              <a:rPr kumimoji="1" lang="zh-CN" altLang="en-US" sz="2800" b="1" smtClean="0">
                <a:latin typeface="Microsoft YaHei" charset="-122"/>
                <a:ea typeface="Microsoft YaHei" charset="-122"/>
                <a:cs typeface="Microsoft YaHei" charset="-122"/>
              </a:rPr>
              <a:t>目录</a:t>
            </a:r>
            <a:endParaRPr kumimoji="1" lang="zh-CN" altLang="en-US" sz="2800" b="1">
              <a:latin typeface="Microsoft YaHei" charset="-122"/>
              <a:ea typeface="Microsoft YaHei" charset="-122"/>
              <a:cs typeface="Microsoft YaHei" charset="-122"/>
            </a:endParaRPr>
          </a:p>
        </p:txBody>
      </p:sp>
      <p:sp>
        <p:nvSpPr>
          <p:cNvPr id="10" name="文本框 9"/>
          <p:cNvSpPr txBox="1"/>
          <p:nvPr/>
        </p:nvSpPr>
        <p:spPr>
          <a:xfrm>
            <a:off x="857805" y="1233239"/>
            <a:ext cx="3243196" cy="4154984"/>
          </a:xfrm>
          <a:prstGeom prst="rect">
            <a:avLst/>
          </a:prstGeom>
          <a:noFill/>
        </p:spPr>
        <p:txBody>
          <a:bodyPr wrap="none" rtlCol="0">
            <a:spAutoFit/>
          </a:bodyPr>
          <a:lstStyle/>
          <a:p>
            <a:pPr marL="285750" indent="-285750">
              <a:buFont typeface="Wingdings" charset="2"/>
              <a:buChar char="Ø"/>
            </a:pPr>
            <a:r>
              <a:rPr kumimoji="1" lang="zh-CN" altLang="en-US" sz="2400" dirty="0" smtClean="0">
                <a:latin typeface="Microsoft YaHei" charset="-122"/>
                <a:ea typeface="Microsoft YaHei" charset="-122"/>
                <a:cs typeface="Microsoft YaHei" charset="-122"/>
              </a:rPr>
              <a:t>报告摘要</a:t>
            </a:r>
            <a:endParaRPr kumimoji="1" lang="en-US" altLang="zh-CN" sz="2400" dirty="0" smtClean="0">
              <a:latin typeface="Microsoft YaHei" charset="-122"/>
              <a:ea typeface="Microsoft YaHei" charset="-122"/>
              <a:cs typeface="Microsoft YaHei" charset="-122"/>
            </a:endParaRPr>
          </a:p>
          <a:p>
            <a:pPr marL="285750" indent="-285750">
              <a:buFont typeface="Wingdings" charset="2"/>
              <a:buChar char="Ø"/>
            </a:pPr>
            <a:endParaRPr kumimoji="1" lang="en-US" altLang="zh-CN" sz="2400" dirty="0" smtClean="0">
              <a:latin typeface="Microsoft YaHei" charset="-122"/>
              <a:ea typeface="Microsoft YaHei" charset="-122"/>
              <a:cs typeface="Microsoft YaHei" charset="-122"/>
            </a:endParaRPr>
          </a:p>
          <a:p>
            <a:pPr marL="285750" indent="-285750">
              <a:buFont typeface="Wingdings" charset="2"/>
              <a:buChar char="Ø"/>
            </a:pPr>
            <a:r>
              <a:rPr kumimoji="1" lang="zh-CN" altLang="en-US" sz="2400" dirty="0" smtClean="0">
                <a:latin typeface="Microsoft YaHei" charset="-122"/>
                <a:ea typeface="Microsoft YaHei" charset="-122"/>
                <a:cs typeface="Microsoft YaHei" charset="-122"/>
              </a:rPr>
              <a:t>小波变换与特征提取</a:t>
            </a:r>
            <a:endParaRPr kumimoji="1" lang="en-US" altLang="zh-CN" sz="2400" dirty="0" smtClean="0">
              <a:latin typeface="Microsoft YaHei" charset="-122"/>
              <a:ea typeface="Microsoft YaHei" charset="-122"/>
              <a:cs typeface="Microsoft YaHei" charset="-122"/>
            </a:endParaRPr>
          </a:p>
          <a:p>
            <a:pPr marL="285750" indent="-285750">
              <a:buFont typeface="Wingdings" charset="2"/>
              <a:buChar char="Ø"/>
            </a:pPr>
            <a:endParaRPr kumimoji="1" lang="en-US" altLang="zh-CN" sz="2400" dirty="0" smtClean="0">
              <a:latin typeface="Microsoft YaHei" charset="-122"/>
              <a:ea typeface="Microsoft YaHei" charset="-122"/>
              <a:cs typeface="Microsoft YaHei" charset="-122"/>
            </a:endParaRPr>
          </a:p>
          <a:p>
            <a:pPr marL="285750" indent="-285750">
              <a:buFont typeface="Wingdings" charset="2"/>
              <a:buChar char="Ø"/>
            </a:pPr>
            <a:r>
              <a:rPr kumimoji="1" lang="zh-CN" altLang="en-US" sz="2400" dirty="0" smtClean="0">
                <a:latin typeface="Microsoft YaHei" charset="-122"/>
                <a:ea typeface="Microsoft YaHei" charset="-122"/>
                <a:cs typeface="Microsoft YaHei" charset="-122"/>
              </a:rPr>
              <a:t>循环神经网络</a:t>
            </a:r>
            <a:endParaRPr kumimoji="1" lang="en-US" altLang="zh-CN" sz="2400" dirty="0" smtClean="0">
              <a:latin typeface="Microsoft YaHei" charset="-122"/>
              <a:ea typeface="Microsoft YaHei" charset="-122"/>
              <a:cs typeface="Microsoft YaHei" charset="-122"/>
            </a:endParaRPr>
          </a:p>
          <a:p>
            <a:pPr marL="285750" indent="-285750">
              <a:buFont typeface="Wingdings" charset="2"/>
              <a:buChar char="Ø"/>
            </a:pPr>
            <a:endParaRPr kumimoji="1" lang="en-US" altLang="zh-CN" sz="2400" dirty="0" smtClean="0">
              <a:latin typeface="Microsoft YaHei" charset="-122"/>
              <a:ea typeface="Microsoft YaHei" charset="-122"/>
              <a:cs typeface="Microsoft YaHei" charset="-122"/>
            </a:endParaRPr>
          </a:p>
          <a:p>
            <a:pPr marL="285750" indent="-285750">
              <a:buFont typeface="Wingdings" charset="2"/>
              <a:buChar char="Ø"/>
            </a:pPr>
            <a:r>
              <a:rPr kumimoji="1" lang="zh-CN" altLang="en-US" sz="2400" dirty="0" smtClean="0">
                <a:latin typeface="Microsoft YaHei" charset="-122"/>
                <a:ea typeface="Microsoft YaHei" charset="-122"/>
                <a:cs typeface="Microsoft YaHei" charset="-122"/>
              </a:rPr>
              <a:t>实验设计</a:t>
            </a:r>
            <a:endParaRPr kumimoji="1" lang="en-US" altLang="zh-CN" sz="2400" dirty="0" smtClean="0">
              <a:latin typeface="Microsoft YaHei" charset="-122"/>
              <a:ea typeface="Microsoft YaHei" charset="-122"/>
              <a:cs typeface="Microsoft YaHei" charset="-122"/>
            </a:endParaRPr>
          </a:p>
          <a:p>
            <a:pPr marL="285750" indent="-285750">
              <a:buFont typeface="Wingdings" charset="2"/>
              <a:buChar char="Ø"/>
            </a:pPr>
            <a:endParaRPr kumimoji="1" lang="en-US" altLang="zh-CN" sz="2400" dirty="0" smtClean="0">
              <a:latin typeface="Microsoft YaHei" charset="-122"/>
              <a:ea typeface="Microsoft YaHei" charset="-122"/>
              <a:cs typeface="Microsoft YaHei" charset="-122"/>
            </a:endParaRPr>
          </a:p>
          <a:p>
            <a:pPr marL="285750" indent="-285750">
              <a:buFont typeface="Wingdings" charset="2"/>
              <a:buChar char="Ø"/>
            </a:pPr>
            <a:r>
              <a:rPr kumimoji="1" lang="zh-CN" altLang="en-US" sz="2400" dirty="0" smtClean="0">
                <a:latin typeface="Microsoft YaHei" charset="-122"/>
                <a:ea typeface="Microsoft YaHei" charset="-122"/>
                <a:cs typeface="Microsoft YaHei" charset="-122"/>
              </a:rPr>
              <a:t>模型结果</a:t>
            </a:r>
            <a:endParaRPr kumimoji="1" lang="en-US" altLang="zh-CN" sz="2400" dirty="0" smtClean="0">
              <a:latin typeface="Microsoft YaHei" charset="-122"/>
              <a:ea typeface="Microsoft YaHei" charset="-122"/>
              <a:cs typeface="Microsoft YaHei" charset="-122"/>
            </a:endParaRPr>
          </a:p>
          <a:p>
            <a:pPr marL="285750" indent="-285750">
              <a:buFont typeface="Wingdings" charset="2"/>
              <a:buChar char="Ø"/>
            </a:pPr>
            <a:endParaRPr kumimoji="1" lang="en-US" altLang="zh-CN" sz="2400" dirty="0">
              <a:latin typeface="Microsoft YaHei" charset="-122"/>
              <a:ea typeface="Microsoft YaHei" charset="-122"/>
              <a:cs typeface="Microsoft YaHei" charset="-122"/>
            </a:endParaRPr>
          </a:p>
          <a:p>
            <a:pPr marL="285750" indent="-285750">
              <a:buFont typeface="Wingdings" charset="2"/>
              <a:buChar char="Ø"/>
            </a:pPr>
            <a:r>
              <a:rPr kumimoji="1" lang="zh-CN" altLang="en-US" sz="2400" dirty="0" smtClean="0">
                <a:latin typeface="Microsoft YaHei" charset="-122"/>
                <a:ea typeface="Microsoft YaHei" charset="-122"/>
                <a:cs typeface="Microsoft YaHei" charset="-122"/>
              </a:rPr>
              <a:t>结论与展望</a:t>
            </a:r>
            <a:endParaRPr kumimoji="1" lang="en-US" altLang="zh-CN" sz="2400" dirty="0" smtClean="0">
              <a:latin typeface="Microsoft YaHei" charset="-122"/>
              <a:ea typeface="Microsoft YaHei" charset="-122"/>
              <a:cs typeface="Microsoft YaHei" charset="-122"/>
            </a:endParaRPr>
          </a:p>
        </p:txBody>
      </p:sp>
      <p:sp>
        <p:nvSpPr>
          <p:cNvPr id="15" name="幻灯片编号占位符 14"/>
          <p:cNvSpPr>
            <a:spLocks noGrp="1"/>
          </p:cNvSpPr>
          <p:nvPr>
            <p:ph type="sldNum" sz="quarter" idx="12"/>
          </p:nvPr>
        </p:nvSpPr>
        <p:spPr>
          <a:xfrm>
            <a:off x="9436100" y="6492875"/>
            <a:ext cx="2743200" cy="365125"/>
          </a:xfrm>
        </p:spPr>
        <p:txBody>
          <a:bodyPr/>
          <a:lstStyle/>
          <a:p>
            <a:fld id="{B1617117-7D68-9B4C-822E-BC3CF6BA9454}" type="slidenum">
              <a:rPr kumimoji="1" lang="zh-CN" altLang="en-US" sz="1800" b="1" smtClean="0">
                <a:solidFill>
                  <a:schemeClr val="tx1"/>
                </a:solidFill>
              </a:rPr>
              <a:t>2</a:t>
            </a:fld>
            <a:endParaRPr kumimoji="1" lang="zh-CN" altLang="en-US" sz="1800" b="1">
              <a:solidFill>
                <a:schemeClr val="tx1"/>
              </a:solidFill>
            </a:endParaRPr>
          </a:p>
        </p:txBody>
      </p:sp>
    </p:spTree>
    <p:extLst>
      <p:ext uri="{BB962C8B-B14F-4D97-AF65-F5344CB8AC3E}">
        <p14:creationId xmlns:p14="http://schemas.microsoft.com/office/powerpoint/2010/main" val="82210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10">
                                            <p:txEl>
                                              <p:pRg st="2" end="2"/>
                                            </p:txEl>
                                          </p:spTgt>
                                        </p:tgtEl>
                                        <p:attrNameLst>
                                          <p:attrName>style.color</p:attrName>
                                        </p:attrNameLst>
                                      </p:cBhvr>
                                      <p:to>
                                        <a:schemeClr val="bg2"/>
                                      </p:to>
                                    </p:animClr>
                                  </p:childTnLst>
                                </p:cTn>
                              </p:par>
                              <p:par>
                                <p:cTn id="7" presetID="3" presetClass="emph" presetSubtype="2" fill="hold" nodeType="withEffect">
                                  <p:stCondLst>
                                    <p:cond delay="0"/>
                                  </p:stCondLst>
                                  <p:childTnLst>
                                    <p:animClr clrSpc="rgb" dir="cw">
                                      <p:cBhvr override="childStyle">
                                        <p:cTn id="8" dur="10" fill="hold"/>
                                        <p:tgtEl>
                                          <p:spTgt spid="10">
                                            <p:txEl>
                                              <p:pRg st="4" end="4"/>
                                            </p:txEl>
                                          </p:spTgt>
                                        </p:tgtEl>
                                        <p:attrNameLst>
                                          <p:attrName>style.color</p:attrName>
                                        </p:attrNameLst>
                                      </p:cBhvr>
                                      <p:to>
                                        <a:schemeClr val="bg2"/>
                                      </p:to>
                                    </p:animClr>
                                  </p:childTnLst>
                                </p:cTn>
                              </p:par>
                              <p:par>
                                <p:cTn id="9" presetID="3" presetClass="emph" presetSubtype="2" fill="hold" nodeType="withEffect">
                                  <p:stCondLst>
                                    <p:cond delay="0"/>
                                  </p:stCondLst>
                                  <p:childTnLst>
                                    <p:animClr clrSpc="rgb" dir="cw">
                                      <p:cBhvr override="childStyle">
                                        <p:cTn id="10" dur="10" fill="hold"/>
                                        <p:tgtEl>
                                          <p:spTgt spid="10">
                                            <p:txEl>
                                              <p:pRg st="6" end="6"/>
                                            </p:txEl>
                                          </p:spTgt>
                                        </p:tgtEl>
                                        <p:attrNameLst>
                                          <p:attrName>style.color</p:attrName>
                                        </p:attrNameLst>
                                      </p:cBhvr>
                                      <p:to>
                                        <a:schemeClr val="bg2"/>
                                      </p:to>
                                    </p:animClr>
                                  </p:childTnLst>
                                </p:cTn>
                              </p:par>
                              <p:par>
                                <p:cTn id="11" presetID="3" presetClass="emph" presetSubtype="2" fill="hold" nodeType="withEffect">
                                  <p:stCondLst>
                                    <p:cond delay="0"/>
                                  </p:stCondLst>
                                  <p:childTnLst>
                                    <p:animClr clrSpc="rgb" dir="cw">
                                      <p:cBhvr override="childStyle">
                                        <p:cTn id="12" dur="10" fill="hold"/>
                                        <p:tgtEl>
                                          <p:spTgt spid="10">
                                            <p:txEl>
                                              <p:pRg st="8" end="8"/>
                                            </p:txEl>
                                          </p:spTgt>
                                        </p:tgtEl>
                                        <p:attrNameLst>
                                          <p:attrName>style.color</p:attrName>
                                        </p:attrNameLst>
                                      </p:cBhvr>
                                      <p:to>
                                        <a:schemeClr val="bg2"/>
                                      </p:to>
                                    </p:animClr>
                                  </p:childTnLst>
                                </p:cTn>
                              </p:par>
                              <p:par>
                                <p:cTn id="13" presetID="3" presetClass="emph" presetSubtype="2" fill="hold" nodeType="withEffect">
                                  <p:stCondLst>
                                    <p:cond delay="0"/>
                                  </p:stCondLst>
                                  <p:childTnLst>
                                    <p:animClr clrSpc="rgb" dir="cw">
                                      <p:cBhvr override="childStyle">
                                        <p:cTn id="14" dur="10" fill="hold"/>
                                        <p:tgtEl>
                                          <p:spTgt spid="10">
                                            <p:txEl>
                                              <p:pRg st="10" end="10"/>
                                            </p:txEl>
                                          </p:spTgt>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grpSp>
        <p:nvGrpSpPr>
          <p:cNvPr id="8" name="组 7"/>
          <p:cNvGrpSpPr/>
          <p:nvPr/>
        </p:nvGrpSpPr>
        <p:grpSpPr>
          <a:xfrm>
            <a:off x="0" y="69057"/>
            <a:ext cx="12192000" cy="662781"/>
            <a:chOff x="0" y="69057"/>
            <a:chExt cx="12192000" cy="662781"/>
          </a:xfrm>
        </p:grpSpPr>
        <p:cxnSp>
          <p:nvCxnSpPr>
            <p:cNvPr id="9" name="直线连接符 8"/>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文本框 11"/>
          <p:cNvSpPr txBox="1"/>
          <p:nvPr/>
        </p:nvSpPr>
        <p:spPr>
          <a:xfrm>
            <a:off x="270934" y="109072"/>
            <a:ext cx="1620957" cy="523220"/>
          </a:xfrm>
          <a:prstGeom prst="rect">
            <a:avLst/>
          </a:prstGeom>
          <a:noFill/>
        </p:spPr>
        <p:txBody>
          <a:bodyPr wrap="none" rtlCol="0">
            <a:spAutoFit/>
          </a:bodyPr>
          <a:lstStyle/>
          <a:p>
            <a:r>
              <a:rPr kumimoji="1" lang="zh-CN" altLang="en-US" sz="2800" b="1" smtClean="0">
                <a:latin typeface="Microsoft YaHei" charset="-122"/>
                <a:ea typeface="Microsoft YaHei" charset="-122"/>
                <a:cs typeface="Microsoft YaHei" charset="-122"/>
              </a:rPr>
              <a:t>报告摘要</a:t>
            </a:r>
            <a:endParaRPr kumimoji="1" lang="zh-CN" altLang="en-US" sz="2800" b="1">
              <a:latin typeface="Microsoft YaHei" charset="-122"/>
              <a:ea typeface="Microsoft YaHei" charset="-122"/>
              <a:cs typeface="Microsoft YaHei" charset="-122"/>
            </a:endParaRPr>
          </a:p>
        </p:txBody>
      </p:sp>
      <p:sp>
        <p:nvSpPr>
          <p:cNvPr id="13" name="文本框 12"/>
          <p:cNvSpPr txBox="1"/>
          <p:nvPr/>
        </p:nvSpPr>
        <p:spPr>
          <a:xfrm>
            <a:off x="527328" y="1177907"/>
            <a:ext cx="9706503" cy="461665"/>
          </a:xfrm>
          <a:prstGeom prst="rect">
            <a:avLst/>
          </a:prstGeom>
          <a:noFill/>
        </p:spPr>
        <p:txBody>
          <a:bodyPr wrap="none" rtlCol="0">
            <a:spAutoFit/>
          </a:bodyPr>
          <a:lstStyle/>
          <a:p>
            <a:pPr marL="285750" indent="-285750">
              <a:buFont typeface="Wingdings" charset="2"/>
              <a:buChar char="Ø"/>
            </a:pPr>
            <a:r>
              <a:rPr kumimoji="1" lang="zh-CN" altLang="en-US" sz="2400" dirty="0" smtClean="0">
                <a:latin typeface="Microsoft YaHei" charset="-122"/>
                <a:ea typeface="Microsoft YaHei" charset="-122"/>
                <a:cs typeface="Microsoft YaHei" charset="-122"/>
              </a:rPr>
              <a:t>手写签名作为一种非侵入式身份识别方法至今在许多领域被广泛使用</a:t>
            </a:r>
            <a:endParaRPr kumimoji="1" lang="zh-CN" altLang="en-US" sz="2400" dirty="0">
              <a:latin typeface="Microsoft YaHei" charset="-122"/>
              <a:ea typeface="Microsoft YaHei" charset="-122"/>
              <a:cs typeface="Microsoft YaHei" charset="-122"/>
            </a:endParaRPr>
          </a:p>
        </p:txBody>
      </p:sp>
      <p:sp>
        <p:nvSpPr>
          <p:cNvPr id="15" name="文本框 14"/>
          <p:cNvSpPr txBox="1"/>
          <p:nvPr/>
        </p:nvSpPr>
        <p:spPr>
          <a:xfrm>
            <a:off x="527328" y="2062632"/>
            <a:ext cx="11651972"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chemeClr val="bg2"/>
                </a:solidFill>
                <a:latin typeface="Microsoft YaHei" charset="-122"/>
                <a:ea typeface="Microsoft YaHei" charset="-122"/>
                <a:cs typeface="Microsoft YaHei" charset="-122"/>
              </a:rPr>
              <a:t>传统手写签名识别主要集中于静态特征或人工特征提取（</a:t>
            </a:r>
            <a:r>
              <a:rPr kumimoji="1" lang="en-US" altLang="zh-CN" sz="2400" dirty="0" smtClean="0">
                <a:solidFill>
                  <a:schemeClr val="bg2"/>
                </a:solidFill>
                <a:latin typeface="Microsoft YaHei" charset="-122"/>
                <a:ea typeface="Microsoft YaHei" charset="-122"/>
                <a:cs typeface="Microsoft YaHei" charset="-122"/>
              </a:rPr>
              <a:t>DTW</a:t>
            </a:r>
            <a:r>
              <a:rPr kumimoji="1" lang="zh-CN" altLang="en-US" sz="2400" dirty="0" smtClean="0">
                <a:solidFill>
                  <a:schemeClr val="bg2"/>
                </a:solidFill>
                <a:latin typeface="Microsoft YaHei" charset="-122"/>
                <a:ea typeface="Microsoft YaHei" charset="-122"/>
                <a:cs typeface="Microsoft YaHei" charset="-122"/>
              </a:rPr>
              <a:t>、隐马尔科夫模型）</a:t>
            </a:r>
            <a:endParaRPr kumimoji="1" lang="zh-CN" altLang="en-US" sz="2400" dirty="0">
              <a:solidFill>
                <a:schemeClr val="bg2"/>
              </a:solidFill>
              <a:latin typeface="Microsoft YaHei" charset="-122"/>
              <a:ea typeface="Microsoft YaHei" charset="-122"/>
              <a:cs typeface="Microsoft YaHei" charset="-122"/>
            </a:endParaRPr>
          </a:p>
        </p:txBody>
      </p:sp>
      <p:sp>
        <p:nvSpPr>
          <p:cNvPr id="16" name="文本框 15"/>
          <p:cNvSpPr txBox="1"/>
          <p:nvPr/>
        </p:nvSpPr>
        <p:spPr>
          <a:xfrm>
            <a:off x="527328" y="2947357"/>
            <a:ext cx="6320961"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chemeClr val="bg2"/>
                </a:solidFill>
                <a:latin typeface="Microsoft YaHei" charset="-122"/>
                <a:ea typeface="Microsoft YaHei" charset="-122"/>
                <a:cs typeface="Microsoft YaHei" charset="-122"/>
              </a:rPr>
              <a:t>小波变换在信号处理，图像处理中广泛应用</a:t>
            </a:r>
            <a:endParaRPr kumimoji="1" lang="zh-CN" altLang="en-US" sz="2400" dirty="0">
              <a:solidFill>
                <a:schemeClr val="bg2"/>
              </a:solidFill>
              <a:latin typeface="Microsoft YaHei" charset="-122"/>
              <a:ea typeface="Microsoft YaHei" charset="-122"/>
              <a:cs typeface="Microsoft YaHei" charset="-122"/>
            </a:endParaRPr>
          </a:p>
        </p:txBody>
      </p:sp>
      <p:sp>
        <p:nvSpPr>
          <p:cNvPr id="21" name="幻灯片编号占位符 20"/>
          <p:cNvSpPr>
            <a:spLocks noGrp="1"/>
          </p:cNvSpPr>
          <p:nvPr>
            <p:ph type="sldNum" sz="quarter" idx="12"/>
          </p:nvPr>
        </p:nvSpPr>
        <p:spPr>
          <a:xfrm>
            <a:off x="9436100" y="6492875"/>
            <a:ext cx="2743200" cy="365125"/>
          </a:xfrm>
        </p:spPr>
        <p:txBody>
          <a:bodyPr/>
          <a:lstStyle/>
          <a:p>
            <a:fld id="{B1617117-7D68-9B4C-822E-BC3CF6BA9454}" type="slidenum">
              <a:rPr kumimoji="1" lang="zh-CN" altLang="en-US" sz="1800" b="1" smtClean="0">
                <a:solidFill>
                  <a:schemeClr val="tx1"/>
                </a:solidFill>
              </a:rPr>
              <a:t>3</a:t>
            </a:fld>
            <a:endParaRPr kumimoji="1" lang="zh-CN" altLang="en-US" sz="1800" b="1">
              <a:solidFill>
                <a:schemeClr val="tx1"/>
              </a:solidFill>
            </a:endParaRPr>
          </a:p>
        </p:txBody>
      </p:sp>
      <p:sp>
        <p:nvSpPr>
          <p:cNvPr id="22" name="文本框 21"/>
          <p:cNvSpPr txBox="1"/>
          <p:nvPr/>
        </p:nvSpPr>
        <p:spPr>
          <a:xfrm>
            <a:off x="527328" y="3832082"/>
            <a:ext cx="6936514"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chemeClr val="bg2"/>
                </a:solidFill>
                <a:latin typeface="Microsoft YaHei" charset="-122"/>
                <a:ea typeface="Microsoft YaHei" charset="-122"/>
                <a:cs typeface="Microsoft YaHei" charset="-122"/>
              </a:rPr>
              <a:t>循环神经网络对于序列数据的处理有很</a:t>
            </a:r>
            <a:r>
              <a:rPr kumimoji="1" lang="zh-CN" altLang="en-US" sz="2400" smtClean="0">
                <a:solidFill>
                  <a:schemeClr val="bg2"/>
                </a:solidFill>
                <a:latin typeface="Microsoft YaHei" charset="-122"/>
                <a:ea typeface="Microsoft YaHei" charset="-122"/>
                <a:cs typeface="Microsoft YaHei" charset="-122"/>
              </a:rPr>
              <a:t>大的优势</a:t>
            </a:r>
            <a:endParaRPr kumimoji="1" lang="zh-CN" altLang="en-US" sz="2400">
              <a:solidFill>
                <a:schemeClr val="bg2"/>
              </a:solidFill>
              <a:latin typeface="Microsoft YaHei" charset="-122"/>
              <a:ea typeface="Microsoft YaHei" charset="-122"/>
              <a:cs typeface="Microsoft YaHei" charset="-122"/>
            </a:endParaRPr>
          </a:p>
        </p:txBody>
      </p:sp>
      <p:sp>
        <p:nvSpPr>
          <p:cNvPr id="23" name="文本框 22"/>
          <p:cNvSpPr txBox="1"/>
          <p:nvPr/>
        </p:nvSpPr>
        <p:spPr>
          <a:xfrm>
            <a:off x="527328" y="4716806"/>
            <a:ext cx="10379765" cy="830997"/>
          </a:xfrm>
          <a:prstGeom prst="rect">
            <a:avLst/>
          </a:prstGeom>
          <a:noFill/>
        </p:spPr>
        <p:txBody>
          <a:bodyPr wrap="none" rtlCol="0">
            <a:spAutoFit/>
          </a:bodyPr>
          <a:lstStyle/>
          <a:p>
            <a:pPr marL="342900" indent="-342900">
              <a:buFont typeface="Wingdings" charset="2"/>
              <a:buChar char="Ø"/>
            </a:pPr>
            <a:r>
              <a:rPr kumimoji="1" lang="zh-CN" altLang="en-US" sz="2400" dirty="0" smtClean="0">
                <a:solidFill>
                  <a:schemeClr val="bg2"/>
                </a:solidFill>
                <a:latin typeface="Microsoft YaHei" charset="-122"/>
                <a:ea typeface="Microsoft YaHei" charset="-122"/>
                <a:cs typeface="Microsoft YaHei" charset="-122"/>
              </a:rPr>
              <a:t>本次研究结合了小波变换与循环神经网络，并探究了不同小波变换的层数</a:t>
            </a:r>
            <a:endParaRPr kumimoji="1" lang="en-US" altLang="zh-CN" sz="2400" dirty="0" smtClean="0">
              <a:solidFill>
                <a:schemeClr val="bg2"/>
              </a:solidFill>
              <a:latin typeface="Microsoft YaHei" charset="-122"/>
              <a:ea typeface="Microsoft YaHei" charset="-122"/>
              <a:cs typeface="Microsoft YaHei" charset="-122"/>
            </a:endParaRPr>
          </a:p>
          <a:p>
            <a:r>
              <a:rPr kumimoji="1" lang="zh-CN" altLang="en-US" sz="2400" dirty="0" smtClean="0">
                <a:solidFill>
                  <a:schemeClr val="bg2"/>
                </a:solidFill>
                <a:latin typeface="Microsoft YaHei" charset="-122"/>
                <a:ea typeface="Microsoft YaHei" charset="-122"/>
                <a:cs typeface="Microsoft YaHei" charset="-122"/>
              </a:rPr>
              <a:t>    与小波基的选择对模型识别效果的影响</a:t>
            </a:r>
            <a:endParaRPr kumimoji="1" lang="zh-CN" altLang="en-US" sz="2400" dirty="0">
              <a:solidFill>
                <a:schemeClr val="bg2"/>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50007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15"/>
                                        </p:tgtEl>
                                        <p:attrNameLst>
                                          <p:attrName>style.color</p:attrName>
                                        </p:attrNameLst>
                                      </p:cBhvr>
                                      <p:to>
                                        <a:schemeClr val="tx1"/>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16"/>
                                        </p:tgtEl>
                                        <p:attrNameLst>
                                          <p:attrName>style.color</p:attrName>
                                        </p:attrNameLst>
                                      </p:cBhvr>
                                      <p:to>
                                        <a:schemeClr val="tx1"/>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22"/>
                                        </p:tgtEl>
                                        <p:attrNameLst>
                                          <p:attrName>style.color</p:attrName>
                                        </p:attrNameLst>
                                      </p:cBhvr>
                                      <p:to>
                                        <a:schemeClr val="tx1"/>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23"/>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grpSp>
        <p:nvGrpSpPr>
          <p:cNvPr id="9" name="组 8"/>
          <p:cNvGrpSpPr/>
          <p:nvPr/>
        </p:nvGrpSpPr>
        <p:grpSpPr>
          <a:xfrm>
            <a:off x="0" y="69057"/>
            <a:ext cx="12192000" cy="662781"/>
            <a:chOff x="0" y="69057"/>
            <a:chExt cx="12192000" cy="662781"/>
          </a:xfrm>
        </p:grpSpPr>
        <p:cxnSp>
          <p:nvCxnSpPr>
            <p:cNvPr id="10" name="直线连接符 9"/>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幻灯片编号占位符 15"/>
          <p:cNvSpPr>
            <a:spLocks noGrp="1"/>
          </p:cNvSpPr>
          <p:nvPr>
            <p:ph type="sldNum" sz="quarter" idx="12"/>
          </p:nvPr>
        </p:nvSpPr>
        <p:spPr>
          <a:xfrm>
            <a:off x="9436100" y="6492875"/>
            <a:ext cx="2743200" cy="365125"/>
          </a:xfrm>
        </p:spPr>
        <p:txBody>
          <a:bodyPr/>
          <a:lstStyle/>
          <a:p>
            <a:fld id="{B1617117-7D68-9B4C-822E-BC3CF6BA9454}" type="slidenum">
              <a:rPr kumimoji="1" lang="zh-CN" altLang="en-US" sz="1800" b="1" smtClean="0">
                <a:solidFill>
                  <a:schemeClr val="tx1"/>
                </a:solidFill>
              </a:rPr>
              <a:t>4</a:t>
            </a:fld>
            <a:endParaRPr kumimoji="1" lang="zh-CN" altLang="en-US" sz="1800" b="1">
              <a:solidFill>
                <a:schemeClr val="tx1"/>
              </a:solidFill>
            </a:endParaRPr>
          </a:p>
        </p:txBody>
      </p:sp>
      <p:sp>
        <p:nvSpPr>
          <p:cNvPr id="19" name="文本框 18"/>
          <p:cNvSpPr txBox="1"/>
          <p:nvPr/>
        </p:nvSpPr>
        <p:spPr>
          <a:xfrm>
            <a:off x="0" y="109072"/>
            <a:ext cx="3416320" cy="523220"/>
          </a:xfrm>
          <a:prstGeom prst="rect">
            <a:avLst/>
          </a:prstGeom>
          <a:noFill/>
        </p:spPr>
        <p:txBody>
          <a:bodyPr wrap="none" rtlCol="0">
            <a:spAutoFit/>
          </a:bodyPr>
          <a:lstStyle/>
          <a:p>
            <a:r>
              <a:rPr kumimoji="1" lang="zh-CN" altLang="en-US" sz="2800" b="1" dirty="0" smtClean="0">
                <a:latin typeface="Microsoft YaHei" charset="-122"/>
                <a:ea typeface="Microsoft YaHei" charset="-122"/>
                <a:cs typeface="Microsoft YaHei" charset="-122"/>
              </a:rPr>
              <a:t>小波变换与特征提取</a:t>
            </a:r>
            <a:endParaRPr kumimoji="1" lang="zh-CN" altLang="en-US" sz="2800" b="1" dirty="0">
              <a:latin typeface="Microsoft YaHei" charset="-122"/>
              <a:ea typeface="Microsoft YaHei" charset="-122"/>
              <a:cs typeface="Microsoft YaHei" charset="-122"/>
            </a:endParaRPr>
          </a:p>
        </p:txBody>
      </p:sp>
      <p:sp>
        <p:nvSpPr>
          <p:cNvPr id="20" name="矩形 19"/>
          <p:cNvSpPr/>
          <p:nvPr/>
        </p:nvSpPr>
        <p:spPr>
          <a:xfrm>
            <a:off x="694265" y="1190557"/>
            <a:ext cx="9685867" cy="461665"/>
          </a:xfrm>
          <a:prstGeom prst="rect">
            <a:avLst/>
          </a:prstGeom>
        </p:spPr>
        <p:txBody>
          <a:bodyPr wrap="square">
            <a:spAutoFit/>
          </a:bodyPr>
          <a:lstStyle/>
          <a:p>
            <a:pPr marL="285750" indent="-285750">
              <a:spcAft>
                <a:spcPts val="0"/>
              </a:spcAft>
              <a:buFont typeface="Wingdings" charset="2"/>
              <a:buChar char="Ø"/>
            </a:pPr>
            <a:r>
              <a:rPr lang="zh-CN" altLang="zh-CN" sz="2400" dirty="0" smtClean="0">
                <a:effectLst/>
                <a:latin typeface="Microsoft YaHei" charset="-122"/>
                <a:ea typeface="Microsoft YaHei" charset="-122"/>
                <a:cs typeface="Microsoft YaHei" charset="-122"/>
              </a:rPr>
              <a:t>小波基函数是通过尺度因子和位移因子由基本小波产生：</a:t>
            </a:r>
            <a:endParaRPr lang="zh-CN" altLang="zh-CN" sz="3200" dirty="0">
              <a:effectLst/>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21" name="矩形 20"/>
              <p:cNvSpPr/>
              <p:nvPr/>
            </p:nvSpPr>
            <p:spPr>
              <a:xfrm>
                <a:off x="4685092" y="2018608"/>
                <a:ext cx="3382016" cy="8626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latin typeface="Cambria Math" charset="0"/>
                            </a:rPr>
                          </m:ctrlPr>
                        </m:sSubPr>
                        <m:e>
                          <m:r>
                            <a:rPr lang="zh-CN" altLang="en-US" sz="2400" i="1">
                              <a:latin typeface="Cambria Math" charset="0"/>
                            </a:rPr>
                            <m:t>𝜓</m:t>
                          </m:r>
                        </m:e>
                        <m:sub>
                          <m:r>
                            <a:rPr lang="zh-CN" altLang="en-US" sz="2400" i="1">
                              <a:latin typeface="Cambria Math" charset="0"/>
                            </a:rPr>
                            <m:t>𝑎</m:t>
                          </m:r>
                          <m:r>
                            <a:rPr lang="zh-CN" altLang="en-US" sz="2400" i="0">
                              <a:latin typeface="Cambria Math" charset="0"/>
                            </a:rPr>
                            <m:t>,</m:t>
                          </m:r>
                          <m:r>
                            <a:rPr lang="zh-CN" altLang="en-US" sz="2400" i="1">
                              <a:latin typeface="Cambria Math" charset="0"/>
                            </a:rPr>
                            <m:t>𝑏</m:t>
                          </m:r>
                        </m:sub>
                      </m:sSub>
                      <m:d>
                        <m:dPr>
                          <m:ctrlPr>
                            <a:rPr lang="zh-CN" altLang="en-US" sz="2400" i="1">
                              <a:latin typeface="Cambria Math" charset="0"/>
                            </a:rPr>
                          </m:ctrlPr>
                        </m:dPr>
                        <m:e>
                          <m:r>
                            <a:rPr lang="zh-CN" altLang="en-US" sz="2400" i="1">
                              <a:latin typeface="Cambria Math" charset="0"/>
                            </a:rPr>
                            <m:t>𝑥</m:t>
                          </m:r>
                        </m:e>
                      </m:d>
                      <m:r>
                        <a:rPr lang="zh-CN" altLang="en-US" sz="2400" i="0">
                          <a:latin typeface="Cambria Math" charset="0"/>
                        </a:rPr>
                        <m:t>=</m:t>
                      </m:r>
                      <m:f>
                        <m:fPr>
                          <m:ctrlPr>
                            <a:rPr lang="zh-CN" altLang="en-US" sz="2400" i="1">
                              <a:latin typeface="Cambria Math" charset="0"/>
                            </a:rPr>
                          </m:ctrlPr>
                        </m:fPr>
                        <m:num>
                          <m:r>
                            <a:rPr lang="zh-CN" altLang="en-US" sz="2400" i="0">
                              <a:latin typeface="Cambria Math" charset="0"/>
                            </a:rPr>
                            <m:t>1</m:t>
                          </m:r>
                        </m:num>
                        <m:den>
                          <m:rad>
                            <m:radPr>
                              <m:degHide m:val="on"/>
                              <m:ctrlPr>
                                <a:rPr lang="zh-CN" altLang="en-US" sz="2400" i="1">
                                  <a:latin typeface="Cambria Math" charset="0"/>
                                </a:rPr>
                              </m:ctrlPr>
                            </m:radPr>
                            <m:deg/>
                            <m:e>
                              <m:r>
                                <a:rPr lang="zh-CN" altLang="en-US" sz="2400" i="1">
                                  <a:latin typeface="Cambria Math" charset="0"/>
                                </a:rPr>
                                <m:t>𝑎</m:t>
                              </m:r>
                            </m:e>
                          </m:rad>
                        </m:den>
                      </m:f>
                      <m:r>
                        <a:rPr lang="zh-CN" altLang="en-US" sz="2400" i="1">
                          <a:latin typeface="Cambria Math" charset="0"/>
                        </a:rPr>
                        <m:t>𝜓</m:t>
                      </m:r>
                      <m:d>
                        <m:dPr>
                          <m:ctrlPr>
                            <a:rPr lang="zh-CN" altLang="en-US" sz="2400" i="1">
                              <a:latin typeface="Cambria Math" charset="0"/>
                            </a:rPr>
                          </m:ctrlPr>
                        </m:dPr>
                        <m:e>
                          <m:f>
                            <m:fPr>
                              <m:ctrlPr>
                                <a:rPr lang="zh-CN" altLang="en-US" sz="2400" i="1">
                                  <a:latin typeface="Cambria Math" charset="0"/>
                                </a:rPr>
                              </m:ctrlPr>
                            </m:fPr>
                            <m:num>
                              <m:r>
                                <a:rPr lang="zh-CN" altLang="en-US" sz="2400" i="1">
                                  <a:latin typeface="Cambria Math" charset="0"/>
                                </a:rPr>
                                <m:t>𝑥</m:t>
                              </m:r>
                              <m:r>
                                <a:rPr lang="zh-CN" altLang="en-US" sz="2400" i="0">
                                  <a:latin typeface="Cambria Math" charset="0"/>
                                </a:rPr>
                                <m:t>−</m:t>
                              </m:r>
                              <m:r>
                                <a:rPr lang="zh-CN" altLang="en-US" sz="2400" i="1">
                                  <a:latin typeface="Cambria Math" charset="0"/>
                                </a:rPr>
                                <m:t>𝑏</m:t>
                              </m:r>
                            </m:num>
                            <m:den>
                              <m:r>
                                <a:rPr lang="zh-CN" altLang="en-US" sz="2400" i="1">
                                  <a:latin typeface="Cambria Math" charset="0"/>
                                </a:rPr>
                                <m:t>𝑎</m:t>
                              </m:r>
                            </m:den>
                          </m:f>
                        </m:e>
                      </m:d>
                    </m:oMath>
                  </m:oMathPara>
                </a14:m>
                <a:endParaRPr lang="zh-CN" altLang="en-US" sz="2400" dirty="0"/>
              </a:p>
            </p:txBody>
          </p:sp>
        </mc:Choice>
        <mc:Fallback xmlns="">
          <p:sp>
            <p:nvSpPr>
              <p:cNvPr id="21" name="矩形 20"/>
              <p:cNvSpPr>
                <a:spLocks noRot="1" noChangeAspect="1" noMove="1" noResize="1" noEditPoints="1" noAdjustHandles="1" noChangeArrowheads="1" noChangeShapeType="1" noTextEdit="1"/>
              </p:cNvSpPr>
              <p:nvPr/>
            </p:nvSpPr>
            <p:spPr>
              <a:xfrm>
                <a:off x="4685092" y="2018608"/>
                <a:ext cx="3382016" cy="86267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694266" y="2844081"/>
                <a:ext cx="6628297" cy="461665"/>
              </a:xfrm>
              <a:prstGeom prst="rect">
                <a:avLst/>
              </a:prstGeom>
            </p:spPr>
            <p:txBody>
              <a:bodyPr wrap="square">
                <a:spAutoFit/>
              </a:bodyPr>
              <a:lstStyle/>
              <a:p>
                <a:pPr>
                  <a:spcAft>
                    <a:spcPts val="0"/>
                  </a:spcAft>
                </a:pPr>
                <a:r>
                  <a:rPr lang="zh-CN" altLang="zh-CN" sz="2400" smtClean="0">
                    <a:effectLst/>
                    <a:latin typeface="Microsoft YaHei" charset="-122"/>
                    <a:ea typeface="Microsoft YaHei" charset="-122"/>
                    <a:cs typeface="Microsoft YaHei" charset="-122"/>
                  </a:rPr>
                  <a:t>其中</a:t>
                </a:r>
                <a14:m>
                  <m:oMath xmlns:m="http://schemas.openxmlformats.org/officeDocument/2006/math">
                    <m:r>
                      <a:rPr lang="en-US" altLang="zh-CN" sz="2400" i="1">
                        <a:effectLst/>
                        <a:latin typeface="Cambria Math" charset="0"/>
                        <a:ea typeface="Microsoft YaHei" charset="-122"/>
                        <a:cs typeface="Microsoft YaHei" charset="-122"/>
                      </a:rPr>
                      <m:t>𝑎</m:t>
                    </m:r>
                    <m:r>
                      <a:rPr lang="en-US" altLang="zh-CN" sz="2400" i="1">
                        <a:effectLst/>
                        <a:latin typeface="Cambria Math" charset="0"/>
                        <a:ea typeface="Microsoft YaHei" charset="-122"/>
                        <a:cs typeface="Microsoft YaHei" charset="-122"/>
                      </a:rPr>
                      <m:t>,</m:t>
                    </m:r>
                    <m:r>
                      <a:rPr lang="en-US" altLang="zh-CN" sz="2400" i="1">
                        <a:effectLst/>
                        <a:latin typeface="Cambria Math" charset="0"/>
                        <a:ea typeface="Microsoft YaHei" charset="-122"/>
                        <a:cs typeface="Microsoft YaHei" charset="-122"/>
                      </a:rPr>
                      <m:t>𝑏</m:t>
                    </m:r>
                  </m:oMath>
                </a14:m>
                <a:r>
                  <a:rPr lang="zh-CN" altLang="zh-CN" sz="2400" dirty="0">
                    <a:effectLst/>
                    <a:latin typeface="Microsoft YaHei" charset="-122"/>
                    <a:ea typeface="Microsoft YaHei" charset="-122"/>
                    <a:cs typeface="Microsoft YaHei" charset="-122"/>
                  </a:rPr>
                  <a:t>均为常数，且</a:t>
                </a:r>
                <a14:m>
                  <m:oMath xmlns:m="http://schemas.openxmlformats.org/officeDocument/2006/math">
                    <m:r>
                      <a:rPr lang="en-US" altLang="zh-CN" sz="2400" i="1">
                        <a:effectLst/>
                        <a:latin typeface="Cambria Math" charset="0"/>
                        <a:ea typeface="Microsoft YaHei" charset="-122"/>
                        <a:cs typeface="Microsoft YaHei" charset="-122"/>
                      </a:rPr>
                      <m:t>𝑎</m:t>
                    </m:r>
                    <m:r>
                      <a:rPr lang="en-US" altLang="zh-CN" sz="2400" i="1">
                        <a:effectLst/>
                        <a:latin typeface="Cambria Math" charset="0"/>
                        <a:ea typeface="Microsoft YaHei" charset="-122"/>
                        <a:cs typeface="Microsoft YaHei" charset="-122"/>
                      </a:rPr>
                      <m:t>&gt;</m:t>
                    </m:r>
                    <m:r>
                      <a:rPr lang="en-US" altLang="zh-CN" sz="2400">
                        <a:effectLst/>
                        <a:latin typeface="Cambria Math" charset="0"/>
                        <a:ea typeface="Microsoft YaHei" charset="-122"/>
                        <a:cs typeface="Microsoft YaHei" charset="-122"/>
                      </a:rPr>
                      <m:t>0</m:t>
                    </m:r>
                    <m:r>
                      <a:rPr lang="zh-CN" altLang="zh-CN" sz="2400">
                        <a:effectLst/>
                        <a:latin typeface="Cambria Math" charset="0"/>
                        <a:ea typeface="Microsoft YaHei" charset="-122"/>
                        <a:cs typeface="Microsoft YaHei" charset="-122"/>
                      </a:rPr>
                      <m:t>。</m:t>
                    </m:r>
                  </m:oMath>
                </a14:m>
                <a:endParaRPr lang="zh-CN" altLang="zh-CN" sz="3200" dirty="0">
                  <a:effectLst/>
                  <a:latin typeface="Microsoft YaHei" charset="-122"/>
                  <a:ea typeface="Microsoft YaHei" charset="-122"/>
                  <a:cs typeface="Microsoft YaHei" charset="-122"/>
                </a:endParaRPr>
              </a:p>
            </p:txBody>
          </p:sp>
        </mc:Choice>
        <mc:Fallback xmlns="">
          <p:sp>
            <p:nvSpPr>
              <p:cNvPr id="23" name="矩形 22"/>
              <p:cNvSpPr>
                <a:spLocks noRot="1" noChangeAspect="1" noMove="1" noResize="1" noEditPoints="1" noAdjustHandles="1" noChangeArrowheads="1" noChangeShapeType="1" noTextEdit="1"/>
              </p:cNvSpPr>
              <p:nvPr/>
            </p:nvSpPr>
            <p:spPr>
              <a:xfrm>
                <a:off x="694266" y="2844081"/>
                <a:ext cx="6628297" cy="461665"/>
              </a:xfrm>
              <a:prstGeom prst="rect">
                <a:avLst/>
              </a:prstGeom>
              <a:blipFill rotWithShape="0">
                <a:blip r:embed="rId4"/>
                <a:stretch>
                  <a:fillRect l="-1472"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694265" y="3676170"/>
                <a:ext cx="9685867" cy="470000"/>
              </a:xfrm>
              <a:prstGeom prst="rect">
                <a:avLst/>
              </a:prstGeom>
            </p:spPr>
            <p:txBody>
              <a:bodyPr wrap="square">
                <a:spAutoFit/>
              </a:bodyPr>
              <a:lstStyle/>
              <a:p>
                <a:pPr marL="285750" indent="-285750">
                  <a:spcAft>
                    <a:spcPts val="0"/>
                  </a:spcAft>
                  <a:buFont typeface="Wingdings" charset="2"/>
                  <a:buChar char="Ø"/>
                </a:pPr>
                <a:r>
                  <a:rPr lang="zh-CN" altLang="zh-CN" sz="2400" dirty="0" smtClean="0">
                    <a:effectLst/>
                    <a:latin typeface="Microsoft YaHei" charset="-122"/>
                    <a:ea typeface="Microsoft YaHei" charset="-122"/>
                    <a:cs typeface="Microsoft YaHei" charset="-122"/>
                  </a:rPr>
                  <a:t>给定平方可积的信号</a:t>
                </a:r>
                <a14:m>
                  <m:oMath xmlns:m="http://schemas.openxmlformats.org/officeDocument/2006/math">
                    <m:r>
                      <a:rPr lang="en-US" altLang="zh-CN" sz="2400" i="1">
                        <a:effectLst/>
                        <a:latin typeface="Cambria Math" charset="0"/>
                        <a:ea typeface="Microsoft YaHei" charset="-122"/>
                        <a:cs typeface="Microsoft YaHei" charset="-122"/>
                      </a:rPr>
                      <m:t>𝑓</m:t>
                    </m:r>
                    <m:r>
                      <a:rPr lang="en-US" altLang="zh-CN" sz="2400" i="1">
                        <a:effectLst/>
                        <a:latin typeface="Cambria Math" charset="0"/>
                        <a:ea typeface="Microsoft YaHei" charset="-122"/>
                        <a:cs typeface="Microsoft YaHei" charset="-122"/>
                      </a:rPr>
                      <m:t>(</m:t>
                    </m:r>
                    <m:r>
                      <a:rPr lang="en-US" altLang="zh-CN" sz="2400" i="1">
                        <a:effectLst/>
                        <a:latin typeface="Cambria Math" charset="0"/>
                        <a:ea typeface="Microsoft YaHei" charset="-122"/>
                        <a:cs typeface="Microsoft YaHei" charset="-122"/>
                      </a:rPr>
                      <m:t>𝑥</m:t>
                    </m:r>
                    <m:r>
                      <a:rPr lang="en-US" altLang="zh-CN" sz="2400" i="1">
                        <a:effectLst/>
                        <a:latin typeface="Cambria Math" charset="0"/>
                        <a:ea typeface="Microsoft YaHei" charset="-122"/>
                        <a:cs typeface="Microsoft YaHei" charset="-122"/>
                      </a:rPr>
                      <m:t>)∈</m:t>
                    </m:r>
                    <m:sSup>
                      <m:sSupPr>
                        <m:ctrlPr>
                          <a:rPr lang="zh-CN" altLang="zh-CN" sz="2400" i="1">
                            <a:effectLst/>
                            <a:latin typeface="Cambria Math" charset="0"/>
                            <a:ea typeface="Microsoft YaHei" charset="-122"/>
                            <a:cs typeface="Microsoft YaHei" charset="-122"/>
                          </a:rPr>
                        </m:ctrlPr>
                      </m:sSupPr>
                      <m:e>
                        <m:r>
                          <a:rPr lang="en-US" altLang="zh-CN" sz="2400" i="1">
                            <a:effectLst/>
                            <a:latin typeface="Cambria Math" charset="0"/>
                            <a:ea typeface="Microsoft YaHei" charset="-122"/>
                            <a:cs typeface="Microsoft YaHei" charset="-122"/>
                          </a:rPr>
                          <m:t>𝐿</m:t>
                        </m:r>
                      </m:e>
                      <m:sup>
                        <m:r>
                          <a:rPr lang="en-US" altLang="zh-CN" sz="2400" i="1">
                            <a:effectLst/>
                            <a:latin typeface="Cambria Math" charset="0"/>
                            <a:ea typeface="Microsoft YaHei" charset="-122"/>
                            <a:cs typeface="Microsoft YaHei" charset="-122"/>
                          </a:rPr>
                          <m:t>2</m:t>
                        </m:r>
                      </m:sup>
                    </m:sSup>
                    <m:d>
                      <m:dPr>
                        <m:ctrlPr>
                          <a:rPr lang="zh-CN" altLang="zh-CN" sz="2400" i="1">
                            <a:effectLst/>
                            <a:latin typeface="Cambria Math" charset="0"/>
                            <a:ea typeface="Microsoft YaHei" charset="-122"/>
                            <a:cs typeface="Microsoft YaHei" charset="-122"/>
                          </a:rPr>
                        </m:ctrlPr>
                      </m:dPr>
                      <m:e>
                        <m:r>
                          <a:rPr lang="en-US" altLang="zh-CN" sz="2400" i="1">
                            <a:effectLst/>
                            <a:latin typeface="Cambria Math" charset="0"/>
                            <a:ea typeface="Microsoft YaHei" charset="-122"/>
                            <a:cs typeface="Microsoft YaHei" charset="-122"/>
                          </a:rPr>
                          <m:t>𝑅</m:t>
                        </m:r>
                      </m:e>
                    </m:d>
                  </m:oMath>
                </a14:m>
                <a:r>
                  <a:rPr lang="zh-CN" altLang="zh-CN" sz="2400" dirty="0">
                    <a:effectLst/>
                    <a:latin typeface="Microsoft YaHei" charset="-122"/>
                    <a:ea typeface="Microsoft YaHei" charset="-122"/>
                    <a:cs typeface="Microsoft YaHei" charset="-122"/>
                  </a:rPr>
                  <a:t>，则</a:t>
                </a:r>
                <a14:m>
                  <m:oMath xmlns:m="http://schemas.openxmlformats.org/officeDocument/2006/math">
                    <m:r>
                      <a:rPr lang="en-US" altLang="zh-CN" sz="2400" i="1">
                        <a:effectLst/>
                        <a:latin typeface="Cambria Math" charset="0"/>
                        <a:ea typeface="Microsoft YaHei" charset="-122"/>
                        <a:cs typeface="Microsoft YaHei" charset="-122"/>
                      </a:rPr>
                      <m:t>𝑓</m:t>
                    </m:r>
                  </m:oMath>
                </a14:m>
                <a:r>
                  <a:rPr lang="zh-CN" altLang="zh-CN" sz="2400" dirty="0">
                    <a:effectLst/>
                    <a:latin typeface="Microsoft YaHei" charset="-122"/>
                    <a:ea typeface="Microsoft YaHei" charset="-122"/>
                    <a:cs typeface="Microsoft YaHei" charset="-122"/>
                  </a:rPr>
                  <a:t>的小波</a:t>
                </a:r>
                <a:r>
                  <a:rPr lang="zh-CN" altLang="zh-CN" sz="2400" dirty="0" smtClean="0">
                    <a:effectLst/>
                    <a:latin typeface="Microsoft YaHei" charset="-122"/>
                    <a:ea typeface="Microsoft YaHei" charset="-122"/>
                    <a:cs typeface="Microsoft YaHei" charset="-122"/>
                  </a:rPr>
                  <a:t>变换</a:t>
                </a:r>
                <a:r>
                  <a:rPr lang="zh-CN" altLang="en-US" sz="2400" dirty="0" smtClean="0">
                    <a:effectLst/>
                    <a:latin typeface="Microsoft YaHei" charset="-122"/>
                    <a:ea typeface="Microsoft YaHei" charset="-122"/>
                    <a:cs typeface="Microsoft YaHei" charset="-122"/>
                  </a:rPr>
                  <a:t>定义</a:t>
                </a:r>
                <a:r>
                  <a:rPr lang="zh-CN" altLang="zh-CN" sz="2400" dirty="0" smtClean="0">
                    <a:effectLst/>
                    <a:latin typeface="Microsoft YaHei" charset="-122"/>
                    <a:ea typeface="Microsoft YaHei" charset="-122"/>
                    <a:cs typeface="Microsoft YaHei" charset="-122"/>
                  </a:rPr>
                  <a:t>为</a:t>
                </a:r>
                <a:r>
                  <a:rPr lang="zh-CN" altLang="zh-CN" sz="2400" dirty="0">
                    <a:effectLst/>
                    <a:latin typeface="Microsoft YaHei" charset="-122"/>
                    <a:ea typeface="Microsoft YaHei" charset="-122"/>
                    <a:cs typeface="Microsoft YaHei" charset="-122"/>
                  </a:rPr>
                  <a:t>：</a:t>
                </a:r>
                <a:endParaRPr lang="zh-CN" altLang="zh-CN" sz="3200" dirty="0">
                  <a:effectLst/>
                  <a:latin typeface="Microsoft YaHei" charset="-122"/>
                  <a:ea typeface="Microsoft YaHei" charset="-122"/>
                  <a:cs typeface="Microsoft YaHei" charset="-122"/>
                </a:endParaRPr>
              </a:p>
            </p:txBody>
          </p:sp>
        </mc:Choice>
        <mc:Fallback xmlns="">
          <p:sp>
            <p:nvSpPr>
              <p:cNvPr id="24" name="矩形 23"/>
              <p:cNvSpPr>
                <a:spLocks noRot="1" noChangeAspect="1" noMove="1" noResize="1" noEditPoints="1" noAdjustHandles="1" noChangeArrowheads="1" noChangeShapeType="1" noTextEdit="1"/>
              </p:cNvSpPr>
              <p:nvPr/>
            </p:nvSpPr>
            <p:spPr>
              <a:xfrm>
                <a:off x="694265" y="3676170"/>
                <a:ext cx="9685867" cy="470000"/>
              </a:xfrm>
              <a:prstGeom prst="rect">
                <a:avLst/>
              </a:prstGeom>
              <a:blipFill rotWithShape="0">
                <a:blip r:embed="rId5"/>
                <a:stretch>
                  <a:fillRect l="-881" t="-10390"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3100363" y="4514479"/>
                <a:ext cx="6551473" cy="9087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latin typeface="Cambria Math" charset="0"/>
                            </a:rPr>
                          </m:ctrlPr>
                        </m:sSubPr>
                        <m:e>
                          <m:r>
                            <a:rPr lang="zh-CN" altLang="en-US" sz="2400" i="1">
                              <a:latin typeface="Cambria Math" charset="0"/>
                            </a:rPr>
                            <m:t>𝑊</m:t>
                          </m:r>
                        </m:e>
                        <m:sub>
                          <m:r>
                            <a:rPr lang="zh-CN" altLang="en-US" sz="2400" i="1">
                              <a:latin typeface="Cambria Math" charset="0"/>
                            </a:rPr>
                            <m:t>𝑓</m:t>
                          </m:r>
                        </m:sub>
                      </m:sSub>
                      <m:d>
                        <m:dPr>
                          <m:ctrlPr>
                            <a:rPr lang="zh-CN" altLang="en-US" sz="2400" i="1">
                              <a:latin typeface="Cambria Math" charset="0"/>
                            </a:rPr>
                          </m:ctrlPr>
                        </m:dPr>
                        <m:e>
                          <m:r>
                            <a:rPr lang="zh-CN" altLang="en-US" sz="2400" i="1">
                              <a:latin typeface="Cambria Math" charset="0"/>
                            </a:rPr>
                            <m:t>𝑎</m:t>
                          </m:r>
                          <m:r>
                            <a:rPr lang="zh-CN" altLang="en-US" sz="2400" i="0">
                              <a:latin typeface="Cambria Math" charset="0"/>
                            </a:rPr>
                            <m:t>,</m:t>
                          </m:r>
                          <m:r>
                            <a:rPr lang="zh-CN" altLang="en-US" sz="2400" i="1">
                              <a:latin typeface="Cambria Math" charset="0"/>
                            </a:rPr>
                            <m:t>𝑏</m:t>
                          </m:r>
                        </m:e>
                      </m:d>
                      <m:r>
                        <a:rPr lang="zh-CN" altLang="en-US" sz="2400" i="0">
                          <a:latin typeface="Cambria Math" charset="0"/>
                        </a:rPr>
                        <m:t>=&lt;</m:t>
                      </m:r>
                      <m:r>
                        <a:rPr lang="zh-CN" altLang="en-US" sz="2400" i="1">
                          <a:latin typeface="Cambria Math" charset="0"/>
                        </a:rPr>
                        <m:t>𝑓</m:t>
                      </m:r>
                      <m:r>
                        <a:rPr lang="zh-CN" altLang="en-US" sz="2400" i="0">
                          <a:latin typeface="Cambria Math" charset="0"/>
                        </a:rPr>
                        <m:t>,</m:t>
                      </m:r>
                      <m:sSub>
                        <m:sSubPr>
                          <m:ctrlPr>
                            <a:rPr lang="zh-CN" altLang="en-US" sz="2400" i="1">
                              <a:latin typeface="Cambria Math" charset="0"/>
                            </a:rPr>
                          </m:ctrlPr>
                        </m:sSubPr>
                        <m:e>
                          <m:r>
                            <m:rPr>
                              <m:sty m:val="p"/>
                            </m:rPr>
                            <a:rPr lang="zh-CN" altLang="en-US" sz="2400" i="0">
                              <a:latin typeface="Cambria Math" charset="0"/>
                            </a:rPr>
                            <m:t>ψ</m:t>
                          </m:r>
                        </m:e>
                        <m:sub>
                          <m:r>
                            <a:rPr lang="zh-CN" altLang="en-US" sz="2400" i="1">
                              <a:latin typeface="Cambria Math" charset="0"/>
                            </a:rPr>
                            <m:t>𝑎</m:t>
                          </m:r>
                          <m:r>
                            <a:rPr lang="zh-CN" altLang="en-US" sz="2400" i="0">
                              <a:latin typeface="Cambria Math" charset="0"/>
                            </a:rPr>
                            <m:t>,</m:t>
                          </m:r>
                          <m:r>
                            <a:rPr lang="zh-CN" altLang="en-US" sz="2400" i="1">
                              <a:latin typeface="Cambria Math" charset="0"/>
                            </a:rPr>
                            <m:t>𝑏</m:t>
                          </m:r>
                        </m:sub>
                      </m:sSub>
                      <m:d>
                        <m:dPr>
                          <m:ctrlPr>
                            <a:rPr lang="zh-CN" altLang="en-US" sz="2400" i="1">
                              <a:latin typeface="Cambria Math" charset="0"/>
                            </a:rPr>
                          </m:ctrlPr>
                        </m:dPr>
                        <m:e>
                          <m:r>
                            <a:rPr lang="zh-CN" altLang="en-US" sz="2400" i="1">
                              <a:latin typeface="Cambria Math" charset="0"/>
                            </a:rPr>
                            <m:t>𝑥</m:t>
                          </m:r>
                        </m:e>
                      </m:d>
                      <m:r>
                        <a:rPr lang="zh-CN" altLang="en-US" sz="2400" i="0">
                          <a:latin typeface="Cambria Math" charset="0"/>
                        </a:rPr>
                        <m:t>&gt;=</m:t>
                      </m:r>
                      <m:nary>
                        <m:naryPr>
                          <m:limLoc m:val="subSup"/>
                          <m:ctrlPr>
                            <a:rPr lang="zh-CN" altLang="en-US" sz="2400" i="1">
                              <a:latin typeface="Cambria Math" charset="0"/>
                            </a:rPr>
                          </m:ctrlPr>
                        </m:naryPr>
                        <m:sub>
                          <m:r>
                            <a:rPr lang="zh-CN" altLang="en-US" sz="2400" i="0">
                              <a:latin typeface="Cambria Math" charset="0"/>
                            </a:rPr>
                            <m:t>−∞</m:t>
                          </m:r>
                        </m:sub>
                        <m:sup>
                          <m:r>
                            <a:rPr lang="zh-CN" altLang="en-US" sz="2400" i="0">
                              <a:latin typeface="Cambria Math" charset="0"/>
                            </a:rPr>
                            <m:t>+∞</m:t>
                          </m:r>
                        </m:sup>
                        <m:e>
                          <m:r>
                            <a:rPr lang="zh-CN" altLang="en-US" sz="2400" i="1">
                              <a:latin typeface="Cambria Math" charset="0"/>
                            </a:rPr>
                            <m:t>𝑓</m:t>
                          </m:r>
                          <m:d>
                            <m:dPr>
                              <m:ctrlPr>
                                <a:rPr lang="zh-CN" altLang="en-US" sz="2400" i="1">
                                  <a:latin typeface="Cambria Math" charset="0"/>
                                </a:rPr>
                              </m:ctrlPr>
                            </m:dPr>
                            <m:e>
                              <m:r>
                                <a:rPr lang="zh-CN" altLang="en-US" sz="2400" i="1">
                                  <a:latin typeface="Cambria Math" charset="0"/>
                                </a:rPr>
                                <m:t>𝑥</m:t>
                              </m:r>
                            </m:e>
                          </m:d>
                        </m:e>
                      </m:nary>
                      <m:sSub>
                        <m:sSubPr>
                          <m:ctrlPr>
                            <a:rPr lang="zh-CN" altLang="en-US" sz="2400" i="1">
                              <a:latin typeface="Cambria Math" charset="0"/>
                            </a:rPr>
                          </m:ctrlPr>
                        </m:sSubPr>
                        <m:e>
                          <m:r>
                            <m:rPr>
                              <m:sty m:val="p"/>
                            </m:rPr>
                            <a:rPr lang="zh-CN" altLang="en-US" sz="2400" i="0">
                              <a:latin typeface="Cambria Math" charset="0"/>
                            </a:rPr>
                            <m:t>ψ</m:t>
                          </m:r>
                        </m:e>
                        <m:sub>
                          <m:r>
                            <a:rPr lang="zh-CN" altLang="en-US" sz="2400" i="1">
                              <a:latin typeface="Cambria Math" charset="0"/>
                            </a:rPr>
                            <m:t>𝑎</m:t>
                          </m:r>
                          <m:r>
                            <a:rPr lang="zh-CN" altLang="en-US" sz="2400" i="0">
                              <a:latin typeface="Cambria Math" charset="0"/>
                            </a:rPr>
                            <m:t>,</m:t>
                          </m:r>
                          <m:r>
                            <a:rPr lang="zh-CN" altLang="en-US" sz="2400" i="1">
                              <a:latin typeface="Cambria Math" charset="0"/>
                            </a:rPr>
                            <m:t>𝑏</m:t>
                          </m:r>
                        </m:sub>
                      </m:sSub>
                      <m:d>
                        <m:dPr>
                          <m:ctrlPr>
                            <a:rPr lang="zh-CN" altLang="en-US" sz="2400" i="1">
                              <a:latin typeface="Cambria Math" charset="0"/>
                            </a:rPr>
                          </m:ctrlPr>
                        </m:dPr>
                        <m:e>
                          <m:r>
                            <a:rPr lang="zh-CN" altLang="en-US" sz="2400" i="1">
                              <a:latin typeface="Cambria Math" charset="0"/>
                            </a:rPr>
                            <m:t>𝑥</m:t>
                          </m:r>
                        </m:e>
                      </m:d>
                      <m:r>
                        <a:rPr lang="zh-CN" altLang="en-US" sz="2400" i="1">
                          <a:latin typeface="Cambria Math" charset="0"/>
                        </a:rPr>
                        <m:t>𝑑𝑥</m:t>
                      </m:r>
                    </m:oMath>
                  </m:oMathPara>
                </a14:m>
                <a:endParaRPr lang="zh-CN" altLang="en-US" sz="2400" dirty="0"/>
              </a:p>
            </p:txBody>
          </p:sp>
        </mc:Choice>
        <mc:Fallback xmlns="">
          <p:sp>
            <p:nvSpPr>
              <p:cNvPr id="25" name="矩形 24"/>
              <p:cNvSpPr>
                <a:spLocks noRot="1" noChangeAspect="1" noMove="1" noResize="1" noEditPoints="1" noAdjustHandles="1" noChangeArrowheads="1" noChangeShapeType="1" noTextEdit="1"/>
              </p:cNvSpPr>
              <p:nvPr/>
            </p:nvSpPr>
            <p:spPr>
              <a:xfrm>
                <a:off x="3100363" y="4514479"/>
                <a:ext cx="6551473" cy="908710"/>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33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grpSp>
        <p:nvGrpSpPr>
          <p:cNvPr id="8" name="组 7"/>
          <p:cNvGrpSpPr/>
          <p:nvPr/>
        </p:nvGrpSpPr>
        <p:grpSpPr>
          <a:xfrm>
            <a:off x="0" y="69057"/>
            <a:ext cx="12192000" cy="662781"/>
            <a:chOff x="0" y="69057"/>
            <a:chExt cx="12192000" cy="662781"/>
          </a:xfrm>
        </p:grpSpPr>
        <p:cxnSp>
          <p:nvCxnSpPr>
            <p:cNvPr id="9" name="直线连接符 8"/>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幻灯片编号占位符 14"/>
          <p:cNvSpPr>
            <a:spLocks noGrp="1"/>
          </p:cNvSpPr>
          <p:nvPr>
            <p:ph type="sldNum" sz="quarter" idx="12"/>
          </p:nvPr>
        </p:nvSpPr>
        <p:spPr>
          <a:xfrm>
            <a:off x="9448800" y="6492875"/>
            <a:ext cx="2743200" cy="365125"/>
          </a:xfrm>
        </p:spPr>
        <p:txBody>
          <a:bodyPr/>
          <a:lstStyle/>
          <a:p>
            <a:fld id="{B1617117-7D68-9B4C-822E-BC3CF6BA9454}" type="slidenum">
              <a:rPr kumimoji="1" lang="zh-CN" altLang="en-US" sz="1800" b="1" smtClean="0">
                <a:solidFill>
                  <a:schemeClr val="tx1"/>
                </a:solidFill>
              </a:rPr>
              <a:t>5</a:t>
            </a:fld>
            <a:endParaRPr kumimoji="1" lang="zh-CN" altLang="en-US" sz="1800" b="1">
              <a:solidFill>
                <a:schemeClr val="tx1"/>
              </a:solidFill>
            </a:endParaRPr>
          </a:p>
        </p:txBody>
      </p:sp>
      <p:sp>
        <p:nvSpPr>
          <p:cNvPr id="16"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7" name="图片 6" descr="chart.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677333" y="1864791"/>
            <a:ext cx="3170910" cy="2261424"/>
          </a:xfrm>
          <a:prstGeom prst="rect">
            <a:avLst/>
          </a:prstGeom>
          <a:noFill/>
          <a:extLst>
            <a:ext uri="{909E8E84-426E-40DD-AFC4-6F175D3DCCD1}">
              <a14:hiddenFill xmlns:a14="http://schemas.microsoft.com/office/drawing/2010/main">
                <a:solidFill>
                  <a:srgbClr val="FFFFFF"/>
                </a:solidFill>
              </a14:hiddenFill>
            </a:ext>
          </a:extLst>
        </p:spPr>
      </p:pic>
      <p:pic>
        <p:nvPicPr>
          <p:cNvPr id="6146" name="图片 7" descr="chart%20(1).png"/>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4303184" y="1942126"/>
            <a:ext cx="3060725" cy="2182843"/>
          </a:xfrm>
          <a:prstGeom prst="rect">
            <a:avLst/>
          </a:prstGeom>
          <a:noFill/>
          <a:extLst>
            <a:ext uri="{909E8E84-426E-40DD-AFC4-6F175D3DCCD1}">
              <a14:hiddenFill xmlns:a14="http://schemas.microsoft.com/office/drawing/2010/main">
                <a:solidFill>
                  <a:srgbClr val="FFFFFF"/>
                </a:solidFill>
              </a14:hiddenFill>
            </a:ext>
          </a:extLst>
        </p:spPr>
      </p:pic>
      <p:pic>
        <p:nvPicPr>
          <p:cNvPr id="6145" name="图片 8" descr="chart%20(2).png"/>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7998883" y="1890191"/>
            <a:ext cx="3128690" cy="2234778"/>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1388991" y="4610649"/>
            <a:ext cx="1747594" cy="369332"/>
          </a:xfrm>
          <a:prstGeom prst="rect">
            <a:avLst/>
          </a:prstGeom>
        </p:spPr>
        <p:txBody>
          <a:bodyPr wrap="none">
            <a:spAutoFit/>
          </a:bodyPr>
          <a:lstStyle/>
          <a:p>
            <a:r>
              <a:rPr lang="en-US" altLang="zh-CN" kern="0" dirty="0" smtClean="0">
                <a:effectLst/>
                <a:latin typeface="Microsoft YaHei" charset="-122"/>
                <a:ea typeface="Microsoft YaHei" charset="-122"/>
                <a:cs typeface="Microsoft YaHei" charset="-122"/>
              </a:rPr>
              <a:t>(a)</a:t>
            </a:r>
            <a:r>
              <a:rPr lang="en-US" altLang="zh-CN" kern="0" dirty="0" err="1" smtClean="0">
                <a:effectLst/>
                <a:latin typeface="Microsoft YaHei" charset="-122"/>
                <a:ea typeface="Microsoft YaHei" charset="-122"/>
                <a:cs typeface="Microsoft YaHei" charset="-122"/>
              </a:rPr>
              <a:t>Haar</a:t>
            </a:r>
            <a:r>
              <a:rPr lang="zh-CN" altLang="zh-CN" kern="0" dirty="0" smtClean="0">
                <a:effectLst/>
                <a:latin typeface="Microsoft YaHei" charset="-122"/>
                <a:ea typeface="Microsoft YaHei" charset="-122"/>
                <a:cs typeface="Microsoft YaHei" charset="-122"/>
              </a:rPr>
              <a:t>小波基</a:t>
            </a:r>
            <a:r>
              <a:rPr lang="zh-CN" altLang="zh-CN" dirty="0" smtClean="0">
                <a:effectLst/>
                <a:latin typeface="Microsoft YaHei" charset="-122"/>
                <a:ea typeface="Microsoft YaHei" charset="-122"/>
                <a:cs typeface="Microsoft YaHei" charset="-122"/>
              </a:rPr>
              <a:t> </a:t>
            </a:r>
            <a:endParaRPr lang="zh-CN" altLang="en-US" dirty="0">
              <a:latin typeface="Microsoft YaHei" charset="-122"/>
              <a:ea typeface="Microsoft YaHei" charset="-122"/>
              <a:cs typeface="Microsoft YaHei" charset="-122"/>
            </a:endParaRPr>
          </a:p>
        </p:txBody>
      </p:sp>
      <p:sp>
        <p:nvSpPr>
          <p:cNvPr id="22" name="文本框 21"/>
          <p:cNvSpPr txBox="1"/>
          <p:nvPr/>
        </p:nvSpPr>
        <p:spPr>
          <a:xfrm>
            <a:off x="0" y="109072"/>
            <a:ext cx="3416320" cy="523220"/>
          </a:xfrm>
          <a:prstGeom prst="rect">
            <a:avLst/>
          </a:prstGeom>
          <a:noFill/>
        </p:spPr>
        <p:txBody>
          <a:bodyPr wrap="none" rtlCol="0">
            <a:spAutoFit/>
          </a:bodyPr>
          <a:lstStyle/>
          <a:p>
            <a:r>
              <a:rPr kumimoji="1" lang="zh-CN" altLang="en-US" sz="2800" b="1" dirty="0" smtClean="0">
                <a:latin typeface="Microsoft YaHei" charset="-122"/>
                <a:ea typeface="Microsoft YaHei" charset="-122"/>
                <a:cs typeface="Microsoft YaHei" charset="-122"/>
              </a:rPr>
              <a:t>小波变换与特征提取</a:t>
            </a:r>
            <a:endParaRPr kumimoji="1" lang="zh-CN" altLang="en-US" sz="2800" b="1" dirty="0">
              <a:latin typeface="Microsoft YaHei" charset="-122"/>
              <a:ea typeface="Microsoft YaHei" charset="-122"/>
              <a:cs typeface="Microsoft YaHei" charset="-122"/>
            </a:endParaRPr>
          </a:p>
        </p:txBody>
      </p:sp>
      <p:sp>
        <p:nvSpPr>
          <p:cNvPr id="19" name="矩形 18"/>
          <p:cNvSpPr/>
          <p:nvPr/>
        </p:nvSpPr>
        <p:spPr>
          <a:xfrm>
            <a:off x="5095221" y="4605636"/>
            <a:ext cx="1705916" cy="369332"/>
          </a:xfrm>
          <a:prstGeom prst="rect">
            <a:avLst/>
          </a:prstGeom>
        </p:spPr>
        <p:txBody>
          <a:bodyPr wrap="none">
            <a:spAutoFit/>
          </a:bodyPr>
          <a:lstStyle/>
          <a:p>
            <a:r>
              <a:rPr lang="en-US" altLang="zh-CN" kern="0" smtClean="0">
                <a:effectLst/>
                <a:latin typeface="Microsoft YaHei" charset="-122"/>
                <a:ea typeface="Microsoft YaHei" charset="-122"/>
                <a:cs typeface="Microsoft YaHei" charset="-122"/>
              </a:rPr>
              <a:t>(b)Db4</a:t>
            </a:r>
            <a:r>
              <a:rPr lang="zh-CN" altLang="zh-CN" kern="0" dirty="0" smtClean="0">
                <a:effectLst/>
                <a:latin typeface="Microsoft YaHei" charset="-122"/>
                <a:ea typeface="Microsoft YaHei" charset="-122"/>
                <a:cs typeface="Microsoft YaHei" charset="-122"/>
              </a:rPr>
              <a:t>小波基 </a:t>
            </a:r>
            <a:endParaRPr lang="zh-CN" altLang="en-US" dirty="0">
              <a:latin typeface="Microsoft YaHei" charset="-122"/>
              <a:ea typeface="Microsoft YaHei" charset="-122"/>
              <a:cs typeface="Microsoft YaHei" charset="-122"/>
            </a:endParaRPr>
          </a:p>
        </p:txBody>
      </p:sp>
      <p:sp>
        <p:nvSpPr>
          <p:cNvPr id="20" name="矩形 19"/>
          <p:cNvSpPr/>
          <p:nvPr/>
        </p:nvSpPr>
        <p:spPr>
          <a:xfrm>
            <a:off x="8793640" y="4605636"/>
            <a:ext cx="1981633" cy="369332"/>
          </a:xfrm>
          <a:prstGeom prst="rect">
            <a:avLst/>
          </a:prstGeom>
        </p:spPr>
        <p:txBody>
          <a:bodyPr wrap="none">
            <a:spAutoFit/>
          </a:bodyPr>
          <a:lstStyle/>
          <a:p>
            <a:r>
              <a:rPr lang="en-US" altLang="zh-CN" kern="0" smtClean="0">
                <a:effectLst/>
                <a:latin typeface="Microsoft YaHei" charset="-122"/>
                <a:ea typeface="Microsoft YaHei" charset="-122"/>
                <a:cs typeface="Microsoft YaHei" charset="-122"/>
              </a:rPr>
              <a:t>(c)Bior5.5</a:t>
            </a:r>
            <a:r>
              <a:rPr lang="zh-CN" altLang="zh-CN" kern="0" smtClean="0">
                <a:effectLst/>
                <a:latin typeface="Microsoft YaHei" charset="-122"/>
                <a:ea typeface="Microsoft YaHei" charset="-122"/>
                <a:cs typeface="Microsoft YaHei" charset="-122"/>
              </a:rPr>
              <a:t>小波基</a:t>
            </a:r>
            <a:r>
              <a:rPr lang="zh-CN" altLang="zh-CN" smtClean="0">
                <a:effectLst/>
                <a:latin typeface="Microsoft YaHei" charset="-122"/>
                <a:ea typeface="Microsoft YaHei" charset="-122"/>
                <a:cs typeface="Microsoft YaHei" charset="-122"/>
              </a:rPr>
              <a:t> </a:t>
            </a:r>
            <a:endParaRPr lang="zh-CN" altLang="en-US" dirty="0">
              <a:latin typeface="Microsoft YaHei" charset="-122"/>
              <a:ea typeface="Microsoft YaHei" charset="-122"/>
              <a:cs typeface="Microsoft YaHei" charset="-122"/>
            </a:endParaRPr>
          </a:p>
        </p:txBody>
      </p:sp>
      <p:sp>
        <p:nvSpPr>
          <p:cNvPr id="23" name="文本框 22"/>
          <p:cNvSpPr txBox="1"/>
          <p:nvPr/>
        </p:nvSpPr>
        <p:spPr>
          <a:xfrm>
            <a:off x="4139812" y="5455635"/>
            <a:ext cx="3387467" cy="369332"/>
          </a:xfrm>
          <a:prstGeom prst="rect">
            <a:avLst/>
          </a:prstGeom>
          <a:noFill/>
        </p:spPr>
        <p:txBody>
          <a:bodyPr wrap="none" rtlCol="0">
            <a:spAutoFit/>
          </a:bodyPr>
          <a:lstStyle/>
          <a:p>
            <a:pPr algn="ctr"/>
            <a:r>
              <a:rPr kumimoji="1" lang="en-US" altLang="zh-CN" dirty="0" smtClean="0">
                <a:latin typeface="Microsoft YaHei" charset="-122"/>
                <a:ea typeface="Microsoft YaHei" charset="-122"/>
                <a:cs typeface="Microsoft YaHei" charset="-122"/>
              </a:rPr>
              <a:t>Figure</a:t>
            </a:r>
            <a:r>
              <a:rPr kumimoji="1" lang="zh-CN" altLang="en-US" dirty="0" smtClean="0">
                <a:latin typeface="Microsoft YaHei" charset="-122"/>
                <a:ea typeface="Microsoft YaHei" charset="-122"/>
                <a:cs typeface="Microsoft YaHei" charset="-122"/>
              </a:rPr>
              <a:t> </a:t>
            </a:r>
            <a:r>
              <a:rPr kumimoji="1" lang="en-US" altLang="zh-CN" dirty="0" smtClean="0">
                <a:latin typeface="Microsoft YaHei" charset="-122"/>
                <a:ea typeface="Microsoft YaHei" charset="-122"/>
                <a:cs typeface="Microsoft YaHei" charset="-122"/>
              </a:rPr>
              <a:t>1</a:t>
            </a:r>
            <a:r>
              <a:rPr kumimoji="1" lang="zh-CN" altLang="en-US" dirty="0" smtClean="0">
                <a:latin typeface="Microsoft YaHei" charset="-122"/>
                <a:ea typeface="Microsoft YaHei" charset="-122"/>
                <a:cs typeface="Microsoft YaHei" charset="-122"/>
              </a:rPr>
              <a:t>：部分小波基函数图示</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913090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 6"/>
          <p:cNvGrpSpPr/>
          <p:nvPr/>
        </p:nvGrpSpPr>
        <p:grpSpPr>
          <a:xfrm>
            <a:off x="0" y="69057"/>
            <a:ext cx="12192000" cy="662781"/>
            <a:chOff x="0" y="69057"/>
            <a:chExt cx="12192000" cy="662781"/>
          </a:xfrm>
        </p:grpSpPr>
        <p:cxnSp>
          <p:nvCxnSpPr>
            <p:cNvPr id="8" name="直线连接符 7"/>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幻灯片编号占位符 13"/>
          <p:cNvSpPr>
            <a:spLocks noGrp="1"/>
          </p:cNvSpPr>
          <p:nvPr>
            <p:ph type="sldNum" sz="quarter" idx="12"/>
          </p:nvPr>
        </p:nvSpPr>
        <p:spPr>
          <a:xfrm>
            <a:off x="9436100" y="6492875"/>
            <a:ext cx="2743200" cy="365125"/>
          </a:xfrm>
        </p:spPr>
        <p:txBody>
          <a:bodyPr/>
          <a:lstStyle/>
          <a:p>
            <a:fld id="{B1617117-7D68-9B4C-822E-BC3CF6BA9454}" type="slidenum">
              <a:rPr kumimoji="1" lang="zh-CN" altLang="en-US" sz="1800" b="1" smtClean="0">
                <a:solidFill>
                  <a:schemeClr val="tx1"/>
                </a:solidFill>
              </a:rPr>
              <a:t>6</a:t>
            </a:fld>
            <a:endParaRPr kumimoji="1" lang="zh-CN" altLang="en-US" sz="1800" b="1">
              <a:solidFill>
                <a:schemeClr val="tx1"/>
              </a:solidFill>
            </a:endParaRPr>
          </a:p>
        </p:txBody>
      </p:sp>
      <p:sp>
        <p:nvSpPr>
          <p:cNvPr id="15" name="矩形 14"/>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sp>
        <p:nvSpPr>
          <p:cNvPr id="16" name="文本框 15"/>
          <p:cNvSpPr txBox="1"/>
          <p:nvPr/>
        </p:nvSpPr>
        <p:spPr>
          <a:xfrm>
            <a:off x="0" y="109072"/>
            <a:ext cx="3416320" cy="523220"/>
          </a:xfrm>
          <a:prstGeom prst="rect">
            <a:avLst/>
          </a:prstGeom>
          <a:noFill/>
        </p:spPr>
        <p:txBody>
          <a:bodyPr wrap="none" rtlCol="0">
            <a:spAutoFit/>
          </a:bodyPr>
          <a:lstStyle/>
          <a:p>
            <a:r>
              <a:rPr kumimoji="1" lang="zh-CN" altLang="en-US" sz="2800" b="1" dirty="0" smtClean="0">
                <a:latin typeface="Microsoft YaHei" charset="-122"/>
                <a:ea typeface="Microsoft YaHei" charset="-122"/>
                <a:cs typeface="Microsoft YaHei" charset="-122"/>
              </a:rPr>
              <a:t>小波变换与特征提取</a:t>
            </a:r>
            <a:endParaRPr kumimoji="1" lang="zh-CN" altLang="en-US" sz="2800" b="1" dirty="0">
              <a:latin typeface="Microsoft YaHei" charset="-122"/>
              <a:ea typeface="Microsoft YaHei" charset="-122"/>
              <a:cs typeface="Microsoft YaHei" charset="-122"/>
            </a:endParaRPr>
          </a:p>
        </p:txBody>
      </p:sp>
      <p:pic>
        <p:nvPicPr>
          <p:cNvPr id="17" name="图片 16" descr="Wavelets_-_Filter_Bank.png"/>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2296474" y="1403886"/>
            <a:ext cx="7599045" cy="3166533"/>
          </a:xfrm>
          <a:prstGeom prst="rect">
            <a:avLst/>
          </a:prstGeom>
          <a:noFill/>
          <a:ln>
            <a:noFill/>
          </a:ln>
        </p:spPr>
      </p:pic>
      <p:sp>
        <p:nvSpPr>
          <p:cNvPr id="18" name="矩形 17"/>
          <p:cNvSpPr/>
          <p:nvPr/>
        </p:nvSpPr>
        <p:spPr>
          <a:xfrm>
            <a:off x="4171434" y="5242467"/>
            <a:ext cx="3849132" cy="369332"/>
          </a:xfrm>
          <a:prstGeom prst="rect">
            <a:avLst/>
          </a:prstGeom>
        </p:spPr>
        <p:txBody>
          <a:bodyPr wrap="none">
            <a:spAutoFit/>
          </a:bodyPr>
          <a:lstStyle/>
          <a:p>
            <a:pPr algn="ctr">
              <a:spcAft>
                <a:spcPts val="0"/>
              </a:spcAft>
            </a:pPr>
            <a:r>
              <a:rPr lang="en-US" altLang="zh-CN" dirty="0" smtClean="0">
                <a:latin typeface="Microsoft YaHei" charset="-122"/>
                <a:ea typeface="Microsoft YaHei" charset="-122"/>
                <a:cs typeface="Microsoft YaHei" charset="-122"/>
              </a:rPr>
              <a:t>Figure</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2</a:t>
            </a:r>
            <a:r>
              <a:rPr lang="zh-CN" altLang="en-US" dirty="0" smtClean="0">
                <a:latin typeface="Microsoft YaHei" charset="-122"/>
                <a:ea typeface="Microsoft YaHei" charset="-122"/>
                <a:cs typeface="Microsoft YaHei" charset="-122"/>
              </a:rPr>
              <a:t>：</a:t>
            </a:r>
            <a:r>
              <a:rPr lang="zh-CN" altLang="zh-CN" dirty="0" smtClean="0">
                <a:effectLst/>
                <a:latin typeface="Microsoft YaHei" charset="-122"/>
                <a:ea typeface="Microsoft YaHei" charset="-122"/>
                <a:cs typeface="Microsoft YaHei" charset="-122"/>
              </a:rPr>
              <a:t>小波变换特征提取示意图</a:t>
            </a:r>
            <a:endParaRPr lang="zh-CN" altLang="zh-CN" sz="2400" dirty="0">
              <a:effectLst/>
              <a:latin typeface="Microsoft YaHei" charset="-122"/>
              <a:ea typeface="Microsoft YaHei" charset="-122"/>
              <a:cs typeface="Microsoft YaHei" charset="-122"/>
            </a:endParaRPr>
          </a:p>
        </p:txBody>
      </p:sp>
    </p:spTree>
    <p:extLst>
      <p:ext uri="{BB962C8B-B14F-4D97-AF65-F5344CB8AC3E}">
        <p14:creationId xmlns:p14="http://schemas.microsoft.com/office/powerpoint/2010/main" val="2018358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grpSp>
        <p:nvGrpSpPr>
          <p:cNvPr id="9" name="组 8"/>
          <p:cNvGrpSpPr/>
          <p:nvPr/>
        </p:nvGrpSpPr>
        <p:grpSpPr>
          <a:xfrm>
            <a:off x="0" y="69057"/>
            <a:ext cx="12192000" cy="662781"/>
            <a:chOff x="0" y="69057"/>
            <a:chExt cx="12192000" cy="662781"/>
          </a:xfrm>
        </p:grpSpPr>
        <p:cxnSp>
          <p:nvCxnSpPr>
            <p:cNvPr id="10" name="直线连接符 9"/>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幻灯片编号占位符 15"/>
          <p:cNvSpPr>
            <a:spLocks noGrp="1"/>
          </p:cNvSpPr>
          <p:nvPr>
            <p:ph type="sldNum" sz="quarter" idx="12"/>
          </p:nvPr>
        </p:nvSpPr>
        <p:spPr>
          <a:xfrm>
            <a:off x="9436100" y="6492875"/>
            <a:ext cx="2743200" cy="365125"/>
          </a:xfrm>
        </p:spPr>
        <p:txBody>
          <a:bodyPr/>
          <a:lstStyle/>
          <a:p>
            <a:fld id="{B1617117-7D68-9B4C-822E-BC3CF6BA9454}" type="slidenum">
              <a:rPr kumimoji="1" lang="zh-CN" altLang="en-US" sz="1800" b="1" smtClean="0">
                <a:solidFill>
                  <a:schemeClr val="tx1"/>
                </a:solidFill>
              </a:rPr>
              <a:t>7</a:t>
            </a:fld>
            <a:endParaRPr kumimoji="1" lang="zh-CN" altLang="en-US" sz="1800" b="1">
              <a:solidFill>
                <a:schemeClr val="tx1"/>
              </a:solidFill>
            </a:endParaRPr>
          </a:p>
        </p:txBody>
      </p:sp>
      <p:sp>
        <p:nvSpPr>
          <p:cNvPr id="17" name="文本框 16"/>
          <p:cNvSpPr txBox="1"/>
          <p:nvPr/>
        </p:nvSpPr>
        <p:spPr>
          <a:xfrm>
            <a:off x="0" y="109072"/>
            <a:ext cx="3416320" cy="523220"/>
          </a:xfrm>
          <a:prstGeom prst="rect">
            <a:avLst/>
          </a:prstGeom>
          <a:noFill/>
        </p:spPr>
        <p:txBody>
          <a:bodyPr wrap="none" rtlCol="0">
            <a:spAutoFit/>
          </a:bodyPr>
          <a:lstStyle/>
          <a:p>
            <a:r>
              <a:rPr kumimoji="1" lang="zh-CN" altLang="en-US" sz="2800" b="1" dirty="0" smtClean="0">
                <a:latin typeface="Microsoft YaHei" charset="-122"/>
                <a:ea typeface="Microsoft YaHei" charset="-122"/>
                <a:cs typeface="Microsoft YaHei" charset="-122"/>
              </a:rPr>
              <a:t>小波变换与特征提取</a:t>
            </a:r>
            <a:endParaRPr kumimoji="1" lang="zh-CN" altLang="en-US" sz="2800" b="1" dirty="0">
              <a:latin typeface="Microsoft YaHei" charset="-122"/>
              <a:ea typeface="Microsoft YaHei" charset="-122"/>
              <a:cs typeface="Microsoft YaHei" charset="-122"/>
            </a:endParaRPr>
          </a:p>
        </p:txBody>
      </p:sp>
      <p:grpSp>
        <p:nvGrpSpPr>
          <p:cNvPr id="18" name="组 17"/>
          <p:cNvGrpSpPr/>
          <p:nvPr/>
        </p:nvGrpSpPr>
        <p:grpSpPr>
          <a:xfrm>
            <a:off x="4739480" y="828753"/>
            <a:ext cx="6760105" cy="2472118"/>
            <a:chOff x="0" y="0"/>
            <a:chExt cx="5270500" cy="1403985"/>
          </a:xfrm>
        </p:grpSpPr>
        <p:pic>
          <p:nvPicPr>
            <p:cNvPr id="19" name="Picture 2" descr="https://lh4.googleusercontent.com/pAsTujGsAac1-nawUc7nj46lzUC_UnNsXoJqef84lHW45MH2Rx2eqONCULiRhFyGec3dbGjnQuQjaWus3ifrg7J2KCVzCEdjaof5Wa5SiecyWrmPlHWEsH8dVmGB1xtwtFsUl48"/>
            <p:cNvPicPr>
              <a:picLocks noChangeAspect="1"/>
            </p:cNvPicPr>
            <p:nvPr/>
          </p:nvPicPr>
          <p:blipFill rotWithShape="1">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l="3364" r="2008" b="49587"/>
            <a:stretch/>
          </p:blipFill>
          <p:spPr bwMode="auto">
            <a:xfrm>
              <a:off x="0" y="0"/>
              <a:ext cx="5270500" cy="1403985"/>
            </a:xfrm>
            <a:prstGeom prst="rect">
              <a:avLst/>
            </a:prstGeom>
            <a:noFill/>
            <a:extLst/>
          </p:spPr>
        </p:pic>
        <p:cxnSp>
          <p:nvCxnSpPr>
            <p:cNvPr id="20" name="直线连接符 19"/>
            <p:cNvCxnSpPr/>
            <p:nvPr/>
          </p:nvCxnSpPr>
          <p:spPr>
            <a:xfrm flipV="1">
              <a:off x="1194816" y="60960"/>
              <a:ext cx="796671" cy="2344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直线连接符 20"/>
            <p:cNvCxnSpPr/>
            <p:nvPr/>
          </p:nvCxnSpPr>
          <p:spPr>
            <a:xfrm>
              <a:off x="1194816" y="1085088"/>
              <a:ext cx="796671" cy="1219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pic>
        <p:nvPicPr>
          <p:cNvPr id="22" name="Picture 2" descr="https://lh4.googleusercontent.com/pAsTujGsAac1-nawUc7nj46lzUC_UnNsXoJqef84lHW45MH2Rx2eqONCULiRhFyGec3dbGjnQuQjaWus3ifrg7J2KCVzCEdjaof5Wa5SiecyWrmPlHWEsH8dVmGB1xtwtFsUl48"/>
          <p:cNvPicPr/>
          <p:nvPr/>
        </p:nvPicPr>
        <p:blipFill rotWithShape="1">
          <a:blip r:embed="rId3">
            <a:extLst>
              <a:ext uri="{BEBA8EAE-BF5A-486C-A8C5-ECC9F3942E4B}">
                <a14:imgProps xmlns:a14="http://schemas.microsoft.com/office/drawing/2010/main">
                  <a14:imgLayer r:embed="rId5">
                    <a14:imgEffect>
                      <a14:sharpenSoften amount="100000"/>
                    </a14:imgEffect>
                  </a14:imgLayer>
                </a14:imgProps>
              </a:ext>
              <a:ext uri="{28A0092B-C50C-407E-A947-70E740481C1C}">
                <a14:useLocalDpi xmlns:a14="http://schemas.microsoft.com/office/drawing/2010/main" val="0"/>
              </a:ext>
            </a:extLst>
          </a:blip>
          <a:srcRect l="2964" t="49686" r="2173"/>
          <a:stretch/>
        </p:blipFill>
        <p:spPr bwMode="auto">
          <a:xfrm>
            <a:off x="4739479" y="3653883"/>
            <a:ext cx="6760105" cy="2236375"/>
          </a:xfrm>
          <a:prstGeom prst="rect">
            <a:avLst/>
          </a:prstGeom>
          <a:noFill/>
          <a:extLst/>
        </p:spPr>
      </p:pic>
      <p:sp>
        <p:nvSpPr>
          <p:cNvPr id="23" name="矩形 22"/>
          <p:cNvSpPr/>
          <p:nvPr/>
        </p:nvSpPr>
        <p:spPr>
          <a:xfrm>
            <a:off x="4969934" y="3249216"/>
            <a:ext cx="7890933" cy="338554"/>
          </a:xfrm>
          <a:prstGeom prst="rect">
            <a:avLst/>
          </a:prstGeom>
        </p:spPr>
        <p:txBody>
          <a:bodyPr wrap="square">
            <a:spAutoFit/>
          </a:bodyPr>
          <a:lstStyle/>
          <a:p>
            <a:r>
              <a:rPr lang="zh-CN" altLang="zh-CN" sz="1600" kern="0" dirty="0" smtClean="0">
                <a:effectLst/>
                <a:latin typeface="Microsoft YaHei" charset="-122"/>
                <a:ea typeface="Microsoft YaHei" charset="-122"/>
                <a:cs typeface="Microsoft YaHei" charset="-122"/>
              </a:rPr>
              <a:t>（</a:t>
            </a:r>
            <a:r>
              <a:rPr lang="en-US" altLang="zh-CN" sz="1600" kern="0" dirty="0" smtClean="0">
                <a:effectLst/>
                <a:latin typeface="Microsoft YaHei" charset="-122"/>
                <a:ea typeface="Microsoft YaHei" charset="-122"/>
                <a:cs typeface="Microsoft YaHei" charset="-122"/>
              </a:rPr>
              <a:t>a</a:t>
            </a:r>
            <a:r>
              <a:rPr lang="zh-CN" altLang="zh-CN" sz="1600" kern="0" dirty="0" smtClean="0">
                <a:effectLst/>
                <a:latin typeface="Microsoft YaHei" charset="-122"/>
                <a:ea typeface="Microsoft YaHei" charset="-122"/>
                <a:cs typeface="Microsoft YaHei" charset="-122"/>
              </a:rPr>
              <a:t>）真实签名二维坐标信息 （</a:t>
            </a:r>
            <a:r>
              <a:rPr lang="en-US" altLang="zh-CN" sz="1600" kern="0" dirty="0" smtClean="0">
                <a:effectLst/>
                <a:latin typeface="Microsoft YaHei" charset="-122"/>
                <a:ea typeface="Microsoft YaHei" charset="-122"/>
                <a:cs typeface="Microsoft YaHei" charset="-122"/>
              </a:rPr>
              <a:t>b</a:t>
            </a:r>
            <a:r>
              <a:rPr lang="zh-CN" altLang="zh-CN" sz="1600" kern="0" dirty="0" smtClean="0">
                <a:effectLst/>
                <a:latin typeface="Microsoft YaHei" charset="-122"/>
                <a:ea typeface="Microsoft YaHei" charset="-122"/>
                <a:cs typeface="Microsoft YaHei" charset="-122"/>
              </a:rPr>
              <a:t>）局部放大坐标信息</a:t>
            </a:r>
            <a:r>
              <a:rPr lang="en-US" altLang="zh-CN" sz="1600" kern="0" dirty="0" smtClean="0">
                <a:effectLst/>
                <a:latin typeface="Microsoft YaHei" charset="-122"/>
                <a:ea typeface="Microsoft YaHei" charset="-122"/>
                <a:cs typeface="Microsoft YaHei" charset="-122"/>
              </a:rPr>
              <a:t>    </a:t>
            </a:r>
            <a:r>
              <a:rPr lang="zh-CN" altLang="zh-CN" sz="1600" kern="0" dirty="0" smtClean="0">
                <a:effectLst/>
                <a:latin typeface="Microsoft YaHei" charset="-122"/>
                <a:ea typeface="Microsoft YaHei" charset="-122"/>
                <a:cs typeface="Microsoft YaHei" charset="-122"/>
              </a:rPr>
              <a:t>（</a:t>
            </a:r>
            <a:r>
              <a:rPr lang="en-US" altLang="zh-CN" sz="1600" kern="0" dirty="0" smtClean="0">
                <a:effectLst/>
                <a:latin typeface="Microsoft YaHei" charset="-122"/>
                <a:ea typeface="Microsoft YaHei" charset="-122"/>
                <a:cs typeface="Microsoft YaHei" charset="-122"/>
              </a:rPr>
              <a:t>c</a:t>
            </a:r>
            <a:r>
              <a:rPr lang="zh-CN" altLang="zh-CN" sz="1600" kern="0" dirty="0" smtClean="0">
                <a:effectLst/>
                <a:latin typeface="Microsoft YaHei" charset="-122"/>
                <a:ea typeface="Microsoft YaHei" charset="-122"/>
                <a:cs typeface="Microsoft YaHei" charset="-122"/>
              </a:rPr>
              <a:t>）真实</a:t>
            </a:r>
            <a:r>
              <a:rPr lang="zh-CN" altLang="en-US" sz="1600" kern="0" dirty="0" smtClean="0">
                <a:effectLst/>
                <a:latin typeface="Microsoft YaHei" charset="-122"/>
                <a:ea typeface="Microsoft YaHei" charset="-122"/>
                <a:cs typeface="Microsoft YaHei" charset="-122"/>
              </a:rPr>
              <a:t>签名</a:t>
            </a:r>
            <a:r>
              <a:rPr lang="zh-CN" altLang="zh-CN" sz="1600" dirty="0" smtClean="0">
                <a:effectLst/>
                <a:latin typeface="Microsoft YaHei" charset="-122"/>
                <a:ea typeface="Microsoft YaHei" charset="-122"/>
                <a:cs typeface="Microsoft YaHei" charset="-122"/>
              </a:rPr>
              <a:t> </a:t>
            </a:r>
            <a:endParaRPr lang="zh-CN" altLang="en-US" sz="1600" dirty="0">
              <a:latin typeface="Microsoft YaHei" charset="-122"/>
              <a:ea typeface="Microsoft YaHei" charset="-122"/>
              <a:cs typeface="Microsoft YaHei" charset="-122"/>
            </a:endParaRPr>
          </a:p>
        </p:txBody>
      </p:sp>
      <p:sp>
        <p:nvSpPr>
          <p:cNvPr id="24" name="矩形 23"/>
          <p:cNvSpPr/>
          <p:nvPr/>
        </p:nvSpPr>
        <p:spPr>
          <a:xfrm>
            <a:off x="4309533" y="5713166"/>
            <a:ext cx="9211734" cy="338554"/>
          </a:xfrm>
          <a:prstGeom prst="rect">
            <a:avLst/>
          </a:prstGeom>
        </p:spPr>
        <p:txBody>
          <a:bodyPr wrap="square">
            <a:spAutoFit/>
          </a:bodyPr>
          <a:lstStyle/>
          <a:p>
            <a:r>
              <a:rPr lang="zh-CN" altLang="zh-CN" sz="1600" kern="0" dirty="0" smtClean="0">
                <a:effectLst/>
                <a:latin typeface="Microsoft YaHei" charset="-122"/>
                <a:ea typeface="Microsoft YaHei" charset="-122"/>
                <a:cs typeface="Microsoft YaHei" charset="-122"/>
              </a:rPr>
              <a:t>（</a:t>
            </a:r>
            <a:r>
              <a:rPr lang="en-US" altLang="zh-CN" sz="1600" kern="0" dirty="0" smtClean="0">
                <a:effectLst/>
                <a:latin typeface="Microsoft YaHei" charset="-122"/>
                <a:ea typeface="Microsoft YaHei" charset="-122"/>
                <a:cs typeface="Microsoft YaHei" charset="-122"/>
              </a:rPr>
              <a:t>a</a:t>
            </a:r>
            <a:r>
              <a:rPr lang="zh-CN" altLang="zh-CN" sz="1600" kern="0" dirty="0" smtClean="0">
                <a:effectLst/>
                <a:latin typeface="Microsoft YaHei" charset="-122"/>
                <a:ea typeface="Microsoft YaHei" charset="-122"/>
                <a:cs typeface="Microsoft YaHei" charset="-122"/>
              </a:rPr>
              <a:t>）小波变换后二维坐标信息（</a:t>
            </a:r>
            <a:r>
              <a:rPr lang="en-US" altLang="zh-CN" sz="1600" kern="0" dirty="0" smtClean="0">
                <a:effectLst/>
                <a:latin typeface="Microsoft YaHei" charset="-122"/>
                <a:ea typeface="Microsoft YaHei" charset="-122"/>
                <a:cs typeface="Microsoft YaHei" charset="-122"/>
              </a:rPr>
              <a:t>b</a:t>
            </a:r>
            <a:r>
              <a:rPr lang="zh-CN" altLang="zh-CN" sz="1600" kern="0" dirty="0" smtClean="0">
                <a:effectLst/>
                <a:latin typeface="Microsoft YaHei" charset="-122"/>
                <a:ea typeface="Microsoft YaHei" charset="-122"/>
                <a:cs typeface="Microsoft YaHei" charset="-122"/>
              </a:rPr>
              <a:t>）局部放大坐标信息</a:t>
            </a:r>
            <a:r>
              <a:rPr lang="en-US" altLang="zh-CN" sz="1600" kern="0" dirty="0" smtClean="0">
                <a:effectLst/>
                <a:latin typeface="Microsoft YaHei" charset="-122"/>
                <a:ea typeface="Microsoft YaHei" charset="-122"/>
                <a:cs typeface="Microsoft YaHei" charset="-122"/>
              </a:rPr>
              <a:t>  </a:t>
            </a:r>
            <a:r>
              <a:rPr lang="zh-CN" altLang="zh-CN" sz="1600" kern="0" dirty="0" smtClean="0">
                <a:effectLst/>
                <a:latin typeface="Microsoft YaHei" charset="-122"/>
                <a:ea typeface="Microsoft YaHei" charset="-122"/>
                <a:cs typeface="Microsoft YaHei" charset="-122"/>
              </a:rPr>
              <a:t>（</a:t>
            </a:r>
            <a:r>
              <a:rPr lang="en-US" altLang="zh-CN" sz="1600" kern="0" dirty="0" smtClean="0">
                <a:effectLst/>
                <a:latin typeface="Microsoft YaHei" charset="-122"/>
                <a:ea typeface="Microsoft YaHei" charset="-122"/>
                <a:cs typeface="Microsoft YaHei" charset="-122"/>
              </a:rPr>
              <a:t>c</a:t>
            </a:r>
            <a:r>
              <a:rPr lang="zh-CN" altLang="zh-CN" sz="1600" kern="0" dirty="0" smtClean="0">
                <a:effectLst/>
                <a:latin typeface="Microsoft YaHei" charset="-122"/>
                <a:ea typeface="Microsoft YaHei" charset="-122"/>
                <a:cs typeface="Microsoft YaHei" charset="-122"/>
              </a:rPr>
              <a:t>）小波变换后的真实签名</a:t>
            </a:r>
            <a:r>
              <a:rPr lang="zh-CN" altLang="zh-CN" sz="1600" dirty="0" smtClean="0">
                <a:effectLst/>
                <a:latin typeface="Microsoft YaHei" charset="-122"/>
                <a:ea typeface="Microsoft YaHei" charset="-122"/>
                <a:cs typeface="Microsoft YaHei" charset="-122"/>
              </a:rPr>
              <a:t> </a:t>
            </a:r>
            <a:endParaRPr lang="zh-CN" altLang="en-US" sz="1600" dirty="0">
              <a:latin typeface="Microsoft YaHei" charset="-122"/>
              <a:ea typeface="Microsoft YaHei" charset="-122"/>
              <a:cs typeface="Microsoft YaHei" charset="-122"/>
            </a:endParaRPr>
          </a:p>
        </p:txBody>
      </p:sp>
      <p:sp>
        <p:nvSpPr>
          <p:cNvPr id="25" name="文本框 24"/>
          <p:cNvSpPr txBox="1"/>
          <p:nvPr/>
        </p:nvSpPr>
        <p:spPr>
          <a:xfrm>
            <a:off x="213796" y="2954036"/>
            <a:ext cx="4063933" cy="400110"/>
          </a:xfrm>
          <a:prstGeom prst="rect">
            <a:avLst/>
          </a:prstGeom>
          <a:noFill/>
        </p:spPr>
        <p:txBody>
          <a:bodyPr wrap="none" rtlCol="0">
            <a:spAutoFit/>
          </a:bodyPr>
          <a:lstStyle/>
          <a:p>
            <a:pPr marL="285750" indent="-285750">
              <a:buFont typeface="Wingdings" charset="2"/>
              <a:buChar char="Ø"/>
            </a:pPr>
            <a:r>
              <a:rPr kumimoji="1" lang="zh-CN" altLang="en-US" sz="2000" smtClean="0">
                <a:latin typeface="Microsoft YaHei" charset="-122"/>
                <a:ea typeface="Microsoft YaHei" charset="-122"/>
                <a:cs typeface="Microsoft YaHei" charset="-122"/>
              </a:rPr>
              <a:t>利用小波变换提取特征的示意图</a:t>
            </a:r>
            <a:endParaRPr kumimoji="1" lang="zh-CN" altLang="en-US" sz="2000">
              <a:latin typeface="Microsoft YaHei" charset="-122"/>
              <a:ea typeface="Microsoft YaHei" charset="-122"/>
              <a:cs typeface="Microsoft YaHei" charset="-122"/>
            </a:endParaRPr>
          </a:p>
        </p:txBody>
      </p:sp>
      <p:cxnSp>
        <p:nvCxnSpPr>
          <p:cNvPr id="26" name="直线连接符 25"/>
          <p:cNvCxnSpPr/>
          <p:nvPr/>
        </p:nvCxnSpPr>
        <p:spPr>
          <a:xfrm flipV="1">
            <a:off x="6271988" y="3733835"/>
            <a:ext cx="1021835" cy="4128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a:off x="6323893" y="5318929"/>
            <a:ext cx="1021835" cy="21467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740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 6"/>
          <p:cNvGrpSpPr/>
          <p:nvPr/>
        </p:nvGrpSpPr>
        <p:grpSpPr>
          <a:xfrm>
            <a:off x="0" y="69057"/>
            <a:ext cx="12192000" cy="662781"/>
            <a:chOff x="0" y="69057"/>
            <a:chExt cx="12192000" cy="662781"/>
          </a:xfrm>
        </p:grpSpPr>
        <p:cxnSp>
          <p:nvCxnSpPr>
            <p:cNvPr id="8" name="直线连接符 7"/>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幻灯片编号占位符 13"/>
          <p:cNvSpPr>
            <a:spLocks noGrp="1"/>
          </p:cNvSpPr>
          <p:nvPr>
            <p:ph type="sldNum" sz="quarter" idx="12"/>
          </p:nvPr>
        </p:nvSpPr>
        <p:spPr>
          <a:xfrm>
            <a:off x="9436100" y="6492875"/>
            <a:ext cx="2743200" cy="365125"/>
          </a:xfrm>
        </p:spPr>
        <p:txBody>
          <a:bodyPr/>
          <a:lstStyle/>
          <a:p>
            <a:fld id="{B1617117-7D68-9B4C-822E-BC3CF6BA9454}" type="slidenum">
              <a:rPr kumimoji="1" lang="zh-CN" altLang="en-US" sz="1800" b="1" smtClean="0">
                <a:solidFill>
                  <a:schemeClr val="tx1"/>
                </a:solidFill>
              </a:rPr>
              <a:t>8</a:t>
            </a:fld>
            <a:endParaRPr kumimoji="1" lang="zh-CN" altLang="en-US" sz="1800" b="1">
              <a:solidFill>
                <a:schemeClr val="tx1"/>
              </a:solidFill>
            </a:endParaRPr>
          </a:p>
        </p:txBody>
      </p:sp>
      <p:sp>
        <p:nvSpPr>
          <p:cNvPr id="15" name="矩形 14"/>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sp>
        <p:nvSpPr>
          <p:cNvPr id="16" name="文本框 15"/>
          <p:cNvSpPr txBox="1"/>
          <p:nvPr/>
        </p:nvSpPr>
        <p:spPr>
          <a:xfrm>
            <a:off x="186267" y="109072"/>
            <a:ext cx="2339102" cy="523220"/>
          </a:xfrm>
          <a:prstGeom prst="rect">
            <a:avLst/>
          </a:prstGeom>
          <a:noFill/>
        </p:spPr>
        <p:txBody>
          <a:bodyPr wrap="none" rtlCol="0">
            <a:spAutoFit/>
          </a:bodyPr>
          <a:lstStyle/>
          <a:p>
            <a:r>
              <a:rPr kumimoji="1" lang="zh-CN" altLang="en-US" sz="2800" b="1" smtClean="0"/>
              <a:t>循环神经网络</a:t>
            </a:r>
            <a:endParaRPr kumimoji="1" lang="zh-CN" altLang="en-US" sz="2800" b="1"/>
          </a:p>
        </p:txBody>
      </p:sp>
      <p:sp>
        <p:nvSpPr>
          <p:cNvPr id="17" name="文本框 16"/>
          <p:cNvSpPr txBox="1"/>
          <p:nvPr/>
        </p:nvSpPr>
        <p:spPr>
          <a:xfrm>
            <a:off x="1032933" y="1211432"/>
            <a:ext cx="5063067" cy="461665"/>
          </a:xfrm>
          <a:prstGeom prst="rect">
            <a:avLst/>
          </a:prstGeom>
          <a:noFill/>
        </p:spPr>
        <p:txBody>
          <a:bodyPr wrap="square" rtlCol="0">
            <a:spAutoFit/>
          </a:bodyPr>
          <a:lstStyle/>
          <a:p>
            <a:pPr marL="342900" indent="-342900">
              <a:buFont typeface="Wingdings" charset="2"/>
              <a:buChar char="Ø"/>
            </a:pPr>
            <a:r>
              <a:rPr kumimoji="1" lang="zh-CN" altLang="en-US" sz="2400" dirty="0" smtClean="0">
                <a:latin typeface="Microsoft YaHei" charset="-122"/>
                <a:ea typeface="Microsoft YaHei" charset="-122"/>
                <a:cs typeface="Microsoft YaHei" charset="-122"/>
              </a:rPr>
              <a:t>门控循环单元结构（</a:t>
            </a:r>
            <a:r>
              <a:rPr kumimoji="1" lang="en-US" altLang="zh-CN" sz="2400" dirty="0" smtClean="0">
                <a:latin typeface="Microsoft YaHei" charset="-122"/>
                <a:ea typeface="Microsoft YaHei" charset="-122"/>
                <a:cs typeface="Microsoft YaHei" charset="-122"/>
              </a:rPr>
              <a:t>GRU</a:t>
            </a:r>
            <a:r>
              <a:rPr kumimoji="1" lang="zh-CN" altLang="en-US" sz="2400" dirty="0" smtClean="0">
                <a:latin typeface="Microsoft YaHei" charset="-122"/>
                <a:ea typeface="Microsoft YaHei" charset="-122"/>
                <a:cs typeface="Microsoft YaHei" charset="-122"/>
              </a:rPr>
              <a:t>）</a:t>
            </a:r>
            <a:endParaRPr kumimoji="1" lang="zh-CN" altLang="en-US" sz="2400" dirty="0">
              <a:latin typeface="Microsoft YaHei" charset="-122"/>
              <a:ea typeface="Microsoft YaHei" charset="-122"/>
              <a:cs typeface="Microsoft YaHei" charset="-122"/>
            </a:endParaRPr>
          </a:p>
        </p:txBody>
      </p:sp>
      <p:pic>
        <p:nvPicPr>
          <p:cNvPr id="18" name="图片 17"/>
          <p:cNvPicPr/>
          <p:nvPr/>
        </p:nvPicPr>
        <p:blipFill>
          <a:blip r:embed="rId3">
            <a:extLst>
              <a:ext uri="{BEBA8EAE-BF5A-486C-A8C5-ECC9F3942E4B}">
                <a14:imgProps xmlns:a14="http://schemas.microsoft.com/office/drawing/2010/main">
                  <a14:imgLayer r:embed="rId4">
                    <a14:imgEffect>
                      <a14:sharpenSoften amount="100000"/>
                    </a14:imgEffect>
                  </a14:imgLayer>
                </a14:imgProps>
              </a:ext>
            </a:extLst>
          </a:blip>
          <a:stretch>
            <a:fillRect/>
          </a:stretch>
        </p:blipFill>
        <p:spPr>
          <a:xfrm>
            <a:off x="1996543" y="1638515"/>
            <a:ext cx="5360671" cy="4447446"/>
          </a:xfrm>
          <a:prstGeom prst="rect">
            <a:avLst/>
          </a:prstGeom>
        </p:spPr>
      </p:pic>
      <mc:AlternateContent xmlns:mc="http://schemas.openxmlformats.org/markup-compatibility/2006" xmlns:a14="http://schemas.microsoft.com/office/drawing/2010/main">
        <mc:Choice Requires="a14">
          <p:sp>
            <p:nvSpPr>
              <p:cNvPr id="19" name="矩形 18"/>
              <p:cNvSpPr/>
              <p:nvPr/>
            </p:nvSpPr>
            <p:spPr>
              <a:xfrm>
                <a:off x="6388099" y="2245465"/>
                <a:ext cx="6096000" cy="369332"/>
              </a:xfrm>
              <a:prstGeom prst="rect">
                <a:avLst/>
              </a:prstGeom>
            </p:spPr>
            <p:txBody>
              <a:bodyPr>
                <a:spAutoFit/>
              </a:bodyPr>
              <a:lstStyle/>
              <a:p>
                <a:pPr marL="228600" algn="ctr">
                  <a:spcAft>
                    <a:spcPts val="0"/>
                  </a:spcAft>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charset="0"/>
                              <a:ea typeface="Cambria Math" charset="0"/>
                            </a:rPr>
                          </m:ctrlPr>
                        </m:sSubPr>
                        <m:e>
                          <m:r>
                            <a:rPr lang="en-US" altLang="zh-CN" i="1">
                              <a:effectLst/>
                              <a:latin typeface="Cambria Math" charset="0"/>
                              <a:ea typeface="宋体" charset="-122"/>
                            </a:rPr>
                            <m:t>𝑟</m:t>
                          </m:r>
                        </m:e>
                        <m:sub>
                          <m:r>
                            <a:rPr lang="en-US" altLang="zh-CN" i="1">
                              <a:effectLst/>
                              <a:latin typeface="Cambria Math" charset="0"/>
                              <a:ea typeface="宋体" charset="-122"/>
                            </a:rPr>
                            <m:t>𝑡</m:t>
                          </m:r>
                        </m:sub>
                      </m:sSub>
                      <m:r>
                        <a:rPr lang="en-US" altLang="zh-CN" i="1">
                          <a:effectLst/>
                          <a:latin typeface="Cambria Math" charset="0"/>
                          <a:ea typeface="宋体" charset="-122"/>
                        </a:rPr>
                        <m:t>=</m:t>
                      </m:r>
                      <m:r>
                        <a:rPr lang="en-US" altLang="zh-CN" i="1">
                          <a:effectLst/>
                          <a:latin typeface="Cambria Math" charset="0"/>
                          <a:ea typeface="宋体" charset="-122"/>
                        </a:rPr>
                        <m:t>𝑠𝑖𝑔𝑚</m:t>
                      </m:r>
                      <m:d>
                        <m:dPr>
                          <m:ctrlPr>
                            <a:rPr lang="zh-CN" altLang="zh-CN" i="1">
                              <a:effectLst/>
                              <a:latin typeface="Cambria Math" charset="0"/>
                              <a:ea typeface="Cambria Math" charset="0"/>
                            </a:rPr>
                          </m:ctrlPr>
                        </m:dPr>
                        <m:e>
                          <m:sSub>
                            <m:sSubPr>
                              <m:ctrlPr>
                                <a:rPr lang="zh-CN" altLang="zh-CN" i="1">
                                  <a:effectLst/>
                                  <a:latin typeface="Cambria Math" charset="0"/>
                                  <a:ea typeface="Cambria Math" charset="0"/>
                                </a:rPr>
                              </m:ctrlPr>
                            </m:sSubPr>
                            <m:e>
                              <m:r>
                                <a:rPr lang="en-US" altLang="zh-CN" i="1">
                                  <a:effectLst/>
                                  <a:latin typeface="Cambria Math" charset="0"/>
                                  <a:ea typeface="宋体" charset="-122"/>
                                </a:rPr>
                                <m:t>𝑊</m:t>
                              </m:r>
                            </m:e>
                            <m:sub>
                              <m:r>
                                <a:rPr lang="en-US" altLang="zh-CN" i="1">
                                  <a:effectLst/>
                                  <a:latin typeface="Cambria Math" charset="0"/>
                                  <a:ea typeface="宋体" charset="-122"/>
                                </a:rPr>
                                <m:t>𝑟</m:t>
                              </m:r>
                            </m:sub>
                          </m:sSub>
                          <m:r>
                            <a:rPr lang="en-US" altLang="zh-CN" i="1">
                              <a:effectLst/>
                              <a:latin typeface="Cambria Math" charset="0"/>
                              <a:ea typeface="宋体" charset="-122"/>
                            </a:rPr>
                            <m:t>×</m:t>
                          </m:r>
                          <m:sSub>
                            <m:sSubPr>
                              <m:ctrlPr>
                                <a:rPr lang="zh-CN" altLang="zh-CN" i="1">
                                  <a:effectLst/>
                                  <a:latin typeface="Cambria Math" charset="0"/>
                                  <a:ea typeface="Cambria Math" charset="0"/>
                                </a:rPr>
                              </m:ctrlPr>
                            </m:sSubPr>
                            <m:e>
                              <m:r>
                                <a:rPr lang="en-US" altLang="zh-CN" i="1">
                                  <a:effectLst/>
                                  <a:latin typeface="Cambria Math" charset="0"/>
                                  <a:ea typeface="宋体" charset="-122"/>
                                </a:rPr>
                                <m:t>𝑥</m:t>
                              </m:r>
                            </m:e>
                            <m:sub>
                              <m:r>
                                <a:rPr lang="en-US" altLang="zh-CN" i="1">
                                  <a:effectLst/>
                                  <a:latin typeface="Cambria Math" charset="0"/>
                                  <a:ea typeface="宋体" charset="-122"/>
                                </a:rPr>
                                <m:t>𝑡</m:t>
                              </m:r>
                            </m:sub>
                          </m:sSub>
                          <m:r>
                            <a:rPr lang="en-US" altLang="zh-CN" i="1">
                              <a:effectLst/>
                              <a:latin typeface="Cambria Math" charset="0"/>
                              <a:ea typeface="宋体" charset="-122"/>
                            </a:rPr>
                            <m:t>+</m:t>
                          </m:r>
                          <m:sSub>
                            <m:sSubPr>
                              <m:ctrlPr>
                                <a:rPr lang="zh-CN" altLang="zh-CN" i="1">
                                  <a:effectLst/>
                                  <a:latin typeface="Cambria Math" charset="0"/>
                                  <a:ea typeface="Cambria Math" charset="0"/>
                                </a:rPr>
                              </m:ctrlPr>
                            </m:sSubPr>
                            <m:e>
                              <m:r>
                                <a:rPr lang="en-US" altLang="zh-CN" i="1">
                                  <a:effectLst/>
                                  <a:latin typeface="Cambria Math" charset="0"/>
                                  <a:ea typeface="宋体" charset="-122"/>
                                </a:rPr>
                                <m:t>𝑈</m:t>
                              </m:r>
                            </m:e>
                            <m:sub>
                              <m:r>
                                <a:rPr lang="en-US" altLang="zh-CN" i="1">
                                  <a:effectLst/>
                                  <a:latin typeface="Cambria Math" charset="0"/>
                                  <a:ea typeface="宋体" charset="-122"/>
                                </a:rPr>
                                <m:t>𝑟</m:t>
                              </m:r>
                            </m:sub>
                          </m:sSub>
                          <m:r>
                            <a:rPr lang="en-US" altLang="zh-CN" i="1">
                              <a:effectLst/>
                              <a:latin typeface="Cambria Math" charset="0"/>
                              <a:ea typeface="宋体" charset="-122"/>
                            </a:rPr>
                            <m:t>×</m:t>
                          </m:r>
                          <m:sSub>
                            <m:sSubPr>
                              <m:ctrlPr>
                                <a:rPr lang="zh-CN" altLang="zh-CN" i="1">
                                  <a:effectLst/>
                                  <a:latin typeface="Cambria Math" charset="0"/>
                                  <a:ea typeface="Cambria Math" charset="0"/>
                                </a:rPr>
                              </m:ctrlPr>
                            </m:sSubPr>
                            <m:e>
                              <m:r>
                                <a:rPr lang="en-US" altLang="zh-CN" i="1">
                                  <a:effectLst/>
                                  <a:latin typeface="Cambria Math" charset="0"/>
                                  <a:ea typeface="宋体" charset="-122"/>
                                </a:rPr>
                                <m:t>h</m:t>
                              </m:r>
                            </m:e>
                            <m:sub>
                              <m:r>
                                <a:rPr lang="en-US" altLang="zh-CN" i="1">
                                  <a:effectLst/>
                                  <a:latin typeface="Cambria Math" charset="0"/>
                                  <a:ea typeface="宋体" charset="-122"/>
                                </a:rPr>
                                <m:t>𝑡</m:t>
                              </m:r>
                              <m:r>
                                <a:rPr lang="en-US" altLang="zh-CN" i="1">
                                  <a:effectLst/>
                                  <a:latin typeface="Cambria Math" charset="0"/>
                                  <a:ea typeface="宋体" charset="-122"/>
                                </a:rPr>
                                <m:t>−1</m:t>
                              </m:r>
                            </m:sub>
                          </m:sSub>
                          <m:r>
                            <a:rPr lang="en-US" altLang="zh-CN" i="1">
                              <a:effectLst/>
                              <a:latin typeface="Cambria Math" charset="0"/>
                              <a:ea typeface="宋体" charset="-122"/>
                            </a:rPr>
                            <m:t>+</m:t>
                          </m:r>
                          <m:sSub>
                            <m:sSubPr>
                              <m:ctrlPr>
                                <a:rPr lang="zh-CN" altLang="zh-CN" i="1">
                                  <a:effectLst/>
                                  <a:latin typeface="Cambria Math" charset="0"/>
                                  <a:ea typeface="Cambria Math" charset="0"/>
                                </a:rPr>
                              </m:ctrlPr>
                            </m:sSubPr>
                            <m:e>
                              <m:r>
                                <a:rPr lang="en-US" altLang="zh-CN" i="1">
                                  <a:effectLst/>
                                  <a:latin typeface="Cambria Math" charset="0"/>
                                  <a:ea typeface="宋体" charset="-122"/>
                                </a:rPr>
                                <m:t>𝑏</m:t>
                              </m:r>
                            </m:e>
                            <m:sub>
                              <m:r>
                                <a:rPr lang="en-US" altLang="zh-CN" i="1">
                                  <a:effectLst/>
                                  <a:latin typeface="Cambria Math" charset="0"/>
                                  <a:ea typeface="宋体" charset="-122"/>
                                </a:rPr>
                                <m:t>𝑟</m:t>
                              </m:r>
                            </m:sub>
                          </m:sSub>
                        </m:e>
                      </m:d>
                    </m:oMath>
                  </m:oMathPara>
                </a14:m>
                <a:endParaRPr lang="en-US" altLang="zh-CN" i="1" dirty="0" smtClean="0">
                  <a:effectLst/>
                  <a:latin typeface="Cambria Math" charset="0"/>
                  <a:ea typeface="宋体" charset="-122"/>
                </a:endParaRPr>
              </a:p>
            </p:txBody>
          </p:sp>
        </mc:Choice>
        <mc:Fallback xmlns="">
          <p:sp>
            <p:nvSpPr>
              <p:cNvPr id="19" name="矩形 18"/>
              <p:cNvSpPr>
                <a:spLocks noRot="1" noChangeAspect="1" noMove="1" noResize="1" noEditPoints="1" noAdjustHandles="1" noChangeArrowheads="1" noChangeShapeType="1" noTextEdit="1"/>
              </p:cNvSpPr>
              <p:nvPr/>
            </p:nvSpPr>
            <p:spPr>
              <a:xfrm>
                <a:off x="6388099" y="2245465"/>
                <a:ext cx="6096000" cy="369332"/>
              </a:xfrm>
              <a:prstGeom prst="rect">
                <a:avLst/>
              </a:prstGeom>
              <a:blipFill rotWithShape="0">
                <a:blip r:embed="rId5"/>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7689217" y="2988250"/>
                <a:ext cx="37223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charset="0"/>
                            </a:rPr>
                          </m:ctrlPr>
                        </m:sSubPr>
                        <m:e>
                          <m:r>
                            <a:rPr lang="zh-CN" altLang="en-US" i="1">
                              <a:latin typeface="Cambria Math" charset="0"/>
                            </a:rPr>
                            <m:t>𝑧</m:t>
                          </m:r>
                        </m:e>
                        <m:sub>
                          <m:r>
                            <a:rPr lang="zh-CN" altLang="en-US" i="1">
                              <a:latin typeface="Cambria Math" charset="0"/>
                            </a:rPr>
                            <m:t>𝑡</m:t>
                          </m:r>
                        </m:sub>
                      </m:sSub>
                      <m:r>
                        <a:rPr lang="zh-CN" altLang="en-US" i="0">
                          <a:latin typeface="Cambria Math" charset="0"/>
                        </a:rPr>
                        <m:t>=</m:t>
                      </m:r>
                      <m:r>
                        <a:rPr lang="zh-CN" altLang="en-US" i="1">
                          <a:latin typeface="Cambria Math" charset="0"/>
                        </a:rPr>
                        <m:t>𝑠𝑖𝑔𝑚</m:t>
                      </m:r>
                      <m:d>
                        <m:dPr>
                          <m:ctrlPr>
                            <a:rPr lang="zh-CN" altLang="en-US" i="1">
                              <a:latin typeface="Cambria Math" charset="0"/>
                            </a:rPr>
                          </m:ctrlPr>
                        </m:dPr>
                        <m:e>
                          <m:sSub>
                            <m:sSubPr>
                              <m:ctrlPr>
                                <a:rPr lang="zh-CN" altLang="en-US" i="1">
                                  <a:latin typeface="Cambria Math" charset="0"/>
                                </a:rPr>
                              </m:ctrlPr>
                            </m:sSubPr>
                            <m:e>
                              <m:r>
                                <a:rPr lang="zh-CN" altLang="en-US" i="1">
                                  <a:latin typeface="Cambria Math" charset="0"/>
                                </a:rPr>
                                <m:t>𝑊</m:t>
                              </m:r>
                            </m:e>
                            <m:sub>
                              <m:r>
                                <a:rPr lang="zh-CN" altLang="en-US" i="1">
                                  <a:latin typeface="Cambria Math" charset="0"/>
                                </a:rPr>
                                <m:t>𝑧</m:t>
                              </m:r>
                            </m:sub>
                          </m:sSub>
                          <m:r>
                            <a:rPr lang="zh-CN" altLang="en-US" i="0">
                              <a:latin typeface="Cambria Math" charset="0"/>
                            </a:rPr>
                            <m:t>×</m:t>
                          </m:r>
                          <m:sSub>
                            <m:sSubPr>
                              <m:ctrlPr>
                                <a:rPr lang="zh-CN" altLang="en-US" i="1">
                                  <a:latin typeface="Cambria Math" charset="0"/>
                                </a:rPr>
                              </m:ctrlPr>
                            </m:sSubPr>
                            <m:e>
                              <m:r>
                                <a:rPr lang="zh-CN" altLang="en-US" i="1">
                                  <a:latin typeface="Cambria Math" charset="0"/>
                                </a:rPr>
                                <m:t>𝑥</m:t>
                              </m:r>
                            </m:e>
                            <m:sub>
                              <m:r>
                                <a:rPr lang="zh-CN" altLang="en-US" i="1">
                                  <a:latin typeface="Cambria Math" charset="0"/>
                                </a:rPr>
                                <m:t>𝑡</m:t>
                              </m:r>
                            </m:sub>
                          </m:sSub>
                          <m:r>
                            <a:rPr lang="zh-CN" altLang="en-US" i="0">
                              <a:latin typeface="Cambria Math" charset="0"/>
                            </a:rPr>
                            <m:t>+</m:t>
                          </m:r>
                          <m:sSub>
                            <m:sSubPr>
                              <m:ctrlPr>
                                <a:rPr lang="zh-CN" altLang="en-US" i="1">
                                  <a:latin typeface="Cambria Math" charset="0"/>
                                </a:rPr>
                              </m:ctrlPr>
                            </m:sSubPr>
                            <m:e>
                              <m:r>
                                <a:rPr lang="zh-CN" altLang="en-US" i="1">
                                  <a:latin typeface="Cambria Math" charset="0"/>
                                </a:rPr>
                                <m:t>𝑈</m:t>
                              </m:r>
                            </m:e>
                            <m:sub>
                              <m:r>
                                <a:rPr lang="zh-CN" altLang="en-US" i="1">
                                  <a:latin typeface="Cambria Math" charset="0"/>
                                </a:rPr>
                                <m:t>𝑧</m:t>
                              </m:r>
                            </m:sub>
                          </m:sSub>
                          <m:r>
                            <a:rPr lang="zh-CN" altLang="en-US" i="0">
                              <a:latin typeface="Cambria Math" charset="0"/>
                            </a:rPr>
                            <m:t>×</m:t>
                          </m:r>
                          <m:sSub>
                            <m:sSubPr>
                              <m:ctrlPr>
                                <a:rPr lang="zh-CN" altLang="en-US" i="1">
                                  <a:latin typeface="Cambria Math" charset="0"/>
                                </a:rPr>
                              </m:ctrlPr>
                            </m:sSubPr>
                            <m:e>
                              <m:r>
                                <a:rPr lang="zh-CN" altLang="en-US" i="1">
                                  <a:latin typeface="Cambria Math" charset="0"/>
                                </a:rPr>
                                <m:t>h</m:t>
                              </m:r>
                            </m:e>
                            <m:sub>
                              <m:r>
                                <a:rPr lang="zh-CN" altLang="en-US" i="1">
                                  <a:latin typeface="Cambria Math" charset="0"/>
                                </a:rPr>
                                <m:t>𝑡</m:t>
                              </m:r>
                              <m:r>
                                <a:rPr lang="zh-CN" altLang="en-US" i="0">
                                  <a:latin typeface="Cambria Math" charset="0"/>
                                </a:rPr>
                                <m:t>−1</m:t>
                              </m:r>
                            </m:sub>
                          </m:sSub>
                          <m:r>
                            <a:rPr lang="zh-CN" altLang="en-US" i="0">
                              <a:latin typeface="Cambria Math" charset="0"/>
                            </a:rPr>
                            <m:t>+</m:t>
                          </m:r>
                          <m:sSub>
                            <m:sSubPr>
                              <m:ctrlPr>
                                <a:rPr lang="zh-CN" altLang="en-US" i="1">
                                  <a:latin typeface="Cambria Math" charset="0"/>
                                </a:rPr>
                              </m:ctrlPr>
                            </m:sSubPr>
                            <m:e>
                              <m:r>
                                <a:rPr lang="zh-CN" altLang="en-US" i="1">
                                  <a:latin typeface="Cambria Math" charset="0"/>
                                </a:rPr>
                                <m:t>𝑏</m:t>
                              </m:r>
                            </m:e>
                            <m:sub>
                              <m:r>
                                <a:rPr lang="zh-CN" altLang="en-US" i="1">
                                  <a:latin typeface="Cambria Math" charset="0"/>
                                </a:rPr>
                                <m:t>𝑧</m:t>
                              </m:r>
                            </m:sub>
                          </m:sSub>
                        </m:e>
                      </m:d>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7689217" y="2988250"/>
                <a:ext cx="3722365" cy="369332"/>
              </a:xfrm>
              <a:prstGeom prst="rect">
                <a:avLst/>
              </a:prstGeom>
              <a:blipFill rotWithShape="0">
                <a:blip r:embed="rId6"/>
                <a:stretch>
                  <a:fillRect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7687325" y="4486131"/>
                <a:ext cx="2878930" cy="381708"/>
              </a:xfrm>
              <a:prstGeom prst="rect">
                <a:avLst/>
              </a:prstGeom>
            </p:spPr>
            <p:txBody>
              <a:bodyPr wrap="none">
                <a:spAutoFit/>
              </a:bodyPr>
              <a:lstStyle/>
              <a:p>
                <a:pPr algn="ctr">
                  <a:spcAft>
                    <a:spcPts val="0"/>
                  </a:spcAft>
                </a:pPr>
                <a14:m>
                  <m:oMath xmlns:m="http://schemas.openxmlformats.org/officeDocument/2006/math">
                    <m:sSub>
                      <m:sSubPr>
                        <m:ctrlPr>
                          <a:rPr lang="zh-CN" altLang="zh-CN" i="1" smtClean="0">
                            <a:effectLst/>
                            <a:latin typeface="Cambria Math" charset="0"/>
                            <a:ea typeface="Cambria Math" charset="0"/>
                          </a:rPr>
                        </m:ctrlPr>
                      </m:sSubPr>
                      <m:e>
                        <m:r>
                          <a:rPr lang="en-US" altLang="zh-CN" i="1">
                            <a:effectLst/>
                            <a:latin typeface="Cambria Math" charset="0"/>
                            <a:ea typeface="宋体" charset="-122"/>
                          </a:rPr>
                          <m:t>h</m:t>
                        </m:r>
                      </m:e>
                      <m:sub>
                        <m:r>
                          <a:rPr lang="en-US" altLang="zh-CN" i="1">
                            <a:effectLst/>
                            <a:latin typeface="Cambria Math" charset="0"/>
                            <a:ea typeface="宋体" charset="-122"/>
                          </a:rPr>
                          <m:t>𝑡</m:t>
                        </m:r>
                      </m:sub>
                    </m:sSub>
                  </m:oMath>
                </a14:m>
                <a:r>
                  <a:rPr lang="en-US" altLang="zh-CN" dirty="0">
                    <a:effectLst/>
                    <a:latin typeface="宋体" charset="-122"/>
                    <a:ea typeface="宋体" charset="-122"/>
                  </a:rPr>
                  <a:t>=</a:t>
                </a:r>
                <a14:m>
                  <m:oMath xmlns:m="http://schemas.openxmlformats.org/officeDocument/2006/math">
                    <m:sSub>
                      <m:sSubPr>
                        <m:ctrlPr>
                          <a:rPr lang="zh-CN" altLang="zh-CN" i="1">
                            <a:effectLst/>
                            <a:latin typeface="Cambria Math" charset="0"/>
                            <a:ea typeface="Cambria Math" charset="0"/>
                          </a:rPr>
                        </m:ctrlPr>
                      </m:sSubPr>
                      <m:e>
                        <m:r>
                          <a:rPr lang="en-US" altLang="zh-CN" i="1">
                            <a:effectLst/>
                            <a:latin typeface="Cambria Math" charset="0"/>
                            <a:ea typeface="宋体" charset="-122"/>
                          </a:rPr>
                          <m:t>𝑧</m:t>
                        </m:r>
                      </m:e>
                      <m:sub>
                        <m:r>
                          <a:rPr lang="en-US" altLang="zh-CN" i="1">
                            <a:effectLst/>
                            <a:latin typeface="Cambria Math" charset="0"/>
                            <a:ea typeface="宋体" charset="-122"/>
                          </a:rPr>
                          <m:t>𝑡</m:t>
                        </m:r>
                      </m:sub>
                    </m:sSub>
                    <m:r>
                      <a:rPr lang="en-US" altLang="zh-CN" i="1">
                        <a:effectLst/>
                        <a:latin typeface="Cambria Math" charset="0"/>
                        <a:ea typeface="宋体" charset="-122"/>
                      </a:rPr>
                      <m:t>⨀</m:t>
                    </m:r>
                    <m:sSub>
                      <m:sSubPr>
                        <m:ctrlPr>
                          <a:rPr lang="zh-CN" altLang="zh-CN" i="1">
                            <a:effectLst/>
                            <a:latin typeface="Cambria Math" charset="0"/>
                            <a:ea typeface="Cambria Math" charset="0"/>
                          </a:rPr>
                        </m:ctrlPr>
                      </m:sSubPr>
                      <m:e>
                        <m:r>
                          <a:rPr lang="en-US" altLang="zh-CN" i="1">
                            <a:effectLst/>
                            <a:latin typeface="Cambria Math" charset="0"/>
                            <a:ea typeface="宋体" charset="-122"/>
                          </a:rPr>
                          <m:t>h</m:t>
                        </m:r>
                      </m:e>
                      <m:sub>
                        <m:r>
                          <a:rPr lang="en-US" altLang="zh-CN" i="1">
                            <a:effectLst/>
                            <a:latin typeface="Cambria Math" charset="0"/>
                            <a:ea typeface="宋体" charset="-122"/>
                          </a:rPr>
                          <m:t>𝑡</m:t>
                        </m:r>
                        <m:r>
                          <a:rPr lang="en-US" altLang="zh-CN" i="1">
                            <a:effectLst/>
                            <a:latin typeface="Cambria Math" charset="0"/>
                            <a:ea typeface="宋体" charset="-122"/>
                          </a:rPr>
                          <m:t>−1</m:t>
                        </m:r>
                      </m:sub>
                    </m:sSub>
                    <m:r>
                      <a:rPr lang="en-US" altLang="zh-CN" i="1">
                        <a:effectLst/>
                        <a:latin typeface="Cambria Math" charset="0"/>
                        <a:ea typeface="宋体" charset="-122"/>
                      </a:rPr>
                      <m:t>+(1− </m:t>
                    </m:r>
                    <m:sSub>
                      <m:sSubPr>
                        <m:ctrlPr>
                          <a:rPr lang="zh-CN" altLang="zh-CN" i="1">
                            <a:effectLst/>
                            <a:latin typeface="Cambria Math" charset="0"/>
                            <a:ea typeface="Cambria Math" charset="0"/>
                          </a:rPr>
                        </m:ctrlPr>
                      </m:sSubPr>
                      <m:e>
                        <m:r>
                          <a:rPr lang="en-US" altLang="zh-CN" i="1">
                            <a:effectLst/>
                            <a:latin typeface="Cambria Math" charset="0"/>
                            <a:ea typeface="宋体" charset="-122"/>
                          </a:rPr>
                          <m:t>𝑧</m:t>
                        </m:r>
                      </m:e>
                      <m:sub>
                        <m:r>
                          <a:rPr lang="en-US" altLang="zh-CN" i="1">
                            <a:effectLst/>
                            <a:latin typeface="Cambria Math" charset="0"/>
                            <a:ea typeface="宋体" charset="-122"/>
                          </a:rPr>
                          <m:t>𝑡</m:t>
                        </m:r>
                      </m:sub>
                    </m:sSub>
                    <m:r>
                      <a:rPr lang="en-US" altLang="zh-CN" i="1">
                        <a:effectLst/>
                        <a:latin typeface="Cambria Math" charset="0"/>
                        <a:ea typeface="宋体" charset="-122"/>
                      </a:rPr>
                      <m:t>)⨀</m:t>
                    </m:r>
                    <m:sSub>
                      <m:sSubPr>
                        <m:ctrlPr>
                          <a:rPr lang="zh-CN" altLang="zh-CN" i="1">
                            <a:effectLst/>
                            <a:latin typeface="Cambria Math" charset="0"/>
                            <a:ea typeface="Cambria Math" charset="0"/>
                          </a:rPr>
                        </m:ctrlPr>
                      </m:sSubPr>
                      <m:e>
                        <m:acc>
                          <m:accPr>
                            <m:chr m:val="̃"/>
                            <m:ctrlPr>
                              <a:rPr lang="zh-CN" altLang="zh-CN" i="1">
                                <a:effectLst/>
                                <a:latin typeface="Cambria Math" charset="0"/>
                                <a:ea typeface="Cambria Math" charset="0"/>
                              </a:rPr>
                            </m:ctrlPr>
                          </m:accPr>
                          <m:e>
                            <m:r>
                              <a:rPr lang="en-US" altLang="zh-CN" b="0" i="1" smtClean="0">
                                <a:latin typeface="Cambria Math" charset="0"/>
                                <a:ea typeface="Cambria Math" charset="0"/>
                              </a:rPr>
                              <m:t>h</m:t>
                            </m:r>
                          </m:e>
                        </m:acc>
                      </m:e>
                      <m:sub>
                        <m:r>
                          <a:rPr lang="en-US" altLang="zh-CN" i="1">
                            <a:effectLst/>
                            <a:latin typeface="Cambria Math" charset="0"/>
                            <a:ea typeface="宋体" charset="-122"/>
                          </a:rPr>
                          <m:t>𝑡</m:t>
                        </m:r>
                      </m:sub>
                    </m:sSub>
                  </m:oMath>
                </a14:m>
                <a:endParaRPr lang="zh-CN" altLang="zh-CN" sz="2400" dirty="0">
                  <a:effectLst/>
                  <a:latin typeface="Times New Roman" charset="0"/>
                  <a:ea typeface="宋体" charset="-122"/>
                </a:endParaRPr>
              </a:p>
            </p:txBody>
          </p:sp>
        </mc:Choice>
        <mc:Fallback xmlns="">
          <p:sp>
            <p:nvSpPr>
              <p:cNvPr id="22" name="矩形 21"/>
              <p:cNvSpPr>
                <a:spLocks noRot="1" noChangeAspect="1" noMove="1" noResize="1" noEditPoints="1" noAdjustHandles="1" noChangeArrowheads="1" noChangeShapeType="1" noTextEdit="1"/>
              </p:cNvSpPr>
              <p:nvPr/>
            </p:nvSpPr>
            <p:spPr>
              <a:xfrm>
                <a:off x="7687325" y="4486131"/>
                <a:ext cx="2878930" cy="381708"/>
              </a:xfrm>
              <a:prstGeom prst="rect">
                <a:avLst/>
              </a:prstGeom>
              <a:blipFill rotWithShape="0">
                <a:blip r:embed="rId7"/>
                <a:stretch>
                  <a:fillRect t="-88889" r="-4661" b="-1174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6560953" y="3731035"/>
                <a:ext cx="6096000" cy="381643"/>
              </a:xfrm>
              <a:prstGeom prst="rect">
                <a:avLst/>
              </a:prstGeom>
            </p:spPr>
            <p:txBody>
              <a:bodyPr>
                <a:spAutoFit/>
              </a:bodyPr>
              <a:lstStyle/>
              <a:p>
                <a:pPr marL="228600" algn="ctr">
                  <a:spcAft>
                    <a:spcPts val="0"/>
                  </a:spcAft>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charset="0"/>
                              <a:ea typeface="Cambria Math" charset="0"/>
                            </a:rPr>
                          </m:ctrlPr>
                        </m:sSubPr>
                        <m:e>
                          <m:acc>
                            <m:accPr>
                              <m:chr m:val="̃"/>
                              <m:ctrlPr>
                                <a:rPr lang="zh-CN" altLang="zh-CN" i="1">
                                  <a:effectLst/>
                                  <a:latin typeface="Cambria Math" charset="0"/>
                                  <a:ea typeface="Cambria Math" charset="0"/>
                                </a:rPr>
                              </m:ctrlPr>
                            </m:accPr>
                            <m:e>
                              <m:r>
                                <a:rPr lang="en-US" altLang="zh-CN" i="1">
                                  <a:effectLst/>
                                  <a:latin typeface="Cambria Math" charset="0"/>
                                  <a:ea typeface="宋体" charset="-122"/>
                                </a:rPr>
                                <m:t>h</m:t>
                              </m:r>
                            </m:e>
                          </m:acc>
                        </m:e>
                        <m:sub>
                          <m:r>
                            <a:rPr lang="en-US" altLang="zh-CN" i="1">
                              <a:effectLst/>
                              <a:latin typeface="Cambria Math" charset="0"/>
                              <a:ea typeface="宋体" charset="-122"/>
                            </a:rPr>
                            <m:t>𝑡</m:t>
                          </m:r>
                        </m:sub>
                      </m:sSub>
                      <m:r>
                        <a:rPr lang="en-US" altLang="zh-CN" i="1">
                          <a:effectLst/>
                          <a:latin typeface="Cambria Math" charset="0"/>
                          <a:ea typeface="宋体" charset="-122"/>
                        </a:rPr>
                        <m:t>=</m:t>
                      </m:r>
                      <m:r>
                        <a:rPr lang="en-US" altLang="zh-CN" i="1">
                          <a:effectLst/>
                          <a:latin typeface="Cambria Math" charset="0"/>
                          <a:ea typeface="宋体" charset="-122"/>
                        </a:rPr>
                        <m:t>𝑡𝑎𝑛h</m:t>
                      </m:r>
                      <m:d>
                        <m:dPr>
                          <m:ctrlPr>
                            <a:rPr lang="zh-CN" altLang="zh-CN" i="1">
                              <a:effectLst/>
                              <a:latin typeface="Cambria Math" charset="0"/>
                              <a:ea typeface="Cambria Math" charset="0"/>
                            </a:rPr>
                          </m:ctrlPr>
                        </m:dPr>
                        <m:e>
                          <m:r>
                            <a:rPr lang="en-US" altLang="zh-CN" i="1">
                              <a:effectLst/>
                              <a:latin typeface="Cambria Math" charset="0"/>
                              <a:ea typeface="宋体" charset="-122"/>
                            </a:rPr>
                            <m:t>𝑊</m:t>
                          </m:r>
                          <m:r>
                            <a:rPr lang="en-US" altLang="zh-CN" i="1">
                              <a:effectLst/>
                              <a:latin typeface="Cambria Math" charset="0"/>
                              <a:ea typeface="宋体" charset="-122"/>
                            </a:rPr>
                            <m:t>×</m:t>
                          </m:r>
                          <m:sSub>
                            <m:sSubPr>
                              <m:ctrlPr>
                                <a:rPr lang="zh-CN" altLang="zh-CN" i="1">
                                  <a:effectLst/>
                                  <a:latin typeface="Cambria Math" charset="0"/>
                                  <a:ea typeface="Cambria Math" charset="0"/>
                                </a:rPr>
                              </m:ctrlPr>
                            </m:sSubPr>
                            <m:e>
                              <m:r>
                                <a:rPr lang="en-US" altLang="zh-CN" i="1">
                                  <a:effectLst/>
                                  <a:latin typeface="Cambria Math" charset="0"/>
                                  <a:ea typeface="宋体" charset="-122"/>
                                </a:rPr>
                                <m:t>𝑥</m:t>
                              </m:r>
                            </m:e>
                            <m:sub>
                              <m:r>
                                <a:rPr lang="en-US" altLang="zh-CN" i="1">
                                  <a:effectLst/>
                                  <a:latin typeface="Cambria Math" charset="0"/>
                                  <a:ea typeface="宋体" charset="-122"/>
                                </a:rPr>
                                <m:t>𝑡</m:t>
                              </m:r>
                            </m:sub>
                          </m:sSub>
                          <m:r>
                            <a:rPr lang="en-US" altLang="zh-CN" i="1">
                              <a:effectLst/>
                              <a:latin typeface="Cambria Math" charset="0"/>
                              <a:ea typeface="宋体" charset="-122"/>
                            </a:rPr>
                            <m:t>+</m:t>
                          </m:r>
                          <m:r>
                            <a:rPr lang="en-US" altLang="zh-CN" i="1">
                              <a:effectLst/>
                              <a:latin typeface="Cambria Math" charset="0"/>
                              <a:ea typeface="宋体" charset="-122"/>
                            </a:rPr>
                            <m:t>𝑈</m:t>
                          </m:r>
                          <m:r>
                            <a:rPr lang="en-US" altLang="zh-CN" i="1">
                              <a:effectLst/>
                              <a:latin typeface="Cambria Math" charset="0"/>
                              <a:ea typeface="宋体" charset="-122"/>
                            </a:rPr>
                            <m:t>×</m:t>
                          </m:r>
                          <m:d>
                            <m:dPr>
                              <m:ctrlPr>
                                <a:rPr lang="zh-CN" altLang="zh-CN" i="1">
                                  <a:effectLst/>
                                  <a:latin typeface="Cambria Math" charset="0"/>
                                  <a:ea typeface="Cambria Math" charset="0"/>
                                </a:rPr>
                              </m:ctrlPr>
                            </m:dPr>
                            <m:e>
                              <m:sSub>
                                <m:sSubPr>
                                  <m:ctrlPr>
                                    <a:rPr lang="zh-CN" altLang="zh-CN" i="1">
                                      <a:effectLst/>
                                      <a:latin typeface="Cambria Math" charset="0"/>
                                      <a:ea typeface="Cambria Math" charset="0"/>
                                    </a:rPr>
                                  </m:ctrlPr>
                                </m:sSubPr>
                                <m:e>
                                  <m:r>
                                    <a:rPr lang="en-US" altLang="zh-CN" i="1">
                                      <a:effectLst/>
                                      <a:latin typeface="Cambria Math" charset="0"/>
                                      <a:ea typeface="宋体" charset="-122"/>
                                    </a:rPr>
                                    <m:t>𝑟</m:t>
                                  </m:r>
                                </m:e>
                                <m:sub>
                                  <m:r>
                                    <a:rPr lang="en-US" altLang="zh-CN" i="1">
                                      <a:effectLst/>
                                      <a:latin typeface="Cambria Math" charset="0"/>
                                      <a:ea typeface="宋体" charset="-122"/>
                                    </a:rPr>
                                    <m:t>𝑡</m:t>
                                  </m:r>
                                </m:sub>
                              </m:sSub>
                              <m:r>
                                <a:rPr lang="en-US" altLang="zh-CN" i="1">
                                  <a:effectLst/>
                                  <a:latin typeface="Cambria Math" charset="0"/>
                                  <a:ea typeface="宋体" charset="-122"/>
                                </a:rPr>
                                <m:t>⨀</m:t>
                              </m:r>
                              <m:sSub>
                                <m:sSubPr>
                                  <m:ctrlPr>
                                    <a:rPr lang="zh-CN" altLang="zh-CN" i="1">
                                      <a:effectLst/>
                                      <a:latin typeface="Cambria Math" charset="0"/>
                                      <a:ea typeface="Cambria Math" charset="0"/>
                                    </a:rPr>
                                  </m:ctrlPr>
                                </m:sSubPr>
                                <m:e>
                                  <m:r>
                                    <a:rPr lang="en-US" altLang="zh-CN" i="1">
                                      <a:effectLst/>
                                      <a:latin typeface="Cambria Math" charset="0"/>
                                      <a:ea typeface="宋体" charset="-122"/>
                                    </a:rPr>
                                    <m:t>h</m:t>
                                  </m:r>
                                </m:e>
                                <m:sub>
                                  <m:r>
                                    <a:rPr lang="en-US" altLang="zh-CN" i="1">
                                      <a:effectLst/>
                                      <a:latin typeface="Cambria Math" charset="0"/>
                                      <a:ea typeface="宋体" charset="-122"/>
                                    </a:rPr>
                                    <m:t>𝑡</m:t>
                                  </m:r>
                                  <m:r>
                                    <a:rPr lang="en-US" altLang="zh-CN" i="1">
                                      <a:effectLst/>
                                      <a:latin typeface="Cambria Math" charset="0"/>
                                      <a:ea typeface="宋体" charset="-122"/>
                                    </a:rPr>
                                    <m:t>−1</m:t>
                                  </m:r>
                                </m:sub>
                              </m:sSub>
                            </m:e>
                          </m:d>
                          <m:r>
                            <a:rPr lang="en-US" altLang="zh-CN" i="1">
                              <a:effectLst/>
                              <a:latin typeface="Cambria Math" charset="0"/>
                              <a:ea typeface="宋体" charset="-122"/>
                            </a:rPr>
                            <m:t>+</m:t>
                          </m:r>
                          <m:r>
                            <a:rPr lang="en-US" altLang="zh-CN" i="1">
                              <a:effectLst/>
                              <a:latin typeface="Cambria Math" charset="0"/>
                              <a:ea typeface="宋体" charset="-122"/>
                            </a:rPr>
                            <m:t>𝑏</m:t>
                          </m:r>
                        </m:e>
                      </m:d>
                    </m:oMath>
                  </m:oMathPara>
                </a14:m>
                <a:endParaRPr lang="zh-CN" altLang="zh-CN" sz="2400" dirty="0">
                  <a:effectLst/>
                  <a:latin typeface="Times New Roman" charset="0"/>
                  <a:ea typeface="宋体" charset="-122"/>
                </a:endParaRPr>
              </a:p>
            </p:txBody>
          </p:sp>
        </mc:Choice>
        <mc:Fallback xmlns="">
          <p:sp>
            <p:nvSpPr>
              <p:cNvPr id="25" name="矩形 24"/>
              <p:cNvSpPr>
                <a:spLocks noRot="1" noChangeAspect="1" noMove="1" noResize="1" noEditPoints="1" noAdjustHandles="1" noChangeArrowheads="1" noChangeShapeType="1" noTextEdit="1"/>
              </p:cNvSpPr>
              <p:nvPr/>
            </p:nvSpPr>
            <p:spPr>
              <a:xfrm>
                <a:off x="6560953" y="3731035"/>
                <a:ext cx="6096000" cy="381643"/>
              </a:xfrm>
              <a:prstGeom prst="rect">
                <a:avLst/>
              </a:prstGeom>
              <a:blipFill rotWithShape="0">
                <a:blip r:embed="rId8"/>
                <a:stretch>
                  <a:fillRect b="-31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8776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编号占位符 7"/>
          <p:cNvSpPr>
            <a:spLocks noGrp="1"/>
          </p:cNvSpPr>
          <p:nvPr>
            <p:ph type="sldNum" sz="quarter" idx="12"/>
          </p:nvPr>
        </p:nvSpPr>
        <p:spPr>
          <a:xfrm>
            <a:off x="9436100" y="6468534"/>
            <a:ext cx="2743200" cy="365125"/>
          </a:xfrm>
        </p:spPr>
        <p:txBody>
          <a:bodyPr/>
          <a:lstStyle/>
          <a:p>
            <a:fld id="{B1617117-7D68-9B4C-822E-BC3CF6BA9454}" type="slidenum">
              <a:rPr kumimoji="1" lang="zh-CN" altLang="en-US" sz="1800" b="1" smtClean="0">
                <a:solidFill>
                  <a:schemeClr val="tx1"/>
                </a:solidFill>
              </a:rPr>
              <a:t>9</a:t>
            </a:fld>
            <a:endParaRPr kumimoji="1" lang="zh-CN" altLang="en-US" sz="1800" b="1">
              <a:solidFill>
                <a:schemeClr val="tx1"/>
              </a:solidFill>
            </a:endParaRPr>
          </a:p>
        </p:txBody>
      </p:sp>
      <p:grpSp>
        <p:nvGrpSpPr>
          <p:cNvPr id="9" name="组 8"/>
          <p:cNvGrpSpPr/>
          <p:nvPr/>
        </p:nvGrpSpPr>
        <p:grpSpPr>
          <a:xfrm>
            <a:off x="0" y="69057"/>
            <a:ext cx="12192000" cy="662781"/>
            <a:chOff x="0" y="69057"/>
            <a:chExt cx="12192000" cy="662781"/>
          </a:xfrm>
        </p:grpSpPr>
        <p:cxnSp>
          <p:nvCxnSpPr>
            <p:cNvPr id="10" name="直线连接符 9"/>
            <p:cNvCxnSpPr/>
            <p:nvPr/>
          </p:nvCxnSpPr>
          <p:spPr>
            <a:xfrm flipV="1">
              <a:off x="0" y="719138"/>
              <a:ext cx="12192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3" descr="左右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69057"/>
              <a:ext cx="2514600" cy="60325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矩形 11"/>
          <p:cNvSpPr/>
          <p:nvPr/>
        </p:nvSpPr>
        <p:spPr>
          <a:xfrm>
            <a:off x="0" y="6112934"/>
            <a:ext cx="121920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dirty="0" smtClean="0">
              <a:latin typeface="Microsoft YaHei" charset="-122"/>
              <a:ea typeface="Microsoft YaHei" charset="-122"/>
              <a:cs typeface="Microsoft YaHei" charset="-122"/>
            </a:endParaRPr>
          </a:p>
          <a:p>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                                               基于小波变换与循环神经网络的在线手写签名识别方法</a:t>
            </a:r>
          </a:p>
          <a:p>
            <a:pPr algn="ctr"/>
            <a:endParaRPr kumimoji="1" lang="zh-CN" altLang="en-US" dirty="0"/>
          </a:p>
        </p:txBody>
      </p:sp>
      <p:sp>
        <p:nvSpPr>
          <p:cNvPr id="13" name="文本框 12"/>
          <p:cNvSpPr txBox="1"/>
          <p:nvPr/>
        </p:nvSpPr>
        <p:spPr>
          <a:xfrm>
            <a:off x="186267" y="109072"/>
            <a:ext cx="2339102" cy="523220"/>
          </a:xfrm>
          <a:prstGeom prst="rect">
            <a:avLst/>
          </a:prstGeom>
          <a:noFill/>
        </p:spPr>
        <p:txBody>
          <a:bodyPr wrap="none" rtlCol="0">
            <a:spAutoFit/>
          </a:bodyPr>
          <a:lstStyle/>
          <a:p>
            <a:r>
              <a:rPr kumimoji="1" lang="zh-CN" altLang="en-US" sz="2800" b="1" smtClean="0"/>
              <a:t>循环神经网络</a:t>
            </a:r>
            <a:endParaRPr kumimoji="1" lang="zh-CN" altLang="en-US" sz="2800" b="1"/>
          </a:p>
        </p:txBody>
      </p:sp>
      <p:sp>
        <p:nvSpPr>
          <p:cNvPr id="14" name="文本框 13"/>
          <p:cNvSpPr txBox="1"/>
          <p:nvPr/>
        </p:nvSpPr>
        <p:spPr>
          <a:xfrm>
            <a:off x="1355818" y="1157196"/>
            <a:ext cx="6394699" cy="461665"/>
          </a:xfrm>
          <a:prstGeom prst="rect">
            <a:avLst/>
          </a:prstGeom>
          <a:noFill/>
        </p:spPr>
        <p:txBody>
          <a:bodyPr wrap="none" rtlCol="0">
            <a:spAutoFit/>
          </a:bodyPr>
          <a:lstStyle/>
          <a:p>
            <a:pPr marL="285750" indent="-285750">
              <a:buFont typeface="Wingdings" charset="2"/>
              <a:buChar char="Ø"/>
            </a:pPr>
            <a:r>
              <a:rPr kumimoji="1" lang="zh-CN" altLang="en-US" sz="2400" dirty="0" smtClean="0">
                <a:latin typeface="Microsoft YaHei" charset="-122"/>
                <a:ea typeface="Microsoft YaHei" charset="-122"/>
                <a:cs typeface="Microsoft YaHei" charset="-122"/>
              </a:rPr>
              <a:t>网络通过三元组输入进行训练，损失函数为</a:t>
            </a:r>
            <a:r>
              <a:rPr kumimoji="1" lang="en-US" altLang="zh-CN" sz="2400" dirty="0" smtClean="0">
                <a:latin typeface="Microsoft YaHei" charset="-122"/>
                <a:ea typeface="Microsoft YaHei" charset="-122"/>
                <a:cs typeface="Microsoft YaHei" charset="-122"/>
              </a:rPr>
              <a:t>:</a:t>
            </a:r>
            <a:endParaRPr kumimoji="1" lang="zh-CN" altLang="en-US" sz="2400" dirty="0">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15" name="矩形 14"/>
              <p:cNvSpPr/>
              <p:nvPr/>
            </p:nvSpPr>
            <p:spPr>
              <a:xfrm>
                <a:off x="2929467" y="1951886"/>
                <a:ext cx="7061200" cy="8712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charset="0"/>
                        </a:rPr>
                        <m:t>𝐿</m:t>
                      </m:r>
                      <m:r>
                        <a:rPr lang="zh-CN" altLang="en-US" i="0">
                          <a:latin typeface="Cambria Math" charset="0"/>
                        </a:rPr>
                        <m:t>= </m:t>
                      </m:r>
                      <m:nary>
                        <m:naryPr>
                          <m:chr m:val="∑"/>
                          <m:limLoc m:val="undOvr"/>
                          <m:ctrlPr>
                            <a:rPr lang="zh-CN" altLang="en-US" i="1">
                              <a:latin typeface="Cambria Math" charset="0"/>
                            </a:rPr>
                          </m:ctrlPr>
                        </m:naryPr>
                        <m:sub>
                          <m:r>
                            <a:rPr lang="zh-CN" altLang="en-US" i="1">
                              <a:latin typeface="Cambria Math" charset="0"/>
                            </a:rPr>
                            <m:t>𝑖</m:t>
                          </m:r>
                        </m:sub>
                        <m:sup>
                          <m:r>
                            <a:rPr lang="zh-CN" altLang="en-US" i="1">
                              <a:latin typeface="Cambria Math" charset="0"/>
                            </a:rPr>
                            <m:t>𝑁</m:t>
                          </m:r>
                        </m:sup>
                        <m:e>
                          <m:d>
                            <m:dPr>
                              <m:begChr m:val=""/>
                              <m:ctrlPr>
                                <a:rPr lang="zh-CN" altLang="en-US" i="1">
                                  <a:latin typeface="Cambria Math" charset="0"/>
                                </a:rPr>
                              </m:ctrlPr>
                            </m:dPr>
                            <m:e>
                              <m:r>
                                <a:rPr lang="zh-CN" altLang="en-US" i="1">
                                  <a:latin typeface="Cambria Math" charset="0"/>
                                </a:rPr>
                                <m:t>𝑚𝑎</m:t>
                              </m:r>
                              <m:func>
                                <m:funcPr>
                                  <m:ctrlPr>
                                    <a:rPr lang="zh-CN" altLang="en-US" i="1">
                                      <a:latin typeface="Cambria Math" charset="0"/>
                                    </a:rPr>
                                  </m:ctrlPr>
                                </m:funcPr>
                                <m:fName>
                                  <m:r>
                                    <a:rPr lang="zh-CN" altLang="en-US" i="1">
                                      <a:latin typeface="Cambria Math" charset="0"/>
                                    </a:rPr>
                                    <m:t>𝑥</m:t>
                                  </m:r>
                                </m:fName>
                                <m:e>
                                  <m:r>
                                    <a:rPr lang="zh-CN" altLang="en-US" i="0">
                                      <a:latin typeface="Cambria Math" charset="0"/>
                                    </a:rPr>
                                    <m:t>(</m:t>
                                  </m:r>
                                </m:e>
                              </m:func>
                              <m:sSubSup>
                                <m:sSubSupPr>
                                  <m:ctrlPr>
                                    <a:rPr lang="zh-CN" altLang="en-US" i="1">
                                      <a:latin typeface="Cambria Math" charset="0"/>
                                    </a:rPr>
                                  </m:ctrlPr>
                                </m:sSubSupPr>
                                <m:e>
                                  <m:d>
                                    <m:dPr>
                                      <m:begChr m:val="‖"/>
                                      <m:endChr m:val="‖"/>
                                      <m:ctrlPr>
                                        <a:rPr lang="zh-CN" altLang="en-US" i="1">
                                          <a:latin typeface="Cambria Math" charset="0"/>
                                        </a:rPr>
                                      </m:ctrlPr>
                                    </m:dPr>
                                    <m:e>
                                      <m:r>
                                        <a:rPr lang="zh-CN" altLang="en-US" i="1">
                                          <a:latin typeface="Cambria Math" charset="0"/>
                                        </a:rPr>
                                        <m:t>𝑓</m:t>
                                      </m:r>
                                      <m:d>
                                        <m:dPr>
                                          <m:ctrlPr>
                                            <a:rPr lang="zh-CN" altLang="en-US" i="1">
                                              <a:latin typeface="Cambria Math" charset="0"/>
                                            </a:rPr>
                                          </m:ctrlPr>
                                        </m:dPr>
                                        <m:e>
                                          <m:sSubSup>
                                            <m:sSubSupPr>
                                              <m:ctrlPr>
                                                <a:rPr lang="zh-CN" altLang="en-US" i="1">
                                                  <a:latin typeface="Cambria Math" charset="0"/>
                                                </a:rPr>
                                              </m:ctrlPr>
                                            </m:sSubSupPr>
                                            <m:e>
                                              <m:r>
                                                <a:rPr lang="zh-CN" altLang="en-US" i="1">
                                                  <a:latin typeface="Cambria Math" charset="0"/>
                                                </a:rPr>
                                                <m:t>𝑠</m:t>
                                              </m:r>
                                            </m:e>
                                            <m:sub>
                                              <m:r>
                                                <a:rPr lang="zh-CN" altLang="en-US" i="1">
                                                  <a:latin typeface="Cambria Math" charset="0"/>
                                                </a:rPr>
                                                <m:t>𝑖</m:t>
                                              </m:r>
                                            </m:sub>
                                            <m:sup>
                                              <m:r>
                                                <a:rPr lang="zh-CN" altLang="en-US" i="1">
                                                  <a:latin typeface="Cambria Math" charset="0"/>
                                                </a:rPr>
                                                <m:t>𝑎</m:t>
                                              </m:r>
                                            </m:sup>
                                          </m:sSubSup>
                                        </m:e>
                                      </m:d>
                                      <m:r>
                                        <a:rPr lang="zh-CN" altLang="en-US" i="0">
                                          <a:latin typeface="Cambria Math" charset="0"/>
                                        </a:rPr>
                                        <m:t>−</m:t>
                                      </m:r>
                                      <m:r>
                                        <a:rPr lang="zh-CN" altLang="en-US" i="1">
                                          <a:latin typeface="Cambria Math" charset="0"/>
                                        </a:rPr>
                                        <m:t>𝑓</m:t>
                                      </m:r>
                                      <m:d>
                                        <m:dPr>
                                          <m:ctrlPr>
                                            <a:rPr lang="zh-CN" altLang="en-US" i="1">
                                              <a:latin typeface="Cambria Math" charset="0"/>
                                            </a:rPr>
                                          </m:ctrlPr>
                                        </m:dPr>
                                        <m:e>
                                          <m:sSubSup>
                                            <m:sSubSupPr>
                                              <m:ctrlPr>
                                                <a:rPr lang="zh-CN" altLang="en-US" i="1">
                                                  <a:latin typeface="Cambria Math" charset="0"/>
                                                </a:rPr>
                                              </m:ctrlPr>
                                            </m:sSubSupPr>
                                            <m:e>
                                              <m:r>
                                                <a:rPr lang="zh-CN" altLang="en-US" i="1">
                                                  <a:latin typeface="Cambria Math" charset="0"/>
                                                </a:rPr>
                                                <m:t>𝑠</m:t>
                                              </m:r>
                                            </m:e>
                                            <m:sub>
                                              <m:r>
                                                <a:rPr lang="zh-CN" altLang="en-US" i="1">
                                                  <a:latin typeface="Cambria Math" charset="0"/>
                                                </a:rPr>
                                                <m:t>𝑖</m:t>
                                              </m:r>
                                            </m:sub>
                                            <m:sup>
                                              <m:r>
                                                <a:rPr lang="zh-CN" altLang="en-US" i="1">
                                                  <a:latin typeface="Cambria Math" charset="0"/>
                                                </a:rPr>
                                                <m:t>𝑝</m:t>
                                              </m:r>
                                            </m:sup>
                                          </m:sSubSup>
                                        </m:e>
                                      </m:d>
                                    </m:e>
                                  </m:d>
                                </m:e>
                                <m:sub>
                                  <m:r>
                                    <a:rPr lang="zh-CN" altLang="en-US" i="0">
                                      <a:latin typeface="Cambria Math" charset="0"/>
                                    </a:rPr>
                                    <m:t>2</m:t>
                                  </m:r>
                                </m:sub>
                                <m:sup>
                                  <m:r>
                                    <a:rPr lang="zh-CN" altLang="en-US" i="0">
                                      <a:latin typeface="Cambria Math" charset="0"/>
                                    </a:rPr>
                                    <m:t>2</m:t>
                                  </m:r>
                                </m:sup>
                              </m:sSubSup>
                              <m:r>
                                <a:rPr lang="zh-CN" altLang="en-US" i="0">
                                  <a:latin typeface="Cambria Math" charset="0"/>
                                </a:rPr>
                                <m:t>− </m:t>
                              </m:r>
                              <m:sSubSup>
                                <m:sSubSupPr>
                                  <m:ctrlPr>
                                    <a:rPr lang="zh-CN" altLang="en-US" i="1">
                                      <a:latin typeface="Cambria Math" charset="0"/>
                                    </a:rPr>
                                  </m:ctrlPr>
                                </m:sSubSupPr>
                                <m:e>
                                  <m:d>
                                    <m:dPr>
                                      <m:begChr m:val="‖"/>
                                      <m:endChr m:val="‖"/>
                                      <m:ctrlPr>
                                        <a:rPr lang="zh-CN" altLang="en-US" i="1">
                                          <a:latin typeface="Cambria Math" charset="0"/>
                                        </a:rPr>
                                      </m:ctrlPr>
                                    </m:dPr>
                                    <m:e>
                                      <m:r>
                                        <a:rPr lang="zh-CN" altLang="en-US" i="1">
                                          <a:latin typeface="Cambria Math" charset="0"/>
                                        </a:rPr>
                                        <m:t>𝑓</m:t>
                                      </m:r>
                                      <m:d>
                                        <m:dPr>
                                          <m:ctrlPr>
                                            <a:rPr lang="zh-CN" altLang="en-US" i="1">
                                              <a:latin typeface="Cambria Math" charset="0"/>
                                            </a:rPr>
                                          </m:ctrlPr>
                                        </m:dPr>
                                        <m:e>
                                          <m:sSubSup>
                                            <m:sSubSupPr>
                                              <m:ctrlPr>
                                                <a:rPr lang="zh-CN" altLang="en-US" i="1">
                                                  <a:latin typeface="Cambria Math" charset="0"/>
                                                </a:rPr>
                                              </m:ctrlPr>
                                            </m:sSubSupPr>
                                            <m:e>
                                              <m:r>
                                                <a:rPr lang="zh-CN" altLang="en-US" i="1">
                                                  <a:latin typeface="Cambria Math" charset="0"/>
                                                </a:rPr>
                                                <m:t>𝑠</m:t>
                                              </m:r>
                                            </m:e>
                                            <m:sub>
                                              <m:r>
                                                <a:rPr lang="zh-CN" altLang="en-US" i="1">
                                                  <a:latin typeface="Cambria Math" charset="0"/>
                                                </a:rPr>
                                                <m:t>𝑖</m:t>
                                              </m:r>
                                            </m:sub>
                                            <m:sup>
                                              <m:r>
                                                <a:rPr lang="zh-CN" altLang="en-US" i="1">
                                                  <a:latin typeface="Cambria Math" charset="0"/>
                                                </a:rPr>
                                                <m:t>𝑎</m:t>
                                              </m:r>
                                            </m:sup>
                                          </m:sSubSup>
                                        </m:e>
                                      </m:d>
                                      <m:r>
                                        <a:rPr lang="zh-CN" altLang="en-US" i="0">
                                          <a:latin typeface="Cambria Math" charset="0"/>
                                        </a:rPr>
                                        <m:t>−</m:t>
                                      </m:r>
                                      <m:r>
                                        <a:rPr lang="zh-CN" altLang="en-US" i="1">
                                          <a:latin typeface="Cambria Math" charset="0"/>
                                        </a:rPr>
                                        <m:t>𝑓</m:t>
                                      </m:r>
                                      <m:d>
                                        <m:dPr>
                                          <m:ctrlPr>
                                            <a:rPr lang="zh-CN" altLang="en-US" i="1">
                                              <a:latin typeface="Cambria Math" charset="0"/>
                                            </a:rPr>
                                          </m:ctrlPr>
                                        </m:dPr>
                                        <m:e>
                                          <m:sSubSup>
                                            <m:sSubSupPr>
                                              <m:ctrlPr>
                                                <a:rPr lang="zh-CN" altLang="en-US" i="1">
                                                  <a:latin typeface="Cambria Math" charset="0"/>
                                                </a:rPr>
                                              </m:ctrlPr>
                                            </m:sSubSupPr>
                                            <m:e>
                                              <m:r>
                                                <a:rPr lang="zh-CN" altLang="en-US" i="1">
                                                  <a:latin typeface="Cambria Math" charset="0"/>
                                                </a:rPr>
                                                <m:t>𝑠</m:t>
                                              </m:r>
                                            </m:e>
                                            <m:sub>
                                              <m:r>
                                                <a:rPr lang="zh-CN" altLang="en-US" i="1">
                                                  <a:latin typeface="Cambria Math" charset="0"/>
                                                </a:rPr>
                                                <m:t>𝑖</m:t>
                                              </m:r>
                                            </m:sub>
                                            <m:sup>
                                              <m:r>
                                                <a:rPr lang="zh-CN" altLang="en-US" i="1">
                                                  <a:latin typeface="Cambria Math" charset="0"/>
                                                </a:rPr>
                                                <m:t>𝑛</m:t>
                                              </m:r>
                                            </m:sup>
                                          </m:sSubSup>
                                        </m:e>
                                      </m:d>
                                    </m:e>
                                  </m:d>
                                </m:e>
                                <m:sub>
                                  <m:r>
                                    <a:rPr lang="zh-CN" altLang="en-US" i="0">
                                      <a:latin typeface="Cambria Math" charset="0"/>
                                    </a:rPr>
                                    <m:t>2</m:t>
                                  </m:r>
                                </m:sub>
                                <m:sup>
                                  <m:r>
                                    <a:rPr lang="zh-CN" altLang="en-US" i="0">
                                      <a:latin typeface="Cambria Math" charset="0"/>
                                    </a:rPr>
                                    <m:t>2</m:t>
                                  </m:r>
                                </m:sup>
                              </m:sSubSup>
                              <m:r>
                                <a:rPr lang="zh-CN" altLang="en-US" i="0">
                                  <a:latin typeface="Cambria Math" charset="0"/>
                                </a:rPr>
                                <m:t>+ </m:t>
                              </m:r>
                              <m:r>
                                <a:rPr lang="zh-CN" altLang="en-US" i="1">
                                  <a:latin typeface="Cambria Math" charset="0"/>
                                </a:rPr>
                                <m:t>𝛼</m:t>
                              </m:r>
                              <m:r>
                                <a:rPr lang="zh-CN" altLang="en-US" i="0">
                                  <a:latin typeface="Cambria Math" charset="0"/>
                                </a:rPr>
                                <m:t>, 0</m:t>
                              </m:r>
                            </m:e>
                          </m:d>
                        </m:e>
                      </m:nary>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2929467" y="1951886"/>
                <a:ext cx="7061200" cy="871264"/>
              </a:xfrm>
              <a:prstGeom prst="rect">
                <a:avLst/>
              </a:prstGeom>
              <a:blipFill rotWithShape="0">
                <a:blip r:embed="rId3"/>
                <a:stretch>
                  <a:fillRect/>
                </a:stretch>
              </a:blipFill>
            </p:spPr>
            <p:txBody>
              <a:bodyPr/>
              <a:lstStyle/>
              <a:p>
                <a:r>
                  <a:rPr lang="zh-CN" altLang="en-US">
                    <a:noFill/>
                  </a:rPr>
                  <a:t> </a:t>
                </a:r>
              </a:p>
            </p:txBody>
          </p:sp>
        </mc:Fallback>
      </mc:AlternateContent>
      <p:pic>
        <p:nvPicPr>
          <p:cNvPr id="18" name="图片 17"/>
          <p:cNvPicPr>
            <a:picLocks noChangeAspect="1"/>
          </p:cNvPicPr>
          <p:nvPr/>
        </p:nvPicPr>
        <p:blipFill>
          <a:blip r:embed="rId4">
            <a:clrChange>
              <a:clrFrom>
                <a:srgbClr val="FFFFFF"/>
              </a:clrFrom>
              <a:clrTo>
                <a:srgbClr val="FFFFFF">
                  <a:alpha val="0"/>
                </a:srgbClr>
              </a:clrTo>
            </a:clrChange>
          </a:blip>
          <a:stretch>
            <a:fillRect/>
          </a:stretch>
        </p:blipFill>
        <p:spPr>
          <a:xfrm>
            <a:off x="2178225" y="3253267"/>
            <a:ext cx="7835549" cy="2139494"/>
          </a:xfrm>
          <a:prstGeom prst="rect">
            <a:avLst/>
          </a:prstGeom>
        </p:spPr>
      </p:pic>
    </p:spTree>
    <p:extLst>
      <p:ext uri="{BB962C8B-B14F-4D97-AF65-F5344CB8AC3E}">
        <p14:creationId xmlns:p14="http://schemas.microsoft.com/office/powerpoint/2010/main" val="1887985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5601</TotalTime>
  <Words>1375</Words>
  <Application>Microsoft Macintosh PowerPoint</Application>
  <PresentationFormat>宽屏</PresentationFormat>
  <Paragraphs>200</Paragraphs>
  <Slides>19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Cambria Math</vt:lpstr>
      <vt:lpstr>DengXian</vt:lpstr>
      <vt:lpstr>DengXian Light</vt:lpstr>
      <vt:lpstr>Microsoft YaHei</vt:lpstr>
      <vt:lpstr>Times New Roman</vt:lpstr>
      <vt:lpstr>Wingdings</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33</cp:revision>
  <cp:lastPrinted>2018-05-22T14:08:42Z</cp:lastPrinted>
  <dcterms:created xsi:type="dcterms:W3CDTF">2018-05-22T01:01:51Z</dcterms:created>
  <dcterms:modified xsi:type="dcterms:W3CDTF">2018-06-13T01:26:57Z</dcterms:modified>
</cp:coreProperties>
</file>