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64" r:id="rId5"/>
    <p:sldId id="265" r:id="rId6"/>
    <p:sldId id="269" r:id="rId7"/>
    <p:sldId id="270" r:id="rId8"/>
    <p:sldId id="266" r:id="rId9"/>
    <p:sldId id="258" r:id="rId10"/>
    <p:sldId id="262" r:id="rId11"/>
    <p:sldId id="263" r:id="rId12"/>
    <p:sldId id="268" r:id="rId13"/>
    <p:sldId id="271" r:id="rId14"/>
    <p:sldId id="272"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31929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52641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80744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33862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154853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7471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395014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53475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06129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81616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02DCF75-FE66-4E85-B0DC-85528CA6431B}" type="datetimeFigureOut">
              <a:rPr lang="zh-CN" altLang="en-US" smtClean="0"/>
              <a:t>2018/6/19/Tue</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72645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DCF75-FE66-4E85-B0DC-85528CA6431B}" type="datetimeFigureOut">
              <a:rPr lang="zh-CN" altLang="en-US" smtClean="0"/>
              <a:t>2018/6/19/Tue</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E2973-49DE-479B-B42F-65280298907C}" type="slidenum">
              <a:rPr lang="zh-CN" altLang="en-US" smtClean="0"/>
              <a:t>‹#›</a:t>
            </a:fld>
            <a:endParaRPr lang="zh-CN" altLang="en-US"/>
          </a:p>
        </p:txBody>
      </p:sp>
    </p:spTree>
    <p:extLst>
      <p:ext uri="{BB962C8B-B14F-4D97-AF65-F5344CB8AC3E}">
        <p14:creationId xmlns:p14="http://schemas.microsoft.com/office/powerpoint/2010/main" val="242153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
            </a:r>
            <a:br>
              <a:rPr lang="zh-CN" altLang="en-US" dirty="0"/>
            </a:br>
            <a:r>
              <a:rPr lang="zh-CN" altLang="en-US" dirty="0"/>
              <a:t/>
            </a:r>
            <a:br>
              <a:rPr lang="zh-CN" altLang="en-US" dirty="0"/>
            </a:br>
            <a:r>
              <a:rPr lang="en-US" altLang="zh-CN" dirty="0"/>
              <a:t> </a:t>
            </a:r>
            <a:r>
              <a:rPr lang="zh-CN" altLang="en-US" dirty="0"/>
              <a:t/>
            </a:r>
            <a:br>
              <a:rPr lang="zh-CN" altLang="en-US" dirty="0"/>
            </a:br>
            <a:r>
              <a:rPr lang="zh-CN" altLang="en-US" dirty="0"/>
              <a:t/>
            </a:r>
            <a:br>
              <a:rPr lang="zh-CN" altLang="en-US" dirty="0"/>
            </a:br>
            <a:r>
              <a:rPr lang="en-US" altLang="zh-CN" dirty="0"/>
              <a:t> </a:t>
            </a:r>
            <a:r>
              <a:rPr lang="en-US" altLang="zh-CN" b="1" dirty="0"/>
              <a:t>DEEP CONVOLUTIONAL NEURAL NETWORK </a:t>
            </a:r>
            <a:endParaRPr lang="zh-CN" altLang="en-US" dirty="0"/>
          </a:p>
        </p:txBody>
      </p:sp>
      <p:sp>
        <p:nvSpPr>
          <p:cNvPr id="3" name="副标题 2"/>
          <p:cNvSpPr>
            <a:spLocks noGrp="1"/>
          </p:cNvSpPr>
          <p:nvPr>
            <p:ph type="subTitle" idx="1"/>
          </p:nvPr>
        </p:nvSpPr>
        <p:spPr/>
        <p:txBody>
          <a:bodyPr>
            <a:normAutofit fontScale="85000" lnSpcReduction="20000"/>
          </a:bodyPr>
          <a:lstStyle/>
          <a:p>
            <a:endParaRPr lang="zh-CN" altLang="en-US" dirty="0"/>
          </a:p>
          <a:p>
            <a:endParaRPr lang="zh-CN" altLang="en-US" dirty="0"/>
          </a:p>
          <a:p>
            <a:r>
              <a:rPr lang="en-US" altLang="zh-CN" sz="4400" dirty="0"/>
              <a:t> </a:t>
            </a:r>
            <a:r>
              <a:rPr lang="en-US" altLang="zh-CN" sz="4400" b="1" dirty="0"/>
              <a:t>FOR RECOGNIZING CHINESE HANDWRITTEN CHARACTERS </a:t>
            </a:r>
            <a:endParaRPr lang="zh-CN" altLang="en-US" sz="4400" dirty="0"/>
          </a:p>
        </p:txBody>
      </p:sp>
    </p:spTree>
    <p:extLst>
      <p:ext uri="{BB962C8B-B14F-4D97-AF65-F5344CB8AC3E}">
        <p14:creationId xmlns:p14="http://schemas.microsoft.com/office/powerpoint/2010/main" val="199635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Batchsize</a:t>
            </a:r>
            <a:endParaRPr lang="zh-CN" altLang="en-US" dirty="0"/>
          </a:p>
        </p:txBody>
      </p:sp>
      <p:sp>
        <p:nvSpPr>
          <p:cNvPr id="3" name="内容占位符 2"/>
          <p:cNvSpPr>
            <a:spLocks noGrp="1"/>
          </p:cNvSpPr>
          <p:nvPr>
            <p:ph idx="1"/>
          </p:nvPr>
        </p:nvSpPr>
        <p:spPr/>
        <p:txBody>
          <a:bodyPr/>
          <a:lstStyle/>
          <a:p>
            <a:r>
              <a:rPr lang="zh-CN" altLang="en-US" dirty="0" smtClean="0"/>
              <a:t>对训练模型有一定影响</a:t>
            </a:r>
            <a:endParaRPr lang="en-US" altLang="zh-CN" dirty="0" smtClean="0"/>
          </a:p>
          <a:p>
            <a:r>
              <a:rPr lang="zh-CN" altLang="en-US" dirty="0" smtClean="0"/>
              <a:t>参考在其他数据上的结果选取</a:t>
            </a:r>
            <a:r>
              <a:rPr lang="en-US" altLang="zh-CN" dirty="0" smtClean="0"/>
              <a:t>16</a:t>
            </a:r>
            <a:r>
              <a:rPr lang="zh-CN" altLang="en-US" dirty="0" smtClean="0"/>
              <a:t>，</a:t>
            </a:r>
            <a:r>
              <a:rPr lang="en-US" altLang="zh-CN" dirty="0" err="1" smtClean="0"/>
              <a:t>batchsize</a:t>
            </a:r>
            <a:r>
              <a:rPr lang="en-US" altLang="zh-CN" dirty="0" smtClean="0"/>
              <a:t>=8</a:t>
            </a:r>
            <a:r>
              <a:rPr lang="zh-CN" altLang="en-US" dirty="0" smtClean="0"/>
              <a:t>时结果震荡更明显。</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771" y="2835275"/>
            <a:ext cx="7096125" cy="3476625"/>
          </a:xfrm>
          <a:prstGeom prst="rect">
            <a:avLst/>
          </a:prstGeom>
        </p:spPr>
      </p:pic>
    </p:spTree>
    <p:extLst>
      <p:ext uri="{BB962C8B-B14F-4D97-AF65-F5344CB8AC3E}">
        <p14:creationId xmlns:p14="http://schemas.microsoft.com/office/powerpoint/2010/main" val="35186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deeper</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卷积</a:t>
            </a:r>
            <a:r>
              <a:rPr lang="en-US" altLang="zh-CN" dirty="0" smtClean="0"/>
              <a:t>+2</a:t>
            </a:r>
            <a:r>
              <a:rPr lang="zh-CN" altLang="en-US" dirty="0" smtClean="0"/>
              <a:t>池化 </a:t>
            </a:r>
            <a:r>
              <a:rPr lang="en-US" altLang="zh-CN" dirty="0" smtClean="0"/>
              <a:t>vs 3</a:t>
            </a:r>
            <a:r>
              <a:rPr lang="zh-CN" altLang="en-US" dirty="0" smtClean="0"/>
              <a:t>卷积（并增加卷积核的个数）</a:t>
            </a:r>
            <a:r>
              <a:rPr lang="en-US" altLang="zh-CN" dirty="0" smtClean="0"/>
              <a:t>+3</a:t>
            </a:r>
            <a:r>
              <a:rPr lang="zh-CN" altLang="en-US" dirty="0" smtClean="0"/>
              <a:t>池化</a:t>
            </a:r>
            <a:endParaRPr lang="en-US" altLang="zh-CN" dirty="0" smtClean="0"/>
          </a:p>
          <a:p>
            <a:r>
              <a:rPr lang="zh-CN" altLang="en-US" dirty="0" smtClean="0"/>
              <a:t>新卷积层的加入使提取特征能力更强</a:t>
            </a:r>
            <a:endParaRPr lang="en-US" altLang="zh-CN" dirty="0" smtClean="0"/>
          </a:p>
          <a:p>
            <a:r>
              <a:rPr lang="en-US" altLang="zh-CN" dirty="0" smtClean="0"/>
              <a:t>10</a:t>
            </a:r>
            <a:r>
              <a:rPr lang="zh-CN" altLang="en-US" dirty="0" smtClean="0"/>
              <a:t>个</a:t>
            </a:r>
            <a:r>
              <a:rPr lang="en-US" altLang="zh-CN" dirty="0" smtClean="0"/>
              <a:t>epoch</a:t>
            </a:r>
            <a:r>
              <a:rPr lang="zh-CN" altLang="en-US" dirty="0" smtClean="0"/>
              <a:t>后</a:t>
            </a:r>
            <a:r>
              <a:rPr lang="en-US" altLang="zh-CN" dirty="0" err="1" smtClean="0"/>
              <a:t>val_acc</a:t>
            </a:r>
            <a:r>
              <a:rPr lang="en-US" altLang="zh-CN" dirty="0" smtClean="0"/>
              <a:t>=0.45</a:t>
            </a:r>
            <a:r>
              <a:rPr lang="zh-CN" altLang="en-US" dirty="0" smtClean="0"/>
              <a:t>并进入局部最优</a:t>
            </a:r>
            <a:endParaRPr lang="en-US" altLang="zh-CN" dirty="0" smtClean="0"/>
          </a:p>
          <a:p>
            <a:r>
              <a:rPr lang="en-US" altLang="zh-CN" dirty="0" smtClean="0"/>
              <a:t>10</a:t>
            </a:r>
            <a:r>
              <a:rPr lang="zh-CN" altLang="en-US" dirty="0" smtClean="0"/>
              <a:t>个</a:t>
            </a:r>
            <a:r>
              <a:rPr lang="en-US" altLang="zh-CN" dirty="0" smtClean="0"/>
              <a:t>epoch</a:t>
            </a:r>
            <a:r>
              <a:rPr lang="zh-CN" altLang="en-US" dirty="0" smtClean="0"/>
              <a:t>后</a:t>
            </a:r>
            <a:r>
              <a:rPr lang="en-US" altLang="zh-CN" dirty="0" err="1" smtClean="0"/>
              <a:t>val_acc</a:t>
            </a:r>
            <a:r>
              <a:rPr lang="en-US" altLang="zh-CN" dirty="0" smtClean="0"/>
              <a:t>=0.91</a:t>
            </a:r>
            <a:r>
              <a:rPr lang="zh-CN" altLang="en-US" dirty="0" smtClean="0"/>
              <a:t>也不再改善</a:t>
            </a:r>
            <a:endParaRPr lang="en-US" altLang="zh-CN" dirty="0" smtClean="0"/>
          </a:p>
          <a:p>
            <a:endParaRPr lang="en-US" altLang="zh-CN" dirty="0"/>
          </a:p>
          <a:p>
            <a:r>
              <a:rPr lang="zh-CN" altLang="en-US" dirty="0" smtClean="0"/>
              <a:t>在此数据集下两层卷积</a:t>
            </a:r>
            <a:r>
              <a:rPr lang="en-US" altLang="zh-CN" dirty="0" smtClean="0"/>
              <a:t>+</a:t>
            </a:r>
            <a:r>
              <a:rPr lang="zh-CN" altLang="en-US" dirty="0" smtClean="0"/>
              <a:t>池化明显不足</a:t>
            </a:r>
            <a:endParaRPr lang="en-US" altLang="zh-CN" dirty="0" smtClean="0"/>
          </a:p>
          <a:p>
            <a:r>
              <a:rPr lang="zh-CN" altLang="en-US" dirty="0" smtClean="0"/>
              <a:t>由于数据量较小，要注意过拟合</a:t>
            </a:r>
            <a:endParaRPr lang="zh-CN" altLang="en-US" dirty="0"/>
          </a:p>
        </p:txBody>
      </p:sp>
    </p:spTree>
    <p:extLst>
      <p:ext uri="{BB962C8B-B14F-4D97-AF65-F5344CB8AC3E}">
        <p14:creationId xmlns:p14="http://schemas.microsoft.com/office/powerpoint/2010/main" val="316738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验证模型（</a:t>
            </a:r>
            <a:r>
              <a:rPr lang="en-US" altLang="zh-CN" dirty="0" smtClean="0"/>
              <a:t>12</a:t>
            </a:r>
            <a:r>
              <a:rPr lang="zh-CN" altLang="en-US" dirty="0" smtClean="0"/>
              <a:t>个</a:t>
            </a:r>
            <a:r>
              <a:rPr lang="en-US" altLang="zh-CN" dirty="0" smtClean="0"/>
              <a:t>epoch</a:t>
            </a:r>
            <a:r>
              <a:rPr lang="zh-CN" altLang="en-US" dirty="0" smtClean="0"/>
              <a:t>之后）</a:t>
            </a:r>
            <a:endParaRPr lang="zh-CN" altLang="en-US" dirty="0"/>
          </a:p>
        </p:txBody>
      </p:sp>
      <p:pic>
        <p:nvPicPr>
          <p:cNvPr id="4" name="内容占位符 3"/>
          <p:cNvPicPr>
            <a:picLocks noGrp="1" noChangeAspect="1"/>
          </p:cNvPicPr>
          <p:nvPr>
            <p:ph idx="1"/>
          </p:nvPr>
        </p:nvPicPr>
        <p:blipFill>
          <a:blip r:embed="rId2"/>
          <a:stretch>
            <a:fillRect/>
          </a:stretch>
        </p:blipFill>
        <p:spPr>
          <a:xfrm>
            <a:off x="986790" y="2067644"/>
            <a:ext cx="8218951" cy="1702497"/>
          </a:xfrm>
          <a:prstGeom prst="rect">
            <a:avLst/>
          </a:prstGeom>
        </p:spPr>
      </p:pic>
      <p:sp>
        <p:nvSpPr>
          <p:cNvPr id="3" name="文本框 2"/>
          <p:cNvSpPr txBox="1"/>
          <p:nvPr/>
        </p:nvSpPr>
        <p:spPr>
          <a:xfrm>
            <a:off x="986790" y="4586067"/>
            <a:ext cx="6595696" cy="369332"/>
          </a:xfrm>
          <a:prstGeom prst="rect">
            <a:avLst/>
          </a:prstGeom>
          <a:noFill/>
        </p:spPr>
        <p:txBody>
          <a:bodyPr wrap="square" rtlCol="0">
            <a:spAutoFit/>
          </a:bodyPr>
          <a:lstStyle/>
          <a:p>
            <a:r>
              <a:rPr lang="zh-CN" altLang="en-US" dirty="0" smtClean="0"/>
              <a:t>可以看出还是有过拟合现象</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256861348"/>
              </p:ext>
            </p:extLst>
          </p:nvPr>
        </p:nvGraphicFramePr>
        <p:xfrm>
          <a:off x="1077742" y="5400485"/>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0159120"/>
                    </a:ext>
                  </a:extLst>
                </a:gridCol>
                <a:gridCol w="2709333">
                  <a:extLst>
                    <a:ext uri="{9D8B030D-6E8A-4147-A177-3AD203B41FA5}">
                      <a16:colId xmlns:a16="http://schemas.microsoft.com/office/drawing/2014/main" val="1026411195"/>
                    </a:ext>
                  </a:extLst>
                </a:gridCol>
                <a:gridCol w="2709333">
                  <a:extLst>
                    <a:ext uri="{9D8B030D-6E8A-4147-A177-3AD203B41FA5}">
                      <a16:colId xmlns:a16="http://schemas.microsoft.com/office/drawing/2014/main" val="7136610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Train_acc</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Val_acc</a:t>
                      </a:r>
                      <a:endParaRPr lang="zh-CN" altLang="en-US" dirty="0" smtClean="0"/>
                    </a:p>
                  </a:txBody>
                  <a:tcPr/>
                </a:tc>
                <a:tc>
                  <a:txBody>
                    <a:bodyPr/>
                    <a:lstStyle/>
                    <a:p>
                      <a:r>
                        <a:rPr lang="en-US" altLang="zh-CN" dirty="0" err="1" smtClean="0"/>
                        <a:t>Test_acc</a:t>
                      </a:r>
                      <a:endParaRPr lang="zh-CN" altLang="en-US" dirty="0"/>
                    </a:p>
                  </a:txBody>
                  <a:tcPr/>
                </a:tc>
                <a:extLst>
                  <a:ext uri="{0D108BD9-81ED-4DB2-BD59-A6C34878D82A}">
                    <a16:rowId xmlns:a16="http://schemas.microsoft.com/office/drawing/2014/main" val="2141011809"/>
                  </a:ext>
                </a:extLst>
              </a:tr>
              <a:tr h="370840">
                <a:tc>
                  <a:txBody>
                    <a:bodyPr/>
                    <a:lstStyle/>
                    <a:p>
                      <a:r>
                        <a:rPr lang="en-US" altLang="zh-CN" dirty="0" smtClean="0"/>
                        <a:t>0.74</a:t>
                      </a:r>
                      <a:endParaRPr lang="zh-CN" altLang="en-US" dirty="0"/>
                    </a:p>
                  </a:txBody>
                  <a:tcPr/>
                </a:tc>
                <a:tc>
                  <a:txBody>
                    <a:bodyPr/>
                    <a:lstStyle/>
                    <a:p>
                      <a:r>
                        <a:rPr lang="en-US" altLang="zh-CN" dirty="0" smtClean="0"/>
                        <a:t>0.91</a:t>
                      </a:r>
                      <a:endParaRPr lang="zh-CN" altLang="en-US" dirty="0"/>
                    </a:p>
                  </a:txBody>
                  <a:tcPr/>
                </a:tc>
                <a:tc>
                  <a:txBody>
                    <a:bodyPr/>
                    <a:lstStyle/>
                    <a:p>
                      <a:r>
                        <a:rPr lang="en-US" altLang="zh-CN" dirty="0" smtClean="0"/>
                        <a:t>0.79</a:t>
                      </a:r>
                      <a:endParaRPr lang="zh-CN" altLang="en-US" dirty="0"/>
                    </a:p>
                  </a:txBody>
                  <a:tcPr/>
                </a:tc>
                <a:extLst>
                  <a:ext uri="{0D108BD9-81ED-4DB2-BD59-A6C34878D82A}">
                    <a16:rowId xmlns:a16="http://schemas.microsoft.com/office/drawing/2014/main" val="3005467185"/>
                  </a:ext>
                </a:extLst>
              </a:tr>
            </a:tbl>
          </a:graphicData>
        </a:graphic>
      </p:graphicFrame>
    </p:spTree>
    <p:extLst>
      <p:ext uri="{BB962C8B-B14F-4D97-AF65-F5344CB8AC3E}">
        <p14:creationId xmlns:p14="http://schemas.microsoft.com/office/powerpoint/2010/main" val="356360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集成模型</a:t>
            </a:r>
            <a:endParaRPr lang="zh-CN" altLang="en-US" dirty="0"/>
          </a:p>
        </p:txBody>
      </p:sp>
      <p:sp>
        <p:nvSpPr>
          <p:cNvPr id="3" name="内容占位符 2"/>
          <p:cNvSpPr>
            <a:spLocks noGrp="1"/>
          </p:cNvSpPr>
          <p:nvPr>
            <p:ph idx="1"/>
          </p:nvPr>
        </p:nvSpPr>
        <p:spPr/>
        <p:txBody>
          <a:bodyPr/>
          <a:lstStyle/>
          <a:p>
            <a:r>
              <a:rPr lang="zh-CN" altLang="en-US" dirty="0"/>
              <a:t>使用集成主要是为了找到一个不一定包含在它所建立的模型的假设空间内的假设。从经验来看，当模型之间存在差异显著时，</a:t>
            </a:r>
            <a:r>
              <a:rPr lang="zh-CN" altLang="en-US" dirty="0" smtClean="0"/>
              <a:t>集成通常</a:t>
            </a:r>
            <a:r>
              <a:rPr lang="zh-CN" altLang="en-US" dirty="0"/>
              <a:t>会产生更好的结果</a:t>
            </a:r>
            <a:r>
              <a:rPr lang="zh-CN" altLang="en-US" dirty="0" smtClean="0"/>
              <a:t>。</a:t>
            </a:r>
            <a:endParaRPr lang="en-US" altLang="zh-CN" dirty="0" smtClean="0"/>
          </a:p>
          <a:p>
            <a:r>
              <a:rPr lang="zh-CN" altLang="en-US" dirty="0"/>
              <a:t>集成有很多不同类型，堆叠（</a:t>
            </a:r>
            <a:r>
              <a:rPr lang="en-US" altLang="zh-CN" dirty="0"/>
              <a:t>stacking</a:t>
            </a:r>
            <a:r>
              <a:rPr lang="zh-CN" altLang="en-US" dirty="0"/>
              <a:t>）就是其中之一。它是比较常见的类型之一，理论上可以代表任何其他的集成技术。堆叠涉及训练一个学习算法以结合其他几种学习算法的预测。在</a:t>
            </a:r>
            <a:r>
              <a:rPr lang="zh-CN" altLang="en-US" dirty="0" smtClean="0"/>
              <a:t>这里使用</a:t>
            </a:r>
            <a:r>
              <a:rPr lang="zh-CN" altLang="en-US" dirty="0"/>
              <a:t>最简单的堆叠形式之一，它涉及到在集成中平均输出模型的输出。由于平均不需要任何参数，所以不需要训练这个集成（只有它的模型需要训练）。</a:t>
            </a:r>
            <a:br>
              <a:rPr lang="zh-CN" altLang="en-US" dirty="0"/>
            </a:br>
            <a:endParaRPr lang="zh-CN" altLang="en-US" dirty="0"/>
          </a:p>
        </p:txBody>
      </p:sp>
    </p:spTree>
    <p:extLst>
      <p:ext uri="{BB962C8B-B14F-4D97-AF65-F5344CB8AC3E}">
        <p14:creationId xmlns:p14="http://schemas.microsoft.com/office/powerpoint/2010/main" val="1019173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概括图</a:t>
            </a:r>
            <a:endParaRPr lang="zh-CN" altLang="en-US" dirty="0"/>
          </a:p>
        </p:txBody>
      </p:sp>
      <p:pic>
        <p:nvPicPr>
          <p:cNvPr id="6" name="内容占位符 5"/>
          <p:cNvPicPr>
            <a:picLocks noGrp="1" noChangeAspect="1"/>
          </p:cNvPicPr>
          <p:nvPr>
            <p:ph idx="1"/>
          </p:nvPr>
        </p:nvPicPr>
        <p:blipFill>
          <a:blip r:embed="rId2"/>
          <a:stretch>
            <a:fillRect/>
          </a:stretch>
        </p:blipFill>
        <p:spPr>
          <a:xfrm>
            <a:off x="1666768" y="1690688"/>
            <a:ext cx="6466956" cy="4351338"/>
          </a:xfrm>
          <a:prstGeom prst="rect">
            <a:avLst/>
          </a:prstGeom>
        </p:spPr>
      </p:pic>
      <p:sp>
        <p:nvSpPr>
          <p:cNvPr id="7" name="文本框 6"/>
          <p:cNvSpPr txBox="1"/>
          <p:nvPr/>
        </p:nvSpPr>
        <p:spPr>
          <a:xfrm>
            <a:off x="8721969" y="1941342"/>
            <a:ext cx="2518117" cy="2658793"/>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86418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由于时间限制，只训练两个模型进行分类</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48932051"/>
              </p:ext>
            </p:extLst>
          </p:nvPr>
        </p:nvGraphicFramePr>
        <p:xfrm>
          <a:off x="5185116" y="1927278"/>
          <a:ext cx="4141763" cy="3973167"/>
        </p:xfrm>
        <a:graphic>
          <a:graphicData uri="http://schemas.openxmlformats.org/drawingml/2006/table">
            <a:tbl>
              <a:tblPr firstRow="1" bandRow="1">
                <a:tableStyleId>{5C22544A-7EE6-4342-B048-85BDC9FD1C3A}</a:tableStyleId>
              </a:tblPr>
              <a:tblGrid>
                <a:gridCol w="4141763">
                  <a:extLst>
                    <a:ext uri="{9D8B030D-6E8A-4147-A177-3AD203B41FA5}">
                      <a16:colId xmlns:a16="http://schemas.microsoft.com/office/drawing/2014/main" val="1849548989"/>
                    </a:ext>
                  </a:extLst>
                </a:gridCol>
              </a:tblGrid>
              <a:tr h="441463">
                <a:tc>
                  <a:txBody>
                    <a:bodyPr/>
                    <a:lstStyle/>
                    <a:p>
                      <a:pPr algn="ctr"/>
                      <a:r>
                        <a:rPr lang="en-US" altLang="zh-CN" dirty="0" smtClean="0"/>
                        <a:t>Input 64x64</a:t>
                      </a:r>
                      <a:endParaRPr lang="zh-CN" altLang="en-US" dirty="0"/>
                    </a:p>
                  </a:txBody>
                  <a:tcPr/>
                </a:tc>
                <a:extLst>
                  <a:ext uri="{0D108BD9-81ED-4DB2-BD59-A6C34878D82A}">
                    <a16:rowId xmlns:a16="http://schemas.microsoft.com/office/drawing/2014/main" val="2862301719"/>
                  </a:ext>
                </a:extLst>
              </a:tr>
              <a:tr h="441463">
                <a:tc>
                  <a:txBody>
                    <a:bodyPr/>
                    <a:lstStyle/>
                    <a:p>
                      <a:pPr algn="ctr"/>
                      <a:r>
                        <a:rPr lang="en-US" altLang="zh-CN" dirty="0" err="1" smtClean="0"/>
                        <a:t>Conv</a:t>
                      </a:r>
                      <a:r>
                        <a:rPr lang="en-US" altLang="zh-CN" dirty="0" smtClean="0"/>
                        <a:t> 50@3x3</a:t>
                      </a:r>
                      <a:endParaRPr lang="zh-CN" altLang="en-US" dirty="0"/>
                    </a:p>
                  </a:txBody>
                  <a:tcPr/>
                </a:tc>
                <a:extLst>
                  <a:ext uri="{0D108BD9-81ED-4DB2-BD59-A6C34878D82A}">
                    <a16:rowId xmlns:a16="http://schemas.microsoft.com/office/drawing/2014/main" val="498531917"/>
                  </a:ext>
                </a:extLst>
              </a:tr>
              <a:tr h="441463">
                <a:tc>
                  <a:txBody>
                    <a:bodyPr/>
                    <a:lstStyle/>
                    <a:p>
                      <a:pPr algn="ctr"/>
                      <a:r>
                        <a:rPr lang="en-US" altLang="zh-CN" dirty="0" smtClean="0"/>
                        <a:t>Conv100@3x3</a:t>
                      </a:r>
                      <a:endParaRPr lang="zh-CN" altLang="en-US" dirty="0"/>
                    </a:p>
                  </a:txBody>
                  <a:tcPr/>
                </a:tc>
                <a:extLst>
                  <a:ext uri="{0D108BD9-81ED-4DB2-BD59-A6C34878D82A}">
                    <a16:rowId xmlns:a16="http://schemas.microsoft.com/office/drawing/2014/main" val="2304532882"/>
                  </a:ext>
                </a:extLst>
              </a:tr>
              <a:tr h="441463">
                <a:tc>
                  <a:txBody>
                    <a:bodyPr/>
                    <a:lstStyle/>
                    <a:p>
                      <a:pPr algn="ctr"/>
                      <a:r>
                        <a:rPr lang="en-US" altLang="zh-CN" dirty="0" err="1" smtClean="0"/>
                        <a:t>Maxpool</a:t>
                      </a:r>
                      <a:endParaRPr lang="zh-CN" altLang="en-US" dirty="0"/>
                    </a:p>
                  </a:txBody>
                  <a:tcPr/>
                </a:tc>
                <a:extLst>
                  <a:ext uri="{0D108BD9-81ED-4DB2-BD59-A6C34878D82A}">
                    <a16:rowId xmlns:a16="http://schemas.microsoft.com/office/drawing/2014/main" val="2411905741"/>
                  </a:ext>
                </a:extLst>
              </a:tr>
              <a:tr h="441463">
                <a:tc>
                  <a:txBody>
                    <a:bodyPr/>
                    <a:lstStyle/>
                    <a:p>
                      <a:pPr algn="ctr"/>
                      <a:r>
                        <a:rPr lang="en-US" altLang="zh-CN" dirty="0" smtClean="0"/>
                        <a:t>Conv150@3x3</a:t>
                      </a:r>
                      <a:endParaRPr lang="zh-CN" altLang="en-US" dirty="0"/>
                    </a:p>
                  </a:txBody>
                  <a:tcPr/>
                </a:tc>
                <a:extLst>
                  <a:ext uri="{0D108BD9-81ED-4DB2-BD59-A6C34878D82A}">
                    <a16:rowId xmlns:a16="http://schemas.microsoft.com/office/drawing/2014/main" val="1038120507"/>
                  </a:ext>
                </a:extLst>
              </a:tr>
              <a:tr h="441463">
                <a:tc>
                  <a:txBody>
                    <a:bodyPr/>
                    <a:lstStyle/>
                    <a:p>
                      <a:pPr algn="ctr"/>
                      <a:r>
                        <a:rPr lang="en-US" altLang="zh-CN" dirty="0" smtClean="0"/>
                        <a:t>Conv200@3x3</a:t>
                      </a:r>
                      <a:endParaRPr lang="zh-CN" altLang="en-US" dirty="0"/>
                    </a:p>
                  </a:txBody>
                  <a:tcPr/>
                </a:tc>
                <a:extLst>
                  <a:ext uri="{0D108BD9-81ED-4DB2-BD59-A6C34878D82A}">
                    <a16:rowId xmlns:a16="http://schemas.microsoft.com/office/drawing/2014/main" val="2470758499"/>
                  </a:ext>
                </a:extLst>
              </a:tr>
              <a:tr h="441463">
                <a:tc>
                  <a:txBody>
                    <a:bodyPr/>
                    <a:lstStyle/>
                    <a:p>
                      <a:pPr algn="ctr"/>
                      <a:r>
                        <a:rPr lang="en-US" altLang="zh-CN" dirty="0" err="1" smtClean="0"/>
                        <a:t>Maxpool</a:t>
                      </a:r>
                      <a:endParaRPr lang="zh-CN" altLang="en-US" dirty="0"/>
                    </a:p>
                  </a:txBody>
                  <a:tcPr/>
                </a:tc>
                <a:extLst>
                  <a:ext uri="{0D108BD9-81ED-4DB2-BD59-A6C34878D82A}">
                    <a16:rowId xmlns:a16="http://schemas.microsoft.com/office/drawing/2014/main" val="1023242979"/>
                  </a:ext>
                </a:extLst>
              </a:tr>
              <a:tr h="441463">
                <a:tc>
                  <a:txBody>
                    <a:bodyPr/>
                    <a:lstStyle/>
                    <a:p>
                      <a:pPr algn="ctr"/>
                      <a:r>
                        <a:rPr lang="en-US" altLang="zh-CN" dirty="0" smtClean="0"/>
                        <a:t>Fully </a:t>
                      </a:r>
                      <a:r>
                        <a:rPr lang="en-US" altLang="zh-CN" dirty="0" err="1" smtClean="0"/>
                        <a:t>coonected</a:t>
                      </a:r>
                      <a:r>
                        <a:rPr lang="en-US" altLang="zh-CN" baseline="0" dirty="0" smtClean="0"/>
                        <a:t> layer</a:t>
                      </a:r>
                      <a:endParaRPr lang="zh-CN" altLang="en-US" dirty="0"/>
                    </a:p>
                  </a:txBody>
                  <a:tcPr/>
                </a:tc>
                <a:extLst>
                  <a:ext uri="{0D108BD9-81ED-4DB2-BD59-A6C34878D82A}">
                    <a16:rowId xmlns:a16="http://schemas.microsoft.com/office/drawing/2014/main" val="263670874"/>
                  </a:ext>
                </a:extLst>
              </a:tr>
              <a:tr h="441463">
                <a:tc>
                  <a:txBody>
                    <a:bodyPr/>
                    <a:lstStyle/>
                    <a:p>
                      <a:pPr algn="ctr"/>
                      <a:r>
                        <a:rPr lang="en-US" altLang="zh-CN" dirty="0" err="1" smtClean="0"/>
                        <a:t>Softmax</a:t>
                      </a:r>
                      <a:endParaRPr lang="zh-CN" altLang="en-US" dirty="0"/>
                    </a:p>
                  </a:txBody>
                  <a:tcPr/>
                </a:tc>
                <a:extLst>
                  <a:ext uri="{0D108BD9-81ED-4DB2-BD59-A6C34878D82A}">
                    <a16:rowId xmlns:a16="http://schemas.microsoft.com/office/drawing/2014/main" val="663172590"/>
                  </a:ext>
                </a:extLst>
              </a:tr>
            </a:tbl>
          </a:graphicData>
        </a:graphic>
      </p:graphicFrame>
      <p:sp>
        <p:nvSpPr>
          <p:cNvPr id="5" name="文本框 4"/>
          <p:cNvSpPr txBox="1"/>
          <p:nvPr/>
        </p:nvSpPr>
        <p:spPr>
          <a:xfrm>
            <a:off x="1969475" y="2321169"/>
            <a:ext cx="1434905" cy="369332"/>
          </a:xfrm>
          <a:prstGeom prst="rect">
            <a:avLst/>
          </a:prstGeom>
          <a:noFill/>
        </p:spPr>
        <p:txBody>
          <a:bodyPr wrap="square" rtlCol="0">
            <a:spAutoFit/>
          </a:bodyPr>
          <a:lstStyle/>
          <a:p>
            <a:r>
              <a:rPr lang="en-US" altLang="zh-CN" dirty="0" smtClean="0"/>
              <a:t>net2</a:t>
            </a:r>
            <a:endParaRPr lang="zh-CN" altLang="en-US" dirty="0"/>
          </a:p>
        </p:txBody>
      </p:sp>
    </p:spTree>
    <p:extLst>
      <p:ext uri="{BB962C8B-B14F-4D97-AF65-F5344CB8AC3E}">
        <p14:creationId xmlns:p14="http://schemas.microsoft.com/office/powerpoint/2010/main" val="298257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11" y="612090"/>
            <a:ext cx="9120921" cy="5828894"/>
          </a:xfrm>
          <a:prstGeom prst="rect">
            <a:avLst/>
          </a:prstGeom>
        </p:spPr>
      </p:pic>
    </p:spTree>
    <p:extLst>
      <p:ext uri="{BB962C8B-B14F-4D97-AF65-F5344CB8AC3E}">
        <p14:creationId xmlns:p14="http://schemas.microsoft.com/office/powerpoint/2010/main" val="2671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75" y="624180"/>
            <a:ext cx="9667729" cy="5749871"/>
          </a:xfrm>
          <a:prstGeom prst="rect">
            <a:avLst/>
          </a:prstGeom>
        </p:spPr>
      </p:pic>
    </p:spTree>
    <p:extLst>
      <p:ext uri="{BB962C8B-B14F-4D97-AF65-F5344CB8AC3E}">
        <p14:creationId xmlns:p14="http://schemas.microsoft.com/office/powerpoint/2010/main" val="333276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r>
              <a:rPr lang="en-US" altLang="zh-CN" dirty="0" smtClean="0"/>
              <a:t>HCL</a:t>
            </a:r>
            <a:r>
              <a:rPr lang="zh-CN" altLang="en-US" dirty="0" smtClean="0"/>
              <a:t>北邮手写数据库</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en-US" altLang="zh-CN" dirty="0" smtClean="0"/>
              <a:t>1000</a:t>
            </a:r>
            <a:r>
              <a:rPr lang="zh-CN" altLang="en-US" dirty="0" smtClean="0"/>
              <a:t>人手写</a:t>
            </a:r>
            <a:r>
              <a:rPr lang="en-US" altLang="zh-CN" dirty="0" smtClean="0"/>
              <a:t>GB2312 </a:t>
            </a:r>
            <a:r>
              <a:rPr lang="zh-CN" altLang="en-US" dirty="0" smtClean="0"/>
              <a:t>汉字码表</a:t>
            </a:r>
            <a:endParaRPr lang="en-US" altLang="zh-CN" dirty="0"/>
          </a:p>
          <a:p>
            <a:r>
              <a:rPr lang="zh-CN" altLang="en-US" dirty="0"/>
              <a:t>北京邮电大学模式识别实验室发布的数据。</a:t>
            </a:r>
            <a:r>
              <a:rPr lang="en-US" altLang="zh-CN" dirty="0"/>
              <a:t>HCL2000</a:t>
            </a:r>
            <a:r>
              <a:rPr lang="zh-CN" altLang="en-US" dirty="0"/>
              <a:t>是目前最大的脱机手写汉字库，共有</a:t>
            </a:r>
            <a:r>
              <a:rPr lang="en-US" altLang="zh-CN" dirty="0"/>
              <a:t>1000</a:t>
            </a:r>
            <a:r>
              <a:rPr lang="zh-CN" altLang="en-US" dirty="0"/>
              <a:t>个人书写，</a:t>
            </a:r>
            <a:r>
              <a:rPr lang="en-US" altLang="zh-CN" dirty="0"/>
              <a:t>700</a:t>
            </a:r>
            <a:r>
              <a:rPr lang="zh-CN" altLang="en-US" dirty="0"/>
              <a:t>个训练集，</a:t>
            </a:r>
            <a:r>
              <a:rPr lang="en-US" altLang="zh-CN" dirty="0"/>
              <a:t>300</a:t>
            </a:r>
            <a:r>
              <a:rPr lang="zh-CN" altLang="en-US" dirty="0"/>
              <a:t>个测试集</a:t>
            </a:r>
            <a:r>
              <a:rPr lang="zh-CN" altLang="en-US" dirty="0" smtClean="0"/>
              <a:t>。</a:t>
            </a:r>
            <a:endParaRPr lang="en-US" altLang="zh-CN" dirty="0" smtClean="0"/>
          </a:p>
          <a:p>
            <a:r>
              <a:rPr lang="zh-CN" altLang="en-US" dirty="0" smtClean="0"/>
              <a:t>由于机器限制，只在</a:t>
            </a:r>
            <a:r>
              <a:rPr lang="en-US" altLang="zh-CN" dirty="0"/>
              <a:t>C</a:t>
            </a:r>
            <a:r>
              <a:rPr lang="en-US" altLang="zh-CN" dirty="0" smtClean="0"/>
              <a:t>PU</a:t>
            </a:r>
            <a:r>
              <a:rPr lang="zh-CN" altLang="en-US" dirty="0" smtClean="0"/>
              <a:t>上训练，选取</a:t>
            </a:r>
            <a:r>
              <a:rPr lang="en-US" altLang="zh-CN" dirty="0" smtClean="0"/>
              <a:t>100</a:t>
            </a:r>
            <a:r>
              <a:rPr lang="zh-CN" altLang="en-US" dirty="0" smtClean="0"/>
              <a:t>类汉字字符，训练集每个字符约</a:t>
            </a:r>
            <a:r>
              <a:rPr lang="en-US" altLang="zh-CN" dirty="0" smtClean="0"/>
              <a:t>100</a:t>
            </a:r>
            <a:r>
              <a:rPr lang="zh-CN" altLang="en-US" dirty="0" smtClean="0"/>
              <a:t>张图片，验证集约</a:t>
            </a:r>
            <a:r>
              <a:rPr lang="en-US" altLang="zh-CN" dirty="0" smtClean="0"/>
              <a:t>50</a:t>
            </a:r>
            <a:r>
              <a:rPr lang="zh-CN" altLang="en-US" dirty="0" smtClean="0"/>
              <a:t>张，测试集约</a:t>
            </a:r>
            <a:r>
              <a:rPr lang="en-US" altLang="zh-CN" dirty="0" smtClean="0"/>
              <a:t>50</a:t>
            </a:r>
            <a:r>
              <a:rPr lang="zh-CN" altLang="en-US" dirty="0" smtClean="0"/>
              <a:t>张。对训练集采用数据增广的方法。</a:t>
            </a:r>
            <a:endParaRPr lang="en-US" altLang="zh-CN" dirty="0" smtClean="0"/>
          </a:p>
        </p:txBody>
      </p:sp>
    </p:spTree>
    <p:extLst>
      <p:ext uri="{BB962C8B-B14F-4D97-AF65-F5344CB8AC3E}">
        <p14:creationId xmlns:p14="http://schemas.microsoft.com/office/powerpoint/2010/main" val="112897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411" y="230278"/>
            <a:ext cx="8834512" cy="6627722"/>
          </a:xfrm>
          <a:prstGeom prst="rect">
            <a:avLst/>
          </a:prstGeom>
        </p:spPr>
      </p:pic>
      <p:sp>
        <p:nvSpPr>
          <p:cNvPr id="5" name="标题 4"/>
          <p:cNvSpPr>
            <a:spLocks noGrp="1"/>
          </p:cNvSpPr>
          <p:nvPr>
            <p:ph type="title"/>
          </p:nvPr>
        </p:nvSpPr>
        <p:spPr/>
        <p:txBody>
          <a:bodyPr/>
          <a:lstStyle/>
          <a:p>
            <a:r>
              <a:rPr lang="zh-CN" altLang="en-US" b="1" dirty="0" smtClean="0"/>
              <a:t>单人书写</a:t>
            </a:r>
            <a:endParaRPr lang="zh-CN" altLang="en-US" b="1" dirty="0"/>
          </a:p>
        </p:txBody>
      </p:sp>
      <p:sp>
        <p:nvSpPr>
          <p:cNvPr id="6" name="图片占位符 5"/>
          <p:cNvSpPr>
            <a:spLocks noGrp="1"/>
          </p:cNvSpPr>
          <p:nvPr>
            <p:ph type="pic" idx="1"/>
          </p:nvPr>
        </p:nvSpPr>
        <p:spPr>
          <a:xfrm>
            <a:off x="5655212" y="1156237"/>
            <a:ext cx="6172200" cy="4873625"/>
          </a:xfrm>
        </p:spPr>
      </p:sp>
      <p:sp>
        <p:nvSpPr>
          <p:cNvPr id="7" name="文本占位符 6"/>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87256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训练集图片</a:t>
            </a:r>
            <a:endParaRPr lang="zh-CN" altLang="en-US" b="1" dirty="0"/>
          </a:p>
        </p:txBody>
      </p:sp>
      <p:sp>
        <p:nvSpPr>
          <p:cNvPr id="4" name="文本占位符 3"/>
          <p:cNvSpPr>
            <a:spLocks noGrp="1"/>
          </p:cNvSpPr>
          <p:nvPr>
            <p:ph type="body" sz="half" idx="2"/>
          </p:nvPr>
        </p:nvSpPr>
        <p:spPr/>
        <p:txBody>
          <a:bodyPr/>
          <a:lstStyle/>
          <a:p>
            <a:endParaRPr lang="zh-CN" altLang="en-US" dirty="0"/>
          </a:p>
        </p:txBody>
      </p:sp>
      <p:pic>
        <p:nvPicPr>
          <p:cNvPr id="9" name="图片 8"/>
          <p:cNvPicPr>
            <a:picLocks noChangeAspect="1"/>
          </p:cNvPicPr>
          <p:nvPr/>
        </p:nvPicPr>
        <p:blipFill>
          <a:blip r:embed="rId2"/>
          <a:stretch>
            <a:fillRect/>
          </a:stretch>
        </p:blipFill>
        <p:spPr>
          <a:xfrm>
            <a:off x="5202409" y="1230923"/>
            <a:ext cx="6124488" cy="4128868"/>
          </a:xfrm>
          <a:prstGeom prst="rect">
            <a:avLst/>
          </a:prstGeom>
        </p:spPr>
      </p:pic>
    </p:spTree>
    <p:extLst>
      <p:ext uri="{BB962C8B-B14F-4D97-AF65-F5344CB8AC3E}">
        <p14:creationId xmlns:p14="http://schemas.microsoft.com/office/powerpoint/2010/main" val="278796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数据增广</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014" y="1690688"/>
            <a:ext cx="6915946" cy="4344352"/>
          </a:xfrm>
        </p:spPr>
      </p:pic>
      <p:sp>
        <p:nvSpPr>
          <p:cNvPr id="8" name="文本框 7"/>
          <p:cNvSpPr txBox="1"/>
          <p:nvPr/>
        </p:nvSpPr>
        <p:spPr>
          <a:xfrm>
            <a:off x="8849751" y="2124219"/>
            <a:ext cx="2010507" cy="3046988"/>
          </a:xfrm>
          <a:prstGeom prst="rect">
            <a:avLst/>
          </a:prstGeom>
          <a:noFill/>
        </p:spPr>
        <p:txBody>
          <a:bodyPr wrap="square" rtlCol="0">
            <a:spAutoFit/>
          </a:bodyPr>
          <a:lstStyle/>
          <a:p>
            <a:r>
              <a:rPr lang="zh-CN" altLang="en-US" sz="3200" dirty="0" smtClean="0"/>
              <a:t>考虑图片特点采用旋转，平移和缩放，没有用翻转</a:t>
            </a:r>
            <a:endParaRPr lang="zh-CN" altLang="en-US" sz="3200" dirty="0"/>
          </a:p>
        </p:txBody>
      </p:sp>
    </p:spTree>
    <p:extLst>
      <p:ext uri="{BB962C8B-B14F-4D97-AF65-F5344CB8AC3E}">
        <p14:creationId xmlns:p14="http://schemas.microsoft.com/office/powerpoint/2010/main" val="272004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434498"/>
            <a:ext cx="10515600" cy="1325563"/>
          </a:xfrm>
        </p:spPr>
        <p:txBody>
          <a:bodyPr/>
          <a:lstStyle/>
          <a:p>
            <a:r>
              <a:rPr lang="en-US" altLang="zh-CN" dirty="0" smtClean="0"/>
              <a:t>net1</a:t>
            </a:r>
            <a:endParaRPr lang="zh-CN" altLang="en-US" dirty="0"/>
          </a:p>
        </p:txBody>
      </p:sp>
      <p:sp>
        <p:nvSpPr>
          <p:cNvPr id="22" name="矩形 21"/>
          <p:cNvSpPr/>
          <p:nvPr/>
        </p:nvSpPr>
        <p:spPr>
          <a:xfrm>
            <a:off x="4833672" y="4438390"/>
            <a:ext cx="184730" cy="646331"/>
          </a:xfrm>
          <a:prstGeom prst="rect">
            <a:avLst/>
          </a:prstGeom>
        </p:spPr>
        <p:txBody>
          <a:bodyPr wrap="none">
            <a:spAutoFit/>
          </a:bodyPr>
          <a:lstStyle/>
          <a:p>
            <a:pPr algn="ctr"/>
            <a:endParaRPr lang="zh-CN" altLang="en-US" dirty="0"/>
          </a:p>
          <a:p>
            <a:pPr algn="ct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283857529"/>
              </p:ext>
            </p:extLst>
          </p:nvPr>
        </p:nvGraphicFramePr>
        <p:xfrm>
          <a:off x="4157393" y="617197"/>
          <a:ext cx="3327791" cy="5557782"/>
        </p:xfrm>
        <a:graphic>
          <a:graphicData uri="http://schemas.openxmlformats.org/drawingml/2006/table">
            <a:tbl>
              <a:tblPr firstRow="1" bandRow="1">
                <a:tableStyleId>{5C22544A-7EE6-4342-B048-85BDC9FD1C3A}</a:tableStyleId>
              </a:tblPr>
              <a:tblGrid>
                <a:gridCol w="3327791">
                  <a:extLst>
                    <a:ext uri="{9D8B030D-6E8A-4147-A177-3AD203B41FA5}">
                      <a16:colId xmlns:a16="http://schemas.microsoft.com/office/drawing/2014/main" val="2576880538"/>
                    </a:ext>
                  </a:extLst>
                </a:gridCol>
              </a:tblGrid>
              <a:tr h="572434">
                <a:tc>
                  <a:txBody>
                    <a:bodyPr/>
                    <a:lstStyle/>
                    <a:p>
                      <a:pPr algn="ctr"/>
                      <a:r>
                        <a:rPr lang="en-US" altLang="zh-CN" dirty="0" smtClean="0"/>
                        <a:t>Input:64x64</a:t>
                      </a:r>
                      <a:endParaRPr lang="zh-CN" altLang="en-US" dirty="0"/>
                    </a:p>
                  </a:txBody>
                  <a:tcPr/>
                </a:tc>
                <a:extLst>
                  <a:ext uri="{0D108BD9-81ED-4DB2-BD59-A6C34878D82A}">
                    <a16:rowId xmlns:a16="http://schemas.microsoft.com/office/drawing/2014/main" val="1143876734"/>
                  </a:ext>
                </a:extLst>
              </a:tr>
              <a:tr h="5724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Cov1:64@3x3</a:t>
                      </a:r>
                      <a:endParaRPr lang="zh-CN" altLang="en-US" dirty="0" smtClean="0"/>
                    </a:p>
                  </a:txBody>
                  <a:tcPr/>
                </a:tc>
                <a:extLst>
                  <a:ext uri="{0D108BD9-81ED-4DB2-BD59-A6C34878D82A}">
                    <a16:rowId xmlns:a16="http://schemas.microsoft.com/office/drawing/2014/main" val="1561053439"/>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solidFill>
                            <a:schemeClr val="bg1"/>
                          </a:solidFill>
                        </a:rPr>
                        <a:t>Maxpool</a:t>
                      </a:r>
                      <a:endParaRPr lang="zh-CN" altLang="en-US" dirty="0" smtClean="0">
                        <a:solidFill>
                          <a:schemeClr val="bg1"/>
                        </a:solidFill>
                      </a:endParaRPr>
                    </a:p>
                    <a:p>
                      <a:endParaRPr lang="zh-CN" altLang="en-US" dirty="0"/>
                    </a:p>
                  </a:txBody>
                  <a:tcPr>
                    <a:solidFill>
                      <a:schemeClr val="accent1"/>
                    </a:solidFill>
                  </a:tcPr>
                </a:tc>
                <a:extLst>
                  <a:ext uri="{0D108BD9-81ED-4DB2-BD59-A6C34878D82A}">
                    <a16:rowId xmlns:a16="http://schemas.microsoft.com/office/drawing/2014/main" val="206914890"/>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Cov2:128@3x3</a:t>
                      </a:r>
                      <a:endParaRPr lang="zh-CN" altLang="en-US" dirty="0" smtClean="0"/>
                    </a:p>
                    <a:p>
                      <a:endParaRPr lang="zh-CN" altLang="en-US" dirty="0"/>
                    </a:p>
                  </a:txBody>
                  <a:tcPr/>
                </a:tc>
                <a:extLst>
                  <a:ext uri="{0D108BD9-81ED-4DB2-BD59-A6C34878D82A}">
                    <a16:rowId xmlns:a16="http://schemas.microsoft.com/office/drawing/2014/main" val="1564020646"/>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solidFill>
                            <a:schemeClr val="bg1"/>
                          </a:solidFill>
                        </a:rPr>
                        <a:t>Maxpool</a:t>
                      </a:r>
                      <a:endParaRPr lang="zh-CN" altLang="en-US" dirty="0" smtClean="0">
                        <a:solidFill>
                          <a:schemeClr val="bg1"/>
                        </a:solidFill>
                      </a:endParaRPr>
                    </a:p>
                    <a:p>
                      <a:endParaRPr lang="zh-CN" altLang="en-US" dirty="0"/>
                    </a:p>
                  </a:txBody>
                  <a:tcPr>
                    <a:solidFill>
                      <a:schemeClr val="accent1"/>
                    </a:solidFill>
                  </a:tcPr>
                </a:tc>
                <a:extLst>
                  <a:ext uri="{0D108BD9-81ED-4DB2-BD59-A6C34878D82A}">
                    <a16:rowId xmlns:a16="http://schemas.microsoft.com/office/drawing/2014/main" val="1377076424"/>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Cov3:256@3x3</a:t>
                      </a:r>
                      <a:endParaRPr lang="zh-CN" altLang="en-US" dirty="0" smtClean="0"/>
                    </a:p>
                    <a:p>
                      <a:endParaRPr lang="zh-CN" altLang="en-US" dirty="0"/>
                    </a:p>
                  </a:txBody>
                  <a:tcPr/>
                </a:tc>
                <a:extLst>
                  <a:ext uri="{0D108BD9-81ED-4DB2-BD59-A6C34878D82A}">
                    <a16:rowId xmlns:a16="http://schemas.microsoft.com/office/drawing/2014/main" val="2013053303"/>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smtClean="0">
                          <a:ln>
                            <a:noFill/>
                          </a:ln>
                          <a:solidFill>
                            <a:prstClr val="white"/>
                          </a:solidFill>
                          <a:effectLst/>
                          <a:uLnTx/>
                          <a:uFillTx/>
                          <a:latin typeface="+mn-lt"/>
                          <a:ea typeface="+mn-ea"/>
                          <a:cs typeface="+mn-cs"/>
                        </a:rPr>
                        <a:t>Maxpool</a:t>
                      </a:r>
                      <a:endParaRPr kumimoji="0" lang="zh-CN" altLang="en-US" sz="1800" b="0" i="0" u="none" strike="noStrike" kern="1200" cap="none" spc="0" normalizeH="0" baseline="0" noProof="0" dirty="0" smtClean="0">
                        <a:ln>
                          <a:noFill/>
                        </a:ln>
                        <a:solidFill>
                          <a:prstClr val="white"/>
                        </a:solidFill>
                        <a:effectLst/>
                        <a:uLnTx/>
                        <a:uFillTx/>
                        <a:latin typeface="+mn-lt"/>
                        <a:ea typeface="+mn-ea"/>
                        <a:cs typeface="+mn-cs"/>
                      </a:endParaRPr>
                    </a:p>
                    <a:p>
                      <a:endParaRPr lang="zh-CN" altLang="en-US" dirty="0"/>
                    </a:p>
                  </a:txBody>
                  <a:tcPr>
                    <a:solidFill>
                      <a:schemeClr val="accent1"/>
                    </a:solidFill>
                  </a:tcPr>
                </a:tc>
                <a:extLst>
                  <a:ext uri="{0D108BD9-81ED-4DB2-BD59-A6C34878D82A}">
                    <a16:rowId xmlns:a16="http://schemas.microsoft.com/office/drawing/2014/main" val="3593368948"/>
                  </a:ext>
                </a:extLst>
              </a:tr>
              <a:tr h="572434">
                <a:tc>
                  <a:txBody>
                    <a:bodyPr/>
                    <a:lstStyle/>
                    <a:p>
                      <a:pPr algn="ctr"/>
                      <a:r>
                        <a:rPr lang="en-US" altLang="zh-CN" dirty="0" smtClean="0"/>
                        <a:t>    Fully connected layer </a:t>
                      </a:r>
                      <a:endParaRPr lang="zh-CN" altLang="en-US" dirty="0"/>
                    </a:p>
                  </a:txBody>
                  <a:tcPr/>
                </a:tc>
                <a:extLst>
                  <a:ext uri="{0D108BD9-81ED-4DB2-BD59-A6C34878D82A}">
                    <a16:rowId xmlns:a16="http://schemas.microsoft.com/office/drawing/2014/main" val="2736353995"/>
                  </a:ext>
                </a:extLst>
              </a:tr>
              <a:tr h="630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smtClean="0">
                          <a:ln>
                            <a:noFill/>
                          </a:ln>
                          <a:solidFill>
                            <a:prstClr val="white"/>
                          </a:solidFill>
                          <a:effectLst/>
                          <a:uLnTx/>
                          <a:uFillTx/>
                          <a:latin typeface="+mn-lt"/>
                          <a:ea typeface="+mn-ea"/>
                          <a:cs typeface="+mn-cs"/>
                        </a:rPr>
                        <a:t>Softmax</a:t>
                      </a:r>
                      <a:endParaRPr kumimoji="0" lang="zh-CN" altLang="en-US" sz="1800" b="0" i="0" u="none" strike="noStrike" kern="1200" cap="none" spc="0" normalizeH="0" baseline="0" noProof="0" dirty="0" smtClean="0">
                        <a:ln>
                          <a:noFill/>
                        </a:ln>
                        <a:solidFill>
                          <a:prstClr val="white"/>
                        </a:solidFill>
                        <a:effectLst/>
                        <a:uLnTx/>
                        <a:uFillTx/>
                        <a:latin typeface="+mn-lt"/>
                        <a:ea typeface="+mn-ea"/>
                        <a:cs typeface="+mn-cs"/>
                      </a:endParaRPr>
                    </a:p>
                    <a:p>
                      <a:endParaRPr lang="zh-CN" altLang="en-US" dirty="0"/>
                    </a:p>
                  </a:txBody>
                  <a:tcPr>
                    <a:solidFill>
                      <a:schemeClr val="accent1"/>
                    </a:solidFill>
                  </a:tcPr>
                </a:tc>
                <a:extLst>
                  <a:ext uri="{0D108BD9-81ED-4DB2-BD59-A6C34878D82A}">
                    <a16:rowId xmlns:a16="http://schemas.microsoft.com/office/drawing/2014/main" val="3658678917"/>
                  </a:ext>
                </a:extLst>
              </a:tr>
            </a:tbl>
          </a:graphicData>
        </a:graphic>
      </p:graphicFrame>
    </p:spTree>
    <p:extLst>
      <p:ext uri="{BB962C8B-B14F-4D97-AF65-F5344CB8AC3E}">
        <p14:creationId xmlns:p14="http://schemas.microsoft.com/office/powerpoint/2010/main" val="2281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80865009"/>
              </p:ext>
            </p:extLst>
          </p:nvPr>
        </p:nvGraphicFramePr>
        <p:xfrm>
          <a:off x="864380" y="1254235"/>
          <a:ext cx="10052148" cy="4261595"/>
        </p:xfrm>
        <a:graphic>
          <a:graphicData uri="http://schemas.openxmlformats.org/drawingml/2006/table">
            <a:tbl>
              <a:tblPr firstRow="1" bandRow="1">
                <a:tableStyleId>{5C22544A-7EE6-4342-B048-85BDC9FD1C3A}</a:tableStyleId>
              </a:tblPr>
              <a:tblGrid>
                <a:gridCol w="3350716">
                  <a:extLst>
                    <a:ext uri="{9D8B030D-6E8A-4147-A177-3AD203B41FA5}">
                      <a16:colId xmlns:a16="http://schemas.microsoft.com/office/drawing/2014/main" val="3351576518"/>
                    </a:ext>
                  </a:extLst>
                </a:gridCol>
                <a:gridCol w="3350716">
                  <a:extLst>
                    <a:ext uri="{9D8B030D-6E8A-4147-A177-3AD203B41FA5}">
                      <a16:colId xmlns:a16="http://schemas.microsoft.com/office/drawing/2014/main" val="416396007"/>
                    </a:ext>
                  </a:extLst>
                </a:gridCol>
                <a:gridCol w="3350716">
                  <a:extLst>
                    <a:ext uri="{9D8B030D-6E8A-4147-A177-3AD203B41FA5}">
                      <a16:colId xmlns:a16="http://schemas.microsoft.com/office/drawing/2014/main" val="2908409525"/>
                    </a:ext>
                  </a:extLst>
                </a:gridCol>
              </a:tblGrid>
              <a:tr h="578710">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参数</a:t>
                      </a:r>
                    </a:p>
                    <a:p>
                      <a:endParaRPr lang="zh-CN" altLang="en-US" dirty="0"/>
                    </a:p>
                  </a:txBody>
                  <a:tcPr/>
                </a:tc>
                <a:tc>
                  <a:txBody>
                    <a:bodyPr/>
                    <a:lstStyle/>
                    <a:p>
                      <a:r>
                        <a:rPr lang="zh-CN" altLang="en-US" dirty="0" smtClean="0"/>
                        <a:t>效果</a:t>
                      </a:r>
                      <a:endParaRPr lang="zh-CN" altLang="en-US" dirty="0"/>
                    </a:p>
                  </a:txBody>
                  <a:tcPr/>
                </a:tc>
                <a:extLst>
                  <a:ext uri="{0D108BD9-81ED-4DB2-BD59-A6C34878D82A}">
                    <a16:rowId xmlns:a16="http://schemas.microsoft.com/office/drawing/2014/main" val="1780751217"/>
                  </a:ext>
                </a:extLst>
              </a:tr>
              <a:tr h="1426955">
                <a:tc>
                  <a:txBody>
                    <a:bodyPr/>
                    <a:lstStyle/>
                    <a:p>
                      <a:r>
                        <a:rPr lang="en-US" altLang="zh-CN" dirty="0" smtClean="0"/>
                        <a:t>dropout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取</a:t>
                      </a:r>
                      <a:r>
                        <a:rPr lang="en-US" altLang="zh-CN" dirty="0" smtClean="0"/>
                        <a:t>0.5 0.2 0.1</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在验证集上的准确率比在测试集上准确率提高更多</a:t>
                      </a:r>
                    </a:p>
                    <a:p>
                      <a:endParaRPr lang="zh-CN" altLang="en-US" dirty="0"/>
                    </a:p>
                  </a:txBody>
                  <a:tcPr/>
                </a:tc>
                <a:extLst>
                  <a:ext uri="{0D108BD9-81ED-4DB2-BD59-A6C34878D82A}">
                    <a16:rowId xmlns:a16="http://schemas.microsoft.com/office/drawing/2014/main" val="2931395308"/>
                  </a:ext>
                </a:extLst>
              </a:tr>
              <a:tr h="903456">
                <a:tc>
                  <a:txBody>
                    <a:bodyPr/>
                    <a:lstStyle/>
                    <a:p>
                      <a:r>
                        <a:rPr lang="en-US" altLang="zh-CN" dirty="0" smtClean="0"/>
                        <a:t>optimizer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Adam </a:t>
                      </a:r>
                      <a:r>
                        <a:rPr lang="zh-CN" altLang="en-US" dirty="0" smtClean="0"/>
                        <a:t>优于</a:t>
                      </a:r>
                      <a:r>
                        <a:rPr lang="en-US" altLang="zh-CN" dirty="0" err="1" smtClean="0"/>
                        <a:t>Adelta</a:t>
                      </a:r>
                      <a:r>
                        <a:rPr lang="zh-CN" altLang="en-US" dirty="0" smtClean="0"/>
                        <a:t>，无论是收敛速度，还是训练准确率</a:t>
                      </a:r>
                    </a:p>
                    <a:p>
                      <a:endParaRPr lang="zh-CN" altLang="en-US" dirty="0"/>
                    </a:p>
                  </a:txBody>
                  <a:tcPr/>
                </a:tc>
                <a:tc>
                  <a:txBody>
                    <a:bodyPr/>
                    <a:lstStyle/>
                    <a:p>
                      <a:endParaRPr lang="zh-CN" altLang="en-US"/>
                    </a:p>
                  </a:txBody>
                  <a:tcPr/>
                </a:tc>
                <a:extLst>
                  <a:ext uri="{0D108BD9-81ED-4DB2-BD59-A6C34878D82A}">
                    <a16:rowId xmlns:a16="http://schemas.microsoft.com/office/drawing/2014/main" val="1500647360"/>
                  </a:ext>
                </a:extLst>
              </a:tr>
              <a:tr h="632419">
                <a:tc>
                  <a:txBody>
                    <a:bodyPr/>
                    <a:lstStyle/>
                    <a:p>
                      <a:r>
                        <a:rPr lang="en-US" altLang="zh-CN" dirty="0" smtClean="0"/>
                        <a:t>Kernel size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(3,3) &gt;(5,5)</a:t>
                      </a:r>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区别不大</a:t>
                      </a:r>
                    </a:p>
                    <a:p>
                      <a:endParaRPr lang="zh-CN" altLang="en-US" dirty="0"/>
                    </a:p>
                  </a:txBody>
                  <a:tcPr/>
                </a:tc>
                <a:extLst>
                  <a:ext uri="{0D108BD9-81ED-4DB2-BD59-A6C34878D82A}">
                    <a16:rowId xmlns:a16="http://schemas.microsoft.com/office/drawing/2014/main" val="1037871429"/>
                  </a:ext>
                </a:extLst>
              </a:tr>
              <a:tr h="632419">
                <a:tc>
                  <a:txBody>
                    <a:bodyPr/>
                    <a:lstStyle/>
                    <a:p>
                      <a:r>
                        <a:rPr lang="en-US" altLang="zh-CN" dirty="0" smtClean="0"/>
                        <a:t>Padding &amp; Activation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Padding :same </a:t>
                      </a:r>
                      <a:r>
                        <a:rPr lang="zh-CN" altLang="en-US" dirty="0" smtClean="0"/>
                        <a:t>和</a:t>
                      </a:r>
                      <a:r>
                        <a:rPr lang="en-US" altLang="zh-CN" dirty="0" smtClean="0"/>
                        <a:t>valid </a:t>
                      </a:r>
                      <a:r>
                        <a:rPr lang="zh-CN" altLang="en-US" dirty="0" smtClean="0"/>
                        <a:t>区别不大</a:t>
                      </a:r>
                      <a:endParaRPr lang="en-US" altLang="zh-CN" dirty="0" smtClean="0"/>
                    </a:p>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Activation:</a:t>
                      </a:r>
                      <a:r>
                        <a:rPr lang="zh-CN" altLang="en-US" dirty="0" smtClean="0"/>
                        <a:t>仅使用</a:t>
                      </a:r>
                      <a:r>
                        <a:rPr lang="en-US" altLang="zh-CN" dirty="0" err="1" smtClean="0"/>
                        <a:t>relu</a:t>
                      </a:r>
                      <a:endParaRPr lang="zh-CN" altLang="en-US" dirty="0" smtClean="0"/>
                    </a:p>
                    <a:p>
                      <a:endParaRPr lang="zh-CN" altLang="en-US" dirty="0"/>
                    </a:p>
                  </a:txBody>
                  <a:tcPr/>
                </a:tc>
                <a:extLst>
                  <a:ext uri="{0D108BD9-81ED-4DB2-BD59-A6C34878D82A}">
                    <a16:rowId xmlns:a16="http://schemas.microsoft.com/office/drawing/2014/main" val="1479976523"/>
                  </a:ext>
                </a:extLst>
              </a:tr>
            </a:tbl>
          </a:graphicData>
        </a:graphic>
      </p:graphicFrame>
    </p:spTree>
    <p:extLst>
      <p:ext uri="{BB962C8B-B14F-4D97-AF65-F5344CB8AC3E}">
        <p14:creationId xmlns:p14="http://schemas.microsoft.com/office/powerpoint/2010/main" val="1114246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459</Words>
  <Application>Microsoft Office PowerPoint</Application>
  <PresentationFormat>宽屏</PresentationFormat>
  <Paragraphs>69</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      DEEP CONVOLUTIONAL NEURAL NETWORK </vt:lpstr>
      <vt:lpstr>PowerPoint 演示文稿</vt:lpstr>
      <vt:lpstr>PowerPoint 演示文稿</vt:lpstr>
      <vt:lpstr>数据集：HCL北邮手写数据库 </vt:lpstr>
      <vt:lpstr>单人书写</vt:lpstr>
      <vt:lpstr>训练集图片</vt:lpstr>
      <vt:lpstr>数据增广</vt:lpstr>
      <vt:lpstr>net1</vt:lpstr>
      <vt:lpstr>PowerPoint 演示文稿</vt:lpstr>
      <vt:lpstr>Batchsize</vt:lpstr>
      <vt:lpstr>deeper</vt:lpstr>
      <vt:lpstr>验证模型（12个epoch之后）</vt:lpstr>
      <vt:lpstr>集成模型</vt:lpstr>
      <vt:lpstr>概括图</vt:lpstr>
      <vt:lpstr>由于时间限制，只训练两个模型进行分类</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30</cp:revision>
  <dcterms:created xsi:type="dcterms:W3CDTF">2018-06-11T11:08:07Z</dcterms:created>
  <dcterms:modified xsi:type="dcterms:W3CDTF">2018-06-19T02:13:08Z</dcterms:modified>
</cp:coreProperties>
</file>