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75" r:id="rId1"/>
  </p:sldMasterIdLst>
  <p:sldIdLst>
    <p:sldId id="256" r:id="rId2"/>
    <p:sldId id="258" r:id="rId3"/>
    <p:sldId id="260" r:id="rId4"/>
    <p:sldId id="261" r:id="rId5"/>
    <p:sldId id="265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8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1873AEF-F822-B54E-97CD-224727B90391}" type="datetimeFigureOut">
              <a:rPr kumimoji="1" lang="zh-CN" altLang="en-US" smtClean="0"/>
              <a:t>2018/6/12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BF851C1-33A4-B040-9A1F-237778534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3880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3AEF-F822-B54E-97CD-224727B90391}" type="datetimeFigureOut">
              <a:rPr kumimoji="1" lang="zh-CN" altLang="en-US" smtClean="0"/>
              <a:t>2018/6/12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51C1-33A4-B040-9A1F-237778534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754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3AEF-F822-B54E-97CD-224727B90391}" type="datetimeFigureOut">
              <a:rPr kumimoji="1" lang="zh-CN" altLang="en-US" smtClean="0"/>
              <a:t>2018/6/12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51C1-33A4-B040-9A1F-237778534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4709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3AEF-F822-B54E-97CD-224727B90391}" type="datetimeFigureOut">
              <a:rPr kumimoji="1" lang="zh-CN" altLang="en-US" smtClean="0"/>
              <a:t>2018/6/12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51C1-33A4-B040-9A1F-237778534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276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3AEF-F822-B54E-97CD-224727B90391}" type="datetimeFigureOut">
              <a:rPr kumimoji="1" lang="zh-CN" altLang="en-US" smtClean="0"/>
              <a:t>2018/6/12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51C1-33A4-B040-9A1F-237778534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22621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3AEF-F822-B54E-97CD-224727B90391}" type="datetimeFigureOut">
              <a:rPr kumimoji="1" lang="zh-CN" altLang="en-US" smtClean="0"/>
              <a:t>2018/6/12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51C1-33A4-B040-9A1F-237778534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30182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3AEF-F822-B54E-97CD-224727B90391}" type="datetimeFigureOut">
              <a:rPr kumimoji="1" lang="zh-CN" altLang="en-US" smtClean="0"/>
              <a:t>2018/6/12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51C1-33A4-B040-9A1F-237778534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42265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3AEF-F822-B54E-97CD-224727B90391}" type="datetimeFigureOut">
              <a:rPr kumimoji="1" lang="zh-CN" altLang="en-US" smtClean="0"/>
              <a:t>2018/6/12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51C1-33A4-B040-9A1F-237778534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36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3AEF-F822-B54E-97CD-224727B90391}" type="datetimeFigureOut">
              <a:rPr kumimoji="1" lang="zh-CN" altLang="en-US" smtClean="0"/>
              <a:t>2018/6/12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51C1-33A4-B040-9A1F-237778534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8347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3AEF-F822-B54E-97CD-224727B90391}" type="datetimeFigureOut">
              <a:rPr kumimoji="1" lang="zh-CN" altLang="en-US" smtClean="0"/>
              <a:t>2018/6/12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51C1-33A4-B040-9A1F-237778534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3174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3AEF-F822-B54E-97CD-224727B90391}" type="datetimeFigureOut">
              <a:rPr kumimoji="1" lang="zh-CN" altLang="en-US" smtClean="0"/>
              <a:t>2018/6/12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51C1-33A4-B040-9A1F-237778534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815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1873AEF-F822-B54E-97CD-224727B90391}" type="datetimeFigureOut">
              <a:rPr kumimoji="1" lang="zh-CN" altLang="en-US" smtClean="0"/>
              <a:t>2018/6/12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BF851C1-33A4-B040-9A1F-237778534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786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60732" y="1577008"/>
            <a:ext cx="8620599" cy="168302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b="1" dirty="0"/>
              <a:t>Attention-based Convolutional Neural Networks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kumimoji="1" lang="zh-CN" altLang="en-US" b="1" dirty="0" smtClean="0">
                <a:solidFill>
                  <a:schemeClr val="tx1"/>
                </a:solidFill>
              </a:rPr>
              <a:t>王蓓</a:t>
            </a:r>
            <a:endParaRPr kumimoji="1" lang="en-US" altLang="zh-CN" b="1" dirty="0" smtClean="0">
              <a:solidFill>
                <a:schemeClr val="tx1"/>
              </a:solidFill>
            </a:endParaRPr>
          </a:p>
          <a:p>
            <a:pPr algn="r"/>
            <a:r>
              <a:rPr kumimoji="1" lang="en-US" altLang="zh-CN" b="1" dirty="0" smtClean="0">
                <a:solidFill>
                  <a:schemeClr val="tx1"/>
                </a:solidFill>
              </a:rPr>
              <a:t>2016100860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62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950" y="432019"/>
            <a:ext cx="9631680" cy="756699"/>
          </a:xfrm>
        </p:spPr>
        <p:txBody>
          <a:bodyPr>
            <a:normAutofit/>
          </a:bodyPr>
          <a:lstStyle/>
          <a:p>
            <a:r>
              <a:rPr kumimoji="1" lang="zh-CN" altLang="en-US" sz="3000" b="1" dirty="0" smtClean="0"/>
              <a:t>实验介绍</a:t>
            </a:r>
            <a:endParaRPr kumimoji="1" lang="zh-CN" altLang="en-US" sz="3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6950" y="1571907"/>
            <a:ext cx="8696076" cy="7305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p"/>
            </a:pPr>
            <a:r>
              <a:rPr kumimoji="1" lang="zh-CN" alt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实验内容</a:t>
            </a:r>
            <a:r>
              <a:rPr kumimoji="1" lang="zh-CN" altLang="en-US" dirty="0" smtClean="0"/>
              <a:t>：</a:t>
            </a:r>
            <a:r>
              <a:rPr lang="zh-CN" altLang="en-US" dirty="0" smtClean="0"/>
              <a:t>利用</a:t>
            </a:r>
            <a:r>
              <a:rPr lang="zh-CN" altLang="en-US" dirty="0"/>
              <a:t>基于注意力机制的卷积神经网络对用户的体检指标序列建模，</a:t>
            </a:r>
            <a:r>
              <a:rPr lang="zh-CN" altLang="en-US" dirty="0" smtClean="0"/>
              <a:t>预测用户</a:t>
            </a:r>
            <a:r>
              <a:rPr lang="zh-CN" altLang="en-US" dirty="0"/>
              <a:t>下一年体检的收缩压，同时比较了几种不同的注意力机制所得到的预测</a:t>
            </a:r>
            <a:r>
              <a:rPr lang="zh-CN" altLang="en-US" dirty="0" smtClean="0"/>
              <a:t>结果。 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487680" y="3338221"/>
            <a:ext cx="3394166" cy="2847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kumimoji="1" lang="zh-CN" altLang="en-US" sz="1600" dirty="0" smtClean="0">
                <a:latin typeface="微软雅黑"/>
                <a:ea typeface="微软雅黑"/>
              </a:rPr>
              <a:t>属性数目：</a:t>
            </a:r>
            <a:r>
              <a:rPr kumimoji="1" lang="en-US" altLang="zh-CN" sz="1600" dirty="0" smtClean="0">
                <a:latin typeface="微软雅黑"/>
                <a:ea typeface="微软雅黑"/>
              </a:rPr>
              <a:t>1091</a:t>
            </a:r>
          </a:p>
          <a:p>
            <a:pPr lvl="1">
              <a:lnSpc>
                <a:spcPts val="24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kumimoji="1" lang="zh-CN" altLang="en-US" sz="1200" dirty="0" smtClean="0">
                <a:latin typeface="微软雅黑"/>
                <a:ea typeface="微软雅黑"/>
              </a:rPr>
              <a:t>含有用户基本信息，体检小项结果等</a:t>
            </a:r>
            <a:endParaRPr kumimoji="1" lang="en-US" altLang="zh-CN" sz="1200" dirty="0">
              <a:latin typeface="微软雅黑"/>
              <a:ea typeface="微软雅黑"/>
            </a:endParaRPr>
          </a:p>
          <a:p>
            <a:pPr>
              <a:lnSpc>
                <a:spcPts val="24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kumimoji="1" lang="zh-CN" altLang="en-US" sz="1600" dirty="0" smtClean="0">
                <a:latin typeface="微软雅黑"/>
                <a:ea typeface="微软雅黑"/>
              </a:rPr>
              <a:t>体检数据条数：</a:t>
            </a:r>
            <a:r>
              <a:rPr kumimoji="1" lang="en-US" altLang="zh-CN" sz="1600" dirty="0" smtClean="0">
                <a:latin typeface="微软雅黑"/>
                <a:ea typeface="微软雅黑"/>
              </a:rPr>
              <a:t>1361191</a:t>
            </a:r>
          </a:p>
          <a:p>
            <a:pPr>
              <a:lnSpc>
                <a:spcPts val="24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kumimoji="1" lang="zh-CN" altLang="en-US" sz="1600" dirty="0" smtClean="0">
                <a:latin typeface="微软雅黑"/>
                <a:ea typeface="微软雅黑"/>
              </a:rPr>
              <a:t>缺失情况严重，有超过</a:t>
            </a:r>
            <a:r>
              <a:rPr kumimoji="1" lang="en-US" altLang="zh-CN" sz="1600" dirty="0" smtClean="0">
                <a:latin typeface="微软雅黑"/>
                <a:ea typeface="微软雅黑"/>
              </a:rPr>
              <a:t>900</a:t>
            </a:r>
            <a:r>
              <a:rPr kumimoji="1" lang="zh-CN" altLang="en-US" sz="1600" dirty="0" smtClean="0">
                <a:latin typeface="微软雅黑"/>
                <a:ea typeface="微软雅黑"/>
              </a:rPr>
              <a:t>多个属性的缺失比例在</a:t>
            </a:r>
            <a:r>
              <a:rPr kumimoji="1" lang="en-US" altLang="zh-CN" sz="1600" dirty="0" smtClean="0">
                <a:latin typeface="微软雅黑"/>
                <a:ea typeface="微软雅黑"/>
              </a:rPr>
              <a:t>0.8</a:t>
            </a:r>
            <a:r>
              <a:rPr kumimoji="1" lang="zh-CN" altLang="en-US" sz="1600" dirty="0" smtClean="0">
                <a:latin typeface="微软雅黑"/>
                <a:ea typeface="微软雅黑"/>
              </a:rPr>
              <a:t>以上</a:t>
            </a:r>
            <a:endParaRPr kumimoji="1" lang="en-US" altLang="zh-CN" sz="1600" dirty="0" smtClean="0">
              <a:latin typeface="微软雅黑"/>
              <a:ea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6950" y="2485639"/>
            <a:ext cx="8603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charset="2"/>
              <a:buChar char="p"/>
              <a:defRPr kumimoji="1"/>
            </a:lvl1pPr>
          </a:lstStyle>
          <a:p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数据集描述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977808" y="3588115"/>
            <a:ext cx="21601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指标特征</a:t>
            </a:r>
            <a:r>
              <a:rPr kumimoji="1" lang="zh-CN" altLang="en-US" dirty="0" smtClean="0">
                <a:sym typeface="Wingdings"/>
              </a:rPr>
              <a:t>（</a:t>
            </a:r>
            <a:r>
              <a:rPr kumimoji="1" lang="en-US" altLang="zh-CN" dirty="0" smtClean="0">
                <a:sym typeface="Wingdings"/>
              </a:rPr>
              <a:t>25</a:t>
            </a:r>
            <a:r>
              <a:rPr kumimoji="1" lang="zh-CN" altLang="en-US" dirty="0" smtClean="0">
                <a:sym typeface="Wingdings"/>
              </a:rPr>
              <a:t>）</a:t>
            </a:r>
            <a:endParaRPr kumimoji="1" lang="en-US" altLang="zh-CN" dirty="0" smtClean="0">
              <a:sym typeface="Wingdings"/>
            </a:endParaRPr>
          </a:p>
          <a:p>
            <a:r>
              <a:rPr kumimoji="1" lang="en-US" altLang="zh-CN" dirty="0" smtClean="0">
                <a:sym typeface="Wingdings"/>
              </a:rPr>
              <a:t>Context</a:t>
            </a:r>
            <a:r>
              <a:rPr kumimoji="1" lang="zh-CN" altLang="en-US" dirty="0" smtClean="0">
                <a:sym typeface="Wingdings"/>
              </a:rPr>
              <a:t>特征（</a:t>
            </a:r>
            <a:r>
              <a:rPr kumimoji="1" lang="en-US" altLang="zh-CN" dirty="0" smtClean="0">
                <a:sym typeface="Wingdings"/>
              </a:rPr>
              <a:t>4</a:t>
            </a:r>
            <a:r>
              <a:rPr kumimoji="1" lang="zh-CN" altLang="en-US" dirty="0" smtClean="0">
                <a:sym typeface="Wingdings"/>
              </a:rPr>
              <a:t>）</a:t>
            </a:r>
            <a:endParaRPr kumimoji="1" lang="en-US" altLang="zh-CN" dirty="0" smtClean="0">
              <a:sym typeface="Wingdings"/>
            </a:endParaRPr>
          </a:p>
          <a:p>
            <a:endParaRPr kumimoji="1" lang="en-US" altLang="zh-CN" dirty="0" smtClean="0">
              <a:sym typeface="Wingdings"/>
            </a:endParaRPr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 dirty="0" smtClean="0">
                <a:sym typeface="Wingdings"/>
              </a:rPr>
              <a:t>训练集（</a:t>
            </a:r>
            <a:r>
              <a:rPr kumimoji="1" lang="en-US" altLang="zh-CN" dirty="0" smtClean="0">
                <a:sym typeface="Wingdings"/>
              </a:rPr>
              <a:t>9011</a:t>
            </a:r>
            <a:r>
              <a:rPr kumimoji="1" lang="zh-CN" altLang="en-US" dirty="0" smtClean="0">
                <a:sym typeface="Wingdings"/>
              </a:rPr>
              <a:t>）</a:t>
            </a:r>
            <a:endParaRPr kumimoji="1" lang="en-US" altLang="zh-CN" dirty="0" smtClean="0">
              <a:sym typeface="Wingdings"/>
            </a:endParaRPr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 dirty="0" smtClean="0">
                <a:sym typeface="Wingdings"/>
              </a:rPr>
              <a:t>测试集（</a:t>
            </a:r>
            <a:r>
              <a:rPr kumimoji="1" lang="en-US" altLang="zh-CN" dirty="0" smtClean="0">
                <a:sym typeface="Wingdings"/>
              </a:rPr>
              <a:t>1803</a:t>
            </a:r>
            <a:r>
              <a:rPr kumimoji="1" lang="zh-CN" altLang="en-US" dirty="0" smtClean="0">
                <a:sym typeface="Wingdings"/>
              </a:rPr>
              <a:t>）</a:t>
            </a:r>
            <a:endParaRPr kumimoji="1" lang="en-US" altLang="zh-CN" dirty="0">
              <a:sym typeface="Wingdings"/>
            </a:endParaRPr>
          </a:p>
          <a:p>
            <a:endParaRPr kumimoji="1" lang="en-US" altLang="zh-CN" dirty="0" smtClean="0">
              <a:sym typeface="Wingdings"/>
            </a:endParaRPr>
          </a:p>
          <a:p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492485" y="3068883"/>
            <a:ext cx="2160105" cy="55980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基于规则形成</a:t>
            </a:r>
            <a:endParaRPr kumimoji="1" lang="en-US" altLang="zh-CN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用户体检序列</a:t>
            </a:r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79233" y="4160605"/>
            <a:ext cx="2186610" cy="609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筛选属性</a:t>
            </a:r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05738" y="5314640"/>
            <a:ext cx="2160105" cy="609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筛选用户</a:t>
            </a:r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515064" y="4160603"/>
            <a:ext cx="703928" cy="291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6911265" y="4160604"/>
            <a:ext cx="907517" cy="291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4218992" y="3068883"/>
            <a:ext cx="204745" cy="27223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642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950" y="432019"/>
            <a:ext cx="9631680" cy="756699"/>
          </a:xfrm>
        </p:spPr>
        <p:txBody>
          <a:bodyPr>
            <a:normAutofit/>
          </a:bodyPr>
          <a:lstStyle/>
          <a:p>
            <a:r>
              <a:rPr kumimoji="1" lang="zh-CN" altLang="en-US" sz="3000" b="1" dirty="0" smtClean="0"/>
              <a:t>实验介绍（</a:t>
            </a:r>
            <a:r>
              <a:rPr kumimoji="1" lang="en-US" altLang="zh-CN" sz="3000" b="1" dirty="0" smtClean="0"/>
              <a:t>cont.</a:t>
            </a:r>
            <a:r>
              <a:rPr kumimoji="1" lang="zh-CN" altLang="en-US" sz="3000" b="1" dirty="0" smtClean="0"/>
              <a:t>）</a:t>
            </a:r>
            <a:endParaRPr kumimoji="1" lang="zh-CN" altLang="en-US" sz="3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6950" y="1588421"/>
            <a:ext cx="8696076" cy="73059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p"/>
            </a:pPr>
            <a:r>
              <a:rPr kumimoji="1"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 实验</a:t>
            </a:r>
            <a:r>
              <a:rPr kumimoji="1" lang="zh-CN" altLang="en-US" sz="2000" b="1" dirty="0" smtClean="0">
                <a:solidFill>
                  <a:schemeClr val="accent5">
                    <a:lumMod val="75000"/>
                  </a:schemeClr>
                </a:solidFill>
              </a:rPr>
              <a:t>环境</a:t>
            </a:r>
            <a:endParaRPr kumimoji="1" lang="en-US" altLang="zh-CN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</a:pPr>
            <a:endParaRPr kumimoji="1" lang="en-US" altLang="zh-CN" sz="20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</a:pPr>
            <a:endParaRPr kumimoji="1" lang="en-US" altLang="zh-CN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</a:pPr>
            <a:endParaRPr kumimoji="1" lang="en-US" altLang="zh-CN" sz="20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574217" y="2319019"/>
            <a:ext cx="4262826" cy="343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kumimoji="1" lang="zh-CN" altLang="en-US" sz="1600" dirty="0" smtClean="0">
                <a:latin typeface="微软雅黑"/>
                <a:ea typeface="微软雅黑"/>
              </a:rPr>
              <a:t>软硬件配置</a:t>
            </a:r>
            <a:endParaRPr kumimoji="1" lang="en-US" altLang="zh-CN" sz="1600" dirty="0" smtClean="0">
              <a:latin typeface="微软雅黑"/>
              <a:ea typeface="微软雅黑"/>
            </a:endParaRPr>
          </a:p>
          <a:p>
            <a:pPr lvl="1">
              <a:lnSpc>
                <a:spcPts val="24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zh-CN" sz="1600" dirty="0" smtClean="0"/>
              <a:t>Ubuntu 4.8.2</a:t>
            </a:r>
            <a:endParaRPr lang="en-US" altLang="zh-CN" sz="1600" dirty="0"/>
          </a:p>
          <a:p>
            <a:pPr lvl="1">
              <a:lnSpc>
                <a:spcPts val="24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zh-CN" sz="1600" dirty="0" smtClean="0"/>
              <a:t>GTX </a:t>
            </a:r>
            <a:r>
              <a:rPr lang="en-US" altLang="zh-CN" sz="1600" dirty="0"/>
              <a:t>1080 </a:t>
            </a:r>
            <a:r>
              <a:rPr lang="en-US" altLang="zh-CN" sz="1600" dirty="0" smtClean="0"/>
              <a:t>8G</a:t>
            </a:r>
            <a:endParaRPr lang="en-US" altLang="zh-CN" sz="1600" dirty="0"/>
          </a:p>
          <a:p>
            <a:pPr lvl="1">
              <a:lnSpc>
                <a:spcPts val="24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zh-CN" sz="1600" dirty="0" smtClean="0"/>
              <a:t>Python3</a:t>
            </a:r>
            <a:br>
              <a:rPr lang="en-US" altLang="zh-CN" sz="1600" dirty="0" smtClean="0"/>
            </a:br>
            <a:endParaRPr lang="en-US" altLang="zh-CN" sz="1600" dirty="0" smtClean="0"/>
          </a:p>
          <a:p>
            <a:pPr>
              <a:lnSpc>
                <a:spcPts val="24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kumimoji="1" lang="zh-CN" altLang="en-US" sz="1600" dirty="0" smtClean="0">
                <a:latin typeface="微软雅黑"/>
                <a:ea typeface="微软雅黑"/>
              </a:rPr>
              <a:t>深度学习工具</a:t>
            </a:r>
            <a:endParaRPr kumimoji="1" lang="en-US" altLang="zh-CN" sz="1600" dirty="0" smtClean="0">
              <a:latin typeface="微软雅黑"/>
              <a:ea typeface="微软雅黑"/>
            </a:endParaRPr>
          </a:p>
          <a:p>
            <a:pPr lvl="1">
              <a:lnSpc>
                <a:spcPts val="2400"/>
              </a:lnSpc>
              <a:spcBef>
                <a:spcPts val="300"/>
              </a:spcBef>
              <a:buFont typeface="Wingdings" charset="2"/>
              <a:buChar char="l"/>
            </a:pPr>
            <a:r>
              <a:rPr lang="en-US" altLang="zh-CN" sz="1600" dirty="0"/>
              <a:t>CUDA Version </a:t>
            </a:r>
            <a:r>
              <a:rPr lang="en-US" altLang="zh-CN" sz="1600" dirty="0" smtClean="0"/>
              <a:t>8.0.61</a:t>
            </a:r>
            <a:endParaRPr lang="en-US" altLang="zh-CN" sz="1600" dirty="0"/>
          </a:p>
          <a:p>
            <a:pPr lvl="1">
              <a:lnSpc>
                <a:spcPts val="2400"/>
              </a:lnSpc>
              <a:spcBef>
                <a:spcPts val="300"/>
              </a:spcBef>
              <a:buFont typeface="Wingdings" charset="2"/>
              <a:buChar char="l"/>
            </a:pPr>
            <a:r>
              <a:rPr lang="en-US" altLang="zh-CN" sz="1600" dirty="0" err="1" smtClean="0"/>
              <a:t>Tensorflow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1.4.1(GPU</a:t>
            </a:r>
            <a:r>
              <a:rPr lang="zh-CN" altLang="en-US" sz="1600" dirty="0"/>
              <a:t>版</a:t>
            </a:r>
            <a:r>
              <a:rPr lang="en-US" altLang="zh-CN" sz="1600" dirty="0" smtClean="0"/>
              <a:t>)</a:t>
            </a:r>
            <a:endParaRPr lang="en-US" altLang="zh-CN" sz="1600" dirty="0"/>
          </a:p>
          <a:p>
            <a:pPr lvl="1">
              <a:lnSpc>
                <a:spcPts val="2400"/>
              </a:lnSpc>
              <a:spcBef>
                <a:spcPts val="300"/>
              </a:spcBef>
              <a:buFont typeface="Wingdings" charset="2"/>
              <a:buChar char="l"/>
            </a:pPr>
            <a:r>
              <a:rPr lang="en-US" altLang="zh-CN" sz="1600" dirty="0" err="1" smtClean="0"/>
              <a:t>Keras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2.0.6 </a:t>
            </a:r>
            <a:endParaRPr lang="en-US" altLang="zh-CN" sz="1600" dirty="0"/>
          </a:p>
          <a:p>
            <a:pPr lvl="1">
              <a:lnSpc>
                <a:spcPts val="2400"/>
              </a:lnSpc>
              <a:spcBef>
                <a:spcPts val="300"/>
              </a:spcBef>
              <a:buFont typeface="Wingdings" charset="2"/>
              <a:buChar char="l"/>
            </a:pPr>
            <a:endParaRPr kumimoji="1" lang="en-US" altLang="zh-CN" sz="1200" dirty="0" smtClean="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412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950" y="432019"/>
            <a:ext cx="9631680" cy="756699"/>
          </a:xfrm>
        </p:spPr>
        <p:txBody>
          <a:bodyPr>
            <a:normAutofit/>
          </a:bodyPr>
          <a:lstStyle/>
          <a:p>
            <a:r>
              <a:rPr kumimoji="1" lang="zh-CN" altLang="en-US" sz="3000" b="1" dirty="0" smtClean="0"/>
              <a:t>实验模型</a:t>
            </a:r>
            <a:endParaRPr kumimoji="1" lang="zh-CN" altLang="en-US" sz="3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861" y="1517812"/>
            <a:ext cx="6721936" cy="443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5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950" y="432019"/>
            <a:ext cx="9631680" cy="756699"/>
          </a:xfrm>
        </p:spPr>
        <p:txBody>
          <a:bodyPr>
            <a:normAutofit/>
          </a:bodyPr>
          <a:lstStyle/>
          <a:p>
            <a:r>
              <a:rPr kumimoji="1" lang="zh-CN" altLang="en-US" sz="3000" b="1" dirty="0" smtClean="0"/>
              <a:t>实验模型（</a:t>
            </a:r>
            <a:r>
              <a:rPr kumimoji="1" lang="en-US" altLang="zh-CN" sz="3000" b="1" dirty="0" smtClean="0"/>
              <a:t>cont.</a:t>
            </a:r>
            <a:r>
              <a:rPr kumimoji="1" lang="zh-CN" altLang="en-US" sz="3000" b="1" dirty="0" smtClean="0"/>
              <a:t>）</a:t>
            </a:r>
            <a:endParaRPr kumimoji="1" lang="zh-CN" altLang="en-US" sz="3000" b="1" dirty="0"/>
          </a:p>
        </p:txBody>
      </p:sp>
      <p:grpSp>
        <p:nvGrpSpPr>
          <p:cNvPr id="30" name="组 29"/>
          <p:cNvGrpSpPr/>
          <p:nvPr/>
        </p:nvGrpSpPr>
        <p:grpSpPr>
          <a:xfrm>
            <a:off x="4717775" y="3067285"/>
            <a:ext cx="5758069" cy="3212989"/>
            <a:chOff x="4797288" y="2061376"/>
            <a:chExt cx="5758069" cy="3212989"/>
          </a:xfrm>
        </p:grpSpPr>
        <p:sp>
          <p:nvSpPr>
            <p:cNvPr id="3" name="矩形 2"/>
            <p:cNvSpPr/>
            <p:nvPr/>
          </p:nvSpPr>
          <p:spPr>
            <a:xfrm>
              <a:off x="6414055" y="3816628"/>
              <a:ext cx="2358886" cy="50358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Dense(64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err="1" smtClean="0"/>
                <a:t>relu</a:t>
              </a:r>
              <a:r>
                <a:rPr kumimoji="1" lang="en-US" altLang="zh-CN" dirty="0" smtClean="0"/>
                <a:t>)</a:t>
              </a:r>
              <a:endParaRPr kumimoji="1"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6864626" y="2975114"/>
              <a:ext cx="1547857" cy="510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Dense(1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err="1" smtClean="0"/>
                <a:t>relu</a:t>
              </a:r>
              <a:r>
                <a:rPr kumimoji="1" lang="en-US" altLang="zh-CN" dirty="0" smtClean="0"/>
                <a:t>)</a:t>
              </a:r>
              <a:endParaRPr kumimoji="1"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797288" y="4903304"/>
              <a:ext cx="1444487" cy="3710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328454" y="4874152"/>
              <a:ext cx="1444487" cy="3710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9110870" y="4903304"/>
              <a:ext cx="1444487" cy="3710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417368" y="4890051"/>
              <a:ext cx="742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……</a:t>
              </a:r>
              <a:endParaRPr kumimoji="1" lang="zh-CN" altLang="en-US" dirty="0"/>
            </a:p>
          </p:txBody>
        </p:sp>
        <p:cxnSp>
          <p:nvCxnSpPr>
            <p:cNvPr id="12" name="直线箭头连接符 11"/>
            <p:cNvCxnSpPr>
              <a:stCxn id="7" idx="0"/>
            </p:cNvCxnSpPr>
            <p:nvPr/>
          </p:nvCxnSpPr>
          <p:spPr>
            <a:xfrm flipV="1">
              <a:off x="5519532" y="4320209"/>
              <a:ext cx="1119807" cy="5830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/>
            <p:cNvCxnSpPr>
              <a:stCxn id="8" idx="0"/>
              <a:endCxn id="3" idx="2"/>
            </p:cNvCxnSpPr>
            <p:nvPr/>
          </p:nvCxnSpPr>
          <p:spPr>
            <a:xfrm flipH="1" flipV="1">
              <a:off x="7593498" y="4320209"/>
              <a:ext cx="457200" cy="553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15"/>
            <p:cNvCxnSpPr>
              <a:stCxn id="9" idx="0"/>
            </p:cNvCxnSpPr>
            <p:nvPr/>
          </p:nvCxnSpPr>
          <p:spPr>
            <a:xfrm flipH="1" flipV="1">
              <a:off x="7898296" y="4320209"/>
              <a:ext cx="1934818" cy="5830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/>
            <p:cNvCxnSpPr>
              <a:endCxn id="6" idx="2"/>
            </p:cNvCxnSpPr>
            <p:nvPr/>
          </p:nvCxnSpPr>
          <p:spPr>
            <a:xfrm flipV="1">
              <a:off x="7638554" y="3485322"/>
              <a:ext cx="1" cy="392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5197505" y="2061376"/>
              <a:ext cx="503582" cy="49165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a</a:t>
              </a:r>
              <a:r>
                <a:rPr kumimoji="1" lang="en-US" altLang="zh-CN" baseline="-25000" dirty="0" smtClean="0"/>
                <a:t>1</a:t>
              </a:r>
              <a:endParaRPr kumimoji="1" lang="zh-CN" altLang="en-US" baseline="-250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7888360" y="2061377"/>
              <a:ext cx="503582" cy="49165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a</a:t>
              </a:r>
              <a:r>
                <a:rPr kumimoji="1" lang="en-US" altLang="zh-CN" sz="1400" baseline="-25000" dirty="0" smtClean="0"/>
                <a:t>n-1</a:t>
              </a:r>
              <a:endParaRPr kumimoji="1" lang="zh-CN" altLang="en-US" sz="1400" baseline="-250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9607828" y="2089206"/>
              <a:ext cx="503582" cy="49165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a</a:t>
              </a:r>
              <a:r>
                <a:rPr kumimoji="1" lang="en-US" altLang="zh-CN" baseline="-25000" dirty="0" smtClean="0"/>
                <a:t>n</a:t>
              </a:r>
              <a:endParaRPr kumimoji="1" lang="zh-CN" altLang="en-US" baseline="-25000" dirty="0" smtClean="0"/>
            </a:p>
          </p:txBody>
        </p:sp>
        <p:cxnSp>
          <p:nvCxnSpPr>
            <p:cNvPr id="24" name="直线箭头连接符 23"/>
            <p:cNvCxnSpPr>
              <a:endCxn id="19" idx="2"/>
            </p:cNvCxnSpPr>
            <p:nvPr/>
          </p:nvCxnSpPr>
          <p:spPr>
            <a:xfrm flipH="1" flipV="1">
              <a:off x="5449296" y="2553031"/>
              <a:ext cx="1905664" cy="422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/>
            <p:cNvCxnSpPr>
              <a:stCxn id="6" idx="0"/>
            </p:cNvCxnSpPr>
            <p:nvPr/>
          </p:nvCxnSpPr>
          <p:spPr>
            <a:xfrm flipV="1">
              <a:off x="7638555" y="2580862"/>
              <a:ext cx="408498" cy="3942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/>
            <p:cNvCxnSpPr>
              <a:endCxn id="22" idx="2"/>
            </p:cNvCxnSpPr>
            <p:nvPr/>
          </p:nvCxnSpPr>
          <p:spPr>
            <a:xfrm flipV="1">
              <a:off x="7835351" y="2580861"/>
              <a:ext cx="2024268" cy="3942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5117995" y="2094838"/>
            <a:ext cx="5221356" cy="5168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softmax</a:t>
            </a:r>
            <a:endParaRPr kumimoji="1"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117992" y="1161550"/>
            <a:ext cx="497620" cy="5357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r>
              <a:rPr kumimoji="1" lang="en-US" altLang="zh-CN" baseline="-25000" dirty="0" smtClean="0"/>
              <a:t>1</a:t>
            </a:r>
            <a:endParaRPr kumimoji="1" lang="zh-CN" altLang="en-US" baseline="-25000" dirty="0"/>
          </a:p>
        </p:txBody>
      </p:sp>
      <p:sp>
        <p:nvSpPr>
          <p:cNvPr id="36" name="矩形 35"/>
          <p:cNvSpPr/>
          <p:nvPr/>
        </p:nvSpPr>
        <p:spPr>
          <a:xfrm>
            <a:off x="7835351" y="1249016"/>
            <a:ext cx="497620" cy="5357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a</a:t>
            </a:r>
            <a:r>
              <a:rPr kumimoji="1" lang="en-US" altLang="zh-CN" sz="1600" baseline="-25000" dirty="0" smtClean="0"/>
              <a:t>n-1</a:t>
            </a:r>
            <a:endParaRPr kumimoji="1" lang="zh-CN" altLang="en-US" sz="1600" baseline="-25000" dirty="0"/>
          </a:p>
        </p:txBody>
      </p:sp>
      <p:sp>
        <p:nvSpPr>
          <p:cNvPr id="37" name="矩形 36"/>
          <p:cNvSpPr/>
          <p:nvPr/>
        </p:nvSpPr>
        <p:spPr>
          <a:xfrm>
            <a:off x="9568073" y="1253324"/>
            <a:ext cx="497620" cy="5357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r>
              <a:rPr kumimoji="1" lang="en-US" altLang="zh-CN" baseline="-25000" dirty="0" smtClean="0"/>
              <a:t>n</a:t>
            </a:r>
            <a:endParaRPr kumimoji="1" lang="zh-CN" altLang="en-US" baseline="-25000" dirty="0"/>
          </a:p>
        </p:txBody>
      </p:sp>
      <p:cxnSp>
        <p:nvCxnSpPr>
          <p:cNvPr id="39" name="直线箭头连接符 38"/>
          <p:cNvCxnSpPr>
            <a:endCxn id="35" idx="2"/>
          </p:cNvCxnSpPr>
          <p:nvPr/>
        </p:nvCxnSpPr>
        <p:spPr>
          <a:xfrm flipH="1" flipV="1">
            <a:off x="5366802" y="1697269"/>
            <a:ext cx="1908645" cy="39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31" idx="0"/>
            <a:endCxn id="36" idx="2"/>
          </p:cNvCxnSpPr>
          <p:nvPr/>
        </p:nvCxnSpPr>
        <p:spPr>
          <a:xfrm flipV="1">
            <a:off x="7728673" y="1784735"/>
            <a:ext cx="355488" cy="310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31" idx="0"/>
          </p:cNvCxnSpPr>
          <p:nvPr/>
        </p:nvCxnSpPr>
        <p:spPr>
          <a:xfrm flipV="1">
            <a:off x="7728673" y="1845033"/>
            <a:ext cx="2303224" cy="249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6321124" y="3067285"/>
            <a:ext cx="74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……</a:t>
            </a:r>
            <a:endParaRPr kumimoji="1"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6321123" y="1202708"/>
            <a:ext cx="74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……</a:t>
            </a:r>
            <a:endParaRPr kumimoji="1"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392693" y="1588273"/>
            <a:ext cx="3684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/>
              <a:t>以年份为整体赋予注意力</a:t>
            </a:r>
            <a:r>
              <a:rPr lang="en-US" altLang="zh-CN" dirty="0"/>
              <a:t>(</a:t>
            </a:r>
            <a:r>
              <a:rPr lang="en-US" altLang="zh-CN" dirty="0" err="1"/>
              <a:t>Cnn+attention</a:t>
            </a:r>
            <a:r>
              <a:rPr lang="en-US" altLang="zh-CN" dirty="0"/>
              <a:t> of years) </a:t>
            </a:r>
          </a:p>
          <a:p>
            <a:endParaRPr kumimoji="1"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370402" y="2707904"/>
            <a:ext cx="4073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/>
              <a:t>以体检指标为整体赋予注意力</a:t>
            </a:r>
            <a:r>
              <a:rPr lang="en-US" altLang="zh-CN" dirty="0"/>
              <a:t>(</a:t>
            </a:r>
            <a:r>
              <a:rPr lang="en-US" altLang="zh-CN" dirty="0" err="1"/>
              <a:t>Cnn+attention</a:t>
            </a:r>
            <a:r>
              <a:rPr lang="en-US" altLang="zh-CN" dirty="0"/>
              <a:t> of indices) </a:t>
            </a:r>
          </a:p>
          <a:p>
            <a:endParaRPr kumimoji="1"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389382" y="3631234"/>
            <a:ext cx="368410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/>
              <a:t>同时考虑年份、体检指标赋予注意力 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1600" dirty="0" err="1" smtClean="0"/>
              <a:t>Cnn</a:t>
            </a:r>
            <a:r>
              <a:rPr lang="en-US" altLang="zh-CN" sz="1600" dirty="0"/>
              <a:t>+ summing attention of indices and years </a:t>
            </a:r>
            <a:endParaRPr lang="en-US" altLang="zh-CN" sz="1600" dirty="0" smtClean="0"/>
          </a:p>
          <a:p>
            <a:pPr marL="285750" indent="-285750">
              <a:buFont typeface="Wingdings" charset="2"/>
              <a:buChar char="Ø"/>
            </a:pPr>
            <a:endParaRPr lang="en-US" altLang="zh-CN" sz="1600" dirty="0">
              <a:latin typeface="Wingdings" charset="2"/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altLang="zh-CN" sz="1600" dirty="0" err="1" smtClean="0"/>
              <a:t>Cnn</a:t>
            </a:r>
            <a:r>
              <a:rPr lang="en-US" altLang="zh-CN" sz="1600" dirty="0"/>
              <a:t>+ hierarchical attention of indices and </a:t>
            </a:r>
            <a:r>
              <a:rPr lang="en-US" altLang="zh-CN" sz="1600" dirty="0" smtClean="0"/>
              <a:t>years</a:t>
            </a:r>
            <a:endParaRPr kumimoji="1" lang="zh-CN" altLang="en-US" sz="1600" dirty="0"/>
          </a:p>
        </p:txBody>
      </p:sp>
      <p:cxnSp>
        <p:nvCxnSpPr>
          <p:cNvPr id="63" name="直线箭头连接符 62"/>
          <p:cNvCxnSpPr>
            <a:stCxn id="19" idx="0"/>
          </p:cNvCxnSpPr>
          <p:nvPr/>
        </p:nvCxnSpPr>
        <p:spPr>
          <a:xfrm flipV="1">
            <a:off x="5369783" y="2611673"/>
            <a:ext cx="1190043" cy="45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>
            <a:stCxn id="21" idx="0"/>
          </p:cNvCxnSpPr>
          <p:nvPr/>
        </p:nvCxnSpPr>
        <p:spPr>
          <a:xfrm flipH="1" flipV="1">
            <a:off x="7248941" y="2658587"/>
            <a:ext cx="811697" cy="408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>
            <a:stCxn id="22" idx="0"/>
            <a:endCxn id="31" idx="2"/>
          </p:cNvCxnSpPr>
          <p:nvPr/>
        </p:nvCxnSpPr>
        <p:spPr>
          <a:xfrm flipH="1" flipV="1">
            <a:off x="7728673" y="2611673"/>
            <a:ext cx="2051433" cy="483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0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950" y="432019"/>
            <a:ext cx="9631680" cy="756699"/>
          </a:xfrm>
        </p:spPr>
        <p:txBody>
          <a:bodyPr>
            <a:normAutofit/>
          </a:bodyPr>
          <a:lstStyle/>
          <a:p>
            <a:r>
              <a:rPr kumimoji="1" lang="zh-CN" altLang="en-US" sz="3000" b="1" dirty="0" smtClean="0"/>
              <a:t>实验配置</a:t>
            </a:r>
            <a:endParaRPr kumimoji="1" lang="zh-CN" altLang="en-US" sz="3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02365" y="1669774"/>
            <a:ext cx="84946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/>
              <a:t>batch_size </a:t>
            </a:r>
            <a:r>
              <a:rPr lang="en-US" altLang="zh-CN" dirty="0"/>
              <a:t>= </a:t>
            </a:r>
            <a:r>
              <a:rPr lang="en-US" altLang="zh-CN" dirty="0" smtClean="0"/>
              <a:t>128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/>
              <a:t>每</a:t>
            </a:r>
            <a:r>
              <a:rPr lang="zh-CN" altLang="en-US" dirty="0"/>
              <a:t>轮迭代随机 </a:t>
            </a:r>
            <a:r>
              <a:rPr lang="en-US" altLang="zh-CN" dirty="0"/>
              <a:t>shuffle </a:t>
            </a:r>
            <a:r>
              <a:rPr lang="zh-CN" altLang="en-US" dirty="0"/>
              <a:t>训练数据顺序</a:t>
            </a:r>
            <a:r>
              <a:rPr lang="en-US" altLang="zh-CN" dirty="0"/>
              <a:t>,</a:t>
            </a:r>
            <a:r>
              <a:rPr lang="zh-CN" altLang="en-US" dirty="0"/>
              <a:t>一共有</a:t>
            </a:r>
            <a:r>
              <a:rPr lang="en-US" altLang="zh-CN" dirty="0"/>
              <a:t>100</a:t>
            </a:r>
            <a:r>
              <a:rPr lang="zh-CN" altLang="en-US" dirty="0"/>
              <a:t>个 </a:t>
            </a:r>
            <a:r>
              <a:rPr lang="en-US" altLang="zh-CN" dirty="0" smtClean="0"/>
              <a:t>epoch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/>
              <a:t>优化方法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adam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/>
              <a:t>除了</a:t>
            </a:r>
            <a:r>
              <a:rPr lang="en-US" altLang="zh-CN" dirty="0"/>
              <a:t>attention</a:t>
            </a:r>
            <a:r>
              <a:rPr lang="zh-CN" altLang="en-US" dirty="0"/>
              <a:t>层后面的激活函数为 </a:t>
            </a:r>
            <a:r>
              <a:rPr lang="en-US" altLang="zh-CN" dirty="0" err="1"/>
              <a:t>softmax</a:t>
            </a:r>
            <a:r>
              <a:rPr lang="zh-CN" altLang="en-US" dirty="0"/>
              <a:t>，其它地方的激活函数均为 </a:t>
            </a:r>
            <a:r>
              <a:rPr lang="en-US" altLang="zh-CN" dirty="0" err="1"/>
              <a:t>ReLu</a:t>
            </a:r>
            <a:r>
              <a:rPr lang="zh-CN" altLang="en-US" dirty="0"/>
              <a:t>。 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8774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950" y="432019"/>
            <a:ext cx="9631680" cy="756699"/>
          </a:xfrm>
        </p:spPr>
        <p:txBody>
          <a:bodyPr>
            <a:normAutofit/>
          </a:bodyPr>
          <a:lstStyle/>
          <a:p>
            <a:r>
              <a:rPr kumimoji="1" lang="zh-CN" altLang="en-US" sz="3000" b="1" dirty="0" smtClean="0"/>
              <a:t>实验结果</a:t>
            </a:r>
            <a:endParaRPr kumimoji="1" lang="zh-CN" altLang="en-US" sz="30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754596"/>
              </p:ext>
            </p:extLst>
          </p:nvPr>
        </p:nvGraphicFramePr>
        <p:xfrm>
          <a:off x="606950" y="1881808"/>
          <a:ext cx="9014128" cy="37636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56108"/>
                <a:gridCol w="3458020"/>
              </a:tblGrid>
              <a:tr h="645878">
                <a:tc>
                  <a:txBody>
                    <a:bodyPr/>
                    <a:lstStyle/>
                    <a:p>
                      <a:pPr algn="ctr">
                        <a:spcAft>
                          <a:spcPts val="1600"/>
                        </a:spcAft>
                      </a:pPr>
                      <a:r>
                        <a:rPr lang="zh-CN" sz="1600" kern="0" dirty="0">
                          <a:effectLst/>
                        </a:rPr>
                        <a:t>实验项目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600"/>
                        </a:spcAft>
                      </a:pPr>
                      <a:r>
                        <a:rPr lang="en-US" sz="1600" kern="0">
                          <a:effectLst/>
                        </a:rPr>
                        <a:t>mae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543622">
                <a:tc>
                  <a:txBody>
                    <a:bodyPr/>
                    <a:lstStyle/>
                    <a:p>
                      <a:pPr algn="ctr">
                        <a:spcAft>
                          <a:spcPts val="1600"/>
                        </a:spcAft>
                      </a:pPr>
                      <a:r>
                        <a:rPr lang="en-US" sz="1600" kern="0" dirty="0" err="1">
                          <a:effectLst/>
                        </a:rPr>
                        <a:t>Cnn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8.9018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70583">
                <a:tc>
                  <a:txBody>
                    <a:bodyPr/>
                    <a:lstStyle/>
                    <a:p>
                      <a:pPr algn="ctr">
                        <a:spcAft>
                          <a:spcPts val="1600"/>
                        </a:spcAft>
                      </a:pPr>
                      <a:r>
                        <a:rPr lang="en-US" sz="1600" kern="0" dirty="0" err="1">
                          <a:effectLst/>
                        </a:rPr>
                        <a:t>Cnn+attention</a:t>
                      </a:r>
                      <a:r>
                        <a:rPr lang="en-US" sz="1600" kern="0" dirty="0">
                          <a:effectLst/>
                        </a:rPr>
                        <a:t> of years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8.9571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525884">
                <a:tc>
                  <a:txBody>
                    <a:bodyPr/>
                    <a:lstStyle/>
                    <a:p>
                      <a:pPr algn="ctr">
                        <a:spcAft>
                          <a:spcPts val="1600"/>
                        </a:spcAft>
                      </a:pPr>
                      <a:r>
                        <a:rPr lang="en-US" sz="1600" kern="0" dirty="0" err="1">
                          <a:effectLst/>
                        </a:rPr>
                        <a:t>Cnn+attention</a:t>
                      </a:r>
                      <a:r>
                        <a:rPr lang="en-US" sz="1600" kern="0" dirty="0">
                          <a:effectLst/>
                        </a:rPr>
                        <a:t> of indices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600"/>
                        </a:spcAft>
                      </a:pPr>
                      <a:r>
                        <a:rPr lang="en-US" sz="1600" kern="0" dirty="0">
                          <a:effectLst/>
                        </a:rPr>
                        <a:t>8.9360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788826">
                <a:tc>
                  <a:txBody>
                    <a:bodyPr/>
                    <a:lstStyle/>
                    <a:p>
                      <a:pPr algn="ctr">
                        <a:spcAft>
                          <a:spcPts val="1600"/>
                        </a:spcAft>
                      </a:pPr>
                      <a:r>
                        <a:rPr lang="en-US" sz="1600" kern="0" dirty="0" err="1">
                          <a:effectLst/>
                        </a:rPr>
                        <a:t>Cnn</a:t>
                      </a:r>
                      <a:r>
                        <a:rPr lang="en-US" sz="1600" kern="0" dirty="0">
                          <a:effectLst/>
                        </a:rPr>
                        <a:t>+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0" dirty="0">
                          <a:effectLst/>
                        </a:rPr>
                        <a:t>hierarchical attention of indices and years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600"/>
                        </a:spcAft>
                      </a:pPr>
                      <a:r>
                        <a:rPr lang="en-US" sz="1600" kern="0" dirty="0">
                          <a:effectLst/>
                        </a:rPr>
                        <a:t>8.8846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788826">
                <a:tc>
                  <a:txBody>
                    <a:bodyPr/>
                    <a:lstStyle/>
                    <a:p>
                      <a:pPr algn="ctr">
                        <a:spcAft>
                          <a:spcPts val="1600"/>
                        </a:spcAft>
                      </a:pPr>
                      <a:r>
                        <a:rPr lang="en-US" sz="1600" kern="0">
                          <a:effectLst/>
                        </a:rPr>
                        <a:t>Cnn+</a:t>
                      </a:r>
                      <a:r>
                        <a:rPr lang="en-US" sz="1600" kern="100">
                          <a:effectLst/>
                        </a:rPr>
                        <a:t> </a:t>
                      </a:r>
                      <a:r>
                        <a:rPr lang="en-US" sz="1600" kern="0">
                          <a:effectLst/>
                        </a:rPr>
                        <a:t>summing attention of indices and years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600"/>
                        </a:spcAft>
                      </a:pPr>
                      <a:r>
                        <a:rPr lang="en-US" sz="1600" kern="0" dirty="0">
                          <a:effectLst/>
                        </a:rPr>
                        <a:t>8.9006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06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950" y="432019"/>
            <a:ext cx="9631680" cy="756699"/>
          </a:xfrm>
        </p:spPr>
        <p:txBody>
          <a:bodyPr>
            <a:normAutofit/>
          </a:bodyPr>
          <a:lstStyle/>
          <a:p>
            <a:r>
              <a:rPr kumimoji="1" lang="zh-CN" altLang="en-US" sz="3000" b="1" dirty="0" smtClean="0"/>
              <a:t>参考资料</a:t>
            </a:r>
            <a:endParaRPr kumimoji="1" lang="zh-CN" altLang="en-US" sz="3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06950" y="1696278"/>
            <a:ext cx="9318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2000" dirty="0" smtClean="0"/>
              <a:t>课件</a:t>
            </a:r>
            <a:endParaRPr lang="en-US" altLang="zh-CN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sz="2000" dirty="0" err="1" smtClean="0"/>
              <a:t>TensorFlow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英文官方网站 </a:t>
            </a:r>
            <a:endParaRPr lang="en-US" altLang="zh-CN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sz="2000" dirty="0" err="1" smtClean="0"/>
              <a:t>Keras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英文文档 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12883958"/>
      </p:ext>
    </p:extLst>
  </p:cSld>
  <p:clrMapOvr>
    <a:masterClrMapping/>
  </p:clrMapOvr>
</p:sld>
</file>

<file path=ppt/theme/theme1.xml><?xml version="1.0" encoding="utf-8"?>
<a:theme xmlns:a="http://schemas.openxmlformats.org/drawingml/2006/main" name="视图">
  <a:themeElements>
    <a:clrScheme name="视图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视图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视图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146</TotalTime>
  <Words>298</Words>
  <Application>Microsoft Macintosh PowerPoint</Application>
  <PresentationFormat>宽屏</PresentationFormat>
  <Paragraphs>72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Century Schoolbook</vt:lpstr>
      <vt:lpstr>DengXian</vt:lpstr>
      <vt:lpstr>Times New Roman</vt:lpstr>
      <vt:lpstr>Wingdings</vt:lpstr>
      <vt:lpstr>Wingdings 2</vt:lpstr>
      <vt:lpstr>宋体</vt:lpstr>
      <vt:lpstr>微软雅黑</vt:lpstr>
      <vt:lpstr>Arial</vt:lpstr>
      <vt:lpstr>视图</vt:lpstr>
      <vt:lpstr>Attention-based Convolutional Neural Networks </vt:lpstr>
      <vt:lpstr>实验介绍</vt:lpstr>
      <vt:lpstr>实验介绍（cont.）</vt:lpstr>
      <vt:lpstr>实验模型</vt:lpstr>
      <vt:lpstr>实验模型（cont.）</vt:lpstr>
      <vt:lpstr>实验配置</vt:lpstr>
      <vt:lpstr>实验结果</vt:lpstr>
      <vt:lpstr>参考资料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10</cp:revision>
  <dcterms:created xsi:type="dcterms:W3CDTF">2018-06-12T06:01:52Z</dcterms:created>
  <dcterms:modified xsi:type="dcterms:W3CDTF">2018-06-12T08:28:01Z</dcterms:modified>
</cp:coreProperties>
</file>