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ender.githubusercontent.com/view/ipynb?commit=2fc1a4719b38417175492bb32ac9bc28955b1bbb&amp;enc_url=68747470733a2f2f7261772e67697468756275736572636f6e74656e742e636f6d2f6368656e6773746f6e652f6d6f7669655f7265636f6d6d656e6465722f326663316134373139623338343137313735343932626233326163396263323839353562316262622f6d6f7669655f7265636f6d6d656e6465722e6970796e62&amp;nwo=chengstone%2Fmovie_recommender&amp;path=movie_recommender.ipynb&amp;repository_id=114441914&amp;repository_type=Repository#%E6%9D%A5%E8%AF%B4%E8%AF%B4%E6%95%B0%E6%8D%AE%E9%A2%84%E5%A4%84%E7%90%86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/>
          <p:nvPr/>
        </p:nvSpPr>
        <p:spPr>
          <a:xfrm>
            <a:off x="-1" y="1844675"/>
            <a:ext cx="9144002" cy="2520951"/>
          </a:xfrm>
          <a:prstGeom prst="rect">
            <a:avLst/>
          </a:prstGeom>
          <a:solidFill>
            <a:srgbClr val="404040">
              <a:alpha val="6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6775" y="5000625"/>
            <a:ext cx="2300288" cy="5032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电影推荐系统"/>
          <p:cNvSpPr txBox="1"/>
          <p:nvPr/>
        </p:nvSpPr>
        <p:spPr>
          <a:xfrm>
            <a:off x="2022475" y="1979612"/>
            <a:ext cx="856932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defTabSz="825500">
              <a:defRPr sz="48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电影推荐系统</a:t>
            </a:r>
          </a:p>
        </p:txBody>
      </p:sp>
      <p:sp>
        <p:nvSpPr>
          <p:cNvPr id="23" name="本项目使用文本卷积神经网络，…"/>
          <p:cNvSpPr txBox="1"/>
          <p:nvPr/>
        </p:nvSpPr>
        <p:spPr>
          <a:xfrm>
            <a:off x="2757487" y="2782887"/>
            <a:ext cx="552781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本项目使用文本卷积神经网络，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   </a:t>
            </a:r>
            <a:r>
              <a:t>并使用MovieLens数据集完成电影推荐的任务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" grpId="1"/>
      <p:bldP build="whole" bldLvl="1" animBg="1" rev="0" advAuto="0" spid="2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我们的目的就是要训练出用户特征和电影特征，在实现推荐功能时使用。…"/>
          <p:cNvSpPr txBox="1"/>
          <p:nvPr/>
        </p:nvSpPr>
        <p:spPr>
          <a:xfrm>
            <a:off x="93979" y="2084857"/>
            <a:ext cx="8956041" cy="268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我们的目的就是要训练出用户特征和电影特征，在实现推荐功能时使用。</a:t>
            </a: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得到这两个特征以后，就可以选择任意的方式来拟合评分了。</a:t>
            </a: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我使用了两种方式，一个是上图中画出的将两个特征做向量乘法，将结果与真实评分做回归，采用MSE优化损失。因为本质上这是一个回归问题。</a:t>
            </a: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600"/>
              </a:lnSpc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另一种方式是，将两个特征作为输入，再次传入全连接层，输出一个值，将输出值回归到真实评分，采用MSE优化损失。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卷积网络"/>
          <p:cNvSpPr txBox="1"/>
          <p:nvPr/>
        </p:nvSpPr>
        <p:spPr>
          <a:xfrm>
            <a:off x="276225" y="549275"/>
            <a:ext cx="22377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400"/>
              </a:lnSpc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文本卷积网络</a:t>
            </a:r>
          </a:p>
        </p:txBody>
      </p:sp>
      <p:sp>
        <p:nvSpPr>
          <p:cNvPr id="78" name="网络的第一层是词嵌入层，由每一个单词的嵌入向量组成的嵌入矩阵。…"/>
          <p:cNvSpPr txBox="1"/>
          <p:nvPr/>
        </p:nvSpPr>
        <p:spPr>
          <a:xfrm>
            <a:off x="19049" y="1881530"/>
            <a:ext cx="9105901" cy="465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 defTabSz="457200">
              <a:lnSpc>
                <a:spcPts val="4000"/>
              </a:lnSpc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网络的第一层是</a:t>
            </a:r>
            <a:r>
              <a:rPr b="1"/>
              <a:t>词嵌入层</a:t>
            </a:r>
            <a:r>
              <a:t>，由每一个单词的嵌入向量组成的嵌入矩阵。</a:t>
            </a:r>
          </a:p>
          <a:p>
            <a:pPr algn="just" defTabSz="457200">
              <a:lnSpc>
                <a:spcPts val="4000"/>
              </a:lnSpc>
              <a:defRPr sz="2200">
                <a:latin typeface="Times"/>
                <a:ea typeface="Times"/>
                <a:cs typeface="Times"/>
                <a:sym typeface="Times"/>
              </a:defRPr>
            </a:pPr>
          </a:p>
          <a:p>
            <a:pPr algn="just" defTabSz="457200">
              <a:lnSpc>
                <a:spcPts val="4000"/>
              </a:lnSpc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第二层使用多个不同尺寸（窗口大小）的卷积核在嵌入矩阵上做卷积，比如每次滑动3个，4个或者5个单词。</a:t>
            </a:r>
          </a:p>
          <a:p>
            <a:pPr defTabSz="457200">
              <a:lnSpc>
                <a:spcPts val="3200"/>
              </a:lnSpc>
              <a:defRPr i="1" sz="1400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#文本卷积滑动窗口，分别滑动2, 3, 4, 5个单词</a:t>
            </a:r>
            <a:endParaRPr i="0">
              <a:solidFill>
                <a:srgbClr val="333333"/>
              </a:solidFill>
            </a:endParaR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window_sizes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{</a:t>
            </a:r>
            <a:r>
              <a:rPr>
                <a:solidFill>
                  <a:srgbClr val="666666"/>
                </a:solidFill>
              </a:rPr>
              <a:t>2</a:t>
            </a:r>
            <a:r>
              <a:t>, </a:t>
            </a:r>
            <a:r>
              <a:rPr>
                <a:solidFill>
                  <a:srgbClr val="666666"/>
                </a:solidFill>
              </a:rPr>
              <a:t>3</a:t>
            </a:r>
            <a:r>
              <a:t>, </a:t>
            </a:r>
            <a:r>
              <a:rPr>
                <a:solidFill>
                  <a:srgbClr val="666666"/>
                </a:solidFill>
              </a:rPr>
              <a:t>4</a:t>
            </a:r>
            <a:r>
              <a:t>, </a:t>
            </a:r>
            <a:r>
              <a:rPr>
                <a:solidFill>
                  <a:srgbClr val="666666"/>
                </a:solidFill>
              </a:rPr>
              <a:t>5</a:t>
            </a:r>
            <a:r>
              <a:t>}</a:t>
            </a:r>
          </a:p>
          <a:p>
            <a:pPr defTabSz="457200">
              <a:lnSpc>
                <a:spcPts val="3200"/>
              </a:lnSpc>
              <a:defRPr i="1" sz="1400">
                <a:solidFill>
                  <a:srgbClr val="4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#文本卷积核数量</a:t>
            </a:r>
            <a:endParaRPr i="0">
              <a:solidFill>
                <a:srgbClr val="333333"/>
              </a:solidFill>
            </a:endParaR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filter_num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>
                <a:solidFill>
                  <a:srgbClr val="666666"/>
                </a:solidFill>
              </a:rPr>
              <a:t>8</a:t>
            </a:r>
          </a:p>
          <a:p>
            <a:pPr algn="just" defTabSz="457200">
              <a:lnSpc>
                <a:spcPts val="4000"/>
              </a:lnSpc>
              <a:defRPr sz="2200">
                <a:latin typeface="Times"/>
                <a:ea typeface="Times"/>
                <a:cs typeface="Times"/>
                <a:sym typeface="Times"/>
              </a:defRPr>
            </a:pPr>
          </a:p>
          <a:p>
            <a:pPr algn="just" defTabSz="457200">
              <a:lnSpc>
                <a:spcPts val="4000"/>
              </a:lnSpc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第三层网络是max pooling得到一个长向量，最后使用dropout做正则化，最终得到了电影Title的特征。</a:t>
            </a:r>
          </a:p>
          <a:p>
            <a:pPr algn="r" defTabSz="457200">
              <a:lnSpc>
                <a:spcPts val="4300"/>
              </a:lnSpc>
              <a:defRPr sz="22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200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训练网络"/>
          <p:cNvSpPr txBox="1"/>
          <p:nvPr/>
        </p:nvSpPr>
        <p:spPr>
          <a:xfrm>
            <a:off x="760872" y="807143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训练网络</a:t>
            </a:r>
          </a:p>
        </p:txBody>
      </p:sp>
      <p:sp>
        <p:nvSpPr>
          <p:cNvPr id="81" name="num_epochs = 5…"/>
          <p:cNvSpPr txBox="1"/>
          <p:nvPr/>
        </p:nvSpPr>
        <p:spPr>
          <a:xfrm>
            <a:off x="832703" y="1573335"/>
            <a:ext cx="191799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b="1"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num_epochs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>
                <a:solidFill>
                  <a:srgbClr val="666666"/>
                </a:solidFill>
              </a:rPr>
              <a:t>5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batch_size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>
                <a:solidFill>
                  <a:srgbClr val="666666"/>
                </a:solidFill>
              </a:rPr>
              <a:t>256</a:t>
            </a:r>
          </a:p>
        </p:txBody>
      </p:sp>
      <p:pic>
        <p:nvPicPr>
          <p:cNvPr id="82" name="qqqqq1528793320581.jpg" descr="qqqqq15287933205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69727"/>
            <a:ext cx="9144001" cy="2961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指定用户和电影进行评分"/>
          <p:cNvSpPr txBox="1"/>
          <p:nvPr/>
        </p:nvSpPr>
        <p:spPr>
          <a:xfrm>
            <a:off x="276225" y="549275"/>
            <a:ext cx="40157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400"/>
              </a:lnSpc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指定用户和电影进行评分</a:t>
            </a:r>
          </a:p>
        </p:txBody>
      </p:sp>
      <p:pic>
        <p:nvPicPr>
          <p:cNvPr id="85" name="1528524302883.jpg" descr="152852430288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71893"/>
            <a:ext cx="9144001" cy="353961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这部分就是对网络做正向传播，计算得到预测的评分"/>
          <p:cNvSpPr txBox="1"/>
          <p:nvPr/>
        </p:nvSpPr>
        <p:spPr>
          <a:xfrm>
            <a:off x="382714" y="1231234"/>
            <a:ext cx="4193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这部分就是对网络做正向传播，计算得到预测的评分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成组"/>
          <p:cNvGrpSpPr/>
          <p:nvPr/>
        </p:nvGrpSpPr>
        <p:grpSpPr>
          <a:xfrm>
            <a:off x="1409431" y="1589481"/>
            <a:ext cx="6522784" cy="4551711"/>
            <a:chOff x="0" y="0"/>
            <a:chExt cx="6522783" cy="4551709"/>
          </a:xfrm>
        </p:grpSpPr>
        <p:sp>
          <p:nvSpPr>
            <p:cNvPr id="88" name="矩形"/>
            <p:cNvSpPr/>
            <p:nvPr/>
          </p:nvSpPr>
          <p:spPr>
            <a:xfrm>
              <a:off x="0" y="0"/>
              <a:ext cx="6522784" cy="4551710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114299" dir="2700000">
                <a:srgbClr val="00000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9" name="矩形"/>
            <p:cNvSpPr txBox="1"/>
            <p:nvPr/>
          </p:nvSpPr>
          <p:spPr>
            <a:xfrm>
              <a:off x="0" y="1720573"/>
              <a:ext cx="6522784" cy="1110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30000"/>
                </a:lnSpc>
                <a:def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93" name="成组"/>
          <p:cNvGrpSpPr/>
          <p:nvPr/>
        </p:nvGrpSpPr>
        <p:grpSpPr>
          <a:xfrm>
            <a:off x="1094230" y="1378375"/>
            <a:ext cx="663576" cy="663576"/>
            <a:chOff x="0" y="0"/>
            <a:chExt cx="663575" cy="663575"/>
          </a:xfrm>
        </p:grpSpPr>
        <p:sp>
          <p:nvSpPr>
            <p:cNvPr id="91" name="圆形"/>
            <p:cNvSpPr/>
            <p:nvPr/>
          </p:nvSpPr>
          <p:spPr>
            <a:xfrm>
              <a:off x="0" y="0"/>
              <a:ext cx="663575" cy="663575"/>
            </a:xfrm>
            <a:prstGeom prst="ellipse">
              <a:avLst/>
            </a:prstGeom>
            <a:solidFill>
              <a:srgbClr val="404040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97170" y="82867"/>
              <a:ext cx="469235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4" name="生成用户和电影的特征矩阵"/>
          <p:cNvSpPr txBox="1"/>
          <p:nvPr/>
        </p:nvSpPr>
        <p:spPr>
          <a:xfrm>
            <a:off x="276225" y="549275"/>
            <a:ext cx="43713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生成用户和电影的特征矩阵</a:t>
            </a:r>
          </a:p>
        </p:txBody>
      </p:sp>
      <p:sp>
        <p:nvSpPr>
          <p:cNvPr id="95" name="for item in movies.values:…"/>
          <p:cNvSpPr txBox="1"/>
          <p:nvPr/>
        </p:nvSpPr>
        <p:spPr>
          <a:xfrm>
            <a:off x="1471180" y="2164158"/>
            <a:ext cx="6399285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8000"/>
                </a:solidFill>
              </a:rPr>
              <a:t>for</a:t>
            </a:r>
            <a:r>
              <a:t> item </a:t>
            </a:r>
            <a:r>
              <a:rPr b="1">
                <a:solidFill>
                  <a:srgbClr val="AA22FF"/>
                </a:solidFill>
              </a:rPr>
              <a:t>in</a:t>
            </a:r>
            <a:r>
              <a:t> movies</a:t>
            </a:r>
            <a:r>
              <a:rPr>
                <a:solidFill>
                  <a:srgbClr val="666666"/>
                </a:solidFill>
              </a:rPr>
              <a:t>.</a:t>
            </a:r>
            <a:r>
              <a:t>values: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categories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zeros([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18</a:t>
            </a:r>
            <a:r>
              <a:t>])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categories[</a:t>
            </a:r>
            <a:r>
              <a:rPr>
                <a:solidFill>
                  <a:srgbClr val="666666"/>
                </a:solidFill>
              </a:rPr>
              <a:t>0</a:t>
            </a:r>
            <a:r>
              <a:t>] </a:t>
            </a:r>
            <a:r>
              <a:rPr>
                <a:solidFill>
                  <a:srgbClr val="666666"/>
                </a:solidFill>
              </a:rPr>
              <a:t>=</a:t>
            </a:r>
            <a:r>
              <a:t> 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2</a:t>
            </a:r>
            <a:r>
              <a:t>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titles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zeros([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sentences_size])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titles[</a:t>
            </a:r>
            <a:r>
              <a:rPr>
                <a:solidFill>
                  <a:srgbClr val="666666"/>
                </a:solidFill>
              </a:rPr>
              <a:t>0</a:t>
            </a:r>
            <a:r>
              <a:t>] </a:t>
            </a:r>
            <a:r>
              <a:rPr>
                <a:solidFill>
                  <a:srgbClr val="666666"/>
                </a:solidFill>
              </a:rPr>
              <a:t>=</a:t>
            </a:r>
            <a:r>
              <a:t> 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1</a:t>
            </a:r>
            <a:r>
              <a:t>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feed </a:t>
            </a:r>
            <a:r>
              <a:rPr>
                <a:solidFill>
                  <a:srgbClr val="666666"/>
                </a:solidFill>
              </a:rPr>
              <a:t>=</a:t>
            </a:r>
            <a:r>
              <a:t> {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movie_id: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reshape(item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0</a:t>
            </a:r>
            <a:r>
              <a:t>), 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</a:t>
            </a:r>
            <a:r>
              <a:t>]),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movie_categories: categories,  </a:t>
            </a:r>
            <a:r>
              <a:rPr i="1">
                <a:solidFill>
                  <a:srgbClr val="408080"/>
                </a:solidFill>
              </a:rPr>
              <a:t>#x.take(6,1)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movie_titles: titles,  </a:t>
            </a:r>
            <a:r>
              <a:rPr i="1">
                <a:solidFill>
                  <a:srgbClr val="408080"/>
                </a:solidFill>
              </a:rPr>
              <a:t>#x.take(5,1)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dropout_keep_prob: </a:t>
            </a:r>
            <a:r>
              <a:rPr>
                <a:solidFill>
                  <a:srgbClr val="666666"/>
                </a:solidFill>
              </a:rPr>
              <a:t>1</a:t>
            </a:r>
            <a:r>
              <a:t>}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movie_combine_layer_flat_val </a:t>
            </a:r>
            <a:r>
              <a:rPr>
                <a:solidFill>
                  <a:srgbClr val="666666"/>
                </a:solidFill>
              </a:rPr>
              <a:t>= </a:t>
            </a:r>
            <a:endParaRPr>
              <a:solidFill>
                <a:srgbClr val="666666"/>
              </a:solidFill>
            </a:endParaR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sess</a:t>
            </a:r>
            <a:r>
              <a:rPr>
                <a:solidFill>
                  <a:srgbClr val="666666"/>
                </a:solidFill>
              </a:rPr>
              <a:t>.</a:t>
            </a:r>
            <a:r>
              <a:t>run([movie_combine_layer_flat], feed)  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movie_matrics</a:t>
            </a:r>
            <a:r>
              <a:rPr>
                <a:solidFill>
                  <a:srgbClr val="666666"/>
                </a:solidFill>
              </a:rPr>
              <a:t>.</a:t>
            </a:r>
            <a:r>
              <a:t>append(movie_combine_layer_flat_val)</a:t>
            </a:r>
          </a:p>
        </p:txBody>
      </p:sp>
      <p:sp>
        <p:nvSpPr>
          <p:cNvPr id="96" name="将训练好的电影特征组合成电影特征矩阵并保存到本地"/>
          <p:cNvSpPr txBox="1"/>
          <p:nvPr/>
        </p:nvSpPr>
        <p:spPr>
          <a:xfrm>
            <a:off x="1779607" y="1196378"/>
            <a:ext cx="4371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将训练好的电影特征组合成电影特征矩阵并保存到本地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成组"/>
          <p:cNvGrpSpPr/>
          <p:nvPr/>
        </p:nvGrpSpPr>
        <p:grpSpPr>
          <a:xfrm>
            <a:off x="1313245" y="1227635"/>
            <a:ext cx="6809741" cy="4751954"/>
            <a:chOff x="0" y="0"/>
            <a:chExt cx="6809740" cy="4751952"/>
          </a:xfrm>
        </p:grpSpPr>
        <p:sp>
          <p:nvSpPr>
            <p:cNvPr id="98" name="矩形"/>
            <p:cNvSpPr/>
            <p:nvPr/>
          </p:nvSpPr>
          <p:spPr>
            <a:xfrm>
              <a:off x="0" y="0"/>
              <a:ext cx="6809741" cy="4751954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114299" dir="2700000">
                <a:srgbClr val="00000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9" name="矩形"/>
            <p:cNvSpPr txBox="1"/>
            <p:nvPr/>
          </p:nvSpPr>
          <p:spPr>
            <a:xfrm>
              <a:off x="0" y="1796266"/>
              <a:ext cx="6809741" cy="1159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30000"/>
                </a:lnSpc>
                <a:defRPr b="1"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103" name="成组"/>
          <p:cNvGrpSpPr/>
          <p:nvPr/>
        </p:nvGrpSpPr>
        <p:grpSpPr>
          <a:xfrm>
            <a:off x="1018523" y="858300"/>
            <a:ext cx="663576" cy="663576"/>
            <a:chOff x="0" y="0"/>
            <a:chExt cx="663575" cy="663575"/>
          </a:xfrm>
        </p:grpSpPr>
        <p:sp>
          <p:nvSpPr>
            <p:cNvPr id="101" name="圆形"/>
            <p:cNvSpPr/>
            <p:nvPr/>
          </p:nvSpPr>
          <p:spPr>
            <a:xfrm>
              <a:off x="0" y="0"/>
              <a:ext cx="663575" cy="663575"/>
            </a:xfrm>
            <a:prstGeom prst="ellipse">
              <a:avLst/>
            </a:prstGeom>
            <a:solidFill>
              <a:srgbClr val="BFBFB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2"/>
            <p:cNvSpPr txBox="1"/>
            <p:nvPr/>
          </p:nvSpPr>
          <p:spPr>
            <a:xfrm>
              <a:off x="97170" y="82867"/>
              <a:ext cx="469235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4" name="将训练好的用户特征组合成用户特征矩阵并保存到本地"/>
          <p:cNvSpPr txBox="1"/>
          <p:nvPr/>
        </p:nvSpPr>
        <p:spPr>
          <a:xfrm>
            <a:off x="1575003" y="639567"/>
            <a:ext cx="6809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200"/>
              </a:lnSpc>
              <a:defRPr b="1"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将训练好的用户特征组合成用户特征矩阵并保存到本地</a:t>
            </a:r>
          </a:p>
        </p:txBody>
      </p:sp>
      <p:sp>
        <p:nvSpPr>
          <p:cNvPr id="105" name="for item in users.values:…"/>
          <p:cNvSpPr txBox="1"/>
          <p:nvPr/>
        </p:nvSpPr>
        <p:spPr>
          <a:xfrm>
            <a:off x="1533282" y="1825361"/>
            <a:ext cx="6399285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8000"/>
                </a:solidFill>
              </a:rPr>
              <a:t>for</a:t>
            </a:r>
            <a:r>
              <a:t> item </a:t>
            </a:r>
            <a:r>
              <a:rPr b="1">
                <a:solidFill>
                  <a:srgbClr val="AA22FF"/>
                </a:solidFill>
              </a:rPr>
              <a:t>in</a:t>
            </a:r>
            <a:r>
              <a:t> users</a:t>
            </a:r>
            <a:r>
              <a:rPr>
                <a:solidFill>
                  <a:srgbClr val="666666"/>
                </a:solidFill>
              </a:rPr>
              <a:t>.</a:t>
            </a:r>
            <a:r>
              <a:t>values: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feed </a:t>
            </a:r>
            <a:r>
              <a:rPr>
                <a:solidFill>
                  <a:srgbClr val="666666"/>
                </a:solidFill>
              </a:rPr>
              <a:t>=</a:t>
            </a:r>
            <a:r>
              <a:t> {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uid: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reshape(item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0</a:t>
            </a:r>
            <a:r>
              <a:t>), 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</a:t>
            </a:r>
            <a:r>
              <a:t>]),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user_gender: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reshape(item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1</a:t>
            </a:r>
            <a:r>
              <a:t>), 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</a:t>
            </a:r>
            <a:r>
              <a:t>]),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user_age: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reshape(item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2</a:t>
            </a:r>
            <a:r>
              <a:t>), 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</a:t>
            </a:r>
            <a:r>
              <a:t>]),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user_job: np</a:t>
            </a:r>
            <a:r>
              <a:rPr>
                <a:solidFill>
                  <a:srgbClr val="666666"/>
                </a:solidFill>
              </a:rPr>
              <a:t>.</a:t>
            </a:r>
            <a:r>
              <a:t>reshape(item</a:t>
            </a:r>
            <a:r>
              <a:rPr>
                <a:solidFill>
                  <a:srgbClr val="666666"/>
                </a:solidFill>
              </a:rPr>
              <a:t>.</a:t>
            </a:r>
            <a:r>
              <a:t>take(</a:t>
            </a:r>
            <a:r>
              <a:rPr>
                <a:solidFill>
                  <a:srgbClr val="666666"/>
                </a:solidFill>
              </a:rPr>
              <a:t>3</a:t>
            </a:r>
            <a:r>
              <a:t>), [</a:t>
            </a:r>
            <a:r>
              <a:rPr>
                <a:solidFill>
                  <a:srgbClr val="666666"/>
                </a:solidFill>
              </a:rPr>
              <a:t>1</a:t>
            </a:r>
            <a:r>
              <a:t>, </a:t>
            </a:r>
            <a:r>
              <a:rPr>
                <a:solidFill>
                  <a:srgbClr val="666666"/>
                </a:solidFill>
              </a:rPr>
              <a:t>1</a:t>
            </a:r>
            <a:r>
              <a:t>]),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dropout_keep_prob: </a:t>
            </a:r>
            <a:r>
              <a:rPr>
                <a:solidFill>
                  <a:srgbClr val="666666"/>
                </a:solidFill>
              </a:rPr>
              <a:t>1</a:t>
            </a:r>
            <a:r>
              <a:t>}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user_combine_layer_flat_val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sess</a:t>
            </a:r>
            <a:r>
              <a:rPr>
                <a:solidFill>
                  <a:srgbClr val="666666"/>
                </a:solidFill>
              </a:rPr>
              <a:t>.</a:t>
            </a:r>
            <a:r>
              <a:t>run([user_combine_layer_flat], feed)  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users_matrics</a:t>
            </a:r>
            <a:r>
              <a:rPr>
                <a:solidFill>
                  <a:srgbClr val="666666"/>
                </a:solidFill>
              </a:rPr>
              <a:t>.</a:t>
            </a:r>
            <a:r>
              <a:t>append(user_combine_layer_flat_val)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成组"/>
          <p:cNvGrpSpPr/>
          <p:nvPr/>
        </p:nvGrpSpPr>
        <p:grpSpPr>
          <a:xfrm>
            <a:off x="2286000" y="1142999"/>
            <a:ext cx="2500313" cy="2286002"/>
            <a:chOff x="0" y="0"/>
            <a:chExt cx="2500312" cy="2286000"/>
          </a:xfrm>
        </p:grpSpPr>
        <p:sp>
          <p:nvSpPr>
            <p:cNvPr id="107" name="形状"/>
            <p:cNvSpPr/>
            <p:nvPr/>
          </p:nvSpPr>
          <p:spPr>
            <a:xfrm>
              <a:off x="0" y="-1"/>
              <a:ext cx="2500313" cy="228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8000" y="21600"/>
                  </a:lnTo>
                  <a:lnTo>
                    <a:pt x="21600" y="18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形状"/>
            <p:cNvSpPr/>
            <p:nvPr/>
          </p:nvSpPr>
          <p:spPr>
            <a:xfrm>
              <a:off x="2083593" y="1905000"/>
              <a:ext cx="41672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92" y="738"/>
                  </a:lnTo>
                  <a:cubicBezTo>
                    <a:pt x="7752" y="4050"/>
                    <a:pt x="13500" y="4050"/>
                    <a:pt x="21600" y="0"/>
                  </a:cubicBez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2" name="成组"/>
          <p:cNvGrpSpPr/>
          <p:nvPr/>
        </p:nvGrpSpPr>
        <p:grpSpPr>
          <a:xfrm>
            <a:off x="4768849" y="1142999"/>
            <a:ext cx="2500314" cy="2286002"/>
            <a:chOff x="0" y="0"/>
            <a:chExt cx="2500312" cy="2286000"/>
          </a:xfrm>
        </p:grpSpPr>
        <p:sp>
          <p:nvSpPr>
            <p:cNvPr id="110" name="形状"/>
            <p:cNvSpPr/>
            <p:nvPr/>
          </p:nvSpPr>
          <p:spPr>
            <a:xfrm flipH="1">
              <a:off x="-1" y="0"/>
              <a:ext cx="2500314" cy="228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8000" y="21600"/>
                  </a:lnTo>
                  <a:lnTo>
                    <a:pt x="21600" y="18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形状"/>
            <p:cNvSpPr/>
            <p:nvPr/>
          </p:nvSpPr>
          <p:spPr>
            <a:xfrm flipH="1">
              <a:off x="-1" y="1905000"/>
              <a:ext cx="41672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92" y="738"/>
                  </a:lnTo>
                  <a:cubicBezTo>
                    <a:pt x="7752" y="4050"/>
                    <a:pt x="13500" y="4050"/>
                    <a:pt x="21600" y="0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5" name="成组"/>
          <p:cNvGrpSpPr/>
          <p:nvPr/>
        </p:nvGrpSpPr>
        <p:grpSpPr>
          <a:xfrm>
            <a:off x="4786312" y="3428999"/>
            <a:ext cx="2500314" cy="2286002"/>
            <a:chOff x="0" y="0"/>
            <a:chExt cx="2500312" cy="2286000"/>
          </a:xfrm>
        </p:grpSpPr>
        <p:sp>
          <p:nvSpPr>
            <p:cNvPr id="113" name="形状"/>
            <p:cNvSpPr/>
            <p:nvPr/>
          </p:nvSpPr>
          <p:spPr>
            <a:xfrm rot="10800000">
              <a:off x="-1" y="-1"/>
              <a:ext cx="2500314" cy="228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8000" y="21600"/>
                  </a:lnTo>
                  <a:lnTo>
                    <a:pt x="21600" y="18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形状"/>
            <p:cNvSpPr/>
            <p:nvPr/>
          </p:nvSpPr>
          <p:spPr>
            <a:xfrm rot="10800000">
              <a:off x="-1" y="-1"/>
              <a:ext cx="41672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92" y="738"/>
                  </a:lnTo>
                  <a:cubicBezTo>
                    <a:pt x="7752" y="4050"/>
                    <a:pt x="13500" y="4050"/>
                    <a:pt x="21600" y="0"/>
                  </a:cubicBez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8" name="成组"/>
          <p:cNvGrpSpPr/>
          <p:nvPr/>
        </p:nvGrpSpPr>
        <p:grpSpPr>
          <a:xfrm>
            <a:off x="2268537" y="3428999"/>
            <a:ext cx="2500314" cy="2286002"/>
            <a:chOff x="0" y="0"/>
            <a:chExt cx="2500312" cy="2286000"/>
          </a:xfrm>
        </p:grpSpPr>
        <p:sp>
          <p:nvSpPr>
            <p:cNvPr id="116" name="形状"/>
            <p:cNvSpPr/>
            <p:nvPr/>
          </p:nvSpPr>
          <p:spPr>
            <a:xfrm flipH="1" rot="10800000">
              <a:off x="0" y="-1"/>
              <a:ext cx="2500313" cy="228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8000" y="21600"/>
                  </a:lnTo>
                  <a:lnTo>
                    <a:pt x="21600" y="18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形状"/>
            <p:cNvSpPr/>
            <p:nvPr/>
          </p:nvSpPr>
          <p:spPr>
            <a:xfrm flipH="1" rot="10800000">
              <a:off x="2083593" y="-1"/>
              <a:ext cx="41672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92" y="738"/>
                  </a:lnTo>
                  <a:cubicBezTo>
                    <a:pt x="7752" y="4050"/>
                    <a:pt x="13500" y="4050"/>
                    <a:pt x="21600" y="0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" name="首先选出喜欢某个电影…"/>
          <p:cNvSpPr txBox="1"/>
          <p:nvPr/>
        </p:nvSpPr>
        <p:spPr>
          <a:xfrm>
            <a:off x="2235364" y="1785343"/>
            <a:ext cx="2415541" cy="85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首先选出喜欢某个电影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的top_k个人，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得到这几个人的用户特征向量</a:t>
            </a:r>
          </a:p>
        </p:txBody>
      </p:sp>
      <p:sp>
        <p:nvSpPr>
          <p:cNvPr id="120" name="同样加入了随机选择"/>
          <p:cNvSpPr txBox="1"/>
          <p:nvPr/>
        </p:nvSpPr>
        <p:spPr>
          <a:xfrm>
            <a:off x="4291640" y="4348479"/>
            <a:ext cx="298341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593271" indent="-453571" algn="ctr">
              <a:lnSpc>
                <a:spcPct val="130000"/>
              </a:lnSpc>
              <a:buClr>
                <a:srgbClr val="000000"/>
              </a:buClr>
              <a:buSzPct val="100000"/>
              <a:buFont typeface="Helvetica Neue"/>
              <a:buChar char="•"/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同样加入了随机选择</a:t>
            </a:r>
          </a:p>
        </p:txBody>
      </p:sp>
      <p:sp>
        <p:nvSpPr>
          <p:cNvPr id="121" name="选择每个人评分最高…"/>
          <p:cNvSpPr txBox="1"/>
          <p:nvPr/>
        </p:nvSpPr>
        <p:spPr>
          <a:xfrm>
            <a:off x="2180748" y="4246879"/>
            <a:ext cx="268761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>
              <a:buClr>
                <a:srgbClr val="000000"/>
              </a:buClr>
              <a:buSzPct val="100000"/>
              <a:buFont typeface="Helvetica Neue"/>
              <a:buChar char="•"/>
            </a:pPr>
            <a:r>
              <a:t>选择每个人评分最高</a:t>
            </a:r>
          </a:p>
          <a:p>
            <a:pPr marL="457200" indent="-317500">
              <a:buClr>
                <a:srgbClr val="000000"/>
              </a:buClr>
              <a:buSzPct val="100000"/>
              <a:buFont typeface="Helvetica Neue"/>
              <a:buChar char="•"/>
            </a:pPr>
            <a:r>
              <a:t>的电影作为推荐</a:t>
            </a:r>
          </a:p>
        </p:txBody>
      </p:sp>
      <p:sp>
        <p:nvSpPr>
          <p:cNvPr id="122" name="然后计算这几个人对…"/>
          <p:cNvSpPr txBox="1"/>
          <p:nvPr/>
        </p:nvSpPr>
        <p:spPr>
          <a:xfrm>
            <a:off x="4097825" y="1930961"/>
            <a:ext cx="3084105" cy="56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65414" indent="-725714">
              <a:buClr>
                <a:srgbClr val="000000"/>
              </a:buClr>
              <a:buSzPct val="100000"/>
              <a:buFont typeface="Helvetica Neue"/>
              <a:buChar char="•"/>
              <a:defRPr>
                <a:solidFill>
                  <a:srgbClr val="333535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然后计算这几个人对</a:t>
            </a:r>
          </a:p>
          <a:p>
            <a:pPr marL="865414" indent="-725714">
              <a:buClr>
                <a:srgbClr val="000000"/>
              </a:buClr>
              <a:buSzPct val="100000"/>
              <a:buFont typeface="Helvetica Neue"/>
              <a:buChar char="•"/>
              <a:defRPr>
                <a:solidFill>
                  <a:srgbClr val="333535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所有电影的评分</a:t>
            </a:r>
          </a:p>
        </p:txBody>
      </p:sp>
      <p:sp>
        <p:nvSpPr>
          <p:cNvPr id="123" name="看过这个电影的人还看了（喜欢）哪些电影"/>
          <p:cNvSpPr txBox="1"/>
          <p:nvPr/>
        </p:nvSpPr>
        <p:spPr>
          <a:xfrm>
            <a:off x="276225" y="549275"/>
            <a:ext cx="5490414" cy="80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400"/>
              </a:lnSpc>
              <a:defRPr b="1"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看过这个电影的人还看了（喜欢）哪些电影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528525683013.jpg" descr="15285256830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125" y="794245"/>
            <a:ext cx="6511750" cy="5269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形状"/>
          <p:cNvSpPr/>
          <p:nvPr/>
        </p:nvSpPr>
        <p:spPr>
          <a:xfrm>
            <a:off x="5321300" y="2298700"/>
            <a:ext cx="658813" cy="31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2" y="0"/>
                </a:moveTo>
                <a:lnTo>
                  <a:pt x="18908" y="0"/>
                </a:lnTo>
                <a:lnTo>
                  <a:pt x="21600" y="55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555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333535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6" name="形状"/>
          <p:cNvSpPr/>
          <p:nvPr/>
        </p:nvSpPr>
        <p:spPr>
          <a:xfrm flipH="1">
            <a:off x="3589337" y="1435100"/>
            <a:ext cx="658813" cy="31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2" y="0"/>
                </a:moveTo>
                <a:lnTo>
                  <a:pt x="18908" y="0"/>
                </a:lnTo>
                <a:lnTo>
                  <a:pt x="21600" y="55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555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333535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7" name="形状"/>
          <p:cNvSpPr/>
          <p:nvPr/>
        </p:nvSpPr>
        <p:spPr>
          <a:xfrm>
            <a:off x="5321300" y="4013200"/>
            <a:ext cx="658813" cy="31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2" y="0"/>
                </a:moveTo>
                <a:lnTo>
                  <a:pt x="18908" y="0"/>
                </a:lnTo>
                <a:lnTo>
                  <a:pt x="21600" y="55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555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333535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8" name="形状"/>
          <p:cNvSpPr/>
          <p:nvPr/>
        </p:nvSpPr>
        <p:spPr>
          <a:xfrm flipH="1">
            <a:off x="3589337" y="3149600"/>
            <a:ext cx="658813" cy="31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2" y="0"/>
                </a:moveTo>
                <a:lnTo>
                  <a:pt x="18908" y="0"/>
                </a:lnTo>
                <a:lnTo>
                  <a:pt x="21600" y="55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5557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333535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grpSp>
        <p:nvGrpSpPr>
          <p:cNvPr id="31" name="成组"/>
          <p:cNvGrpSpPr/>
          <p:nvPr/>
        </p:nvGrpSpPr>
        <p:grpSpPr>
          <a:xfrm>
            <a:off x="3143250" y="2598737"/>
            <a:ext cx="3282950" cy="473076"/>
            <a:chOff x="0" y="0"/>
            <a:chExt cx="3282950" cy="473075"/>
          </a:xfrm>
        </p:grpSpPr>
        <p:sp>
          <p:nvSpPr>
            <p:cNvPr id="29" name="形状"/>
            <p:cNvSpPr/>
            <p:nvPr/>
          </p:nvSpPr>
          <p:spPr>
            <a:xfrm>
              <a:off x="0" y="0"/>
              <a:ext cx="3282950" cy="47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0" y="0"/>
                  </a:moveTo>
                  <a:lnTo>
                    <a:pt x="20240" y="0"/>
                  </a:lnTo>
                  <a:lnTo>
                    <a:pt x="21600" y="10800"/>
                  </a:lnTo>
                  <a:lnTo>
                    <a:pt x="20240" y="21600"/>
                  </a:lnTo>
                  <a:lnTo>
                    <a:pt x="136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" name="文本"/>
            <p:cNvSpPr txBox="1"/>
            <p:nvPr/>
          </p:nvSpPr>
          <p:spPr>
            <a:xfrm>
              <a:off x="0" y="52387"/>
              <a:ext cx="328295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30000"/>
                </a:lnSpc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34" name="成组"/>
          <p:cNvGrpSpPr/>
          <p:nvPr/>
        </p:nvGrpSpPr>
        <p:grpSpPr>
          <a:xfrm>
            <a:off x="3143250" y="1735137"/>
            <a:ext cx="3282951" cy="474663"/>
            <a:chOff x="0" y="0"/>
            <a:chExt cx="3282950" cy="474662"/>
          </a:xfrm>
        </p:grpSpPr>
        <p:sp>
          <p:nvSpPr>
            <p:cNvPr id="32" name="形状"/>
            <p:cNvSpPr/>
            <p:nvPr/>
          </p:nvSpPr>
          <p:spPr>
            <a:xfrm flipH="1">
              <a:off x="0" y="0"/>
              <a:ext cx="3282951" cy="47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0" y="0"/>
                  </a:moveTo>
                  <a:lnTo>
                    <a:pt x="20240" y="0"/>
                  </a:lnTo>
                  <a:lnTo>
                    <a:pt x="21600" y="10800"/>
                  </a:lnTo>
                  <a:lnTo>
                    <a:pt x="20240" y="21600"/>
                  </a:lnTo>
                  <a:lnTo>
                    <a:pt x="136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" name="文本"/>
            <p:cNvSpPr txBox="1"/>
            <p:nvPr/>
          </p:nvSpPr>
          <p:spPr>
            <a:xfrm>
              <a:off x="0" y="53181"/>
              <a:ext cx="328295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30000"/>
                </a:lnSpc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37" name="成组"/>
          <p:cNvGrpSpPr/>
          <p:nvPr/>
        </p:nvGrpSpPr>
        <p:grpSpPr>
          <a:xfrm>
            <a:off x="3143250" y="4313237"/>
            <a:ext cx="3282950" cy="473076"/>
            <a:chOff x="0" y="0"/>
            <a:chExt cx="3282950" cy="473075"/>
          </a:xfrm>
        </p:grpSpPr>
        <p:sp>
          <p:nvSpPr>
            <p:cNvPr id="35" name="形状"/>
            <p:cNvSpPr/>
            <p:nvPr/>
          </p:nvSpPr>
          <p:spPr>
            <a:xfrm>
              <a:off x="0" y="0"/>
              <a:ext cx="3282950" cy="47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0" y="0"/>
                  </a:moveTo>
                  <a:lnTo>
                    <a:pt x="20240" y="0"/>
                  </a:lnTo>
                  <a:lnTo>
                    <a:pt x="21600" y="10800"/>
                  </a:lnTo>
                  <a:lnTo>
                    <a:pt x="20240" y="21600"/>
                  </a:lnTo>
                  <a:lnTo>
                    <a:pt x="136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" name="文本"/>
            <p:cNvSpPr txBox="1"/>
            <p:nvPr/>
          </p:nvSpPr>
          <p:spPr>
            <a:xfrm>
              <a:off x="0" y="52387"/>
              <a:ext cx="328295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30000"/>
                </a:lnSpc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40" name="成组"/>
          <p:cNvGrpSpPr/>
          <p:nvPr/>
        </p:nvGrpSpPr>
        <p:grpSpPr>
          <a:xfrm>
            <a:off x="3143250" y="3449637"/>
            <a:ext cx="3282951" cy="474663"/>
            <a:chOff x="0" y="0"/>
            <a:chExt cx="3282950" cy="474662"/>
          </a:xfrm>
        </p:grpSpPr>
        <p:sp>
          <p:nvSpPr>
            <p:cNvPr id="38" name="形状"/>
            <p:cNvSpPr/>
            <p:nvPr/>
          </p:nvSpPr>
          <p:spPr>
            <a:xfrm flipH="1">
              <a:off x="0" y="0"/>
              <a:ext cx="3282951" cy="47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0" y="0"/>
                  </a:moveTo>
                  <a:lnTo>
                    <a:pt x="20240" y="0"/>
                  </a:lnTo>
                  <a:lnTo>
                    <a:pt x="21600" y="10800"/>
                  </a:lnTo>
                  <a:lnTo>
                    <a:pt x="20240" y="21600"/>
                  </a:lnTo>
                  <a:lnTo>
                    <a:pt x="136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9" name="文本"/>
            <p:cNvSpPr txBox="1"/>
            <p:nvPr/>
          </p:nvSpPr>
          <p:spPr>
            <a:xfrm>
              <a:off x="0" y="53181"/>
              <a:ext cx="328295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30000"/>
                </a:lnSpc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41" name="目录"/>
          <p:cNvSpPr txBox="1"/>
          <p:nvPr/>
        </p:nvSpPr>
        <p:spPr>
          <a:xfrm>
            <a:off x="500062" y="500062"/>
            <a:ext cx="100012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42" name="文本卷积网络"/>
          <p:cNvSpPr txBox="1"/>
          <p:nvPr/>
        </p:nvSpPr>
        <p:spPr>
          <a:xfrm>
            <a:off x="4071937" y="3503612"/>
            <a:ext cx="157003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文本卷积网络</a:t>
            </a:r>
          </a:p>
        </p:txBody>
      </p:sp>
      <p:sp>
        <p:nvSpPr>
          <p:cNvPr id="43" name="指定用户和电影进行评分"/>
          <p:cNvSpPr txBox="1"/>
          <p:nvPr/>
        </p:nvSpPr>
        <p:spPr>
          <a:xfrm>
            <a:off x="3589337" y="4332287"/>
            <a:ext cx="268225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指定用户和电影进行评分</a:t>
            </a:r>
          </a:p>
        </p:txBody>
      </p:sp>
      <p:sp>
        <p:nvSpPr>
          <p:cNvPr id="44" name="项目介绍"/>
          <p:cNvSpPr txBox="1"/>
          <p:nvPr/>
        </p:nvSpPr>
        <p:spPr>
          <a:xfrm>
            <a:off x="4000500" y="1785937"/>
            <a:ext cx="10185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项目介绍</a:t>
            </a:r>
          </a:p>
        </p:txBody>
      </p:sp>
      <p:sp>
        <p:nvSpPr>
          <p:cNvPr id="45" name="下载与处理数据"/>
          <p:cNvSpPr txBox="1"/>
          <p:nvPr/>
        </p:nvSpPr>
        <p:spPr>
          <a:xfrm>
            <a:off x="4000500" y="2643187"/>
            <a:ext cx="17043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下载与处理数据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项目介绍"/>
          <p:cNvSpPr txBox="1"/>
          <p:nvPr/>
        </p:nvSpPr>
        <p:spPr>
          <a:xfrm>
            <a:off x="276225" y="549275"/>
            <a:ext cx="1323340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项目介绍</a:t>
            </a:r>
          </a:p>
        </p:txBody>
      </p:sp>
      <p:pic>
        <p:nvPicPr>
          <p:cNvPr id="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2908300"/>
            <a:ext cx="1550988" cy="155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2762" y="2908300"/>
            <a:ext cx="1550988" cy="155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6637" y="2908300"/>
            <a:ext cx="1550988" cy="155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0512" y="2908300"/>
            <a:ext cx="1552576" cy="155098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本项目使用文本卷积神经网络，并使用MovieLens数据集完成电影推荐的任务。"/>
          <p:cNvSpPr txBox="1"/>
          <p:nvPr/>
        </p:nvSpPr>
        <p:spPr>
          <a:xfrm>
            <a:off x="1039812" y="1157287"/>
            <a:ext cx="7064376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本项目使用文本卷积神经网络，并使用</a:t>
            </a:r>
            <a:r>
              <a:t>MovieLens</a:t>
            </a:r>
            <a:r>
              <a:t>数据集完成电影推荐的任务。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" grpId="3"/>
      <p:bldP build="whole" bldLvl="1" animBg="1" rev="0" advAuto="0" spid="51" grpId="4"/>
      <p:bldP build="whole" bldLvl="1" animBg="1" rev="0" advAuto="0" spid="49" grpId="2"/>
      <p:bldP build="whole" bldLvl="1" animBg="1" rev="0" advAuto="0"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下载与预处理数据"/>
          <p:cNvSpPr txBox="1"/>
          <p:nvPr/>
        </p:nvSpPr>
        <p:spPr>
          <a:xfrm>
            <a:off x="584200" y="422275"/>
            <a:ext cx="2955925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下载与预处理数据</a:t>
            </a:r>
          </a:p>
        </p:txBody>
      </p:sp>
      <p:sp>
        <p:nvSpPr>
          <p:cNvPr id="55" name="文本"/>
          <p:cNvSpPr txBox="1"/>
          <p:nvPr/>
        </p:nvSpPr>
        <p:spPr>
          <a:xfrm>
            <a:off x="4292539" y="3225437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56" name="dataaaaa.jpg" descr="dataaaa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4638"/>
            <a:ext cx="9144001" cy="2650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下载数据集"/>
          <p:cNvSpPr txBox="1"/>
          <p:nvPr>
            <p:ph type="title" idx="4294967295"/>
          </p:nvPr>
        </p:nvSpPr>
        <p:spPr>
          <a:xfrm>
            <a:off x="569912" y="358774"/>
            <a:ext cx="3070226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下载数据集</a:t>
            </a:r>
          </a:p>
        </p:txBody>
      </p:sp>
      <p:sp>
        <p:nvSpPr>
          <p:cNvPr id="59" name="下载，解压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下载，解压</a:t>
            </a:r>
            <a:endParaRPr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60" name="22222.jpg" descr="2222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371" y="2386771"/>
            <a:ext cx="7243258" cy="4366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观察数据集(用户数据/电影数据)"/>
          <p:cNvSpPr txBox="1"/>
          <p:nvPr/>
        </p:nvSpPr>
        <p:spPr>
          <a:xfrm>
            <a:off x="946112" y="806829"/>
            <a:ext cx="517456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观察数据集(用户数据/电影数据)</a:t>
            </a:r>
          </a:p>
        </p:txBody>
      </p:sp>
      <p:pic>
        <p:nvPicPr>
          <p:cNvPr id="63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1653352"/>
            <a:ext cx="5978363" cy="2243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3.jpg" descr="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249" y="4143557"/>
            <a:ext cx="5978364" cy="2471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观察数据集（评分数据）"/>
          <p:cNvSpPr txBox="1"/>
          <p:nvPr/>
        </p:nvSpPr>
        <p:spPr>
          <a:xfrm>
            <a:off x="624484" y="672512"/>
            <a:ext cx="40157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观察数据集（评分数据）</a:t>
            </a:r>
          </a:p>
        </p:txBody>
      </p:sp>
      <p:pic>
        <p:nvPicPr>
          <p:cNvPr id="67" name="1528785317471.jpg" descr="152878531747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116" y="1936576"/>
            <a:ext cx="5318259" cy="270903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ating就是我们要学习的目标。"/>
          <p:cNvSpPr txBox="1"/>
          <p:nvPr/>
        </p:nvSpPr>
        <p:spPr>
          <a:xfrm>
            <a:off x="1622838" y="5063101"/>
            <a:ext cx="37945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Rating就是我们要学习的目标。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数据预处理¶…"/>
          <p:cNvSpPr txBox="1"/>
          <p:nvPr/>
        </p:nvSpPr>
        <p:spPr>
          <a:xfrm>
            <a:off x="127428" y="1502507"/>
            <a:ext cx="9135212" cy="309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5400"/>
              </a:lnSpc>
              <a:defRPr b="1"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/>
              <a:t>数据预处理</a:t>
            </a:r>
            <a:r>
              <a:rPr>
                <a:solidFill>
                  <a:srgbClr val="0088CC"/>
                </a:solidFill>
                <a:hlinkClick r:id="rId2" invalidUrl="" action="" tgtFrame="" tooltip="" history="1" highlightClick="0" endSnd="0"/>
              </a:rPr>
              <a:t>¶</a:t>
            </a:r>
          </a:p>
          <a:p>
            <a:pPr algn="r" defTabSz="457200">
              <a:lnSpc>
                <a:spcPts val="3300"/>
              </a:lnSpc>
              <a:defRPr sz="14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UserID、Occupation和MovieID不用变。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Gender字段：需要将‘F’和‘M’转换成0和1。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Age字段：要转成7个连续数字0~6。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Genres字段：是分类字段，要转成数字。首先将Genres中的类别转成字符串到数字的字典，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然后再将每个电影的Genres字段转成数字列表，因为有些电影是多个Genres的组合。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Title字段：处理方式跟Genres字段一样，首先创建文本到数字的字典，然后将Title中的描述转成数字的列表。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另外Title中的年份也需要去掉。</a:t>
            </a:r>
          </a:p>
          <a:p>
            <a:pPr marL="457200" indent="-317500" defTabSz="457200">
              <a:lnSpc>
                <a:spcPts val="3600"/>
              </a:lnSpc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Genres和Title字段需要将长度统一，这样在神经网络中方便处理。空白部分用‘&lt; PAD &gt;’对应的数字填充。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模型设计"/>
          <p:cNvSpPr txBox="1"/>
          <p:nvPr/>
        </p:nvSpPr>
        <p:spPr>
          <a:xfrm>
            <a:off x="276225" y="549275"/>
            <a:ext cx="15265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模型设计</a:t>
            </a:r>
          </a:p>
        </p:txBody>
      </p:sp>
      <p:pic>
        <p:nvPicPr>
          <p:cNvPr id="73" name="55555.jpg" descr="5555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044" y="1296747"/>
            <a:ext cx="6201912" cy="4640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