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88" r:id="rId6"/>
    <p:sldId id="265" r:id="rId7"/>
    <p:sldId id="268" r:id="rId8"/>
    <p:sldId id="266" r:id="rId9"/>
    <p:sldId id="28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8E1"/>
    <a:srgbClr val="4098D4"/>
    <a:srgbClr val="2980B9"/>
    <a:srgbClr val="1F608B"/>
    <a:srgbClr val="8FADC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51" y="-17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587F-DF9B-4025-8A29-602EB4D2A1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5.xml"/><Relationship Id="rId3" Type="http://schemas.openxmlformats.org/officeDocument/2006/relationships/hyperlink" Target="web&#20449;&#24687;&#22788;&#29702;&#19982;&#24212;&#29992;&#39033;&#30446;&#27719;&#25253;.doc#&#26696;&#20363;" TargetMode="External"/><Relationship Id="rId2" Type="http://schemas.openxmlformats.org/officeDocument/2006/relationships/hyperlink" Target="web&#20449;&#24687;&#22788;&#29702;&#19982;&#24212;&#29992;&#39033;&#30446;&#27719;&#25253;.doc" TargetMode="Externa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6.xml"/><Relationship Id="rId2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5"/>
          <p:cNvSpPr txBox="1"/>
          <p:nvPr>
            <p:custDataLst>
              <p:tags r:id="rId2"/>
            </p:custDataLst>
          </p:nvPr>
        </p:nvSpPr>
        <p:spPr>
          <a:xfrm>
            <a:off x="669290" y="1419860"/>
            <a:ext cx="59474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600" dirty="0" smtClean="0">
                <a:cs typeface="+mn-ea"/>
                <a:sym typeface="+mn-lt"/>
              </a:rPr>
              <a:t>LSTM</a:t>
            </a:r>
            <a:r>
              <a:rPr lang="zh-CN" altLang="en-US" sz="4400" b="1" spc="600" dirty="0" smtClean="0">
                <a:cs typeface="+mn-ea"/>
                <a:sym typeface="+mn-lt"/>
              </a:rPr>
              <a:t>长短时记忆网络浅析</a:t>
            </a:r>
            <a:endParaRPr lang="en-US" altLang="zh-CN" sz="4400" b="1" spc="600" dirty="0" smtClean="0">
              <a:cs typeface="+mn-ea"/>
              <a:sym typeface="+mn-lt"/>
            </a:endParaRPr>
          </a:p>
        </p:txBody>
      </p:sp>
      <p:sp>
        <p:nvSpPr>
          <p:cNvPr id="7" name="PA_文本框 2"/>
          <p:cNvSpPr txBox="1"/>
          <p:nvPr>
            <p:custDataLst>
              <p:tags r:id="rId3"/>
            </p:custDataLst>
          </p:nvPr>
        </p:nvSpPr>
        <p:spPr>
          <a:xfrm>
            <a:off x="669490" y="3438662"/>
            <a:ext cx="609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300" dirty="0" smtClean="0">
                <a:solidFill>
                  <a:schemeClr val="accent1"/>
                </a:solidFill>
                <a:cs typeface="+mn-ea"/>
                <a:sym typeface="+mn-lt"/>
              </a:rPr>
              <a:t>Web</a:t>
            </a:r>
            <a:r>
              <a:rPr lang="zh-CN" altLang="en-US" sz="2400" spc="300" dirty="0" smtClean="0">
                <a:solidFill>
                  <a:schemeClr val="accent1"/>
                </a:solidFill>
                <a:cs typeface="+mn-ea"/>
                <a:sym typeface="+mn-lt"/>
              </a:rPr>
              <a:t>信息处理与应用</a:t>
            </a:r>
            <a:endParaRPr lang="en-US" altLang="zh-CN" sz="2400" spc="300" dirty="0" smtClean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9635" y="4376713"/>
            <a:ext cx="616775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贾鹏</a:t>
            </a:r>
            <a:endParaRPr lang="en-US" altLang="zh-CN" sz="2000" b="1" dirty="0" smtClean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86250" y="4713909"/>
            <a:ext cx="2062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600" dirty="0" smtClean="0">
                <a:cs typeface="+mn-ea"/>
                <a:sym typeface="+mn-lt"/>
              </a:rPr>
              <a:t> 2018</a:t>
            </a:r>
            <a:r>
              <a:rPr lang="zh-CN" altLang="en-US" sz="1600" dirty="0" smtClean="0">
                <a:cs typeface="+mn-ea"/>
                <a:sym typeface="+mn-lt"/>
              </a:rPr>
              <a:t>年</a:t>
            </a:r>
            <a:r>
              <a:rPr lang="en-US" altLang="zh-CN" sz="1600" dirty="0" smtClean="0">
                <a:cs typeface="+mn-ea"/>
                <a:sym typeface="+mn-lt"/>
              </a:rPr>
              <a:t>6</a:t>
            </a:r>
            <a:r>
              <a:rPr lang="zh-CN" altLang="en-US" sz="1600" dirty="0" smtClean="0">
                <a:cs typeface="+mn-ea"/>
                <a:sym typeface="+mn-lt"/>
              </a:rPr>
              <a:t>月</a:t>
            </a:r>
            <a:r>
              <a:rPr lang="en-US" altLang="zh-CN" sz="1600" dirty="0" smtClean="0">
                <a:cs typeface="+mn-ea"/>
                <a:sym typeface="+mn-lt"/>
              </a:rPr>
              <a:t>12</a:t>
            </a:r>
            <a:r>
              <a:rPr lang="zh-CN" altLang="en-US" sz="1600" dirty="0" smtClean="0">
                <a:cs typeface="+mn-ea"/>
                <a:sym typeface="+mn-lt"/>
              </a:rPr>
              <a:t>日</a:t>
            </a:r>
            <a:endParaRPr sz="1600" dirty="0" smtClean="0"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1"/>
            </p:custDataLst>
          </p:nvPr>
        </p:nvGrpSpPr>
        <p:grpSpPr>
          <a:xfrm>
            <a:off x="6317743" y="1035896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/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/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/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/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/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/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/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/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/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/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/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/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/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/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/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/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/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/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/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/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/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/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/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/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/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/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/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/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/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/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/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/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/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/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/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/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/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/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/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/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/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/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/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/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/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/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/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/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/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/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/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/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/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/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/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/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/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/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/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/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/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/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/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/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/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/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/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/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/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/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/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/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/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/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/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/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/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/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/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/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/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/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/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/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/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/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/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/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/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/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/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/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/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/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/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/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/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/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/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/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/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/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/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/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/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/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/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/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/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/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/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/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/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/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/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/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/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/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/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/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/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/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/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/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/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/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/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/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/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/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/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/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/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/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/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/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/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/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/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/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/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/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/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/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/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/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/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/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/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/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/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/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/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/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/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/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/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/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/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/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/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/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/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/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/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/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/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/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/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/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/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/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/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/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/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/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/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/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/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/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/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/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/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/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/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/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/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/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/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/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/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/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/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/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/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/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/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/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/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/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/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/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/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/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/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/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/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/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/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/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/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/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/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/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/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/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/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/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/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/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/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/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28" name="TextBox 23"/>
          <p:cNvSpPr txBox="1"/>
          <p:nvPr/>
        </p:nvSpPr>
        <p:spPr>
          <a:xfrm>
            <a:off x="7743324" y="3438416"/>
            <a:ext cx="2667321" cy="8129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CONTENT</a:t>
            </a:r>
            <a:endParaRPr lang="en-US" altLang="zh-CN" sz="4400" b="1" dirty="0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Group 283"/>
          <p:cNvGrpSpPr/>
          <p:nvPr/>
        </p:nvGrpSpPr>
        <p:grpSpPr>
          <a:xfrm>
            <a:off x="793551" y="1455921"/>
            <a:ext cx="5390745" cy="2897918"/>
            <a:chOff x="6792409" y="1649954"/>
            <a:chExt cx="4430099" cy="2381501"/>
          </a:xfrm>
        </p:grpSpPr>
        <p:sp>
          <p:nvSpPr>
            <p:cNvPr id="11" name="Diamond 288"/>
            <p:cNvSpPr/>
            <p:nvPr/>
          </p:nvSpPr>
          <p:spPr>
            <a:xfrm>
              <a:off x="6792409" y="3407106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298"/>
            <p:cNvSpPr txBox="1"/>
            <p:nvPr/>
          </p:nvSpPr>
          <p:spPr>
            <a:xfrm>
              <a:off x="7259934" y="3608306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7500" lnSpcReduction="10000"/>
            </a:bodyPr>
            <a:lstStyle/>
            <a:p>
              <a:r>
                <a:rPr lang="en-US" altLang="zh-CN" sz="2000" b="1" spc="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  </a:t>
              </a:r>
              <a:r>
                <a:rPr lang="en-US" altLang="zh-CN" sz="2000" b="1" spc="600" dirty="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LSTM </a:t>
              </a:r>
              <a:r>
                <a:rPr lang="zh-CN" altLang="en-US" sz="2000" b="1" spc="600" dirty="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网络理解</a:t>
              </a:r>
              <a:endParaRPr lang="en-US" altLang="zh-CN" sz="2000" b="1" spc="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3" name="Diamond 290"/>
            <p:cNvSpPr/>
            <p:nvPr/>
          </p:nvSpPr>
          <p:spPr>
            <a:xfrm>
              <a:off x="6792409" y="252853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296"/>
            <p:cNvSpPr txBox="1"/>
            <p:nvPr/>
          </p:nvSpPr>
          <p:spPr>
            <a:xfrm>
              <a:off x="7259934" y="2707813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7500" lnSpcReduction="10000"/>
            </a:bodyPr>
            <a:lstStyle/>
            <a:p>
              <a:r>
                <a:rPr lang="en-US" altLang="zh-CN" sz="2000" b="1" spc="6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  LSTM </a:t>
              </a:r>
              <a:r>
                <a:rPr lang="zh-CN" altLang="en-US" sz="2000" b="1" spc="6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网络</a:t>
              </a:r>
              <a:r>
                <a:rPr lang="zh-CN" altLang="en-US" sz="2000" b="1" spc="6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核心</a:t>
              </a:r>
              <a:endParaRPr lang="en-US" altLang="zh-CN" sz="2000" b="1" spc="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Diamond 292"/>
            <p:cNvSpPr/>
            <p:nvPr/>
          </p:nvSpPr>
          <p:spPr>
            <a:xfrm>
              <a:off x="6792411" y="1649954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294"/>
            <p:cNvSpPr txBox="1"/>
            <p:nvPr/>
          </p:nvSpPr>
          <p:spPr>
            <a:xfrm>
              <a:off x="7259934" y="1878812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7500" lnSpcReduction="10000"/>
            </a:bodyPr>
            <a:lstStyle/>
            <a:p>
              <a:r>
                <a:rPr lang="en-US" altLang="zh-CN" sz="2000" b="1" spc="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  </a:t>
              </a:r>
              <a:r>
                <a:rPr lang="en-US" altLang="zh-CN" sz="2000" b="1" spc="600" dirty="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LSTM </a:t>
              </a:r>
              <a:r>
                <a:rPr lang="zh-CN" altLang="en-US" sz="2000" b="1" spc="600" dirty="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网络简介</a:t>
              </a:r>
              <a:r>
                <a:rPr lang="en-US" altLang="zh-CN" sz="2000" b="1" spc="6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 </a:t>
              </a:r>
              <a:endParaRPr lang="en-US" altLang="zh-CN" sz="2000" b="1" spc="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56" name="Diamond 288"/>
          <p:cNvSpPr/>
          <p:nvPr/>
        </p:nvSpPr>
        <p:spPr>
          <a:xfrm>
            <a:off x="793551" y="4534008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7" name="TextBox 298"/>
          <p:cNvSpPr txBox="1"/>
          <p:nvPr/>
        </p:nvSpPr>
        <p:spPr>
          <a:xfrm>
            <a:off x="1362457" y="4768569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7500" lnSpcReduction="10000"/>
          </a:bodyPr>
          <a:lstStyle/>
          <a:p>
            <a:r>
              <a:rPr lang="en-US" altLang="zh-CN" sz="2000" b="1" spc="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  </a:t>
            </a:r>
            <a:r>
              <a:rPr lang="en-US" altLang="zh-CN" sz="2000" b="1" spc="6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LSTM </a:t>
            </a:r>
            <a:r>
              <a:rPr lang="zh-CN" altLang="en-US" sz="2000" b="1" spc="6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网络案例</a:t>
            </a:r>
            <a:endParaRPr lang="en-US" altLang="zh-CN" sz="2000" b="1" spc="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 smtClean="0">
                  <a:cs typeface="+mn-ea"/>
                  <a:sym typeface="+mn-lt"/>
                </a:rPr>
                <a:t>LSTM</a:t>
              </a:r>
              <a:r>
                <a:rPr lang="zh-CN" altLang="en-US" sz="2400" spc="600" dirty="0" smtClean="0">
                  <a:cs typeface="+mn-ea"/>
                  <a:sym typeface="+mn-lt"/>
                </a:rPr>
                <a:t>网络简介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1fe1f664-17ef-4856-aa84-dc49753f0efc"/>
          <p:cNvGrpSpPr>
            <a:grpSpLocks noChangeAspect="1"/>
          </p:cNvGrpSpPr>
          <p:nvPr/>
        </p:nvGrpSpPr>
        <p:grpSpPr>
          <a:xfrm>
            <a:off x="498080" y="1123062"/>
            <a:ext cx="9017720" cy="4115762"/>
            <a:chOff x="498080" y="1123062"/>
            <a:chExt cx="9017720" cy="4115762"/>
          </a:xfrm>
        </p:grpSpPr>
        <p:sp>
          <p:nvSpPr>
            <p:cNvPr id="7" name="矩形 6"/>
            <p:cNvSpPr/>
            <p:nvPr/>
          </p:nvSpPr>
          <p:spPr>
            <a:xfrm>
              <a:off x="8024231" y="1123062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>
                <a:buSzPct val="25000"/>
              </a:pPr>
              <a:r>
                <a:rPr lang="zh-CN" altLang="en-US" sz="2000" b="1" dirty="0" smtClean="0">
                  <a:cs typeface="+mn-ea"/>
                  <a:sym typeface="+mn-lt"/>
                </a:rPr>
                <a:t>标准的</a:t>
              </a:r>
              <a:r>
                <a:rPr lang="en-US" altLang="zh-CN" sz="2000" b="1" dirty="0" smtClean="0">
                  <a:cs typeface="+mn-ea"/>
                  <a:sym typeface="+mn-lt"/>
                </a:rPr>
                <a:t>RNN</a:t>
              </a:r>
              <a:endParaRPr lang="en-US" altLang="zh-CN" sz="2000" b="1" dirty="0" smtClean="0">
                <a:cs typeface="+mn-ea"/>
                <a:sym typeface="+mn-lt"/>
              </a:endParaRPr>
            </a:p>
            <a:p>
              <a:pPr>
                <a:buSzPct val="25000"/>
              </a:pP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177028" y="3541069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altLang="zh-CN" sz="2000" b="1" dirty="0" smtClean="0">
                  <a:cs typeface="+mn-ea"/>
                  <a:sym typeface="+mn-lt"/>
                </a:rPr>
                <a:t>LSTM</a:t>
              </a:r>
              <a:r>
                <a:rPr lang="zh-CN" altLang="en-US" sz="2000" b="1" dirty="0" smtClean="0">
                  <a:cs typeface="+mn-ea"/>
                  <a:sym typeface="+mn-lt"/>
                </a:rPr>
                <a:t>结构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570572" y="354185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570572" y="1130597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22"/>
            <p:cNvSpPr/>
            <p:nvPr/>
          </p:nvSpPr>
          <p:spPr>
            <a:xfrm>
              <a:off x="7621857" y="2319560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23"/>
            <p:cNvSpPr/>
            <p:nvPr/>
          </p:nvSpPr>
          <p:spPr>
            <a:xfrm>
              <a:off x="7691437" y="1262514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24"/>
            <p:cNvSpPr/>
            <p:nvPr/>
          </p:nvSpPr>
          <p:spPr>
            <a:xfrm>
              <a:off x="7707820" y="3663686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8080" y="2328274"/>
              <a:ext cx="5344197" cy="5510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12" tIns="45700" rIns="91412" bIns="45700" anchor="t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cs typeface="+mn-ea"/>
                  <a:sym typeface="+mn-lt"/>
                </a:rPr>
                <a:t>一</a:t>
              </a:r>
              <a:r>
                <a:rPr lang="zh-CN" altLang="en-US" sz="2400" b="1" dirty="0" smtClean="0">
                  <a:cs typeface="+mn-ea"/>
                  <a:sym typeface="+mn-lt"/>
                </a:rPr>
                <a:t>种特殊的</a:t>
              </a:r>
              <a:r>
                <a:rPr lang="en-US" altLang="zh-CN" sz="2400" b="1" dirty="0" smtClean="0">
                  <a:cs typeface="+mn-ea"/>
                  <a:sym typeface="+mn-lt"/>
                </a:rPr>
                <a:t>RNN</a:t>
              </a:r>
              <a:r>
                <a:rPr lang="zh-CN" altLang="en-US" sz="2400" b="1" dirty="0" smtClean="0">
                  <a:cs typeface="+mn-ea"/>
                  <a:sym typeface="+mn-lt"/>
                </a:rPr>
                <a:t>（循环神经网络）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  <p:sp>
          <p:nvSpPr>
            <p:cNvPr id="22" name="文本框 26"/>
            <p:cNvSpPr txBox="1"/>
            <p:nvPr/>
          </p:nvSpPr>
          <p:spPr>
            <a:xfrm>
              <a:off x="991991" y="2879360"/>
              <a:ext cx="4599697" cy="1077596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>
                  <a:cs typeface="+mn-ea"/>
                  <a:sym typeface="+mn-lt"/>
                </a:rPr>
                <a:t>LSTM</a:t>
              </a:r>
              <a:r>
                <a:rPr lang="zh-CN" altLang="en-US" sz="1400" dirty="0">
                  <a:cs typeface="+mn-ea"/>
                  <a:sym typeface="+mn-lt"/>
                </a:rPr>
                <a:t>（</a:t>
              </a:r>
              <a:r>
                <a:rPr lang="en-US" altLang="zh-CN" sz="1400" dirty="0">
                  <a:cs typeface="+mn-ea"/>
                  <a:sym typeface="+mn-lt"/>
                </a:rPr>
                <a:t>Long Short-Term Memory</a:t>
              </a:r>
              <a:r>
                <a:rPr lang="zh-CN" altLang="en-US" sz="1400" dirty="0">
                  <a:cs typeface="+mn-ea"/>
                  <a:sym typeface="+mn-lt"/>
                </a:rPr>
                <a:t>）是长短期记忆网络，是一种时间递归神经网络，适合于处理和预测时间序列中间隔和延迟相对较长的重要事件。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3" name="任意多边形: 形状 27"/>
            <p:cNvSpPr/>
            <p:nvPr/>
          </p:nvSpPr>
          <p:spPr bwMode="auto">
            <a:xfrm>
              <a:off x="2876406" y="1566088"/>
              <a:ext cx="587546" cy="601470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672064" y="1843314"/>
              <a:ext cx="0" cy="339551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314" y="1545699"/>
            <a:ext cx="4166201" cy="183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图片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314" y="4047220"/>
            <a:ext cx="4101273" cy="176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3" descr="201607250927271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443" y="5875966"/>
            <a:ext cx="40370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 smtClean="0">
                  <a:cs typeface="+mn-ea"/>
                  <a:sym typeface="+mn-lt"/>
                </a:rPr>
                <a:t>LSTM</a:t>
              </a:r>
              <a:r>
                <a:rPr lang="zh-CN" altLang="en-US" sz="2400" spc="600" dirty="0" smtClean="0">
                  <a:cs typeface="+mn-ea"/>
                  <a:sym typeface="+mn-lt"/>
                </a:rPr>
                <a:t>网络核心</a:t>
              </a:r>
              <a:endParaRPr lang="en-US" altLang="zh-CN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00e6aa4c-33c1-4c4c-8d0d-59f2d3a7bcb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531302" y="1874873"/>
            <a:ext cx="5875398" cy="3470075"/>
            <a:chOff x="3655322" y="1826746"/>
            <a:chExt cx="5875398" cy="3470075"/>
          </a:xfrm>
        </p:grpSpPr>
        <p:cxnSp>
          <p:nvCxnSpPr>
            <p:cNvPr id="13" name="直接连接符 12"/>
            <p:cNvCxnSpPr/>
            <p:nvPr/>
          </p:nvCxnSpPr>
          <p:spPr>
            <a:xfrm rot="18900000">
              <a:off x="3778822" y="4448489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890458" y="3982484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096370" y="3061260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8900000">
              <a:off x="5990042" y="3524227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8400256" y="1916832"/>
              <a:ext cx="1130464" cy="1130464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4533016" y="3655582"/>
              <a:ext cx="653802" cy="653803"/>
              <a:chOff x="5675954" y="2249137"/>
              <a:chExt cx="648072" cy="648072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任意多边形: 形状 15"/>
              <p:cNvSpPr/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6720052" y="2739332"/>
              <a:ext cx="653802" cy="65380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109954" y="2739332"/>
              <a:ext cx="653802" cy="653803"/>
              <a:chOff x="4792557" y="2249137"/>
              <a:chExt cx="648072" cy="648072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任意多边形: 形状 21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655322" y="4579844"/>
              <a:ext cx="653802" cy="653803"/>
              <a:chOff x="3909160" y="2249137"/>
              <a:chExt cx="648072" cy="648072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24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859120" y="1826746"/>
              <a:ext cx="2374396" cy="861008"/>
              <a:chOff x="251866" y="1988839"/>
              <a:chExt cx="3288629" cy="861008"/>
            </a:xfrm>
          </p:grpSpPr>
          <p:sp>
            <p:nvSpPr>
              <p:cNvPr id="34" name="文本框 32"/>
              <p:cNvSpPr txBox="1"/>
              <p:nvPr/>
            </p:nvSpPr>
            <p:spPr>
              <a:xfrm>
                <a:off x="251866" y="2372216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ctr"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具有线性关系的传送带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en-US" altLang="zh-CN" sz="2000" b="1" dirty="0" smtClean="0">
                    <a:solidFill>
                      <a:schemeClr val="accent2"/>
                    </a:solidFill>
                    <a:cs typeface="+mn-ea"/>
                    <a:sym typeface="+mn-lt"/>
                  </a:rPr>
                  <a:t>Cell state</a:t>
                </a:r>
                <a:endPara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999404" y="4435813"/>
              <a:ext cx="2374396" cy="861008"/>
              <a:chOff x="251866" y="1988839"/>
              <a:chExt cx="3288629" cy="861008"/>
            </a:xfrm>
          </p:grpSpPr>
          <p:sp>
            <p:nvSpPr>
              <p:cNvPr id="32" name="文本框 35"/>
              <p:cNvSpPr txBox="1"/>
              <p:nvPr/>
            </p:nvSpPr>
            <p:spPr>
              <a:xfrm>
                <a:off x="251866" y="2372216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ctr"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能删除或者增加信息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sz="2000" b="1" dirty="0" smtClean="0">
                    <a:solidFill>
                      <a:schemeClr val="accent4"/>
                    </a:solidFill>
                    <a:cs typeface="+mn-ea"/>
                    <a:sym typeface="+mn-lt"/>
                  </a:rPr>
                  <a:t>门结构</a:t>
                </a:r>
                <a:endParaRPr lang="zh-CN" altLang="en-US" sz="2000" b="1" dirty="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5859701" y="3655582"/>
              <a:ext cx="653802" cy="653803"/>
              <a:chOff x="5675954" y="2249137"/>
              <a:chExt cx="648072" cy="64807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45"/>
              <p:cNvSpPr/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050" name="图片 4" descr="201607250927462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42" y="1510303"/>
            <a:ext cx="3579813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5" descr="201607250928016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13" y="4357512"/>
            <a:ext cx="102711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 smtClean="0">
                  <a:cs typeface="+mn-ea"/>
                  <a:sym typeface="+mn-lt"/>
                </a:rPr>
                <a:t>LSTM</a:t>
              </a:r>
              <a:r>
                <a:rPr lang="zh-CN" altLang="en-US" sz="2400" spc="600" dirty="0" smtClean="0">
                  <a:cs typeface="+mn-ea"/>
                  <a:sym typeface="+mn-lt"/>
                </a:rPr>
                <a:t>网络理解</a:t>
              </a:r>
              <a:endParaRPr lang="en-US" altLang="zh-CN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de1ffbe9-936a-4bc2-91a5-102e309e1217"/>
          <p:cNvGrpSpPr>
            <a:grpSpLocks noChangeAspect="1"/>
          </p:cNvGrpSpPr>
          <p:nvPr/>
        </p:nvGrpSpPr>
        <p:grpSpPr>
          <a:xfrm>
            <a:off x="1356611" y="2060848"/>
            <a:ext cx="10579285" cy="3858919"/>
            <a:chOff x="1356611" y="2060848"/>
            <a:chExt cx="10579285" cy="3858919"/>
          </a:xfrm>
        </p:grpSpPr>
        <p:sp>
          <p:nvSpPr>
            <p:cNvPr id="7" name="任意多边形: 形状 36"/>
            <p:cNvSpPr/>
            <p:nvPr/>
          </p:nvSpPr>
          <p:spPr>
            <a:xfrm flipV="1">
              <a:off x="1932423" y="3684203"/>
              <a:ext cx="3515258" cy="2187952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35"/>
            <p:cNvSpPr/>
            <p:nvPr/>
          </p:nvSpPr>
          <p:spPr>
            <a:xfrm flipH="1">
              <a:off x="7778506" y="2935815"/>
              <a:ext cx="1754659" cy="506627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34"/>
            <p:cNvSpPr/>
            <p:nvPr/>
          </p:nvSpPr>
          <p:spPr>
            <a:xfrm>
              <a:off x="2717423" y="2935816"/>
              <a:ext cx="1754659" cy="506627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>
              <a:grpSpLocks noChangeAspect="1"/>
            </p:cNvGrpSpPr>
            <p:nvPr/>
          </p:nvGrpSpPr>
          <p:grpSpPr bwMode="auto">
            <a:xfrm>
              <a:off x="4294837" y="2060848"/>
              <a:ext cx="3609328" cy="3642193"/>
              <a:chOff x="1973" y="280"/>
              <a:chExt cx="3734" cy="3768"/>
            </a:xfrm>
          </p:grpSpPr>
          <p:sp>
            <p:nvSpPr>
              <p:cNvPr id="27" name="任意多边形: 形状 2"/>
              <p:cNvSpPr/>
              <p:nvPr/>
            </p:nvSpPr>
            <p:spPr bwMode="auto">
              <a:xfrm>
                <a:off x="3681" y="280"/>
                <a:ext cx="327" cy="423"/>
              </a:xfrm>
              <a:custGeom>
                <a:avLst/>
                <a:gdLst>
                  <a:gd name="T0" fmla="*/ 105 w 138"/>
                  <a:gd name="T1" fmla="*/ 117 h 179"/>
                  <a:gd name="T2" fmla="*/ 93 w 138"/>
                  <a:gd name="T3" fmla="*/ 117 h 179"/>
                  <a:gd name="T4" fmla="*/ 85 w 138"/>
                  <a:gd name="T5" fmla="*/ 25 h 179"/>
                  <a:gd name="T6" fmla="*/ 67 w 138"/>
                  <a:gd name="T7" fmla="*/ 0 h 179"/>
                  <a:gd name="T8" fmla="*/ 65 w 138"/>
                  <a:gd name="T9" fmla="*/ 0 h 179"/>
                  <a:gd name="T10" fmla="*/ 51 w 138"/>
                  <a:gd name="T11" fmla="*/ 25 h 179"/>
                  <a:gd name="T12" fmla="*/ 43 w 138"/>
                  <a:gd name="T13" fmla="*/ 117 h 179"/>
                  <a:gd name="T14" fmla="*/ 31 w 138"/>
                  <a:gd name="T15" fmla="*/ 117 h 179"/>
                  <a:gd name="T16" fmla="*/ 28 w 138"/>
                  <a:gd name="T17" fmla="*/ 117 h 179"/>
                  <a:gd name="T18" fmla="*/ 1 w 138"/>
                  <a:gd name="T19" fmla="*/ 150 h 179"/>
                  <a:gd name="T20" fmla="*/ 31 w 138"/>
                  <a:gd name="T21" fmla="*/ 179 h 179"/>
                  <a:gd name="T22" fmla="*/ 77 w 138"/>
                  <a:gd name="T23" fmla="*/ 179 h 179"/>
                  <a:gd name="T24" fmla="*/ 77 w 138"/>
                  <a:gd name="T25" fmla="*/ 179 h 179"/>
                  <a:gd name="T26" fmla="*/ 72 w 138"/>
                  <a:gd name="T27" fmla="*/ 172 h 179"/>
                  <a:gd name="T28" fmla="*/ 65 w 138"/>
                  <a:gd name="T29" fmla="*/ 154 h 179"/>
                  <a:gd name="T30" fmla="*/ 72 w 138"/>
                  <a:gd name="T31" fmla="*/ 134 h 179"/>
                  <a:gd name="T32" fmla="*/ 95 w 138"/>
                  <a:gd name="T33" fmla="*/ 124 h 179"/>
                  <a:gd name="T34" fmla="*/ 118 w 138"/>
                  <a:gd name="T35" fmla="*/ 134 h 179"/>
                  <a:gd name="T36" fmla="*/ 124 w 138"/>
                  <a:gd name="T37" fmla="*/ 154 h 179"/>
                  <a:gd name="T38" fmla="*/ 118 w 138"/>
                  <a:gd name="T39" fmla="*/ 171 h 179"/>
                  <a:gd name="T40" fmla="*/ 114 w 138"/>
                  <a:gd name="T41" fmla="*/ 177 h 179"/>
                  <a:gd name="T42" fmla="*/ 114 w 138"/>
                  <a:gd name="T43" fmla="*/ 178 h 179"/>
                  <a:gd name="T44" fmla="*/ 128 w 138"/>
                  <a:gd name="T45" fmla="*/ 171 h 179"/>
                  <a:gd name="T46" fmla="*/ 138 w 138"/>
                  <a:gd name="T47" fmla="*/ 148 h 179"/>
                  <a:gd name="T48" fmla="*/ 128 w 138"/>
                  <a:gd name="T49" fmla="*/ 126 h 179"/>
                  <a:gd name="T50" fmla="*/ 105 w 138"/>
                  <a:gd name="T51" fmla="*/ 117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8" h="179">
                    <a:moveTo>
                      <a:pt x="105" y="117"/>
                    </a:moveTo>
                    <a:cubicBezTo>
                      <a:pt x="93" y="117"/>
                      <a:pt x="93" y="117"/>
                      <a:pt x="93" y="117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12"/>
                      <a:pt x="81" y="0"/>
                      <a:pt x="67" y="0"/>
                    </a:cubicBezTo>
                    <a:cubicBezTo>
                      <a:pt x="67" y="0"/>
                      <a:pt x="66" y="0"/>
                      <a:pt x="65" y="0"/>
                    </a:cubicBezTo>
                    <a:cubicBezTo>
                      <a:pt x="53" y="1"/>
                      <a:pt x="51" y="13"/>
                      <a:pt x="51" y="25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0" y="117"/>
                      <a:pt x="29" y="117"/>
                      <a:pt x="28" y="117"/>
                    </a:cubicBezTo>
                    <a:cubicBezTo>
                      <a:pt x="12" y="119"/>
                      <a:pt x="0" y="134"/>
                      <a:pt x="1" y="150"/>
                    </a:cubicBezTo>
                    <a:cubicBezTo>
                      <a:pt x="1" y="165"/>
                      <a:pt x="15" y="179"/>
                      <a:pt x="31" y="179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77" y="177"/>
                      <a:pt x="76" y="177"/>
                      <a:pt x="72" y="172"/>
                    </a:cubicBezTo>
                    <a:cubicBezTo>
                      <a:pt x="69" y="168"/>
                      <a:pt x="65" y="162"/>
                      <a:pt x="65" y="154"/>
                    </a:cubicBezTo>
                    <a:cubicBezTo>
                      <a:pt x="65" y="147"/>
                      <a:pt x="67" y="140"/>
                      <a:pt x="72" y="134"/>
                    </a:cubicBezTo>
                    <a:cubicBezTo>
                      <a:pt x="76" y="128"/>
                      <a:pt x="85" y="124"/>
                      <a:pt x="95" y="124"/>
                    </a:cubicBezTo>
                    <a:cubicBezTo>
                      <a:pt x="104" y="124"/>
                      <a:pt x="113" y="128"/>
                      <a:pt x="118" y="134"/>
                    </a:cubicBezTo>
                    <a:cubicBezTo>
                      <a:pt x="123" y="140"/>
                      <a:pt x="124" y="147"/>
                      <a:pt x="124" y="154"/>
                    </a:cubicBezTo>
                    <a:cubicBezTo>
                      <a:pt x="124" y="162"/>
                      <a:pt x="121" y="168"/>
                      <a:pt x="118" y="171"/>
                    </a:cubicBezTo>
                    <a:cubicBezTo>
                      <a:pt x="114" y="176"/>
                      <a:pt x="114" y="176"/>
                      <a:pt x="114" y="177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9" y="177"/>
                      <a:pt x="124" y="175"/>
                      <a:pt x="128" y="171"/>
                    </a:cubicBezTo>
                    <a:cubicBezTo>
                      <a:pt x="135" y="165"/>
                      <a:pt x="138" y="157"/>
                      <a:pt x="138" y="148"/>
                    </a:cubicBezTo>
                    <a:cubicBezTo>
                      <a:pt x="138" y="140"/>
                      <a:pt x="135" y="131"/>
                      <a:pt x="128" y="126"/>
                    </a:cubicBezTo>
                    <a:cubicBezTo>
                      <a:pt x="122" y="120"/>
                      <a:pt x="113" y="117"/>
                      <a:pt x="105" y="11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3"/>
              <p:cNvSpPr/>
              <p:nvPr/>
            </p:nvSpPr>
            <p:spPr bwMode="auto">
              <a:xfrm>
                <a:off x="2396" y="701"/>
                <a:ext cx="1274" cy="734"/>
              </a:xfrm>
              <a:custGeom>
                <a:avLst/>
                <a:gdLst>
                  <a:gd name="T0" fmla="*/ 522 w 538"/>
                  <a:gd name="T1" fmla="*/ 0 h 310"/>
                  <a:gd name="T2" fmla="*/ 522 w 538"/>
                  <a:gd name="T3" fmla="*/ 0 h 310"/>
                  <a:gd name="T4" fmla="*/ 521 w 538"/>
                  <a:gd name="T5" fmla="*/ 0 h 310"/>
                  <a:gd name="T6" fmla="*/ 0 w 538"/>
                  <a:gd name="T7" fmla="*/ 267 h 310"/>
                  <a:gd name="T8" fmla="*/ 108 w 538"/>
                  <a:gd name="T9" fmla="*/ 249 h 310"/>
                  <a:gd name="T10" fmla="*/ 141 w 538"/>
                  <a:gd name="T11" fmla="*/ 248 h 310"/>
                  <a:gd name="T12" fmla="*/ 149 w 538"/>
                  <a:gd name="T13" fmla="*/ 249 h 310"/>
                  <a:gd name="T14" fmla="*/ 149 w 538"/>
                  <a:gd name="T15" fmla="*/ 247 h 310"/>
                  <a:gd name="T16" fmla="*/ 147 w 538"/>
                  <a:gd name="T17" fmla="*/ 239 h 310"/>
                  <a:gd name="T18" fmla="*/ 146 w 538"/>
                  <a:gd name="T19" fmla="*/ 219 h 310"/>
                  <a:gd name="T20" fmla="*/ 158 w 538"/>
                  <a:gd name="T21" fmla="*/ 202 h 310"/>
                  <a:gd name="T22" fmla="*/ 182 w 538"/>
                  <a:gd name="T23" fmla="*/ 200 h 310"/>
                  <a:gd name="T24" fmla="*/ 202 w 538"/>
                  <a:gd name="T25" fmla="*/ 216 h 310"/>
                  <a:gd name="T26" fmla="*/ 202 w 538"/>
                  <a:gd name="T27" fmla="*/ 237 h 310"/>
                  <a:gd name="T28" fmla="*/ 190 w 538"/>
                  <a:gd name="T29" fmla="*/ 252 h 310"/>
                  <a:gd name="T30" fmla="*/ 189 w 538"/>
                  <a:gd name="T31" fmla="*/ 253 h 310"/>
                  <a:gd name="T32" fmla="*/ 318 w 538"/>
                  <a:gd name="T33" fmla="*/ 310 h 310"/>
                  <a:gd name="T34" fmla="*/ 385 w 538"/>
                  <a:gd name="T35" fmla="*/ 190 h 310"/>
                  <a:gd name="T36" fmla="*/ 384 w 538"/>
                  <a:gd name="T37" fmla="*/ 189 h 310"/>
                  <a:gd name="T38" fmla="*/ 376 w 538"/>
                  <a:gd name="T39" fmla="*/ 190 h 310"/>
                  <a:gd name="T40" fmla="*/ 357 w 538"/>
                  <a:gd name="T41" fmla="*/ 186 h 310"/>
                  <a:gd name="T42" fmla="*/ 343 w 538"/>
                  <a:gd name="T43" fmla="*/ 170 h 310"/>
                  <a:gd name="T44" fmla="*/ 347 w 538"/>
                  <a:gd name="T45" fmla="*/ 146 h 310"/>
                  <a:gd name="T46" fmla="*/ 368 w 538"/>
                  <a:gd name="T47" fmla="*/ 131 h 310"/>
                  <a:gd name="T48" fmla="*/ 388 w 538"/>
                  <a:gd name="T49" fmla="*/ 136 h 310"/>
                  <a:gd name="T50" fmla="*/ 399 w 538"/>
                  <a:gd name="T51" fmla="*/ 151 h 310"/>
                  <a:gd name="T52" fmla="*/ 403 w 538"/>
                  <a:gd name="T53" fmla="*/ 157 h 310"/>
                  <a:gd name="T54" fmla="*/ 406 w 538"/>
                  <a:gd name="T55" fmla="*/ 159 h 310"/>
                  <a:gd name="T56" fmla="*/ 531 w 538"/>
                  <a:gd name="T57" fmla="*/ 25 h 310"/>
                  <a:gd name="T58" fmla="*/ 536 w 538"/>
                  <a:gd name="T59" fmla="*/ 9 h 310"/>
                  <a:gd name="T60" fmla="*/ 522 w 538"/>
                  <a:gd name="T6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8" h="310">
                    <a:moveTo>
                      <a:pt x="522" y="0"/>
                    </a:moveTo>
                    <a:cubicBezTo>
                      <a:pt x="522" y="0"/>
                      <a:pt x="522" y="0"/>
                      <a:pt x="522" y="0"/>
                    </a:cubicBezTo>
                    <a:cubicBezTo>
                      <a:pt x="521" y="0"/>
                      <a:pt x="521" y="0"/>
                      <a:pt x="521" y="0"/>
                    </a:cubicBezTo>
                    <a:cubicBezTo>
                      <a:pt x="302" y="23"/>
                      <a:pt x="128" y="131"/>
                      <a:pt x="0" y="267"/>
                    </a:cubicBezTo>
                    <a:cubicBezTo>
                      <a:pt x="35" y="257"/>
                      <a:pt x="71" y="250"/>
                      <a:pt x="108" y="249"/>
                    </a:cubicBezTo>
                    <a:cubicBezTo>
                      <a:pt x="119" y="248"/>
                      <a:pt x="130" y="248"/>
                      <a:pt x="141" y="248"/>
                    </a:cubicBezTo>
                    <a:cubicBezTo>
                      <a:pt x="143" y="248"/>
                      <a:pt x="146" y="248"/>
                      <a:pt x="149" y="249"/>
                    </a:cubicBezTo>
                    <a:cubicBezTo>
                      <a:pt x="149" y="247"/>
                      <a:pt x="149" y="247"/>
                      <a:pt x="149" y="247"/>
                    </a:cubicBezTo>
                    <a:cubicBezTo>
                      <a:pt x="150" y="245"/>
                      <a:pt x="149" y="244"/>
                      <a:pt x="147" y="239"/>
                    </a:cubicBezTo>
                    <a:cubicBezTo>
                      <a:pt x="145" y="234"/>
                      <a:pt x="143" y="227"/>
                      <a:pt x="146" y="219"/>
                    </a:cubicBezTo>
                    <a:cubicBezTo>
                      <a:pt x="148" y="213"/>
                      <a:pt x="151" y="206"/>
                      <a:pt x="158" y="202"/>
                    </a:cubicBezTo>
                    <a:cubicBezTo>
                      <a:pt x="164" y="198"/>
                      <a:pt x="173" y="197"/>
                      <a:pt x="182" y="200"/>
                    </a:cubicBezTo>
                    <a:cubicBezTo>
                      <a:pt x="192" y="202"/>
                      <a:pt x="199" y="209"/>
                      <a:pt x="202" y="216"/>
                    </a:cubicBezTo>
                    <a:cubicBezTo>
                      <a:pt x="205" y="223"/>
                      <a:pt x="204" y="230"/>
                      <a:pt x="202" y="237"/>
                    </a:cubicBezTo>
                    <a:cubicBezTo>
                      <a:pt x="200" y="244"/>
                      <a:pt x="194" y="249"/>
                      <a:pt x="190" y="252"/>
                    </a:cubicBezTo>
                    <a:cubicBezTo>
                      <a:pt x="189" y="252"/>
                      <a:pt x="189" y="253"/>
                      <a:pt x="189" y="253"/>
                    </a:cubicBezTo>
                    <a:cubicBezTo>
                      <a:pt x="236" y="261"/>
                      <a:pt x="281" y="279"/>
                      <a:pt x="318" y="310"/>
                    </a:cubicBezTo>
                    <a:cubicBezTo>
                      <a:pt x="338" y="266"/>
                      <a:pt x="360" y="226"/>
                      <a:pt x="385" y="190"/>
                    </a:cubicBezTo>
                    <a:cubicBezTo>
                      <a:pt x="384" y="189"/>
                      <a:pt x="384" y="189"/>
                      <a:pt x="384" y="189"/>
                    </a:cubicBezTo>
                    <a:cubicBezTo>
                      <a:pt x="383" y="189"/>
                      <a:pt x="382" y="189"/>
                      <a:pt x="376" y="190"/>
                    </a:cubicBezTo>
                    <a:cubicBezTo>
                      <a:pt x="371" y="190"/>
                      <a:pt x="364" y="190"/>
                      <a:pt x="357" y="186"/>
                    </a:cubicBezTo>
                    <a:cubicBezTo>
                      <a:pt x="351" y="183"/>
                      <a:pt x="346" y="178"/>
                      <a:pt x="343" y="170"/>
                    </a:cubicBezTo>
                    <a:cubicBezTo>
                      <a:pt x="341" y="164"/>
                      <a:pt x="342" y="154"/>
                      <a:pt x="347" y="146"/>
                    </a:cubicBezTo>
                    <a:cubicBezTo>
                      <a:pt x="352" y="137"/>
                      <a:pt x="360" y="132"/>
                      <a:pt x="368" y="131"/>
                    </a:cubicBezTo>
                    <a:cubicBezTo>
                      <a:pt x="375" y="130"/>
                      <a:pt x="382" y="133"/>
                      <a:pt x="388" y="136"/>
                    </a:cubicBezTo>
                    <a:cubicBezTo>
                      <a:pt x="395" y="140"/>
                      <a:pt x="398" y="146"/>
                      <a:pt x="399" y="151"/>
                    </a:cubicBezTo>
                    <a:cubicBezTo>
                      <a:pt x="402" y="156"/>
                      <a:pt x="402" y="157"/>
                      <a:pt x="403" y="157"/>
                    </a:cubicBezTo>
                    <a:cubicBezTo>
                      <a:pt x="406" y="159"/>
                      <a:pt x="406" y="159"/>
                      <a:pt x="406" y="159"/>
                    </a:cubicBezTo>
                    <a:cubicBezTo>
                      <a:pt x="443" y="108"/>
                      <a:pt x="485" y="64"/>
                      <a:pt x="531" y="25"/>
                    </a:cubicBezTo>
                    <a:cubicBezTo>
                      <a:pt x="536" y="21"/>
                      <a:pt x="538" y="14"/>
                      <a:pt x="536" y="9"/>
                    </a:cubicBezTo>
                    <a:cubicBezTo>
                      <a:pt x="533" y="3"/>
                      <a:pt x="527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4"/>
              <p:cNvSpPr/>
              <p:nvPr/>
            </p:nvSpPr>
            <p:spPr bwMode="auto">
              <a:xfrm>
                <a:off x="1973" y="1198"/>
                <a:ext cx="1152" cy="878"/>
              </a:xfrm>
              <a:custGeom>
                <a:avLst/>
                <a:gdLst>
                  <a:gd name="T0" fmla="*/ 353 w 487"/>
                  <a:gd name="T1" fmla="*/ 43 h 371"/>
                  <a:gd name="T2" fmla="*/ 362 w 487"/>
                  <a:gd name="T3" fmla="*/ 32 h 371"/>
                  <a:gd name="T4" fmla="*/ 370 w 487"/>
                  <a:gd name="T5" fmla="*/ 23 h 371"/>
                  <a:gd name="T6" fmla="*/ 370 w 487"/>
                  <a:gd name="T7" fmla="*/ 10 h 371"/>
                  <a:gd name="T8" fmla="*/ 358 w 487"/>
                  <a:gd name="T9" fmla="*/ 1 h 371"/>
                  <a:gd name="T10" fmla="*/ 351 w 487"/>
                  <a:gd name="T11" fmla="*/ 0 h 371"/>
                  <a:gd name="T12" fmla="*/ 343 w 487"/>
                  <a:gd name="T13" fmla="*/ 2 h 371"/>
                  <a:gd name="T14" fmla="*/ 336 w 487"/>
                  <a:gd name="T15" fmla="*/ 13 h 371"/>
                  <a:gd name="T16" fmla="*/ 337 w 487"/>
                  <a:gd name="T17" fmla="*/ 24 h 371"/>
                  <a:gd name="T18" fmla="*/ 340 w 487"/>
                  <a:gd name="T19" fmla="*/ 39 h 371"/>
                  <a:gd name="T20" fmla="*/ 340 w 487"/>
                  <a:gd name="T21" fmla="*/ 39 h 371"/>
                  <a:gd name="T22" fmla="*/ 332 w 487"/>
                  <a:gd name="T23" fmla="*/ 63 h 371"/>
                  <a:gd name="T24" fmla="*/ 303 w 487"/>
                  <a:gd name="T25" fmla="*/ 62 h 371"/>
                  <a:gd name="T26" fmla="*/ 288 w 487"/>
                  <a:gd name="T27" fmla="*/ 63 h 371"/>
                  <a:gd name="T28" fmla="*/ 147 w 487"/>
                  <a:gd name="T29" fmla="*/ 94 h 371"/>
                  <a:gd name="T30" fmla="*/ 9 w 487"/>
                  <a:gd name="T31" fmla="*/ 303 h 371"/>
                  <a:gd name="T32" fmla="*/ 9 w 487"/>
                  <a:gd name="T33" fmla="*/ 303 h 371"/>
                  <a:gd name="T34" fmla="*/ 18 w 487"/>
                  <a:gd name="T35" fmla="*/ 357 h 371"/>
                  <a:gd name="T36" fmla="*/ 72 w 487"/>
                  <a:gd name="T37" fmla="*/ 354 h 371"/>
                  <a:gd name="T38" fmla="*/ 73 w 487"/>
                  <a:gd name="T39" fmla="*/ 354 h 371"/>
                  <a:gd name="T40" fmla="*/ 73 w 487"/>
                  <a:gd name="T41" fmla="*/ 354 h 371"/>
                  <a:gd name="T42" fmla="*/ 394 w 487"/>
                  <a:gd name="T43" fmla="*/ 361 h 371"/>
                  <a:gd name="T44" fmla="*/ 407 w 487"/>
                  <a:gd name="T45" fmla="*/ 362 h 371"/>
                  <a:gd name="T46" fmla="*/ 416 w 487"/>
                  <a:gd name="T47" fmla="*/ 352 h 371"/>
                  <a:gd name="T48" fmla="*/ 442 w 487"/>
                  <a:gd name="T49" fmla="*/ 251 h 371"/>
                  <a:gd name="T50" fmla="*/ 434 w 487"/>
                  <a:gd name="T51" fmla="*/ 253 h 371"/>
                  <a:gd name="T52" fmla="*/ 415 w 487"/>
                  <a:gd name="T53" fmla="*/ 256 h 371"/>
                  <a:gd name="T54" fmla="*/ 397 w 487"/>
                  <a:gd name="T55" fmla="*/ 245 h 371"/>
                  <a:gd name="T56" fmla="*/ 393 w 487"/>
                  <a:gd name="T57" fmla="*/ 220 h 371"/>
                  <a:gd name="T58" fmla="*/ 408 w 487"/>
                  <a:gd name="T59" fmla="*/ 200 h 371"/>
                  <a:gd name="T60" fmla="*/ 430 w 487"/>
                  <a:gd name="T61" fmla="*/ 199 h 371"/>
                  <a:gd name="T62" fmla="*/ 445 w 487"/>
                  <a:gd name="T63" fmla="*/ 210 h 371"/>
                  <a:gd name="T64" fmla="*/ 450 w 487"/>
                  <a:gd name="T65" fmla="*/ 215 h 371"/>
                  <a:gd name="T66" fmla="*/ 453 w 487"/>
                  <a:gd name="T67" fmla="*/ 215 h 371"/>
                  <a:gd name="T68" fmla="*/ 487 w 487"/>
                  <a:gd name="T69" fmla="*/ 123 h 371"/>
                  <a:gd name="T70" fmla="*/ 346 w 487"/>
                  <a:gd name="T71" fmla="*/ 64 h 371"/>
                  <a:gd name="T72" fmla="*/ 353 w 487"/>
                  <a:gd name="T73" fmla="*/ 43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87" h="371">
                    <a:moveTo>
                      <a:pt x="353" y="43"/>
                    </a:moveTo>
                    <a:cubicBezTo>
                      <a:pt x="355" y="37"/>
                      <a:pt x="359" y="35"/>
                      <a:pt x="362" y="32"/>
                    </a:cubicBezTo>
                    <a:cubicBezTo>
                      <a:pt x="366" y="30"/>
                      <a:pt x="368" y="27"/>
                      <a:pt x="370" y="23"/>
                    </a:cubicBezTo>
                    <a:cubicBezTo>
                      <a:pt x="371" y="19"/>
                      <a:pt x="371" y="14"/>
                      <a:pt x="370" y="10"/>
                    </a:cubicBezTo>
                    <a:cubicBezTo>
                      <a:pt x="368" y="6"/>
                      <a:pt x="365" y="3"/>
                      <a:pt x="358" y="1"/>
                    </a:cubicBezTo>
                    <a:cubicBezTo>
                      <a:pt x="355" y="0"/>
                      <a:pt x="353" y="0"/>
                      <a:pt x="351" y="0"/>
                    </a:cubicBezTo>
                    <a:cubicBezTo>
                      <a:pt x="348" y="0"/>
                      <a:pt x="345" y="0"/>
                      <a:pt x="343" y="2"/>
                    </a:cubicBezTo>
                    <a:cubicBezTo>
                      <a:pt x="340" y="4"/>
                      <a:pt x="337" y="8"/>
                      <a:pt x="336" y="13"/>
                    </a:cubicBezTo>
                    <a:cubicBezTo>
                      <a:pt x="334" y="17"/>
                      <a:pt x="335" y="20"/>
                      <a:pt x="337" y="24"/>
                    </a:cubicBezTo>
                    <a:cubicBezTo>
                      <a:pt x="339" y="29"/>
                      <a:pt x="341" y="33"/>
                      <a:pt x="340" y="39"/>
                    </a:cubicBezTo>
                    <a:cubicBezTo>
                      <a:pt x="340" y="39"/>
                      <a:pt x="340" y="39"/>
                      <a:pt x="340" y="39"/>
                    </a:cubicBezTo>
                    <a:cubicBezTo>
                      <a:pt x="332" y="63"/>
                      <a:pt x="332" y="63"/>
                      <a:pt x="332" y="63"/>
                    </a:cubicBezTo>
                    <a:cubicBezTo>
                      <a:pt x="323" y="62"/>
                      <a:pt x="313" y="62"/>
                      <a:pt x="303" y="62"/>
                    </a:cubicBezTo>
                    <a:cubicBezTo>
                      <a:pt x="298" y="62"/>
                      <a:pt x="293" y="62"/>
                      <a:pt x="288" y="63"/>
                    </a:cubicBezTo>
                    <a:cubicBezTo>
                      <a:pt x="240" y="65"/>
                      <a:pt x="191" y="76"/>
                      <a:pt x="147" y="94"/>
                    </a:cubicBezTo>
                    <a:cubicBezTo>
                      <a:pt x="91" y="160"/>
                      <a:pt x="45" y="232"/>
                      <a:pt x="9" y="303"/>
                    </a:cubicBezTo>
                    <a:cubicBezTo>
                      <a:pt x="9" y="303"/>
                      <a:pt x="9" y="303"/>
                      <a:pt x="9" y="303"/>
                    </a:cubicBezTo>
                    <a:cubicBezTo>
                      <a:pt x="0" y="321"/>
                      <a:pt x="3" y="343"/>
                      <a:pt x="18" y="357"/>
                    </a:cubicBezTo>
                    <a:cubicBezTo>
                      <a:pt x="33" y="371"/>
                      <a:pt x="55" y="365"/>
                      <a:pt x="72" y="354"/>
                    </a:cubicBezTo>
                    <a:cubicBezTo>
                      <a:pt x="73" y="354"/>
                      <a:pt x="73" y="354"/>
                      <a:pt x="73" y="354"/>
                    </a:cubicBezTo>
                    <a:cubicBezTo>
                      <a:pt x="73" y="354"/>
                      <a:pt x="73" y="354"/>
                      <a:pt x="73" y="354"/>
                    </a:cubicBezTo>
                    <a:cubicBezTo>
                      <a:pt x="191" y="283"/>
                      <a:pt x="289" y="293"/>
                      <a:pt x="394" y="361"/>
                    </a:cubicBezTo>
                    <a:cubicBezTo>
                      <a:pt x="398" y="363"/>
                      <a:pt x="403" y="364"/>
                      <a:pt x="407" y="362"/>
                    </a:cubicBezTo>
                    <a:cubicBezTo>
                      <a:pt x="411" y="360"/>
                      <a:pt x="415" y="356"/>
                      <a:pt x="416" y="352"/>
                    </a:cubicBezTo>
                    <a:cubicBezTo>
                      <a:pt x="423" y="317"/>
                      <a:pt x="432" y="283"/>
                      <a:pt x="442" y="251"/>
                    </a:cubicBezTo>
                    <a:cubicBezTo>
                      <a:pt x="440" y="251"/>
                      <a:pt x="439" y="251"/>
                      <a:pt x="434" y="253"/>
                    </a:cubicBezTo>
                    <a:cubicBezTo>
                      <a:pt x="430" y="255"/>
                      <a:pt x="423" y="258"/>
                      <a:pt x="415" y="256"/>
                    </a:cubicBezTo>
                    <a:cubicBezTo>
                      <a:pt x="408" y="254"/>
                      <a:pt x="402" y="251"/>
                      <a:pt x="397" y="245"/>
                    </a:cubicBezTo>
                    <a:cubicBezTo>
                      <a:pt x="393" y="239"/>
                      <a:pt x="391" y="230"/>
                      <a:pt x="393" y="220"/>
                    </a:cubicBezTo>
                    <a:cubicBezTo>
                      <a:pt x="396" y="210"/>
                      <a:pt x="402" y="203"/>
                      <a:pt x="408" y="200"/>
                    </a:cubicBezTo>
                    <a:cubicBezTo>
                      <a:pt x="416" y="197"/>
                      <a:pt x="423" y="197"/>
                      <a:pt x="430" y="199"/>
                    </a:cubicBezTo>
                    <a:cubicBezTo>
                      <a:pt x="437" y="201"/>
                      <a:pt x="442" y="206"/>
                      <a:pt x="445" y="210"/>
                    </a:cubicBezTo>
                    <a:cubicBezTo>
                      <a:pt x="449" y="214"/>
                      <a:pt x="449" y="214"/>
                      <a:pt x="450" y="215"/>
                    </a:cubicBezTo>
                    <a:cubicBezTo>
                      <a:pt x="453" y="215"/>
                      <a:pt x="453" y="215"/>
                      <a:pt x="453" y="215"/>
                    </a:cubicBezTo>
                    <a:cubicBezTo>
                      <a:pt x="463" y="183"/>
                      <a:pt x="475" y="152"/>
                      <a:pt x="487" y="123"/>
                    </a:cubicBezTo>
                    <a:cubicBezTo>
                      <a:pt x="448" y="89"/>
                      <a:pt x="399" y="70"/>
                      <a:pt x="346" y="64"/>
                    </a:cubicBezTo>
                    <a:lnTo>
                      <a:pt x="353" y="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5"/>
              <p:cNvSpPr/>
              <p:nvPr/>
            </p:nvSpPr>
            <p:spPr bwMode="auto">
              <a:xfrm>
                <a:off x="4013" y="701"/>
                <a:ext cx="1270" cy="736"/>
              </a:xfrm>
              <a:custGeom>
                <a:avLst/>
                <a:gdLst>
                  <a:gd name="T0" fmla="*/ 17 w 537"/>
                  <a:gd name="T1" fmla="*/ 0 h 311"/>
                  <a:gd name="T2" fmla="*/ 14 w 537"/>
                  <a:gd name="T3" fmla="*/ 0 h 311"/>
                  <a:gd name="T4" fmla="*/ 2 w 537"/>
                  <a:gd name="T5" fmla="*/ 10 h 311"/>
                  <a:gd name="T6" fmla="*/ 7 w 537"/>
                  <a:gd name="T7" fmla="*/ 25 h 311"/>
                  <a:gd name="T8" fmla="*/ 132 w 537"/>
                  <a:gd name="T9" fmla="*/ 160 h 311"/>
                  <a:gd name="T10" fmla="*/ 136 w 537"/>
                  <a:gd name="T11" fmla="*/ 157 h 311"/>
                  <a:gd name="T12" fmla="*/ 139 w 537"/>
                  <a:gd name="T13" fmla="*/ 151 h 311"/>
                  <a:gd name="T14" fmla="*/ 151 w 537"/>
                  <a:gd name="T15" fmla="*/ 136 h 311"/>
                  <a:gd name="T16" fmla="*/ 171 w 537"/>
                  <a:gd name="T17" fmla="*/ 131 h 311"/>
                  <a:gd name="T18" fmla="*/ 192 w 537"/>
                  <a:gd name="T19" fmla="*/ 146 h 311"/>
                  <a:gd name="T20" fmla="*/ 195 w 537"/>
                  <a:gd name="T21" fmla="*/ 170 h 311"/>
                  <a:gd name="T22" fmla="*/ 182 w 537"/>
                  <a:gd name="T23" fmla="*/ 186 h 311"/>
                  <a:gd name="T24" fmla="*/ 163 w 537"/>
                  <a:gd name="T25" fmla="*/ 190 h 311"/>
                  <a:gd name="T26" fmla="*/ 154 w 537"/>
                  <a:gd name="T27" fmla="*/ 189 h 311"/>
                  <a:gd name="T28" fmla="*/ 153 w 537"/>
                  <a:gd name="T29" fmla="*/ 190 h 311"/>
                  <a:gd name="T30" fmla="*/ 220 w 537"/>
                  <a:gd name="T31" fmla="*/ 311 h 311"/>
                  <a:gd name="T32" fmla="*/ 353 w 537"/>
                  <a:gd name="T33" fmla="*/ 253 h 311"/>
                  <a:gd name="T34" fmla="*/ 351 w 537"/>
                  <a:gd name="T35" fmla="*/ 252 h 311"/>
                  <a:gd name="T36" fmla="*/ 340 w 537"/>
                  <a:gd name="T37" fmla="*/ 237 h 311"/>
                  <a:gd name="T38" fmla="*/ 340 w 537"/>
                  <a:gd name="T39" fmla="*/ 216 h 311"/>
                  <a:gd name="T40" fmla="*/ 359 w 537"/>
                  <a:gd name="T41" fmla="*/ 200 h 311"/>
                  <a:gd name="T42" fmla="*/ 384 w 537"/>
                  <a:gd name="T43" fmla="*/ 202 h 311"/>
                  <a:gd name="T44" fmla="*/ 396 w 537"/>
                  <a:gd name="T45" fmla="*/ 219 h 311"/>
                  <a:gd name="T46" fmla="*/ 395 w 537"/>
                  <a:gd name="T47" fmla="*/ 239 h 311"/>
                  <a:gd name="T48" fmla="*/ 392 w 537"/>
                  <a:gd name="T49" fmla="*/ 247 h 311"/>
                  <a:gd name="T50" fmla="*/ 393 w 537"/>
                  <a:gd name="T51" fmla="*/ 248 h 311"/>
                  <a:gd name="T52" fmla="*/ 398 w 537"/>
                  <a:gd name="T53" fmla="*/ 248 h 311"/>
                  <a:gd name="T54" fmla="*/ 431 w 537"/>
                  <a:gd name="T55" fmla="*/ 249 h 311"/>
                  <a:gd name="T56" fmla="*/ 537 w 537"/>
                  <a:gd name="T57" fmla="*/ 267 h 311"/>
                  <a:gd name="T58" fmla="*/ 17 w 537"/>
                  <a:gd name="T5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7" h="311">
                    <a:moveTo>
                      <a:pt x="17" y="0"/>
                    </a:moveTo>
                    <a:cubicBezTo>
                      <a:pt x="16" y="0"/>
                      <a:pt x="15" y="0"/>
                      <a:pt x="14" y="0"/>
                    </a:cubicBezTo>
                    <a:cubicBezTo>
                      <a:pt x="9" y="0"/>
                      <a:pt x="4" y="4"/>
                      <a:pt x="2" y="10"/>
                    </a:cubicBezTo>
                    <a:cubicBezTo>
                      <a:pt x="0" y="15"/>
                      <a:pt x="2" y="21"/>
                      <a:pt x="7" y="25"/>
                    </a:cubicBezTo>
                    <a:cubicBezTo>
                      <a:pt x="53" y="64"/>
                      <a:pt x="95" y="109"/>
                      <a:pt x="132" y="160"/>
                    </a:cubicBezTo>
                    <a:cubicBezTo>
                      <a:pt x="136" y="157"/>
                      <a:pt x="136" y="157"/>
                      <a:pt x="136" y="157"/>
                    </a:cubicBezTo>
                    <a:cubicBezTo>
                      <a:pt x="137" y="157"/>
                      <a:pt x="137" y="156"/>
                      <a:pt x="139" y="151"/>
                    </a:cubicBezTo>
                    <a:cubicBezTo>
                      <a:pt x="141" y="146"/>
                      <a:pt x="144" y="140"/>
                      <a:pt x="151" y="136"/>
                    </a:cubicBezTo>
                    <a:cubicBezTo>
                      <a:pt x="156" y="133"/>
                      <a:pt x="163" y="130"/>
                      <a:pt x="171" y="131"/>
                    </a:cubicBezTo>
                    <a:cubicBezTo>
                      <a:pt x="178" y="132"/>
                      <a:pt x="187" y="137"/>
                      <a:pt x="192" y="146"/>
                    </a:cubicBezTo>
                    <a:cubicBezTo>
                      <a:pt x="197" y="154"/>
                      <a:pt x="198" y="164"/>
                      <a:pt x="195" y="170"/>
                    </a:cubicBezTo>
                    <a:cubicBezTo>
                      <a:pt x="193" y="178"/>
                      <a:pt x="188" y="183"/>
                      <a:pt x="182" y="186"/>
                    </a:cubicBezTo>
                    <a:cubicBezTo>
                      <a:pt x="175" y="190"/>
                      <a:pt x="168" y="190"/>
                      <a:pt x="163" y="190"/>
                    </a:cubicBezTo>
                    <a:cubicBezTo>
                      <a:pt x="157" y="189"/>
                      <a:pt x="155" y="189"/>
                      <a:pt x="154" y="189"/>
                    </a:cubicBezTo>
                    <a:cubicBezTo>
                      <a:pt x="153" y="190"/>
                      <a:pt x="153" y="190"/>
                      <a:pt x="153" y="190"/>
                    </a:cubicBezTo>
                    <a:cubicBezTo>
                      <a:pt x="178" y="227"/>
                      <a:pt x="200" y="267"/>
                      <a:pt x="220" y="311"/>
                    </a:cubicBezTo>
                    <a:cubicBezTo>
                      <a:pt x="258" y="279"/>
                      <a:pt x="304" y="260"/>
                      <a:pt x="353" y="253"/>
                    </a:cubicBezTo>
                    <a:cubicBezTo>
                      <a:pt x="352" y="252"/>
                      <a:pt x="352" y="252"/>
                      <a:pt x="351" y="252"/>
                    </a:cubicBezTo>
                    <a:cubicBezTo>
                      <a:pt x="348" y="249"/>
                      <a:pt x="342" y="244"/>
                      <a:pt x="340" y="237"/>
                    </a:cubicBezTo>
                    <a:cubicBezTo>
                      <a:pt x="338" y="230"/>
                      <a:pt x="337" y="223"/>
                      <a:pt x="340" y="216"/>
                    </a:cubicBezTo>
                    <a:cubicBezTo>
                      <a:pt x="343" y="209"/>
                      <a:pt x="350" y="202"/>
                      <a:pt x="359" y="200"/>
                    </a:cubicBezTo>
                    <a:cubicBezTo>
                      <a:pt x="369" y="197"/>
                      <a:pt x="378" y="198"/>
                      <a:pt x="384" y="202"/>
                    </a:cubicBezTo>
                    <a:cubicBezTo>
                      <a:pt x="391" y="206"/>
                      <a:pt x="394" y="213"/>
                      <a:pt x="396" y="219"/>
                    </a:cubicBezTo>
                    <a:cubicBezTo>
                      <a:pt x="399" y="227"/>
                      <a:pt x="397" y="234"/>
                      <a:pt x="395" y="239"/>
                    </a:cubicBezTo>
                    <a:cubicBezTo>
                      <a:pt x="393" y="244"/>
                      <a:pt x="392" y="245"/>
                      <a:pt x="392" y="247"/>
                    </a:cubicBezTo>
                    <a:cubicBezTo>
                      <a:pt x="393" y="248"/>
                      <a:pt x="393" y="248"/>
                      <a:pt x="393" y="248"/>
                    </a:cubicBezTo>
                    <a:cubicBezTo>
                      <a:pt x="395" y="248"/>
                      <a:pt x="396" y="248"/>
                      <a:pt x="398" y="248"/>
                    </a:cubicBezTo>
                    <a:cubicBezTo>
                      <a:pt x="409" y="248"/>
                      <a:pt x="420" y="248"/>
                      <a:pt x="431" y="249"/>
                    </a:cubicBezTo>
                    <a:cubicBezTo>
                      <a:pt x="467" y="250"/>
                      <a:pt x="502" y="257"/>
                      <a:pt x="537" y="267"/>
                    </a:cubicBezTo>
                    <a:cubicBezTo>
                      <a:pt x="409" y="130"/>
                      <a:pt x="236" y="23"/>
                      <a:pt x="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6"/>
              <p:cNvSpPr/>
              <p:nvPr/>
            </p:nvSpPr>
            <p:spPr bwMode="auto">
              <a:xfrm>
                <a:off x="4557" y="1198"/>
                <a:ext cx="1150" cy="876"/>
              </a:xfrm>
              <a:custGeom>
                <a:avLst/>
                <a:gdLst>
                  <a:gd name="T0" fmla="*/ 478 w 486"/>
                  <a:gd name="T1" fmla="*/ 303 h 370"/>
                  <a:gd name="T2" fmla="*/ 339 w 486"/>
                  <a:gd name="T3" fmla="*/ 93 h 370"/>
                  <a:gd name="T4" fmla="*/ 200 w 486"/>
                  <a:gd name="T5" fmla="*/ 63 h 370"/>
                  <a:gd name="T6" fmla="*/ 184 w 486"/>
                  <a:gd name="T7" fmla="*/ 62 h 370"/>
                  <a:gd name="T8" fmla="*/ 158 w 486"/>
                  <a:gd name="T9" fmla="*/ 63 h 370"/>
                  <a:gd name="T10" fmla="*/ 151 w 486"/>
                  <a:gd name="T11" fmla="*/ 39 h 370"/>
                  <a:gd name="T12" fmla="*/ 151 w 486"/>
                  <a:gd name="T13" fmla="*/ 39 h 370"/>
                  <a:gd name="T14" fmla="*/ 154 w 486"/>
                  <a:gd name="T15" fmla="*/ 24 h 370"/>
                  <a:gd name="T16" fmla="*/ 155 w 486"/>
                  <a:gd name="T17" fmla="*/ 13 h 370"/>
                  <a:gd name="T18" fmla="*/ 148 w 486"/>
                  <a:gd name="T19" fmla="*/ 2 h 370"/>
                  <a:gd name="T20" fmla="*/ 140 w 486"/>
                  <a:gd name="T21" fmla="*/ 0 h 370"/>
                  <a:gd name="T22" fmla="*/ 133 w 486"/>
                  <a:gd name="T23" fmla="*/ 1 h 370"/>
                  <a:gd name="T24" fmla="*/ 121 w 486"/>
                  <a:gd name="T25" fmla="*/ 10 h 370"/>
                  <a:gd name="T26" fmla="*/ 121 w 486"/>
                  <a:gd name="T27" fmla="*/ 23 h 370"/>
                  <a:gd name="T28" fmla="*/ 128 w 486"/>
                  <a:gd name="T29" fmla="*/ 32 h 370"/>
                  <a:gd name="T30" fmla="*/ 138 w 486"/>
                  <a:gd name="T31" fmla="*/ 43 h 370"/>
                  <a:gd name="T32" fmla="*/ 145 w 486"/>
                  <a:gd name="T33" fmla="*/ 64 h 370"/>
                  <a:gd name="T34" fmla="*/ 0 w 486"/>
                  <a:gd name="T35" fmla="*/ 124 h 370"/>
                  <a:gd name="T36" fmla="*/ 34 w 486"/>
                  <a:gd name="T37" fmla="*/ 213 h 370"/>
                  <a:gd name="T38" fmla="*/ 37 w 486"/>
                  <a:gd name="T39" fmla="*/ 210 h 370"/>
                  <a:gd name="T40" fmla="*/ 52 w 486"/>
                  <a:gd name="T41" fmla="*/ 199 h 370"/>
                  <a:gd name="T42" fmla="*/ 73 w 486"/>
                  <a:gd name="T43" fmla="*/ 200 h 370"/>
                  <a:gd name="T44" fmla="*/ 88 w 486"/>
                  <a:gd name="T45" fmla="*/ 220 h 370"/>
                  <a:gd name="T46" fmla="*/ 85 w 486"/>
                  <a:gd name="T47" fmla="*/ 245 h 370"/>
                  <a:gd name="T48" fmla="*/ 67 w 486"/>
                  <a:gd name="T49" fmla="*/ 256 h 370"/>
                  <a:gd name="T50" fmla="*/ 47 w 486"/>
                  <a:gd name="T51" fmla="*/ 253 h 370"/>
                  <a:gd name="T52" fmla="*/ 46 w 486"/>
                  <a:gd name="T53" fmla="*/ 253 h 370"/>
                  <a:gd name="T54" fmla="*/ 71 w 486"/>
                  <a:gd name="T55" fmla="*/ 352 h 370"/>
                  <a:gd name="T56" fmla="*/ 91 w 486"/>
                  <a:gd name="T57" fmla="*/ 362 h 370"/>
                  <a:gd name="T58" fmla="*/ 413 w 486"/>
                  <a:gd name="T59" fmla="*/ 353 h 370"/>
                  <a:gd name="T60" fmla="*/ 414 w 486"/>
                  <a:gd name="T61" fmla="*/ 353 h 370"/>
                  <a:gd name="T62" fmla="*/ 467 w 486"/>
                  <a:gd name="T63" fmla="*/ 356 h 370"/>
                  <a:gd name="T64" fmla="*/ 478 w 486"/>
                  <a:gd name="T65" fmla="*/ 304 h 370"/>
                  <a:gd name="T66" fmla="*/ 478 w 486"/>
                  <a:gd name="T67" fmla="*/ 30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6" h="370">
                    <a:moveTo>
                      <a:pt x="478" y="303"/>
                    </a:moveTo>
                    <a:cubicBezTo>
                      <a:pt x="442" y="232"/>
                      <a:pt x="396" y="160"/>
                      <a:pt x="339" y="93"/>
                    </a:cubicBezTo>
                    <a:cubicBezTo>
                      <a:pt x="295" y="76"/>
                      <a:pt x="247" y="65"/>
                      <a:pt x="200" y="63"/>
                    </a:cubicBezTo>
                    <a:cubicBezTo>
                      <a:pt x="195" y="62"/>
                      <a:pt x="190" y="62"/>
                      <a:pt x="184" y="62"/>
                    </a:cubicBezTo>
                    <a:cubicBezTo>
                      <a:pt x="176" y="62"/>
                      <a:pt x="167" y="62"/>
                      <a:pt x="158" y="63"/>
                    </a:cubicBezTo>
                    <a:cubicBezTo>
                      <a:pt x="151" y="39"/>
                      <a:pt x="151" y="39"/>
                      <a:pt x="151" y="39"/>
                    </a:cubicBezTo>
                    <a:cubicBezTo>
                      <a:pt x="151" y="39"/>
                      <a:pt x="151" y="39"/>
                      <a:pt x="151" y="39"/>
                    </a:cubicBezTo>
                    <a:cubicBezTo>
                      <a:pt x="150" y="33"/>
                      <a:pt x="152" y="29"/>
                      <a:pt x="154" y="24"/>
                    </a:cubicBezTo>
                    <a:cubicBezTo>
                      <a:pt x="155" y="20"/>
                      <a:pt x="156" y="17"/>
                      <a:pt x="155" y="13"/>
                    </a:cubicBezTo>
                    <a:cubicBezTo>
                      <a:pt x="154" y="8"/>
                      <a:pt x="151" y="4"/>
                      <a:pt x="148" y="2"/>
                    </a:cubicBezTo>
                    <a:cubicBezTo>
                      <a:pt x="146" y="0"/>
                      <a:pt x="143" y="0"/>
                      <a:pt x="140" y="0"/>
                    </a:cubicBezTo>
                    <a:cubicBezTo>
                      <a:pt x="138" y="0"/>
                      <a:pt x="135" y="0"/>
                      <a:pt x="133" y="1"/>
                    </a:cubicBezTo>
                    <a:cubicBezTo>
                      <a:pt x="125" y="3"/>
                      <a:pt x="122" y="6"/>
                      <a:pt x="121" y="10"/>
                    </a:cubicBezTo>
                    <a:cubicBezTo>
                      <a:pt x="119" y="14"/>
                      <a:pt x="120" y="19"/>
                      <a:pt x="121" y="23"/>
                    </a:cubicBezTo>
                    <a:cubicBezTo>
                      <a:pt x="122" y="27"/>
                      <a:pt x="125" y="30"/>
                      <a:pt x="128" y="32"/>
                    </a:cubicBezTo>
                    <a:cubicBezTo>
                      <a:pt x="132" y="35"/>
                      <a:pt x="136" y="37"/>
                      <a:pt x="138" y="43"/>
                    </a:cubicBezTo>
                    <a:cubicBezTo>
                      <a:pt x="145" y="64"/>
                      <a:pt x="145" y="64"/>
                      <a:pt x="145" y="64"/>
                    </a:cubicBezTo>
                    <a:cubicBezTo>
                      <a:pt x="90" y="69"/>
                      <a:pt x="40" y="88"/>
                      <a:pt x="0" y="124"/>
                    </a:cubicBezTo>
                    <a:cubicBezTo>
                      <a:pt x="12" y="152"/>
                      <a:pt x="23" y="182"/>
                      <a:pt x="34" y="213"/>
                    </a:cubicBezTo>
                    <a:cubicBezTo>
                      <a:pt x="34" y="212"/>
                      <a:pt x="35" y="212"/>
                      <a:pt x="37" y="210"/>
                    </a:cubicBezTo>
                    <a:cubicBezTo>
                      <a:pt x="40" y="206"/>
                      <a:pt x="45" y="201"/>
                      <a:pt x="52" y="199"/>
                    </a:cubicBezTo>
                    <a:cubicBezTo>
                      <a:pt x="59" y="197"/>
                      <a:pt x="66" y="197"/>
                      <a:pt x="73" y="200"/>
                    </a:cubicBezTo>
                    <a:cubicBezTo>
                      <a:pt x="80" y="203"/>
                      <a:pt x="86" y="210"/>
                      <a:pt x="88" y="220"/>
                    </a:cubicBezTo>
                    <a:cubicBezTo>
                      <a:pt x="91" y="230"/>
                      <a:pt x="89" y="239"/>
                      <a:pt x="85" y="245"/>
                    </a:cubicBezTo>
                    <a:cubicBezTo>
                      <a:pt x="80" y="251"/>
                      <a:pt x="73" y="254"/>
                      <a:pt x="67" y="256"/>
                    </a:cubicBezTo>
                    <a:cubicBezTo>
                      <a:pt x="59" y="258"/>
                      <a:pt x="52" y="255"/>
                      <a:pt x="47" y="253"/>
                    </a:cubicBezTo>
                    <a:cubicBezTo>
                      <a:pt x="47" y="253"/>
                      <a:pt x="46" y="253"/>
                      <a:pt x="46" y="253"/>
                    </a:cubicBezTo>
                    <a:cubicBezTo>
                      <a:pt x="55" y="284"/>
                      <a:pt x="64" y="317"/>
                      <a:pt x="71" y="352"/>
                    </a:cubicBezTo>
                    <a:cubicBezTo>
                      <a:pt x="73" y="360"/>
                      <a:pt x="84" y="365"/>
                      <a:pt x="91" y="362"/>
                    </a:cubicBezTo>
                    <a:cubicBezTo>
                      <a:pt x="210" y="301"/>
                      <a:pt x="311" y="287"/>
                      <a:pt x="413" y="353"/>
                    </a:cubicBezTo>
                    <a:cubicBezTo>
                      <a:pt x="414" y="353"/>
                      <a:pt x="414" y="353"/>
                      <a:pt x="414" y="353"/>
                    </a:cubicBezTo>
                    <a:cubicBezTo>
                      <a:pt x="431" y="363"/>
                      <a:pt x="452" y="370"/>
                      <a:pt x="467" y="356"/>
                    </a:cubicBezTo>
                    <a:cubicBezTo>
                      <a:pt x="482" y="343"/>
                      <a:pt x="486" y="322"/>
                      <a:pt x="478" y="304"/>
                    </a:cubicBezTo>
                    <a:cubicBezTo>
                      <a:pt x="478" y="303"/>
                      <a:pt x="478" y="303"/>
                      <a:pt x="478" y="3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7"/>
              <p:cNvSpPr/>
              <p:nvPr/>
            </p:nvSpPr>
            <p:spPr bwMode="auto">
              <a:xfrm>
                <a:off x="3719" y="601"/>
                <a:ext cx="758" cy="853"/>
              </a:xfrm>
              <a:custGeom>
                <a:avLst/>
                <a:gdLst>
                  <a:gd name="T0" fmla="*/ 273 w 320"/>
                  <a:gd name="T1" fmla="*/ 221 h 360"/>
                  <a:gd name="T2" fmla="*/ 273 w 320"/>
                  <a:gd name="T3" fmla="*/ 221 h 360"/>
                  <a:gd name="T4" fmla="*/ 288 w 320"/>
                  <a:gd name="T5" fmla="*/ 220 h 360"/>
                  <a:gd name="T6" fmla="*/ 300 w 320"/>
                  <a:gd name="T7" fmla="*/ 218 h 360"/>
                  <a:gd name="T8" fmla="*/ 308 w 320"/>
                  <a:gd name="T9" fmla="*/ 209 h 360"/>
                  <a:gd name="T10" fmla="*/ 306 w 320"/>
                  <a:gd name="T11" fmla="*/ 194 h 360"/>
                  <a:gd name="T12" fmla="*/ 294 w 320"/>
                  <a:gd name="T13" fmla="*/ 185 h 360"/>
                  <a:gd name="T14" fmla="*/ 281 w 320"/>
                  <a:gd name="T15" fmla="*/ 188 h 360"/>
                  <a:gd name="T16" fmla="*/ 274 w 320"/>
                  <a:gd name="T17" fmla="*/ 197 h 360"/>
                  <a:gd name="T18" fmla="*/ 266 w 320"/>
                  <a:gd name="T19" fmla="*/ 209 h 360"/>
                  <a:gd name="T20" fmla="*/ 245 w 320"/>
                  <a:gd name="T21" fmla="*/ 222 h 360"/>
                  <a:gd name="T22" fmla="*/ 86 w 320"/>
                  <a:gd name="T23" fmla="*/ 59 h 360"/>
                  <a:gd name="T24" fmla="*/ 86 w 320"/>
                  <a:gd name="T25" fmla="*/ 41 h 360"/>
                  <a:gd name="T26" fmla="*/ 92 w 320"/>
                  <a:gd name="T27" fmla="*/ 29 h 360"/>
                  <a:gd name="T28" fmla="*/ 96 w 320"/>
                  <a:gd name="T29" fmla="*/ 18 h 360"/>
                  <a:gd name="T30" fmla="*/ 93 w 320"/>
                  <a:gd name="T31" fmla="*/ 5 h 360"/>
                  <a:gd name="T32" fmla="*/ 79 w 320"/>
                  <a:gd name="T33" fmla="*/ 0 h 360"/>
                  <a:gd name="T34" fmla="*/ 65 w 320"/>
                  <a:gd name="T35" fmla="*/ 5 h 360"/>
                  <a:gd name="T36" fmla="*/ 61 w 320"/>
                  <a:gd name="T37" fmla="*/ 18 h 360"/>
                  <a:gd name="T38" fmla="*/ 66 w 320"/>
                  <a:gd name="T39" fmla="*/ 29 h 360"/>
                  <a:gd name="T40" fmla="*/ 73 w 320"/>
                  <a:gd name="T41" fmla="*/ 42 h 360"/>
                  <a:gd name="T42" fmla="*/ 73 w 320"/>
                  <a:gd name="T43" fmla="*/ 42 h 360"/>
                  <a:gd name="T44" fmla="*/ 73 w 320"/>
                  <a:gd name="T45" fmla="*/ 55 h 360"/>
                  <a:gd name="T46" fmla="*/ 62 w 320"/>
                  <a:gd name="T47" fmla="*/ 68 h 360"/>
                  <a:gd name="T48" fmla="*/ 62 w 320"/>
                  <a:gd name="T49" fmla="*/ 219 h 360"/>
                  <a:gd name="T50" fmla="*/ 42 w 320"/>
                  <a:gd name="T51" fmla="*/ 219 h 360"/>
                  <a:gd name="T52" fmla="*/ 29 w 320"/>
                  <a:gd name="T53" fmla="*/ 213 h 360"/>
                  <a:gd name="T54" fmla="*/ 19 w 320"/>
                  <a:gd name="T55" fmla="*/ 209 h 360"/>
                  <a:gd name="T56" fmla="*/ 6 w 320"/>
                  <a:gd name="T57" fmla="*/ 213 h 360"/>
                  <a:gd name="T58" fmla="*/ 1 w 320"/>
                  <a:gd name="T59" fmla="*/ 227 h 360"/>
                  <a:gd name="T60" fmla="*/ 6 w 320"/>
                  <a:gd name="T61" fmla="*/ 241 h 360"/>
                  <a:gd name="T62" fmla="*/ 19 w 320"/>
                  <a:gd name="T63" fmla="*/ 245 h 360"/>
                  <a:gd name="T64" fmla="*/ 30 w 320"/>
                  <a:gd name="T65" fmla="*/ 240 h 360"/>
                  <a:gd name="T66" fmla="*/ 42 w 320"/>
                  <a:gd name="T67" fmla="*/ 233 h 360"/>
                  <a:gd name="T68" fmla="*/ 43 w 320"/>
                  <a:gd name="T69" fmla="*/ 233 h 360"/>
                  <a:gd name="T70" fmla="*/ 62 w 320"/>
                  <a:gd name="T71" fmla="*/ 233 h 360"/>
                  <a:gd name="T72" fmla="*/ 62 w 320"/>
                  <a:gd name="T73" fmla="*/ 360 h 360"/>
                  <a:gd name="T74" fmla="*/ 176 w 320"/>
                  <a:gd name="T75" fmla="*/ 324 h 360"/>
                  <a:gd name="T76" fmla="*/ 177 w 320"/>
                  <a:gd name="T77" fmla="*/ 324 h 360"/>
                  <a:gd name="T78" fmla="*/ 170 w 320"/>
                  <a:gd name="T79" fmla="*/ 309 h 360"/>
                  <a:gd name="T80" fmla="*/ 174 w 320"/>
                  <a:gd name="T81" fmla="*/ 289 h 360"/>
                  <a:gd name="T82" fmla="*/ 196 w 320"/>
                  <a:gd name="T83" fmla="*/ 276 h 360"/>
                  <a:gd name="T84" fmla="*/ 220 w 320"/>
                  <a:gd name="T85" fmla="*/ 283 h 360"/>
                  <a:gd name="T86" fmla="*/ 229 w 320"/>
                  <a:gd name="T87" fmla="*/ 303 h 360"/>
                  <a:gd name="T88" fmla="*/ 224 w 320"/>
                  <a:gd name="T89" fmla="*/ 321 h 360"/>
                  <a:gd name="T90" fmla="*/ 221 w 320"/>
                  <a:gd name="T91" fmla="*/ 326 h 360"/>
                  <a:gd name="T92" fmla="*/ 320 w 320"/>
                  <a:gd name="T93" fmla="*/ 351 h 360"/>
                  <a:gd name="T94" fmla="*/ 253 w 320"/>
                  <a:gd name="T95" fmla="*/ 233 h 360"/>
                  <a:gd name="T96" fmla="*/ 273 w 320"/>
                  <a:gd name="T97" fmla="*/ 22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0" h="360">
                    <a:moveTo>
                      <a:pt x="273" y="221"/>
                    </a:moveTo>
                    <a:cubicBezTo>
                      <a:pt x="273" y="221"/>
                      <a:pt x="273" y="221"/>
                      <a:pt x="273" y="221"/>
                    </a:cubicBezTo>
                    <a:cubicBezTo>
                      <a:pt x="279" y="218"/>
                      <a:pt x="284" y="220"/>
                      <a:pt x="288" y="220"/>
                    </a:cubicBezTo>
                    <a:cubicBezTo>
                      <a:pt x="292" y="221"/>
                      <a:pt x="296" y="221"/>
                      <a:pt x="300" y="218"/>
                    </a:cubicBezTo>
                    <a:cubicBezTo>
                      <a:pt x="304" y="216"/>
                      <a:pt x="307" y="213"/>
                      <a:pt x="308" y="209"/>
                    </a:cubicBezTo>
                    <a:cubicBezTo>
                      <a:pt x="310" y="205"/>
                      <a:pt x="310" y="200"/>
                      <a:pt x="306" y="194"/>
                    </a:cubicBezTo>
                    <a:cubicBezTo>
                      <a:pt x="302" y="187"/>
                      <a:pt x="298" y="185"/>
                      <a:pt x="294" y="185"/>
                    </a:cubicBezTo>
                    <a:cubicBezTo>
                      <a:pt x="290" y="184"/>
                      <a:pt x="285" y="186"/>
                      <a:pt x="281" y="188"/>
                    </a:cubicBezTo>
                    <a:cubicBezTo>
                      <a:pt x="277" y="190"/>
                      <a:pt x="276" y="194"/>
                      <a:pt x="274" y="197"/>
                    </a:cubicBezTo>
                    <a:cubicBezTo>
                      <a:pt x="272" y="201"/>
                      <a:pt x="271" y="206"/>
                      <a:pt x="266" y="209"/>
                    </a:cubicBezTo>
                    <a:cubicBezTo>
                      <a:pt x="245" y="222"/>
                      <a:pt x="245" y="222"/>
                      <a:pt x="245" y="222"/>
                    </a:cubicBezTo>
                    <a:cubicBezTo>
                      <a:pt x="200" y="158"/>
                      <a:pt x="147" y="104"/>
                      <a:pt x="86" y="59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36"/>
                      <a:pt x="90" y="32"/>
                      <a:pt x="92" y="29"/>
                    </a:cubicBezTo>
                    <a:cubicBezTo>
                      <a:pt x="95" y="25"/>
                      <a:pt x="96" y="22"/>
                      <a:pt x="96" y="18"/>
                    </a:cubicBezTo>
                    <a:cubicBezTo>
                      <a:pt x="96" y="13"/>
                      <a:pt x="95" y="8"/>
                      <a:pt x="93" y="5"/>
                    </a:cubicBezTo>
                    <a:cubicBezTo>
                      <a:pt x="90" y="2"/>
                      <a:pt x="86" y="0"/>
                      <a:pt x="79" y="0"/>
                    </a:cubicBezTo>
                    <a:cubicBezTo>
                      <a:pt x="71" y="0"/>
                      <a:pt x="67" y="2"/>
                      <a:pt x="65" y="5"/>
                    </a:cubicBezTo>
                    <a:cubicBezTo>
                      <a:pt x="62" y="8"/>
                      <a:pt x="61" y="13"/>
                      <a:pt x="61" y="18"/>
                    </a:cubicBezTo>
                    <a:cubicBezTo>
                      <a:pt x="61" y="22"/>
                      <a:pt x="63" y="25"/>
                      <a:pt x="66" y="29"/>
                    </a:cubicBezTo>
                    <a:cubicBezTo>
                      <a:pt x="68" y="32"/>
                      <a:pt x="72" y="36"/>
                      <a:pt x="73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67" y="56"/>
                      <a:pt x="62" y="62"/>
                      <a:pt x="62" y="68"/>
                    </a:cubicBezTo>
                    <a:cubicBezTo>
                      <a:pt x="62" y="219"/>
                      <a:pt x="62" y="219"/>
                      <a:pt x="62" y="219"/>
                    </a:cubicBezTo>
                    <a:cubicBezTo>
                      <a:pt x="42" y="219"/>
                      <a:pt x="42" y="219"/>
                      <a:pt x="42" y="219"/>
                    </a:cubicBezTo>
                    <a:cubicBezTo>
                      <a:pt x="36" y="219"/>
                      <a:pt x="33" y="216"/>
                      <a:pt x="29" y="213"/>
                    </a:cubicBezTo>
                    <a:cubicBezTo>
                      <a:pt x="26" y="211"/>
                      <a:pt x="23" y="209"/>
                      <a:pt x="19" y="209"/>
                    </a:cubicBezTo>
                    <a:cubicBezTo>
                      <a:pt x="14" y="209"/>
                      <a:pt x="9" y="210"/>
                      <a:pt x="6" y="213"/>
                    </a:cubicBezTo>
                    <a:cubicBezTo>
                      <a:pt x="3" y="216"/>
                      <a:pt x="0" y="219"/>
                      <a:pt x="1" y="227"/>
                    </a:cubicBezTo>
                    <a:cubicBezTo>
                      <a:pt x="1" y="235"/>
                      <a:pt x="3" y="239"/>
                      <a:pt x="6" y="241"/>
                    </a:cubicBezTo>
                    <a:cubicBezTo>
                      <a:pt x="9" y="244"/>
                      <a:pt x="14" y="245"/>
                      <a:pt x="19" y="245"/>
                    </a:cubicBezTo>
                    <a:cubicBezTo>
                      <a:pt x="23" y="245"/>
                      <a:pt x="26" y="243"/>
                      <a:pt x="30" y="240"/>
                    </a:cubicBezTo>
                    <a:cubicBezTo>
                      <a:pt x="33" y="237"/>
                      <a:pt x="37" y="233"/>
                      <a:pt x="42" y="233"/>
                    </a:cubicBezTo>
                    <a:cubicBezTo>
                      <a:pt x="43" y="233"/>
                      <a:pt x="43" y="233"/>
                      <a:pt x="43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360"/>
                      <a:pt x="62" y="360"/>
                      <a:pt x="62" y="360"/>
                    </a:cubicBezTo>
                    <a:cubicBezTo>
                      <a:pt x="94" y="337"/>
                      <a:pt x="134" y="326"/>
                      <a:pt x="176" y="324"/>
                    </a:cubicBezTo>
                    <a:cubicBezTo>
                      <a:pt x="176" y="324"/>
                      <a:pt x="177" y="324"/>
                      <a:pt x="177" y="324"/>
                    </a:cubicBezTo>
                    <a:cubicBezTo>
                      <a:pt x="174" y="321"/>
                      <a:pt x="171" y="316"/>
                      <a:pt x="170" y="309"/>
                    </a:cubicBezTo>
                    <a:cubicBezTo>
                      <a:pt x="169" y="303"/>
                      <a:pt x="170" y="295"/>
                      <a:pt x="174" y="289"/>
                    </a:cubicBezTo>
                    <a:cubicBezTo>
                      <a:pt x="178" y="282"/>
                      <a:pt x="187" y="277"/>
                      <a:pt x="196" y="276"/>
                    </a:cubicBezTo>
                    <a:cubicBezTo>
                      <a:pt x="206" y="275"/>
                      <a:pt x="215" y="278"/>
                      <a:pt x="220" y="283"/>
                    </a:cubicBezTo>
                    <a:cubicBezTo>
                      <a:pt x="226" y="289"/>
                      <a:pt x="228" y="296"/>
                      <a:pt x="229" y="303"/>
                    </a:cubicBezTo>
                    <a:cubicBezTo>
                      <a:pt x="230" y="311"/>
                      <a:pt x="226" y="317"/>
                      <a:pt x="224" y="321"/>
                    </a:cubicBezTo>
                    <a:cubicBezTo>
                      <a:pt x="222" y="324"/>
                      <a:pt x="222" y="325"/>
                      <a:pt x="221" y="326"/>
                    </a:cubicBezTo>
                    <a:cubicBezTo>
                      <a:pt x="255" y="329"/>
                      <a:pt x="288" y="338"/>
                      <a:pt x="320" y="351"/>
                    </a:cubicBezTo>
                    <a:cubicBezTo>
                      <a:pt x="300" y="308"/>
                      <a:pt x="277" y="269"/>
                      <a:pt x="253" y="233"/>
                    </a:cubicBezTo>
                    <a:lnTo>
                      <a:pt x="273" y="2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8"/>
              <p:cNvSpPr/>
              <p:nvPr/>
            </p:nvSpPr>
            <p:spPr bwMode="auto">
              <a:xfrm>
                <a:off x="3866" y="1283"/>
                <a:ext cx="878" cy="767"/>
              </a:xfrm>
              <a:custGeom>
                <a:avLst/>
                <a:gdLst>
                  <a:gd name="T0" fmla="*/ 360 w 371"/>
                  <a:gd name="T1" fmla="*/ 175 h 324"/>
                  <a:gd name="T2" fmla="*/ 347 w 371"/>
                  <a:gd name="T3" fmla="*/ 174 h 324"/>
                  <a:gd name="T4" fmla="*/ 338 w 371"/>
                  <a:gd name="T5" fmla="*/ 181 h 324"/>
                  <a:gd name="T6" fmla="*/ 327 w 371"/>
                  <a:gd name="T7" fmla="*/ 190 h 324"/>
                  <a:gd name="T8" fmla="*/ 309 w 371"/>
                  <a:gd name="T9" fmla="*/ 195 h 324"/>
                  <a:gd name="T10" fmla="*/ 273 w 371"/>
                  <a:gd name="T11" fmla="*/ 97 h 324"/>
                  <a:gd name="T12" fmla="*/ 148 w 371"/>
                  <a:gd name="T13" fmla="*/ 61 h 324"/>
                  <a:gd name="T14" fmla="*/ 146 w 371"/>
                  <a:gd name="T15" fmla="*/ 41 h 324"/>
                  <a:gd name="T16" fmla="*/ 146 w 371"/>
                  <a:gd name="T17" fmla="*/ 41 h 324"/>
                  <a:gd name="T18" fmla="*/ 152 w 371"/>
                  <a:gd name="T19" fmla="*/ 27 h 324"/>
                  <a:gd name="T20" fmla="*/ 155 w 371"/>
                  <a:gd name="T21" fmla="*/ 16 h 324"/>
                  <a:gd name="T22" fmla="*/ 150 w 371"/>
                  <a:gd name="T23" fmla="*/ 4 h 324"/>
                  <a:gd name="T24" fmla="*/ 138 w 371"/>
                  <a:gd name="T25" fmla="*/ 0 h 324"/>
                  <a:gd name="T26" fmla="*/ 135 w 371"/>
                  <a:gd name="T27" fmla="*/ 0 h 324"/>
                  <a:gd name="T28" fmla="*/ 122 w 371"/>
                  <a:gd name="T29" fmla="*/ 7 h 324"/>
                  <a:gd name="T30" fmla="*/ 120 w 371"/>
                  <a:gd name="T31" fmla="*/ 20 h 324"/>
                  <a:gd name="T32" fmla="*/ 125 w 371"/>
                  <a:gd name="T33" fmla="*/ 30 h 324"/>
                  <a:gd name="T34" fmla="*/ 133 w 371"/>
                  <a:gd name="T35" fmla="*/ 42 h 324"/>
                  <a:gd name="T36" fmla="*/ 135 w 371"/>
                  <a:gd name="T37" fmla="*/ 60 h 324"/>
                  <a:gd name="T38" fmla="*/ 127 w 371"/>
                  <a:gd name="T39" fmla="*/ 60 h 324"/>
                  <a:gd name="T40" fmla="*/ 0 w 371"/>
                  <a:gd name="T41" fmla="*/ 103 h 324"/>
                  <a:gd name="T42" fmla="*/ 0 w 371"/>
                  <a:gd name="T43" fmla="*/ 175 h 324"/>
                  <a:gd name="T44" fmla="*/ 4 w 371"/>
                  <a:gd name="T45" fmla="*/ 172 h 324"/>
                  <a:gd name="T46" fmla="*/ 22 w 371"/>
                  <a:gd name="T47" fmla="*/ 165 h 324"/>
                  <a:gd name="T48" fmla="*/ 42 w 371"/>
                  <a:gd name="T49" fmla="*/ 172 h 324"/>
                  <a:gd name="T50" fmla="*/ 52 w 371"/>
                  <a:gd name="T51" fmla="*/ 195 h 324"/>
                  <a:gd name="T52" fmla="*/ 42 w 371"/>
                  <a:gd name="T53" fmla="*/ 218 h 324"/>
                  <a:gd name="T54" fmla="*/ 22 w 371"/>
                  <a:gd name="T55" fmla="*/ 224 h 324"/>
                  <a:gd name="T56" fmla="*/ 4 w 371"/>
                  <a:gd name="T57" fmla="*/ 217 h 324"/>
                  <a:gd name="T58" fmla="*/ 0 w 371"/>
                  <a:gd name="T59" fmla="*/ 214 h 324"/>
                  <a:gd name="T60" fmla="*/ 0 w 371"/>
                  <a:gd name="T61" fmla="*/ 309 h 324"/>
                  <a:gd name="T62" fmla="*/ 7 w 371"/>
                  <a:gd name="T63" fmla="*/ 321 h 324"/>
                  <a:gd name="T64" fmla="*/ 21 w 371"/>
                  <a:gd name="T65" fmla="*/ 321 h 324"/>
                  <a:gd name="T66" fmla="*/ 317 w 371"/>
                  <a:gd name="T67" fmla="*/ 316 h 324"/>
                  <a:gd name="T68" fmla="*/ 332 w 371"/>
                  <a:gd name="T69" fmla="*/ 314 h 324"/>
                  <a:gd name="T70" fmla="*/ 337 w 371"/>
                  <a:gd name="T71" fmla="*/ 300 h 324"/>
                  <a:gd name="T72" fmla="*/ 313 w 371"/>
                  <a:gd name="T73" fmla="*/ 208 h 324"/>
                  <a:gd name="T74" fmla="*/ 329 w 371"/>
                  <a:gd name="T75" fmla="*/ 203 h 324"/>
                  <a:gd name="T76" fmla="*/ 330 w 371"/>
                  <a:gd name="T77" fmla="*/ 203 h 324"/>
                  <a:gd name="T78" fmla="*/ 344 w 371"/>
                  <a:gd name="T79" fmla="*/ 207 h 324"/>
                  <a:gd name="T80" fmla="*/ 356 w 371"/>
                  <a:gd name="T81" fmla="*/ 209 h 324"/>
                  <a:gd name="T82" fmla="*/ 367 w 371"/>
                  <a:gd name="T83" fmla="*/ 202 h 324"/>
                  <a:gd name="T84" fmla="*/ 369 w 371"/>
                  <a:gd name="T85" fmla="*/ 187 h 324"/>
                  <a:gd name="T86" fmla="*/ 360 w 371"/>
                  <a:gd name="T87" fmla="*/ 175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1" h="324">
                    <a:moveTo>
                      <a:pt x="360" y="175"/>
                    </a:moveTo>
                    <a:cubicBezTo>
                      <a:pt x="357" y="173"/>
                      <a:pt x="352" y="173"/>
                      <a:pt x="347" y="174"/>
                    </a:cubicBezTo>
                    <a:cubicBezTo>
                      <a:pt x="343" y="175"/>
                      <a:pt x="340" y="178"/>
                      <a:pt x="338" y="181"/>
                    </a:cubicBezTo>
                    <a:cubicBezTo>
                      <a:pt x="335" y="184"/>
                      <a:pt x="332" y="189"/>
                      <a:pt x="327" y="190"/>
                    </a:cubicBezTo>
                    <a:cubicBezTo>
                      <a:pt x="309" y="195"/>
                      <a:pt x="309" y="195"/>
                      <a:pt x="309" y="195"/>
                    </a:cubicBezTo>
                    <a:cubicBezTo>
                      <a:pt x="298" y="160"/>
                      <a:pt x="286" y="127"/>
                      <a:pt x="273" y="97"/>
                    </a:cubicBezTo>
                    <a:cubicBezTo>
                      <a:pt x="235" y="77"/>
                      <a:pt x="191" y="64"/>
                      <a:pt x="148" y="61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6" y="35"/>
                      <a:pt x="150" y="31"/>
                      <a:pt x="152" y="27"/>
                    </a:cubicBezTo>
                    <a:cubicBezTo>
                      <a:pt x="154" y="24"/>
                      <a:pt x="156" y="20"/>
                      <a:pt x="155" y="16"/>
                    </a:cubicBezTo>
                    <a:cubicBezTo>
                      <a:pt x="155" y="11"/>
                      <a:pt x="153" y="7"/>
                      <a:pt x="150" y="4"/>
                    </a:cubicBezTo>
                    <a:cubicBezTo>
                      <a:pt x="148" y="1"/>
                      <a:pt x="144" y="0"/>
                      <a:pt x="138" y="0"/>
                    </a:cubicBezTo>
                    <a:cubicBezTo>
                      <a:pt x="137" y="0"/>
                      <a:pt x="136" y="0"/>
                      <a:pt x="135" y="0"/>
                    </a:cubicBezTo>
                    <a:cubicBezTo>
                      <a:pt x="128" y="1"/>
                      <a:pt x="124" y="3"/>
                      <a:pt x="122" y="7"/>
                    </a:cubicBezTo>
                    <a:cubicBezTo>
                      <a:pt x="120" y="10"/>
                      <a:pt x="119" y="15"/>
                      <a:pt x="120" y="20"/>
                    </a:cubicBezTo>
                    <a:cubicBezTo>
                      <a:pt x="120" y="24"/>
                      <a:pt x="123" y="27"/>
                      <a:pt x="125" y="30"/>
                    </a:cubicBezTo>
                    <a:cubicBezTo>
                      <a:pt x="128" y="33"/>
                      <a:pt x="132" y="37"/>
                      <a:pt x="133" y="42"/>
                    </a:cubicBezTo>
                    <a:cubicBezTo>
                      <a:pt x="135" y="60"/>
                      <a:pt x="135" y="60"/>
                      <a:pt x="135" y="60"/>
                    </a:cubicBezTo>
                    <a:cubicBezTo>
                      <a:pt x="132" y="60"/>
                      <a:pt x="130" y="60"/>
                      <a:pt x="127" y="60"/>
                    </a:cubicBezTo>
                    <a:cubicBezTo>
                      <a:pt x="77" y="60"/>
                      <a:pt x="32" y="73"/>
                      <a:pt x="0" y="103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1" y="174"/>
                      <a:pt x="2" y="174"/>
                      <a:pt x="4" y="172"/>
                    </a:cubicBezTo>
                    <a:cubicBezTo>
                      <a:pt x="8" y="169"/>
                      <a:pt x="14" y="165"/>
                      <a:pt x="22" y="165"/>
                    </a:cubicBezTo>
                    <a:cubicBezTo>
                      <a:pt x="28" y="165"/>
                      <a:pt x="36" y="167"/>
                      <a:pt x="42" y="172"/>
                    </a:cubicBezTo>
                    <a:cubicBezTo>
                      <a:pt x="48" y="176"/>
                      <a:pt x="52" y="185"/>
                      <a:pt x="52" y="195"/>
                    </a:cubicBezTo>
                    <a:cubicBezTo>
                      <a:pt x="51" y="205"/>
                      <a:pt x="47" y="213"/>
                      <a:pt x="42" y="218"/>
                    </a:cubicBezTo>
                    <a:cubicBezTo>
                      <a:pt x="36" y="223"/>
                      <a:pt x="29" y="224"/>
                      <a:pt x="22" y="224"/>
                    </a:cubicBezTo>
                    <a:cubicBezTo>
                      <a:pt x="14" y="224"/>
                      <a:pt x="8" y="220"/>
                      <a:pt x="4" y="217"/>
                    </a:cubicBezTo>
                    <a:cubicBezTo>
                      <a:pt x="2" y="216"/>
                      <a:pt x="1" y="215"/>
                      <a:pt x="0" y="214"/>
                    </a:cubicBezTo>
                    <a:cubicBezTo>
                      <a:pt x="0" y="309"/>
                      <a:pt x="0" y="309"/>
                      <a:pt x="0" y="309"/>
                    </a:cubicBezTo>
                    <a:cubicBezTo>
                      <a:pt x="0" y="314"/>
                      <a:pt x="3" y="319"/>
                      <a:pt x="7" y="321"/>
                    </a:cubicBezTo>
                    <a:cubicBezTo>
                      <a:pt x="12" y="324"/>
                      <a:pt x="17" y="324"/>
                      <a:pt x="21" y="321"/>
                    </a:cubicBezTo>
                    <a:cubicBezTo>
                      <a:pt x="134" y="253"/>
                      <a:pt x="222" y="264"/>
                      <a:pt x="317" y="316"/>
                    </a:cubicBezTo>
                    <a:cubicBezTo>
                      <a:pt x="322" y="318"/>
                      <a:pt x="328" y="318"/>
                      <a:pt x="332" y="314"/>
                    </a:cubicBezTo>
                    <a:cubicBezTo>
                      <a:pt x="337" y="311"/>
                      <a:pt x="339" y="305"/>
                      <a:pt x="337" y="300"/>
                    </a:cubicBezTo>
                    <a:cubicBezTo>
                      <a:pt x="330" y="268"/>
                      <a:pt x="322" y="237"/>
                      <a:pt x="313" y="208"/>
                    </a:cubicBezTo>
                    <a:cubicBezTo>
                      <a:pt x="329" y="203"/>
                      <a:pt x="329" y="203"/>
                      <a:pt x="329" y="203"/>
                    </a:cubicBezTo>
                    <a:cubicBezTo>
                      <a:pt x="330" y="203"/>
                      <a:pt x="330" y="203"/>
                      <a:pt x="330" y="203"/>
                    </a:cubicBezTo>
                    <a:cubicBezTo>
                      <a:pt x="336" y="202"/>
                      <a:pt x="340" y="205"/>
                      <a:pt x="344" y="207"/>
                    </a:cubicBezTo>
                    <a:cubicBezTo>
                      <a:pt x="348" y="209"/>
                      <a:pt x="352" y="210"/>
                      <a:pt x="356" y="209"/>
                    </a:cubicBezTo>
                    <a:cubicBezTo>
                      <a:pt x="361" y="207"/>
                      <a:pt x="365" y="205"/>
                      <a:pt x="367" y="202"/>
                    </a:cubicBezTo>
                    <a:cubicBezTo>
                      <a:pt x="369" y="199"/>
                      <a:pt x="371" y="194"/>
                      <a:pt x="369" y="187"/>
                    </a:cubicBezTo>
                    <a:cubicBezTo>
                      <a:pt x="367" y="180"/>
                      <a:pt x="364" y="176"/>
                      <a:pt x="360" y="1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9"/>
              <p:cNvSpPr/>
              <p:nvPr/>
            </p:nvSpPr>
            <p:spPr bwMode="auto">
              <a:xfrm>
                <a:off x="3211" y="732"/>
                <a:ext cx="605" cy="733"/>
              </a:xfrm>
              <a:custGeom>
                <a:avLst/>
                <a:gdLst>
                  <a:gd name="T0" fmla="*/ 242 w 256"/>
                  <a:gd name="T1" fmla="*/ 0 h 310"/>
                  <a:gd name="T2" fmla="*/ 234 w 256"/>
                  <a:gd name="T3" fmla="*/ 3 h 310"/>
                  <a:gd name="T4" fmla="*/ 73 w 256"/>
                  <a:gd name="T5" fmla="*/ 167 h 310"/>
                  <a:gd name="T6" fmla="*/ 52 w 256"/>
                  <a:gd name="T7" fmla="*/ 154 h 310"/>
                  <a:gd name="T8" fmla="*/ 45 w 256"/>
                  <a:gd name="T9" fmla="*/ 142 h 310"/>
                  <a:gd name="T10" fmla="*/ 38 w 256"/>
                  <a:gd name="T11" fmla="*/ 133 h 310"/>
                  <a:gd name="T12" fmla="*/ 25 w 256"/>
                  <a:gd name="T13" fmla="*/ 130 h 310"/>
                  <a:gd name="T14" fmla="*/ 13 w 256"/>
                  <a:gd name="T15" fmla="*/ 139 h 310"/>
                  <a:gd name="T16" fmla="*/ 10 w 256"/>
                  <a:gd name="T17" fmla="*/ 154 h 310"/>
                  <a:gd name="T18" fmla="*/ 19 w 256"/>
                  <a:gd name="T19" fmla="*/ 163 h 310"/>
                  <a:gd name="T20" fmla="*/ 31 w 256"/>
                  <a:gd name="T21" fmla="*/ 165 h 310"/>
                  <a:gd name="T22" fmla="*/ 46 w 256"/>
                  <a:gd name="T23" fmla="*/ 166 h 310"/>
                  <a:gd name="T24" fmla="*/ 46 w 256"/>
                  <a:gd name="T25" fmla="*/ 166 h 310"/>
                  <a:gd name="T26" fmla="*/ 66 w 256"/>
                  <a:gd name="T27" fmla="*/ 178 h 310"/>
                  <a:gd name="T28" fmla="*/ 0 w 256"/>
                  <a:gd name="T29" fmla="*/ 293 h 310"/>
                  <a:gd name="T30" fmla="*/ 100 w 256"/>
                  <a:gd name="T31" fmla="*/ 270 h 310"/>
                  <a:gd name="T32" fmla="*/ 98 w 256"/>
                  <a:gd name="T33" fmla="*/ 266 h 310"/>
                  <a:gd name="T34" fmla="*/ 93 w 256"/>
                  <a:gd name="T35" fmla="*/ 248 h 310"/>
                  <a:gd name="T36" fmla="*/ 102 w 256"/>
                  <a:gd name="T37" fmla="*/ 228 h 310"/>
                  <a:gd name="T38" fmla="*/ 125 w 256"/>
                  <a:gd name="T39" fmla="*/ 221 h 310"/>
                  <a:gd name="T40" fmla="*/ 148 w 256"/>
                  <a:gd name="T41" fmla="*/ 234 h 310"/>
                  <a:gd name="T42" fmla="*/ 151 w 256"/>
                  <a:gd name="T43" fmla="*/ 254 h 310"/>
                  <a:gd name="T44" fmla="*/ 144 w 256"/>
                  <a:gd name="T45" fmla="*/ 270 h 310"/>
                  <a:gd name="T46" fmla="*/ 256 w 256"/>
                  <a:gd name="T47" fmla="*/ 310 h 310"/>
                  <a:gd name="T48" fmla="*/ 256 w 256"/>
                  <a:gd name="T49" fmla="*/ 191 h 310"/>
                  <a:gd name="T50" fmla="*/ 252 w 256"/>
                  <a:gd name="T51" fmla="*/ 194 h 310"/>
                  <a:gd name="T52" fmla="*/ 234 w 256"/>
                  <a:gd name="T53" fmla="*/ 201 h 310"/>
                  <a:gd name="T54" fmla="*/ 214 w 256"/>
                  <a:gd name="T55" fmla="*/ 195 h 310"/>
                  <a:gd name="T56" fmla="*/ 204 w 256"/>
                  <a:gd name="T57" fmla="*/ 172 h 310"/>
                  <a:gd name="T58" fmla="*/ 214 w 256"/>
                  <a:gd name="T59" fmla="*/ 149 h 310"/>
                  <a:gd name="T60" fmla="*/ 234 w 256"/>
                  <a:gd name="T61" fmla="*/ 142 h 310"/>
                  <a:gd name="T62" fmla="*/ 251 w 256"/>
                  <a:gd name="T63" fmla="*/ 149 h 310"/>
                  <a:gd name="T64" fmla="*/ 256 w 256"/>
                  <a:gd name="T65" fmla="*/ 152 h 310"/>
                  <a:gd name="T66" fmla="*/ 256 w 256"/>
                  <a:gd name="T67" fmla="*/ 14 h 310"/>
                  <a:gd name="T68" fmla="*/ 242 w 256"/>
                  <a:gd name="T69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6" h="310">
                    <a:moveTo>
                      <a:pt x="242" y="0"/>
                    </a:moveTo>
                    <a:cubicBezTo>
                      <a:pt x="239" y="1"/>
                      <a:pt x="236" y="2"/>
                      <a:pt x="234" y="3"/>
                    </a:cubicBezTo>
                    <a:cubicBezTo>
                      <a:pt x="173" y="49"/>
                      <a:pt x="119" y="103"/>
                      <a:pt x="73" y="167"/>
                    </a:cubicBezTo>
                    <a:cubicBezTo>
                      <a:pt x="52" y="154"/>
                      <a:pt x="52" y="154"/>
                      <a:pt x="52" y="154"/>
                    </a:cubicBezTo>
                    <a:cubicBezTo>
                      <a:pt x="47" y="151"/>
                      <a:pt x="46" y="146"/>
                      <a:pt x="45" y="142"/>
                    </a:cubicBezTo>
                    <a:cubicBezTo>
                      <a:pt x="43" y="139"/>
                      <a:pt x="41" y="135"/>
                      <a:pt x="38" y="133"/>
                    </a:cubicBezTo>
                    <a:cubicBezTo>
                      <a:pt x="34" y="131"/>
                      <a:pt x="29" y="129"/>
                      <a:pt x="25" y="130"/>
                    </a:cubicBezTo>
                    <a:cubicBezTo>
                      <a:pt x="21" y="130"/>
                      <a:pt x="17" y="132"/>
                      <a:pt x="13" y="139"/>
                    </a:cubicBezTo>
                    <a:cubicBezTo>
                      <a:pt x="9" y="145"/>
                      <a:pt x="9" y="150"/>
                      <a:pt x="10" y="154"/>
                    </a:cubicBezTo>
                    <a:cubicBezTo>
                      <a:pt x="12" y="158"/>
                      <a:pt x="15" y="161"/>
                      <a:pt x="19" y="163"/>
                    </a:cubicBezTo>
                    <a:cubicBezTo>
                      <a:pt x="23" y="166"/>
                      <a:pt x="26" y="166"/>
                      <a:pt x="31" y="165"/>
                    </a:cubicBezTo>
                    <a:cubicBezTo>
                      <a:pt x="35" y="165"/>
                      <a:pt x="40" y="163"/>
                      <a:pt x="46" y="166"/>
                    </a:cubicBezTo>
                    <a:cubicBezTo>
                      <a:pt x="46" y="166"/>
                      <a:pt x="46" y="166"/>
                      <a:pt x="46" y="166"/>
                    </a:cubicBezTo>
                    <a:cubicBezTo>
                      <a:pt x="66" y="178"/>
                      <a:pt x="66" y="178"/>
                      <a:pt x="66" y="178"/>
                    </a:cubicBezTo>
                    <a:cubicBezTo>
                      <a:pt x="42" y="213"/>
                      <a:pt x="20" y="251"/>
                      <a:pt x="0" y="293"/>
                    </a:cubicBezTo>
                    <a:cubicBezTo>
                      <a:pt x="32" y="281"/>
                      <a:pt x="66" y="273"/>
                      <a:pt x="100" y="270"/>
                    </a:cubicBezTo>
                    <a:cubicBezTo>
                      <a:pt x="100" y="269"/>
                      <a:pt x="99" y="268"/>
                      <a:pt x="98" y="266"/>
                    </a:cubicBezTo>
                    <a:cubicBezTo>
                      <a:pt x="95" y="262"/>
                      <a:pt x="92" y="256"/>
                      <a:pt x="93" y="248"/>
                    </a:cubicBezTo>
                    <a:cubicBezTo>
                      <a:pt x="94" y="241"/>
                      <a:pt x="96" y="234"/>
                      <a:pt x="102" y="228"/>
                    </a:cubicBezTo>
                    <a:cubicBezTo>
                      <a:pt x="107" y="223"/>
                      <a:pt x="116" y="220"/>
                      <a:pt x="125" y="221"/>
                    </a:cubicBezTo>
                    <a:cubicBezTo>
                      <a:pt x="135" y="222"/>
                      <a:pt x="144" y="227"/>
                      <a:pt x="148" y="234"/>
                    </a:cubicBezTo>
                    <a:cubicBezTo>
                      <a:pt x="152" y="240"/>
                      <a:pt x="152" y="248"/>
                      <a:pt x="151" y="254"/>
                    </a:cubicBezTo>
                    <a:cubicBezTo>
                      <a:pt x="151" y="261"/>
                      <a:pt x="147" y="266"/>
                      <a:pt x="144" y="270"/>
                    </a:cubicBezTo>
                    <a:cubicBezTo>
                      <a:pt x="186" y="273"/>
                      <a:pt x="225" y="286"/>
                      <a:pt x="256" y="310"/>
                    </a:cubicBezTo>
                    <a:cubicBezTo>
                      <a:pt x="256" y="191"/>
                      <a:pt x="256" y="191"/>
                      <a:pt x="256" y="191"/>
                    </a:cubicBezTo>
                    <a:cubicBezTo>
                      <a:pt x="255" y="192"/>
                      <a:pt x="254" y="193"/>
                      <a:pt x="252" y="194"/>
                    </a:cubicBezTo>
                    <a:cubicBezTo>
                      <a:pt x="248" y="197"/>
                      <a:pt x="242" y="201"/>
                      <a:pt x="234" y="201"/>
                    </a:cubicBezTo>
                    <a:cubicBezTo>
                      <a:pt x="227" y="201"/>
                      <a:pt x="220" y="200"/>
                      <a:pt x="214" y="195"/>
                    </a:cubicBezTo>
                    <a:cubicBezTo>
                      <a:pt x="208" y="190"/>
                      <a:pt x="204" y="182"/>
                      <a:pt x="204" y="172"/>
                    </a:cubicBezTo>
                    <a:cubicBezTo>
                      <a:pt x="204" y="162"/>
                      <a:pt x="208" y="153"/>
                      <a:pt x="214" y="149"/>
                    </a:cubicBezTo>
                    <a:cubicBezTo>
                      <a:pt x="220" y="144"/>
                      <a:pt x="227" y="142"/>
                      <a:pt x="234" y="142"/>
                    </a:cubicBezTo>
                    <a:cubicBezTo>
                      <a:pt x="241" y="142"/>
                      <a:pt x="247" y="146"/>
                      <a:pt x="251" y="149"/>
                    </a:cubicBezTo>
                    <a:cubicBezTo>
                      <a:pt x="254" y="151"/>
                      <a:pt x="255" y="152"/>
                      <a:pt x="256" y="152"/>
                    </a:cubicBezTo>
                    <a:cubicBezTo>
                      <a:pt x="256" y="14"/>
                      <a:pt x="256" y="14"/>
                      <a:pt x="256" y="14"/>
                    </a:cubicBezTo>
                    <a:cubicBezTo>
                      <a:pt x="256" y="7"/>
                      <a:pt x="249" y="0"/>
                      <a:pt x="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10"/>
              <p:cNvSpPr/>
              <p:nvPr/>
            </p:nvSpPr>
            <p:spPr bwMode="auto">
              <a:xfrm>
                <a:off x="2927" y="1283"/>
                <a:ext cx="1034" cy="767"/>
              </a:xfrm>
              <a:custGeom>
                <a:avLst/>
                <a:gdLst>
                  <a:gd name="T0" fmla="*/ 432 w 437"/>
                  <a:gd name="T1" fmla="*/ 181 h 324"/>
                  <a:gd name="T2" fmla="*/ 419 w 437"/>
                  <a:gd name="T3" fmla="*/ 177 h 324"/>
                  <a:gd name="T4" fmla="*/ 408 w 437"/>
                  <a:gd name="T5" fmla="*/ 181 h 324"/>
                  <a:gd name="T6" fmla="*/ 395 w 437"/>
                  <a:gd name="T7" fmla="*/ 187 h 324"/>
                  <a:gd name="T8" fmla="*/ 376 w 437"/>
                  <a:gd name="T9" fmla="*/ 187 h 324"/>
                  <a:gd name="T10" fmla="*/ 376 w 437"/>
                  <a:gd name="T11" fmla="*/ 110 h 324"/>
                  <a:gd name="T12" fmla="*/ 245 w 437"/>
                  <a:gd name="T13" fmla="*/ 60 h 324"/>
                  <a:gd name="T14" fmla="*/ 247 w 437"/>
                  <a:gd name="T15" fmla="*/ 42 h 324"/>
                  <a:gd name="T16" fmla="*/ 254 w 437"/>
                  <a:gd name="T17" fmla="*/ 30 h 324"/>
                  <a:gd name="T18" fmla="*/ 260 w 437"/>
                  <a:gd name="T19" fmla="*/ 20 h 324"/>
                  <a:gd name="T20" fmla="*/ 258 w 437"/>
                  <a:gd name="T21" fmla="*/ 7 h 324"/>
                  <a:gd name="T22" fmla="*/ 244 w 437"/>
                  <a:gd name="T23" fmla="*/ 0 h 324"/>
                  <a:gd name="T24" fmla="*/ 242 w 437"/>
                  <a:gd name="T25" fmla="*/ 0 h 324"/>
                  <a:gd name="T26" fmla="*/ 230 w 437"/>
                  <a:gd name="T27" fmla="*/ 4 h 324"/>
                  <a:gd name="T28" fmla="*/ 225 w 437"/>
                  <a:gd name="T29" fmla="*/ 16 h 324"/>
                  <a:gd name="T30" fmla="*/ 228 w 437"/>
                  <a:gd name="T31" fmla="*/ 27 h 324"/>
                  <a:gd name="T32" fmla="*/ 234 w 437"/>
                  <a:gd name="T33" fmla="*/ 41 h 324"/>
                  <a:gd name="T34" fmla="*/ 234 w 437"/>
                  <a:gd name="T35" fmla="*/ 41 h 324"/>
                  <a:gd name="T36" fmla="*/ 231 w 437"/>
                  <a:gd name="T37" fmla="*/ 60 h 324"/>
                  <a:gd name="T38" fmla="*/ 230 w 437"/>
                  <a:gd name="T39" fmla="*/ 60 h 324"/>
                  <a:gd name="T40" fmla="*/ 105 w 437"/>
                  <a:gd name="T41" fmla="*/ 93 h 324"/>
                  <a:gd name="T42" fmla="*/ 67 w 437"/>
                  <a:gd name="T43" fmla="*/ 196 h 324"/>
                  <a:gd name="T44" fmla="*/ 44 w 437"/>
                  <a:gd name="T45" fmla="*/ 190 h 324"/>
                  <a:gd name="T46" fmla="*/ 33 w 437"/>
                  <a:gd name="T47" fmla="*/ 181 h 324"/>
                  <a:gd name="T48" fmla="*/ 24 w 437"/>
                  <a:gd name="T49" fmla="*/ 174 h 324"/>
                  <a:gd name="T50" fmla="*/ 10 w 437"/>
                  <a:gd name="T51" fmla="*/ 175 h 324"/>
                  <a:gd name="T52" fmla="*/ 2 w 437"/>
                  <a:gd name="T53" fmla="*/ 187 h 324"/>
                  <a:gd name="T54" fmla="*/ 3 w 437"/>
                  <a:gd name="T55" fmla="*/ 202 h 324"/>
                  <a:gd name="T56" fmla="*/ 15 w 437"/>
                  <a:gd name="T57" fmla="*/ 209 h 324"/>
                  <a:gd name="T58" fmla="*/ 26 w 437"/>
                  <a:gd name="T59" fmla="*/ 207 h 324"/>
                  <a:gd name="T60" fmla="*/ 41 w 437"/>
                  <a:gd name="T61" fmla="*/ 203 h 324"/>
                  <a:gd name="T62" fmla="*/ 41 w 437"/>
                  <a:gd name="T63" fmla="*/ 203 h 324"/>
                  <a:gd name="T64" fmla="*/ 63 w 437"/>
                  <a:gd name="T65" fmla="*/ 209 h 324"/>
                  <a:gd name="T66" fmla="*/ 38 w 437"/>
                  <a:gd name="T67" fmla="*/ 300 h 324"/>
                  <a:gd name="T68" fmla="*/ 43 w 437"/>
                  <a:gd name="T69" fmla="*/ 314 h 324"/>
                  <a:gd name="T70" fmla="*/ 58 w 437"/>
                  <a:gd name="T71" fmla="*/ 315 h 324"/>
                  <a:gd name="T72" fmla="*/ 355 w 437"/>
                  <a:gd name="T73" fmla="*/ 321 h 324"/>
                  <a:gd name="T74" fmla="*/ 369 w 437"/>
                  <a:gd name="T75" fmla="*/ 321 h 324"/>
                  <a:gd name="T76" fmla="*/ 376 w 437"/>
                  <a:gd name="T77" fmla="*/ 309 h 324"/>
                  <a:gd name="T78" fmla="*/ 376 w 437"/>
                  <a:gd name="T79" fmla="*/ 201 h 324"/>
                  <a:gd name="T80" fmla="*/ 395 w 437"/>
                  <a:gd name="T81" fmla="*/ 201 h 324"/>
                  <a:gd name="T82" fmla="*/ 395 w 437"/>
                  <a:gd name="T83" fmla="*/ 201 h 324"/>
                  <a:gd name="T84" fmla="*/ 408 w 437"/>
                  <a:gd name="T85" fmla="*/ 208 h 324"/>
                  <a:gd name="T86" fmla="*/ 419 w 437"/>
                  <a:gd name="T87" fmla="*/ 213 h 324"/>
                  <a:gd name="T88" fmla="*/ 431 w 437"/>
                  <a:gd name="T89" fmla="*/ 209 h 324"/>
                  <a:gd name="T90" fmla="*/ 437 w 437"/>
                  <a:gd name="T91" fmla="*/ 195 h 324"/>
                  <a:gd name="T92" fmla="*/ 432 w 437"/>
                  <a:gd name="T93" fmla="*/ 181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7" h="324">
                    <a:moveTo>
                      <a:pt x="432" y="181"/>
                    </a:moveTo>
                    <a:cubicBezTo>
                      <a:pt x="428" y="178"/>
                      <a:pt x="424" y="177"/>
                      <a:pt x="419" y="177"/>
                    </a:cubicBezTo>
                    <a:cubicBezTo>
                      <a:pt x="415" y="177"/>
                      <a:pt x="411" y="179"/>
                      <a:pt x="408" y="181"/>
                    </a:cubicBezTo>
                    <a:cubicBezTo>
                      <a:pt x="405" y="184"/>
                      <a:pt x="401" y="187"/>
                      <a:pt x="395" y="187"/>
                    </a:cubicBezTo>
                    <a:cubicBezTo>
                      <a:pt x="376" y="187"/>
                      <a:pt x="376" y="187"/>
                      <a:pt x="376" y="187"/>
                    </a:cubicBezTo>
                    <a:cubicBezTo>
                      <a:pt x="376" y="110"/>
                      <a:pt x="376" y="110"/>
                      <a:pt x="376" y="110"/>
                    </a:cubicBezTo>
                    <a:cubicBezTo>
                      <a:pt x="345" y="76"/>
                      <a:pt x="297" y="60"/>
                      <a:pt x="245" y="60"/>
                    </a:cubicBezTo>
                    <a:cubicBezTo>
                      <a:pt x="247" y="42"/>
                      <a:pt x="247" y="42"/>
                      <a:pt x="247" y="42"/>
                    </a:cubicBezTo>
                    <a:cubicBezTo>
                      <a:pt x="248" y="37"/>
                      <a:pt x="252" y="33"/>
                      <a:pt x="254" y="30"/>
                    </a:cubicBezTo>
                    <a:cubicBezTo>
                      <a:pt x="257" y="27"/>
                      <a:pt x="259" y="24"/>
                      <a:pt x="260" y="20"/>
                    </a:cubicBezTo>
                    <a:cubicBezTo>
                      <a:pt x="261" y="15"/>
                      <a:pt x="260" y="10"/>
                      <a:pt x="258" y="7"/>
                    </a:cubicBezTo>
                    <a:cubicBezTo>
                      <a:pt x="255" y="3"/>
                      <a:pt x="252" y="1"/>
                      <a:pt x="244" y="0"/>
                    </a:cubicBezTo>
                    <a:cubicBezTo>
                      <a:pt x="243" y="0"/>
                      <a:pt x="243" y="0"/>
                      <a:pt x="242" y="0"/>
                    </a:cubicBezTo>
                    <a:cubicBezTo>
                      <a:pt x="236" y="0"/>
                      <a:pt x="232" y="1"/>
                      <a:pt x="230" y="4"/>
                    </a:cubicBezTo>
                    <a:cubicBezTo>
                      <a:pt x="227" y="7"/>
                      <a:pt x="225" y="11"/>
                      <a:pt x="225" y="16"/>
                    </a:cubicBezTo>
                    <a:cubicBezTo>
                      <a:pt x="224" y="20"/>
                      <a:pt x="226" y="24"/>
                      <a:pt x="228" y="27"/>
                    </a:cubicBezTo>
                    <a:cubicBezTo>
                      <a:pt x="230" y="31"/>
                      <a:pt x="234" y="35"/>
                      <a:pt x="234" y="41"/>
                    </a:cubicBezTo>
                    <a:cubicBezTo>
                      <a:pt x="234" y="41"/>
                      <a:pt x="234" y="41"/>
                      <a:pt x="234" y="41"/>
                    </a:cubicBezTo>
                    <a:cubicBezTo>
                      <a:pt x="231" y="60"/>
                      <a:pt x="231" y="60"/>
                      <a:pt x="231" y="60"/>
                    </a:cubicBezTo>
                    <a:cubicBezTo>
                      <a:pt x="231" y="60"/>
                      <a:pt x="231" y="60"/>
                      <a:pt x="230" y="60"/>
                    </a:cubicBezTo>
                    <a:cubicBezTo>
                      <a:pt x="188" y="62"/>
                      <a:pt x="144" y="74"/>
                      <a:pt x="105" y="93"/>
                    </a:cubicBezTo>
                    <a:cubicBezTo>
                      <a:pt x="91" y="125"/>
                      <a:pt x="78" y="159"/>
                      <a:pt x="67" y="196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38" y="189"/>
                      <a:pt x="36" y="184"/>
                      <a:pt x="33" y="181"/>
                    </a:cubicBezTo>
                    <a:cubicBezTo>
                      <a:pt x="30" y="178"/>
                      <a:pt x="28" y="175"/>
                      <a:pt x="24" y="174"/>
                    </a:cubicBezTo>
                    <a:cubicBezTo>
                      <a:pt x="19" y="173"/>
                      <a:pt x="14" y="173"/>
                      <a:pt x="10" y="175"/>
                    </a:cubicBezTo>
                    <a:cubicBezTo>
                      <a:pt x="7" y="176"/>
                      <a:pt x="3" y="180"/>
                      <a:pt x="2" y="187"/>
                    </a:cubicBezTo>
                    <a:cubicBezTo>
                      <a:pt x="0" y="194"/>
                      <a:pt x="1" y="199"/>
                      <a:pt x="3" y="202"/>
                    </a:cubicBezTo>
                    <a:cubicBezTo>
                      <a:pt x="6" y="205"/>
                      <a:pt x="10" y="207"/>
                      <a:pt x="15" y="209"/>
                    </a:cubicBezTo>
                    <a:cubicBezTo>
                      <a:pt x="19" y="210"/>
                      <a:pt x="22" y="209"/>
                      <a:pt x="26" y="207"/>
                    </a:cubicBezTo>
                    <a:cubicBezTo>
                      <a:pt x="30" y="205"/>
                      <a:pt x="35" y="202"/>
                      <a:pt x="41" y="203"/>
                    </a:cubicBezTo>
                    <a:cubicBezTo>
                      <a:pt x="41" y="203"/>
                      <a:pt x="41" y="203"/>
                      <a:pt x="41" y="203"/>
                    </a:cubicBezTo>
                    <a:cubicBezTo>
                      <a:pt x="63" y="209"/>
                      <a:pt x="63" y="209"/>
                      <a:pt x="63" y="209"/>
                    </a:cubicBezTo>
                    <a:cubicBezTo>
                      <a:pt x="54" y="238"/>
                      <a:pt x="46" y="268"/>
                      <a:pt x="38" y="300"/>
                    </a:cubicBezTo>
                    <a:cubicBezTo>
                      <a:pt x="37" y="305"/>
                      <a:pt x="39" y="311"/>
                      <a:pt x="43" y="314"/>
                    </a:cubicBezTo>
                    <a:cubicBezTo>
                      <a:pt x="48" y="317"/>
                      <a:pt x="54" y="318"/>
                      <a:pt x="58" y="315"/>
                    </a:cubicBezTo>
                    <a:cubicBezTo>
                      <a:pt x="161" y="259"/>
                      <a:pt x="252" y="259"/>
                      <a:pt x="355" y="321"/>
                    </a:cubicBezTo>
                    <a:cubicBezTo>
                      <a:pt x="359" y="324"/>
                      <a:pt x="365" y="324"/>
                      <a:pt x="369" y="321"/>
                    </a:cubicBezTo>
                    <a:cubicBezTo>
                      <a:pt x="373" y="319"/>
                      <a:pt x="376" y="314"/>
                      <a:pt x="376" y="309"/>
                    </a:cubicBezTo>
                    <a:cubicBezTo>
                      <a:pt x="376" y="201"/>
                      <a:pt x="376" y="201"/>
                      <a:pt x="376" y="201"/>
                    </a:cubicBezTo>
                    <a:cubicBezTo>
                      <a:pt x="395" y="201"/>
                      <a:pt x="395" y="201"/>
                      <a:pt x="395" y="201"/>
                    </a:cubicBezTo>
                    <a:cubicBezTo>
                      <a:pt x="395" y="201"/>
                      <a:pt x="395" y="201"/>
                      <a:pt x="395" y="201"/>
                    </a:cubicBezTo>
                    <a:cubicBezTo>
                      <a:pt x="401" y="201"/>
                      <a:pt x="405" y="205"/>
                      <a:pt x="408" y="208"/>
                    </a:cubicBezTo>
                    <a:cubicBezTo>
                      <a:pt x="411" y="211"/>
                      <a:pt x="414" y="213"/>
                      <a:pt x="419" y="213"/>
                    </a:cubicBezTo>
                    <a:cubicBezTo>
                      <a:pt x="424" y="213"/>
                      <a:pt x="428" y="212"/>
                      <a:pt x="431" y="209"/>
                    </a:cubicBezTo>
                    <a:cubicBezTo>
                      <a:pt x="434" y="207"/>
                      <a:pt x="437" y="203"/>
                      <a:pt x="437" y="195"/>
                    </a:cubicBezTo>
                    <a:cubicBezTo>
                      <a:pt x="437" y="187"/>
                      <a:pt x="435" y="184"/>
                      <a:pt x="432" y="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11"/>
              <p:cNvSpPr/>
              <p:nvPr/>
            </p:nvSpPr>
            <p:spPr bwMode="auto">
              <a:xfrm>
                <a:off x="3757" y="2100"/>
                <a:ext cx="168" cy="563"/>
              </a:xfrm>
              <a:custGeom>
                <a:avLst/>
                <a:gdLst>
                  <a:gd name="T0" fmla="*/ 0 w 71"/>
                  <a:gd name="T1" fmla="*/ 238 h 238"/>
                  <a:gd name="T2" fmla="*/ 18 w 71"/>
                  <a:gd name="T3" fmla="*/ 238 h 238"/>
                  <a:gd name="T4" fmla="*/ 18 w 71"/>
                  <a:gd name="T5" fmla="*/ 233 h 238"/>
                  <a:gd name="T6" fmla="*/ 13 w 71"/>
                  <a:gd name="T7" fmla="*/ 226 h 238"/>
                  <a:gd name="T8" fmla="*/ 6 w 71"/>
                  <a:gd name="T9" fmla="*/ 208 h 238"/>
                  <a:gd name="T10" fmla="*/ 12 w 71"/>
                  <a:gd name="T11" fmla="*/ 188 h 238"/>
                  <a:gd name="T12" fmla="*/ 35 w 71"/>
                  <a:gd name="T13" fmla="*/ 178 h 238"/>
                  <a:gd name="T14" fmla="*/ 59 w 71"/>
                  <a:gd name="T15" fmla="*/ 188 h 238"/>
                  <a:gd name="T16" fmla="*/ 65 w 71"/>
                  <a:gd name="T17" fmla="*/ 208 h 238"/>
                  <a:gd name="T18" fmla="*/ 59 w 71"/>
                  <a:gd name="T19" fmla="*/ 225 h 238"/>
                  <a:gd name="T20" fmla="*/ 55 w 71"/>
                  <a:gd name="T21" fmla="*/ 231 h 238"/>
                  <a:gd name="T22" fmla="*/ 55 w 71"/>
                  <a:gd name="T23" fmla="*/ 238 h 238"/>
                  <a:gd name="T24" fmla="*/ 71 w 71"/>
                  <a:gd name="T25" fmla="*/ 238 h 238"/>
                  <a:gd name="T26" fmla="*/ 71 w 71"/>
                  <a:gd name="T27" fmla="*/ 0 h 238"/>
                  <a:gd name="T28" fmla="*/ 0 w 71"/>
                  <a:gd name="T29" fmla="*/ 0 h 238"/>
                  <a:gd name="T30" fmla="*/ 0 w 71"/>
                  <a:gd name="T31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238">
                    <a:moveTo>
                      <a:pt x="0" y="238"/>
                    </a:moveTo>
                    <a:cubicBezTo>
                      <a:pt x="18" y="238"/>
                      <a:pt x="18" y="238"/>
                      <a:pt x="18" y="238"/>
                    </a:cubicBezTo>
                    <a:cubicBezTo>
                      <a:pt x="18" y="233"/>
                      <a:pt x="18" y="233"/>
                      <a:pt x="18" y="233"/>
                    </a:cubicBezTo>
                    <a:cubicBezTo>
                      <a:pt x="18" y="231"/>
                      <a:pt x="17" y="231"/>
                      <a:pt x="13" y="226"/>
                    </a:cubicBezTo>
                    <a:cubicBezTo>
                      <a:pt x="10" y="222"/>
                      <a:pt x="6" y="216"/>
                      <a:pt x="6" y="208"/>
                    </a:cubicBezTo>
                    <a:cubicBezTo>
                      <a:pt x="6" y="201"/>
                      <a:pt x="8" y="194"/>
                      <a:pt x="12" y="188"/>
                    </a:cubicBezTo>
                    <a:cubicBezTo>
                      <a:pt x="17" y="182"/>
                      <a:pt x="26" y="178"/>
                      <a:pt x="35" y="178"/>
                    </a:cubicBezTo>
                    <a:cubicBezTo>
                      <a:pt x="45" y="178"/>
                      <a:pt x="54" y="182"/>
                      <a:pt x="59" y="188"/>
                    </a:cubicBezTo>
                    <a:cubicBezTo>
                      <a:pt x="64" y="194"/>
                      <a:pt x="65" y="201"/>
                      <a:pt x="65" y="208"/>
                    </a:cubicBezTo>
                    <a:cubicBezTo>
                      <a:pt x="65" y="216"/>
                      <a:pt x="61" y="222"/>
                      <a:pt x="59" y="225"/>
                    </a:cubicBezTo>
                    <a:cubicBezTo>
                      <a:pt x="55" y="230"/>
                      <a:pt x="55" y="230"/>
                      <a:pt x="55" y="231"/>
                    </a:cubicBezTo>
                    <a:cubicBezTo>
                      <a:pt x="55" y="238"/>
                      <a:pt x="55" y="238"/>
                      <a:pt x="55" y="238"/>
                    </a:cubicBezTo>
                    <a:cubicBezTo>
                      <a:pt x="71" y="238"/>
                      <a:pt x="71" y="238"/>
                      <a:pt x="71" y="238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3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12"/>
              <p:cNvSpPr/>
              <p:nvPr/>
            </p:nvSpPr>
            <p:spPr bwMode="auto">
              <a:xfrm>
                <a:off x="3757" y="2549"/>
                <a:ext cx="168" cy="642"/>
              </a:xfrm>
              <a:custGeom>
                <a:avLst/>
                <a:gdLst>
                  <a:gd name="T0" fmla="*/ 71 w 71"/>
                  <a:gd name="T1" fmla="*/ 72 h 271"/>
                  <a:gd name="T2" fmla="*/ 43 w 71"/>
                  <a:gd name="T3" fmla="*/ 72 h 271"/>
                  <a:gd name="T4" fmla="*/ 43 w 71"/>
                  <a:gd name="T5" fmla="*/ 41 h 271"/>
                  <a:gd name="T6" fmla="*/ 49 w 71"/>
                  <a:gd name="T7" fmla="*/ 29 h 271"/>
                  <a:gd name="T8" fmla="*/ 53 w 71"/>
                  <a:gd name="T9" fmla="*/ 18 h 271"/>
                  <a:gd name="T10" fmla="*/ 50 w 71"/>
                  <a:gd name="T11" fmla="*/ 5 h 271"/>
                  <a:gd name="T12" fmla="*/ 36 w 71"/>
                  <a:gd name="T13" fmla="*/ 0 h 271"/>
                  <a:gd name="T14" fmla="*/ 21 w 71"/>
                  <a:gd name="T15" fmla="*/ 5 h 271"/>
                  <a:gd name="T16" fmla="*/ 18 w 71"/>
                  <a:gd name="T17" fmla="*/ 18 h 271"/>
                  <a:gd name="T18" fmla="*/ 22 w 71"/>
                  <a:gd name="T19" fmla="*/ 29 h 271"/>
                  <a:gd name="T20" fmla="*/ 30 w 71"/>
                  <a:gd name="T21" fmla="*/ 42 h 271"/>
                  <a:gd name="T22" fmla="*/ 30 w 71"/>
                  <a:gd name="T23" fmla="*/ 42 h 271"/>
                  <a:gd name="T24" fmla="*/ 30 w 71"/>
                  <a:gd name="T25" fmla="*/ 72 h 271"/>
                  <a:gd name="T26" fmla="*/ 0 w 71"/>
                  <a:gd name="T27" fmla="*/ 72 h 271"/>
                  <a:gd name="T28" fmla="*/ 0 w 71"/>
                  <a:gd name="T29" fmla="*/ 271 h 271"/>
                  <a:gd name="T30" fmla="*/ 71 w 71"/>
                  <a:gd name="T31" fmla="*/ 257 h 271"/>
                  <a:gd name="T32" fmla="*/ 71 w 71"/>
                  <a:gd name="T33" fmla="*/ 7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271">
                    <a:moveTo>
                      <a:pt x="71" y="72"/>
                    </a:moveTo>
                    <a:cubicBezTo>
                      <a:pt x="43" y="72"/>
                      <a:pt x="43" y="72"/>
                      <a:pt x="43" y="72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36"/>
                      <a:pt x="47" y="32"/>
                      <a:pt x="49" y="29"/>
                    </a:cubicBezTo>
                    <a:cubicBezTo>
                      <a:pt x="52" y="25"/>
                      <a:pt x="53" y="22"/>
                      <a:pt x="53" y="18"/>
                    </a:cubicBezTo>
                    <a:cubicBezTo>
                      <a:pt x="53" y="13"/>
                      <a:pt x="52" y="8"/>
                      <a:pt x="50" y="5"/>
                    </a:cubicBezTo>
                    <a:cubicBezTo>
                      <a:pt x="47" y="2"/>
                      <a:pt x="43" y="0"/>
                      <a:pt x="36" y="0"/>
                    </a:cubicBezTo>
                    <a:cubicBezTo>
                      <a:pt x="28" y="0"/>
                      <a:pt x="24" y="2"/>
                      <a:pt x="21" y="5"/>
                    </a:cubicBezTo>
                    <a:cubicBezTo>
                      <a:pt x="19" y="8"/>
                      <a:pt x="18" y="13"/>
                      <a:pt x="18" y="18"/>
                    </a:cubicBezTo>
                    <a:cubicBezTo>
                      <a:pt x="18" y="22"/>
                      <a:pt x="20" y="25"/>
                      <a:pt x="22" y="29"/>
                    </a:cubicBezTo>
                    <a:cubicBezTo>
                      <a:pt x="25" y="32"/>
                      <a:pt x="29" y="36"/>
                      <a:pt x="30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71" y="257"/>
                      <a:pt x="71" y="257"/>
                      <a:pt x="71" y="257"/>
                    </a:cubicBezTo>
                    <a:lnTo>
                      <a:pt x="71" y="7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任意多边形: 形状 13"/>
              <p:cNvSpPr/>
              <p:nvPr/>
            </p:nvSpPr>
            <p:spPr bwMode="auto">
              <a:xfrm>
                <a:off x="3842" y="3676"/>
                <a:ext cx="112" cy="163"/>
              </a:xfrm>
              <a:custGeom>
                <a:avLst/>
                <a:gdLst>
                  <a:gd name="T0" fmla="*/ 35 w 47"/>
                  <a:gd name="T1" fmla="*/ 34 h 69"/>
                  <a:gd name="T2" fmla="*/ 24 w 47"/>
                  <a:gd name="T3" fmla="*/ 25 h 69"/>
                  <a:gd name="T4" fmla="*/ 23 w 47"/>
                  <a:gd name="T5" fmla="*/ 25 h 69"/>
                  <a:gd name="T6" fmla="*/ 13 w 47"/>
                  <a:gd name="T7" fmla="*/ 0 h 69"/>
                  <a:gd name="T8" fmla="*/ 0 w 47"/>
                  <a:gd name="T9" fmla="*/ 5 h 69"/>
                  <a:gd name="T10" fmla="*/ 11 w 47"/>
                  <a:gd name="T11" fmla="*/ 31 h 69"/>
                  <a:gd name="T12" fmla="*/ 11 w 47"/>
                  <a:gd name="T13" fmla="*/ 45 h 69"/>
                  <a:gd name="T14" fmla="*/ 11 w 47"/>
                  <a:gd name="T15" fmla="*/ 56 h 69"/>
                  <a:gd name="T16" fmla="*/ 20 w 47"/>
                  <a:gd name="T17" fmla="*/ 67 h 69"/>
                  <a:gd name="T18" fmla="*/ 35 w 47"/>
                  <a:gd name="T19" fmla="*/ 66 h 69"/>
                  <a:gd name="T20" fmla="*/ 46 w 47"/>
                  <a:gd name="T21" fmla="*/ 55 h 69"/>
                  <a:gd name="T22" fmla="*/ 44 w 47"/>
                  <a:gd name="T23" fmla="*/ 42 h 69"/>
                  <a:gd name="T24" fmla="*/ 35 w 47"/>
                  <a:gd name="T25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69">
                    <a:moveTo>
                      <a:pt x="35" y="34"/>
                    </a:moveTo>
                    <a:cubicBezTo>
                      <a:pt x="32" y="32"/>
                      <a:pt x="26" y="30"/>
                      <a:pt x="24" y="25"/>
                    </a:cubicBezTo>
                    <a:cubicBezTo>
                      <a:pt x="24" y="25"/>
                      <a:pt x="24" y="25"/>
                      <a:pt x="23" y="2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36"/>
                      <a:pt x="12" y="41"/>
                      <a:pt x="11" y="45"/>
                    </a:cubicBezTo>
                    <a:cubicBezTo>
                      <a:pt x="10" y="49"/>
                      <a:pt x="10" y="52"/>
                      <a:pt x="11" y="56"/>
                    </a:cubicBezTo>
                    <a:cubicBezTo>
                      <a:pt x="13" y="61"/>
                      <a:pt x="16" y="65"/>
                      <a:pt x="20" y="67"/>
                    </a:cubicBezTo>
                    <a:cubicBezTo>
                      <a:pt x="24" y="69"/>
                      <a:pt x="28" y="69"/>
                      <a:pt x="35" y="66"/>
                    </a:cubicBezTo>
                    <a:cubicBezTo>
                      <a:pt x="42" y="63"/>
                      <a:pt x="45" y="59"/>
                      <a:pt x="46" y="55"/>
                    </a:cubicBezTo>
                    <a:cubicBezTo>
                      <a:pt x="47" y="51"/>
                      <a:pt x="46" y="47"/>
                      <a:pt x="44" y="42"/>
                    </a:cubicBezTo>
                    <a:cubicBezTo>
                      <a:pt x="42" y="38"/>
                      <a:pt x="39" y="36"/>
                      <a:pt x="35" y="3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任意多边形: 形状 14"/>
              <p:cNvSpPr/>
              <p:nvPr/>
            </p:nvSpPr>
            <p:spPr bwMode="auto">
              <a:xfrm>
                <a:off x="3790" y="3479"/>
                <a:ext cx="795" cy="569"/>
              </a:xfrm>
              <a:custGeom>
                <a:avLst/>
                <a:gdLst>
                  <a:gd name="T0" fmla="*/ 300 w 336"/>
                  <a:gd name="T1" fmla="*/ 0 h 240"/>
                  <a:gd name="T2" fmla="*/ 274 w 336"/>
                  <a:gd name="T3" fmla="*/ 11 h 240"/>
                  <a:gd name="T4" fmla="*/ 264 w 336"/>
                  <a:gd name="T5" fmla="*/ 38 h 240"/>
                  <a:gd name="T6" fmla="*/ 231 w 336"/>
                  <a:gd name="T7" fmla="*/ 143 h 240"/>
                  <a:gd name="T8" fmla="*/ 164 w 336"/>
                  <a:gd name="T9" fmla="*/ 165 h 240"/>
                  <a:gd name="T10" fmla="*/ 70 w 336"/>
                  <a:gd name="T11" fmla="*/ 95 h 240"/>
                  <a:gd name="T12" fmla="*/ 54 w 336"/>
                  <a:gd name="T13" fmla="*/ 99 h 240"/>
                  <a:gd name="T14" fmla="*/ 56 w 336"/>
                  <a:gd name="T15" fmla="*/ 102 h 240"/>
                  <a:gd name="T16" fmla="*/ 63 w 336"/>
                  <a:gd name="T17" fmla="*/ 107 h 240"/>
                  <a:gd name="T18" fmla="*/ 77 w 336"/>
                  <a:gd name="T19" fmla="*/ 120 h 240"/>
                  <a:gd name="T20" fmla="*/ 79 w 336"/>
                  <a:gd name="T21" fmla="*/ 141 h 240"/>
                  <a:gd name="T22" fmla="*/ 62 w 336"/>
                  <a:gd name="T23" fmla="*/ 159 h 240"/>
                  <a:gd name="T24" fmla="*/ 37 w 336"/>
                  <a:gd name="T25" fmla="*/ 160 h 240"/>
                  <a:gd name="T26" fmla="*/ 23 w 336"/>
                  <a:gd name="T27" fmla="*/ 144 h 240"/>
                  <a:gd name="T28" fmla="*/ 22 w 336"/>
                  <a:gd name="T29" fmla="*/ 125 h 240"/>
                  <a:gd name="T30" fmla="*/ 23 w 336"/>
                  <a:gd name="T31" fmla="*/ 118 h 240"/>
                  <a:gd name="T32" fmla="*/ 18 w 336"/>
                  <a:gd name="T33" fmla="*/ 108 h 240"/>
                  <a:gd name="T34" fmla="*/ 0 w 336"/>
                  <a:gd name="T35" fmla="*/ 112 h 240"/>
                  <a:gd name="T36" fmla="*/ 156 w 336"/>
                  <a:gd name="T37" fmla="*/ 235 h 240"/>
                  <a:gd name="T38" fmla="*/ 281 w 336"/>
                  <a:gd name="T39" fmla="*/ 193 h 240"/>
                  <a:gd name="T40" fmla="*/ 335 w 336"/>
                  <a:gd name="T41" fmla="*/ 38 h 240"/>
                  <a:gd name="T42" fmla="*/ 326 w 336"/>
                  <a:gd name="T43" fmla="*/ 11 h 240"/>
                  <a:gd name="T44" fmla="*/ 300 w 336"/>
                  <a:gd name="T4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6" h="240">
                    <a:moveTo>
                      <a:pt x="300" y="0"/>
                    </a:moveTo>
                    <a:cubicBezTo>
                      <a:pt x="290" y="0"/>
                      <a:pt x="280" y="4"/>
                      <a:pt x="274" y="11"/>
                    </a:cubicBezTo>
                    <a:cubicBezTo>
                      <a:pt x="267" y="18"/>
                      <a:pt x="264" y="28"/>
                      <a:pt x="264" y="38"/>
                    </a:cubicBezTo>
                    <a:cubicBezTo>
                      <a:pt x="264" y="93"/>
                      <a:pt x="249" y="125"/>
                      <a:pt x="231" y="143"/>
                    </a:cubicBezTo>
                    <a:cubicBezTo>
                      <a:pt x="213" y="161"/>
                      <a:pt x="190" y="167"/>
                      <a:pt x="164" y="165"/>
                    </a:cubicBezTo>
                    <a:cubicBezTo>
                      <a:pt x="128" y="161"/>
                      <a:pt x="89" y="136"/>
                      <a:pt x="70" y="95"/>
                    </a:cubicBezTo>
                    <a:cubicBezTo>
                      <a:pt x="54" y="99"/>
                      <a:pt x="54" y="99"/>
                      <a:pt x="54" y="99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6" y="104"/>
                      <a:pt x="58" y="104"/>
                      <a:pt x="63" y="107"/>
                    </a:cubicBezTo>
                    <a:cubicBezTo>
                      <a:pt x="67" y="109"/>
                      <a:pt x="74" y="113"/>
                      <a:pt x="77" y="120"/>
                    </a:cubicBezTo>
                    <a:cubicBezTo>
                      <a:pt x="79" y="127"/>
                      <a:pt x="81" y="134"/>
                      <a:pt x="79" y="141"/>
                    </a:cubicBezTo>
                    <a:cubicBezTo>
                      <a:pt x="77" y="148"/>
                      <a:pt x="71" y="155"/>
                      <a:pt x="62" y="159"/>
                    </a:cubicBezTo>
                    <a:cubicBezTo>
                      <a:pt x="53" y="164"/>
                      <a:pt x="43" y="163"/>
                      <a:pt x="37" y="160"/>
                    </a:cubicBezTo>
                    <a:cubicBezTo>
                      <a:pt x="30" y="156"/>
                      <a:pt x="25" y="150"/>
                      <a:pt x="23" y="144"/>
                    </a:cubicBezTo>
                    <a:cubicBezTo>
                      <a:pt x="20" y="137"/>
                      <a:pt x="21" y="130"/>
                      <a:pt x="22" y="125"/>
                    </a:cubicBezTo>
                    <a:cubicBezTo>
                      <a:pt x="23" y="120"/>
                      <a:pt x="23" y="119"/>
                      <a:pt x="23" y="118"/>
                    </a:cubicBezTo>
                    <a:cubicBezTo>
                      <a:pt x="18" y="108"/>
                      <a:pt x="18" y="108"/>
                      <a:pt x="18" y="108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27" y="182"/>
                      <a:pt x="90" y="228"/>
                      <a:pt x="156" y="235"/>
                    </a:cubicBezTo>
                    <a:cubicBezTo>
                      <a:pt x="200" y="240"/>
                      <a:pt x="247" y="227"/>
                      <a:pt x="281" y="193"/>
                    </a:cubicBezTo>
                    <a:cubicBezTo>
                      <a:pt x="315" y="159"/>
                      <a:pt x="335" y="106"/>
                      <a:pt x="335" y="38"/>
                    </a:cubicBezTo>
                    <a:cubicBezTo>
                      <a:pt x="336" y="28"/>
                      <a:pt x="332" y="18"/>
                      <a:pt x="326" y="11"/>
                    </a:cubicBezTo>
                    <a:cubicBezTo>
                      <a:pt x="319" y="4"/>
                      <a:pt x="309" y="0"/>
                      <a:pt x="30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任意多边形: 形状 15"/>
              <p:cNvSpPr/>
              <p:nvPr/>
            </p:nvSpPr>
            <p:spPr bwMode="auto">
              <a:xfrm>
                <a:off x="3241" y="3027"/>
                <a:ext cx="864" cy="710"/>
              </a:xfrm>
              <a:custGeom>
                <a:avLst/>
                <a:gdLst>
                  <a:gd name="T0" fmla="*/ 300 w 365"/>
                  <a:gd name="T1" fmla="*/ 158 h 300"/>
                  <a:gd name="T2" fmla="*/ 345 w 365"/>
                  <a:gd name="T3" fmla="*/ 147 h 300"/>
                  <a:gd name="T4" fmla="*/ 361 w 365"/>
                  <a:gd name="T5" fmla="*/ 110 h 300"/>
                  <a:gd name="T6" fmla="*/ 343 w 365"/>
                  <a:gd name="T7" fmla="*/ 88 h 300"/>
                  <a:gd name="T8" fmla="*/ 293 w 365"/>
                  <a:gd name="T9" fmla="*/ 100 h 300"/>
                  <a:gd name="T10" fmla="*/ 286 w 365"/>
                  <a:gd name="T11" fmla="*/ 96 h 300"/>
                  <a:gd name="T12" fmla="*/ 290 w 365"/>
                  <a:gd name="T13" fmla="*/ 89 h 300"/>
                  <a:gd name="T14" fmla="*/ 317 w 365"/>
                  <a:gd name="T15" fmla="*/ 80 h 300"/>
                  <a:gd name="T16" fmla="*/ 334 w 365"/>
                  <a:gd name="T17" fmla="*/ 75 h 300"/>
                  <a:gd name="T18" fmla="*/ 353 w 365"/>
                  <a:gd name="T19" fmla="*/ 39 h 300"/>
                  <a:gd name="T20" fmla="*/ 316 w 365"/>
                  <a:gd name="T21" fmla="*/ 19 h 300"/>
                  <a:gd name="T22" fmla="*/ 209 w 365"/>
                  <a:gd name="T23" fmla="*/ 45 h 300"/>
                  <a:gd name="T24" fmla="*/ 201 w 365"/>
                  <a:gd name="T25" fmla="*/ 41 h 300"/>
                  <a:gd name="T26" fmla="*/ 206 w 365"/>
                  <a:gd name="T27" fmla="*/ 34 h 300"/>
                  <a:gd name="T28" fmla="*/ 218 w 365"/>
                  <a:gd name="T29" fmla="*/ 30 h 300"/>
                  <a:gd name="T30" fmla="*/ 218 w 365"/>
                  <a:gd name="T31" fmla="*/ 0 h 300"/>
                  <a:gd name="T32" fmla="*/ 199 w 365"/>
                  <a:gd name="T33" fmla="*/ 0 h 300"/>
                  <a:gd name="T34" fmla="*/ 143 w 365"/>
                  <a:gd name="T35" fmla="*/ 4 h 300"/>
                  <a:gd name="T36" fmla="*/ 68 w 365"/>
                  <a:gd name="T37" fmla="*/ 99 h 300"/>
                  <a:gd name="T38" fmla="*/ 48 w 365"/>
                  <a:gd name="T39" fmla="*/ 114 h 300"/>
                  <a:gd name="T40" fmla="*/ 0 w 365"/>
                  <a:gd name="T41" fmla="*/ 133 h 300"/>
                  <a:gd name="T42" fmla="*/ 41 w 365"/>
                  <a:gd name="T43" fmla="*/ 297 h 300"/>
                  <a:gd name="T44" fmla="*/ 113 w 365"/>
                  <a:gd name="T45" fmla="*/ 282 h 300"/>
                  <a:gd name="T46" fmla="*/ 267 w 365"/>
                  <a:gd name="T47" fmla="*/ 283 h 300"/>
                  <a:gd name="T48" fmla="*/ 267 w 365"/>
                  <a:gd name="T49" fmla="*/ 283 h 300"/>
                  <a:gd name="T50" fmla="*/ 323 w 365"/>
                  <a:gd name="T51" fmla="*/ 268 h 300"/>
                  <a:gd name="T52" fmla="*/ 339 w 365"/>
                  <a:gd name="T53" fmla="*/ 256 h 300"/>
                  <a:gd name="T54" fmla="*/ 341 w 365"/>
                  <a:gd name="T55" fmla="*/ 237 h 300"/>
                  <a:gd name="T56" fmla="*/ 335 w 365"/>
                  <a:gd name="T57" fmla="*/ 226 h 300"/>
                  <a:gd name="T58" fmla="*/ 293 w 365"/>
                  <a:gd name="T59" fmla="*/ 235 h 300"/>
                  <a:gd name="T60" fmla="*/ 286 w 365"/>
                  <a:gd name="T61" fmla="*/ 230 h 300"/>
                  <a:gd name="T62" fmla="*/ 291 w 365"/>
                  <a:gd name="T63" fmla="*/ 223 h 300"/>
                  <a:gd name="T64" fmla="*/ 339 w 365"/>
                  <a:gd name="T65" fmla="*/ 212 h 300"/>
                  <a:gd name="T66" fmla="*/ 357 w 365"/>
                  <a:gd name="T67" fmla="*/ 199 h 300"/>
                  <a:gd name="T68" fmla="*/ 361 w 365"/>
                  <a:gd name="T69" fmla="*/ 177 h 300"/>
                  <a:gd name="T70" fmla="*/ 347 w 365"/>
                  <a:gd name="T71" fmla="*/ 159 h 300"/>
                  <a:gd name="T72" fmla="*/ 344 w 365"/>
                  <a:gd name="T73" fmla="*/ 160 h 300"/>
                  <a:gd name="T74" fmla="*/ 303 w 365"/>
                  <a:gd name="T75" fmla="*/ 169 h 300"/>
                  <a:gd name="T76" fmla="*/ 296 w 365"/>
                  <a:gd name="T77" fmla="*/ 165 h 300"/>
                  <a:gd name="T78" fmla="*/ 300 w 365"/>
                  <a:gd name="T79" fmla="*/ 15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5" h="300">
                    <a:moveTo>
                      <a:pt x="300" y="158"/>
                    </a:moveTo>
                    <a:cubicBezTo>
                      <a:pt x="345" y="147"/>
                      <a:pt x="345" y="147"/>
                      <a:pt x="345" y="147"/>
                    </a:cubicBezTo>
                    <a:cubicBezTo>
                      <a:pt x="359" y="144"/>
                      <a:pt x="365" y="124"/>
                      <a:pt x="361" y="110"/>
                    </a:cubicBezTo>
                    <a:cubicBezTo>
                      <a:pt x="359" y="101"/>
                      <a:pt x="352" y="93"/>
                      <a:pt x="343" y="88"/>
                    </a:cubicBezTo>
                    <a:cubicBezTo>
                      <a:pt x="293" y="100"/>
                      <a:pt x="293" y="100"/>
                      <a:pt x="293" y="100"/>
                    </a:cubicBezTo>
                    <a:cubicBezTo>
                      <a:pt x="290" y="101"/>
                      <a:pt x="287" y="99"/>
                      <a:pt x="286" y="96"/>
                    </a:cubicBezTo>
                    <a:cubicBezTo>
                      <a:pt x="285" y="93"/>
                      <a:pt x="287" y="89"/>
                      <a:pt x="290" y="89"/>
                    </a:cubicBezTo>
                    <a:cubicBezTo>
                      <a:pt x="317" y="80"/>
                      <a:pt x="317" y="80"/>
                      <a:pt x="317" y="80"/>
                    </a:cubicBezTo>
                    <a:cubicBezTo>
                      <a:pt x="334" y="75"/>
                      <a:pt x="334" y="75"/>
                      <a:pt x="334" y="75"/>
                    </a:cubicBezTo>
                    <a:cubicBezTo>
                      <a:pt x="354" y="69"/>
                      <a:pt x="356" y="51"/>
                      <a:pt x="353" y="39"/>
                    </a:cubicBezTo>
                    <a:cubicBezTo>
                      <a:pt x="350" y="25"/>
                      <a:pt x="338" y="13"/>
                      <a:pt x="316" y="19"/>
                    </a:cubicBezTo>
                    <a:cubicBezTo>
                      <a:pt x="237" y="39"/>
                      <a:pt x="288" y="23"/>
                      <a:pt x="209" y="45"/>
                    </a:cubicBezTo>
                    <a:cubicBezTo>
                      <a:pt x="206" y="46"/>
                      <a:pt x="202" y="44"/>
                      <a:pt x="201" y="41"/>
                    </a:cubicBezTo>
                    <a:cubicBezTo>
                      <a:pt x="201" y="38"/>
                      <a:pt x="203" y="35"/>
                      <a:pt x="206" y="34"/>
                    </a:cubicBezTo>
                    <a:cubicBezTo>
                      <a:pt x="218" y="30"/>
                      <a:pt x="218" y="30"/>
                      <a:pt x="218" y="3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2" y="0"/>
                      <a:pt x="206" y="0"/>
                      <a:pt x="199" y="0"/>
                    </a:cubicBezTo>
                    <a:cubicBezTo>
                      <a:pt x="173" y="0"/>
                      <a:pt x="148" y="2"/>
                      <a:pt x="143" y="4"/>
                    </a:cubicBezTo>
                    <a:cubicBezTo>
                      <a:pt x="115" y="17"/>
                      <a:pt x="119" y="32"/>
                      <a:pt x="68" y="99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41" y="297"/>
                      <a:pt x="41" y="297"/>
                      <a:pt x="41" y="297"/>
                    </a:cubicBezTo>
                    <a:cubicBezTo>
                      <a:pt x="113" y="282"/>
                      <a:pt x="113" y="282"/>
                      <a:pt x="113" y="282"/>
                    </a:cubicBezTo>
                    <a:cubicBezTo>
                      <a:pt x="176" y="296"/>
                      <a:pt x="203" y="300"/>
                      <a:pt x="267" y="283"/>
                    </a:cubicBezTo>
                    <a:cubicBezTo>
                      <a:pt x="267" y="283"/>
                      <a:pt x="267" y="283"/>
                      <a:pt x="267" y="283"/>
                    </a:cubicBezTo>
                    <a:cubicBezTo>
                      <a:pt x="323" y="268"/>
                      <a:pt x="323" y="268"/>
                      <a:pt x="323" y="268"/>
                    </a:cubicBezTo>
                    <a:cubicBezTo>
                      <a:pt x="330" y="266"/>
                      <a:pt x="335" y="262"/>
                      <a:pt x="339" y="256"/>
                    </a:cubicBezTo>
                    <a:cubicBezTo>
                      <a:pt x="342" y="250"/>
                      <a:pt x="343" y="243"/>
                      <a:pt x="341" y="237"/>
                    </a:cubicBezTo>
                    <a:cubicBezTo>
                      <a:pt x="340" y="233"/>
                      <a:pt x="338" y="229"/>
                      <a:pt x="335" y="226"/>
                    </a:cubicBezTo>
                    <a:cubicBezTo>
                      <a:pt x="293" y="235"/>
                      <a:pt x="293" y="235"/>
                      <a:pt x="293" y="235"/>
                    </a:cubicBezTo>
                    <a:cubicBezTo>
                      <a:pt x="290" y="236"/>
                      <a:pt x="287" y="233"/>
                      <a:pt x="286" y="230"/>
                    </a:cubicBezTo>
                    <a:cubicBezTo>
                      <a:pt x="285" y="227"/>
                      <a:pt x="288" y="224"/>
                      <a:pt x="291" y="223"/>
                    </a:cubicBezTo>
                    <a:cubicBezTo>
                      <a:pt x="307" y="220"/>
                      <a:pt x="322" y="216"/>
                      <a:pt x="339" y="212"/>
                    </a:cubicBezTo>
                    <a:cubicBezTo>
                      <a:pt x="346" y="210"/>
                      <a:pt x="353" y="206"/>
                      <a:pt x="357" y="199"/>
                    </a:cubicBezTo>
                    <a:cubicBezTo>
                      <a:pt x="361" y="193"/>
                      <a:pt x="363" y="185"/>
                      <a:pt x="361" y="177"/>
                    </a:cubicBezTo>
                    <a:cubicBezTo>
                      <a:pt x="359" y="169"/>
                      <a:pt x="354" y="162"/>
                      <a:pt x="347" y="159"/>
                    </a:cubicBezTo>
                    <a:cubicBezTo>
                      <a:pt x="346" y="159"/>
                      <a:pt x="345" y="159"/>
                      <a:pt x="344" y="160"/>
                    </a:cubicBezTo>
                    <a:cubicBezTo>
                      <a:pt x="303" y="169"/>
                      <a:pt x="303" y="169"/>
                      <a:pt x="303" y="169"/>
                    </a:cubicBezTo>
                    <a:cubicBezTo>
                      <a:pt x="300" y="170"/>
                      <a:pt x="296" y="168"/>
                      <a:pt x="296" y="165"/>
                    </a:cubicBezTo>
                    <a:cubicBezTo>
                      <a:pt x="295" y="162"/>
                      <a:pt x="297" y="158"/>
                      <a:pt x="300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16"/>
              <p:cNvSpPr/>
              <p:nvPr/>
            </p:nvSpPr>
            <p:spPr bwMode="auto">
              <a:xfrm>
                <a:off x="2898" y="3283"/>
                <a:ext cx="445" cy="717"/>
              </a:xfrm>
              <a:custGeom>
                <a:avLst/>
                <a:gdLst>
                  <a:gd name="T0" fmla="*/ 125 w 188"/>
                  <a:gd name="T1" fmla="*/ 15 h 303"/>
                  <a:gd name="T2" fmla="*/ 111 w 188"/>
                  <a:gd name="T3" fmla="*/ 1 h 303"/>
                  <a:gd name="T4" fmla="*/ 101 w 188"/>
                  <a:gd name="T5" fmla="*/ 1 h 303"/>
                  <a:gd name="T6" fmla="*/ 17 w 188"/>
                  <a:gd name="T7" fmla="*/ 24 h 303"/>
                  <a:gd name="T8" fmla="*/ 3 w 188"/>
                  <a:gd name="T9" fmla="*/ 49 h 303"/>
                  <a:gd name="T10" fmla="*/ 64 w 188"/>
                  <a:gd name="T11" fmla="*/ 287 h 303"/>
                  <a:gd name="T12" fmla="*/ 89 w 188"/>
                  <a:gd name="T13" fmla="*/ 300 h 303"/>
                  <a:gd name="T14" fmla="*/ 171 w 188"/>
                  <a:gd name="T15" fmla="*/ 273 h 303"/>
                  <a:gd name="T16" fmla="*/ 185 w 188"/>
                  <a:gd name="T17" fmla="*/ 247 h 303"/>
                  <a:gd name="T18" fmla="*/ 125 w 188"/>
                  <a:gd name="T19" fmla="*/ 15 h 303"/>
                  <a:gd name="T20" fmla="*/ 158 w 188"/>
                  <a:gd name="T21" fmla="*/ 240 h 303"/>
                  <a:gd name="T22" fmla="*/ 120 w 188"/>
                  <a:gd name="T23" fmla="*/ 265 h 303"/>
                  <a:gd name="T24" fmla="*/ 94 w 188"/>
                  <a:gd name="T25" fmla="*/ 227 h 303"/>
                  <a:gd name="T26" fmla="*/ 133 w 188"/>
                  <a:gd name="T27" fmla="*/ 202 h 303"/>
                  <a:gd name="T28" fmla="*/ 158 w 188"/>
                  <a:gd name="T29" fmla="*/ 24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8" h="303">
                    <a:moveTo>
                      <a:pt x="125" y="15"/>
                    </a:moveTo>
                    <a:cubicBezTo>
                      <a:pt x="123" y="8"/>
                      <a:pt x="118" y="3"/>
                      <a:pt x="111" y="1"/>
                    </a:cubicBezTo>
                    <a:cubicBezTo>
                      <a:pt x="108" y="0"/>
                      <a:pt x="104" y="0"/>
                      <a:pt x="101" y="1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7" y="27"/>
                      <a:pt x="0" y="39"/>
                      <a:pt x="3" y="49"/>
                    </a:cubicBezTo>
                    <a:cubicBezTo>
                      <a:pt x="64" y="287"/>
                      <a:pt x="64" y="287"/>
                      <a:pt x="64" y="287"/>
                    </a:cubicBezTo>
                    <a:cubicBezTo>
                      <a:pt x="67" y="297"/>
                      <a:pt x="79" y="303"/>
                      <a:pt x="89" y="300"/>
                    </a:cubicBezTo>
                    <a:cubicBezTo>
                      <a:pt x="171" y="273"/>
                      <a:pt x="171" y="273"/>
                      <a:pt x="171" y="273"/>
                    </a:cubicBezTo>
                    <a:cubicBezTo>
                      <a:pt x="181" y="269"/>
                      <a:pt x="188" y="257"/>
                      <a:pt x="185" y="247"/>
                    </a:cubicBezTo>
                    <a:lnTo>
                      <a:pt x="125" y="15"/>
                    </a:lnTo>
                    <a:close/>
                    <a:moveTo>
                      <a:pt x="158" y="240"/>
                    </a:moveTo>
                    <a:cubicBezTo>
                      <a:pt x="154" y="258"/>
                      <a:pt x="137" y="269"/>
                      <a:pt x="120" y="265"/>
                    </a:cubicBezTo>
                    <a:cubicBezTo>
                      <a:pt x="102" y="262"/>
                      <a:pt x="91" y="245"/>
                      <a:pt x="94" y="227"/>
                    </a:cubicBezTo>
                    <a:cubicBezTo>
                      <a:pt x="98" y="210"/>
                      <a:pt x="115" y="198"/>
                      <a:pt x="133" y="202"/>
                    </a:cubicBezTo>
                    <a:cubicBezTo>
                      <a:pt x="150" y="205"/>
                      <a:pt x="161" y="222"/>
                      <a:pt x="158" y="24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: 形状 40"/>
            <p:cNvSpPr/>
            <p:nvPr/>
          </p:nvSpPr>
          <p:spPr>
            <a:xfrm flipH="1" flipV="1">
              <a:off x="6715233" y="3683580"/>
              <a:ext cx="3515258" cy="2187952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356611" y="5068652"/>
              <a:ext cx="3115471" cy="832132"/>
              <a:chOff x="251866" y="1988839"/>
              <a:chExt cx="3974210" cy="832132"/>
            </a:xfrm>
          </p:grpSpPr>
          <p:sp>
            <p:nvSpPr>
              <p:cNvPr id="25" name="文本框 42"/>
              <p:cNvSpPr txBox="1"/>
              <p:nvPr/>
            </p:nvSpPr>
            <p:spPr>
              <a:xfrm>
                <a:off x="251866" y="2343340"/>
                <a:ext cx="3974210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依据前面确定的目标，丢弃旧信息添加新信息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r" defTabSz="913765">
                  <a:spcBef>
                    <a:spcPct val="0"/>
                  </a:spcBef>
                  <a:defRPr/>
                </a:pPr>
                <a:r>
                  <a:rPr lang="zh-CN" altLang="en-US" sz="2000" b="1" dirty="0" smtClean="0">
                    <a:solidFill>
                      <a:srgbClr val="2980B9"/>
                    </a:solidFill>
                    <a:cs typeface="+mn-ea"/>
                    <a:sym typeface="+mn-lt"/>
                  </a:rPr>
                  <a:t>更新细胞状态</a:t>
                </a:r>
                <a:endParaRPr lang="zh-CN" altLang="en-US" sz="2000" b="1" dirty="0">
                  <a:solidFill>
                    <a:srgbClr val="2980B9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403770" y="2948198"/>
              <a:ext cx="2602667" cy="784006"/>
              <a:chOff x="251866" y="1859099"/>
              <a:chExt cx="3320058" cy="784006"/>
            </a:xfrm>
          </p:grpSpPr>
          <p:sp>
            <p:nvSpPr>
              <p:cNvPr id="23" name="文本框 48"/>
              <p:cNvSpPr txBox="1"/>
              <p:nvPr/>
            </p:nvSpPr>
            <p:spPr>
              <a:xfrm>
                <a:off x="283295" y="2165474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决定从细胞状态中丢弃什么信息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51866" y="185909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r" defTabSz="913765">
                  <a:spcBef>
                    <a:spcPct val="0"/>
                  </a:spcBef>
                  <a:defRPr/>
                </a:pPr>
                <a:r>
                  <a:rPr lang="zh-CN" altLang="en-US" sz="2000" b="1" dirty="0" smtClean="0">
                    <a:solidFill>
                      <a:srgbClr val="1F608B"/>
                    </a:solidFill>
                    <a:cs typeface="+mn-ea"/>
                    <a:sym typeface="+mn-lt"/>
                  </a:rPr>
                  <a:t>忘记门层</a:t>
                </a:r>
                <a:endParaRPr lang="zh-CN" altLang="en-US" sz="2000" b="1" dirty="0">
                  <a:solidFill>
                    <a:srgbClr val="1F608B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244149" y="2931104"/>
              <a:ext cx="3383340" cy="679285"/>
              <a:chOff x="235014" y="1883868"/>
              <a:chExt cx="4315913" cy="679285"/>
            </a:xfrm>
          </p:grpSpPr>
          <p:sp>
            <p:nvSpPr>
              <p:cNvPr id="21" name="文本框 51"/>
              <p:cNvSpPr txBox="1"/>
              <p:nvPr/>
            </p:nvSpPr>
            <p:spPr>
              <a:xfrm>
                <a:off x="235014" y="2085522"/>
                <a:ext cx="4315913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决定什么值更新</a:t>
                </a:r>
                <a:r>
                  <a:rPr lang="en-US" altLang="zh-CN" sz="1400" dirty="0" smtClean="0">
                    <a:cs typeface="+mn-ea"/>
                    <a:sym typeface="+mn-lt"/>
                  </a:rPr>
                  <a:t>+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创建一个新的候选值向量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35015" y="1883868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zh-CN" altLang="en-US" sz="2000" b="1" dirty="0" smtClean="0">
                    <a:solidFill>
                      <a:srgbClr val="8FADC3"/>
                    </a:solidFill>
                    <a:cs typeface="+mn-ea"/>
                    <a:sym typeface="+mn-lt"/>
                  </a:rPr>
                  <a:t>输入门层</a:t>
                </a:r>
                <a:r>
                  <a:rPr lang="en-US" altLang="zh-CN" sz="2000" b="1" dirty="0" smtClean="0">
                    <a:solidFill>
                      <a:srgbClr val="8FADC3"/>
                    </a:solidFill>
                    <a:cs typeface="+mn-ea"/>
                    <a:sym typeface="+mn-lt"/>
                  </a:rPr>
                  <a:t>+</a:t>
                </a:r>
                <a:r>
                  <a:rPr lang="en-US" altLang="zh-CN" sz="2000" b="1" dirty="0" err="1" smtClean="0">
                    <a:solidFill>
                      <a:srgbClr val="8FADC3"/>
                    </a:solidFill>
                    <a:cs typeface="+mn-ea"/>
                    <a:sym typeface="+mn-lt"/>
                  </a:rPr>
                  <a:t>tanh</a:t>
                </a:r>
                <a:r>
                  <a:rPr lang="zh-CN" altLang="en-US" sz="2000" b="1" dirty="0" smtClean="0">
                    <a:solidFill>
                      <a:srgbClr val="8FADC3"/>
                    </a:solidFill>
                    <a:cs typeface="+mn-ea"/>
                    <a:sym typeface="+mn-lt"/>
                  </a:rPr>
                  <a:t>层 </a:t>
                </a:r>
                <a:endParaRPr lang="zh-CN" altLang="en-US" sz="2000" b="1" dirty="0">
                  <a:solidFill>
                    <a:srgbClr val="8FADC3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257360" y="5087635"/>
              <a:ext cx="3678536" cy="832132"/>
              <a:chOff x="251866" y="1988839"/>
              <a:chExt cx="4692476" cy="832132"/>
            </a:xfrm>
          </p:grpSpPr>
          <p:sp>
            <p:nvSpPr>
              <p:cNvPr id="19" name="文本框 54"/>
              <p:cNvSpPr txBox="1"/>
              <p:nvPr/>
            </p:nvSpPr>
            <p:spPr>
              <a:xfrm>
                <a:off x="251866" y="2343340"/>
                <a:ext cx="4692476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通过</a:t>
                </a:r>
                <a:r>
                  <a:rPr lang="en-US" altLang="zh-CN" sz="1400" dirty="0" err="1" smtClean="0">
                    <a:cs typeface="+mn-ea"/>
                    <a:sym typeface="+mn-lt"/>
                  </a:rPr>
                  <a:t>tanh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进行处理，并与</a:t>
                </a:r>
                <a:r>
                  <a:rPr lang="en-US" altLang="zh-CN" sz="1400" dirty="0" smtClean="0">
                    <a:cs typeface="+mn-ea"/>
                    <a:sym typeface="+mn-lt"/>
                  </a:rPr>
                  <a:t>sigmoid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门输出相乘，最终输出信息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rgbClr val="4098D4"/>
                    </a:solidFill>
                    <a:cs typeface="+mn-ea"/>
                    <a:sym typeface="+mn-lt"/>
                  </a:rPr>
                  <a:t>输出信息</a:t>
                </a:r>
                <a:endParaRPr lang="zh-CN" altLang="en-US" sz="2000" b="1" dirty="0">
                  <a:solidFill>
                    <a:srgbClr val="4098D4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2" name="图片 6" descr="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56" y="1224832"/>
            <a:ext cx="5161761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7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35" y="1080453"/>
            <a:ext cx="5138965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图片 8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55" y="3525851"/>
            <a:ext cx="4835019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9" descr="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7" y="3525851"/>
            <a:ext cx="4957763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cs typeface="+mn-ea"/>
                  <a:sym typeface="+mn-lt"/>
                </a:rPr>
                <a:t>LSTM</a:t>
              </a:r>
              <a:r>
                <a:rPr lang="zh-CN" altLang="en-US" sz="2400" spc="600" dirty="0">
                  <a:ea typeface="宋体" panose="02010600030101010101" pitchFamily="2" charset="-122"/>
                  <a:cs typeface="+mn-ea"/>
                  <a:sym typeface="+mn-lt"/>
                </a:rPr>
                <a:t>网络案例</a:t>
              </a:r>
              <a:endParaRPr lang="zh-CN" altLang="en-US" sz="2400" spc="600" dirty="0"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88216c01-8cbc-4591-9b0f-de391bfde3cb"/>
          <p:cNvGrpSpPr>
            <a:grpSpLocks noChangeAspect="1"/>
          </p:cNvGrpSpPr>
          <p:nvPr/>
        </p:nvGrpSpPr>
        <p:grpSpPr>
          <a:xfrm>
            <a:off x="767407" y="1412776"/>
            <a:ext cx="10804055" cy="4535610"/>
            <a:chOff x="767408" y="1412776"/>
            <a:chExt cx="10804053" cy="4535609"/>
          </a:xfrm>
        </p:grpSpPr>
        <p:grpSp>
          <p:nvGrpSpPr>
            <p:cNvPr id="6" name="组合 5"/>
            <p:cNvGrpSpPr/>
            <p:nvPr/>
          </p:nvGrpSpPr>
          <p:grpSpPr>
            <a:xfrm>
              <a:off x="767408" y="1412776"/>
              <a:ext cx="4828920" cy="4535609"/>
              <a:chOff x="6581" y="980439"/>
              <a:chExt cx="6013003" cy="5647772"/>
            </a:xfrm>
          </p:grpSpPr>
          <p:sp>
            <p:nvSpPr>
              <p:cNvPr id="14" name="弧形 13"/>
              <p:cNvSpPr/>
              <p:nvPr/>
            </p:nvSpPr>
            <p:spPr>
              <a:xfrm>
                <a:off x="1092572" y="2066431"/>
                <a:ext cx="3475787" cy="3475788"/>
              </a:xfrm>
              <a:prstGeom prst="arc">
                <a:avLst>
                  <a:gd name="adj1" fmla="val 21244691"/>
                  <a:gd name="adj2" fmla="val 15268458"/>
                </a:avLst>
              </a:prstGeom>
              <a:ln w="73025" cap="rnd">
                <a:solidFill>
                  <a:schemeClr val="accent1">
                    <a:shade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796375" y="2770233"/>
                <a:ext cx="2068186" cy="2068186"/>
              </a:xfrm>
              <a:prstGeom prst="ellipse">
                <a:avLst/>
              </a:prstGeom>
              <a:blipFill>
                <a:blip r:embed="rId1"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弧形 15"/>
              <p:cNvSpPr/>
              <p:nvPr/>
            </p:nvSpPr>
            <p:spPr>
              <a:xfrm>
                <a:off x="632483" y="1606343"/>
                <a:ext cx="4395965" cy="4395964"/>
              </a:xfrm>
              <a:prstGeom prst="arc">
                <a:avLst>
                  <a:gd name="adj1" fmla="val 11926710"/>
                  <a:gd name="adj2" fmla="val 1730256"/>
                </a:avLst>
              </a:prstGeom>
              <a:ln w="73025" cap="rnd">
                <a:solidFill>
                  <a:schemeClr val="accent1">
                    <a:shade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36201" y="1987192"/>
                <a:ext cx="695337" cy="6953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任意多边形: 形状 36"/>
              <p:cNvSpPr/>
              <p:nvPr/>
            </p:nvSpPr>
            <p:spPr bwMode="auto">
              <a:xfrm>
                <a:off x="4256136" y="2201638"/>
                <a:ext cx="255466" cy="255466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131146" y="4589431"/>
                <a:ext cx="695337" cy="6953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任意多边形: 形状 38"/>
              <p:cNvSpPr/>
              <p:nvPr/>
            </p:nvSpPr>
            <p:spPr bwMode="auto">
              <a:xfrm>
                <a:off x="1351081" y="4803877"/>
                <a:ext cx="255466" cy="255466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弧形 20"/>
              <p:cNvSpPr/>
              <p:nvPr/>
            </p:nvSpPr>
            <p:spPr>
              <a:xfrm rot="5400000">
                <a:off x="6580" y="980440"/>
                <a:ext cx="5647772" cy="5647770"/>
              </a:xfrm>
              <a:prstGeom prst="arc">
                <a:avLst>
                  <a:gd name="adj1" fmla="val 11926710"/>
                  <a:gd name="adj2" fmla="val 1730256"/>
                </a:avLst>
              </a:prstGeom>
              <a:ln w="73025" cap="rnd">
                <a:solidFill>
                  <a:schemeClr val="accent1">
                    <a:shade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324247" y="3456656"/>
                <a:ext cx="695337" cy="69533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41"/>
              <p:cNvSpPr/>
              <p:nvPr/>
            </p:nvSpPr>
            <p:spPr bwMode="auto">
              <a:xfrm>
                <a:off x="5544182" y="3671102"/>
                <a:ext cx="255466" cy="255466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587857" y="2616082"/>
              <a:ext cx="5983604" cy="2041853"/>
              <a:chOff x="911745" y="1437214"/>
              <a:chExt cx="4162233" cy="2041853"/>
            </a:xfrm>
          </p:grpSpPr>
          <p:sp>
            <p:nvSpPr>
              <p:cNvPr id="8" name="文本框 16">
                <a:hlinkClick r:id="rId2" tooltip="" action="ppaction://hlinkfile"/>
              </p:cNvPr>
              <p:cNvSpPr txBox="1"/>
              <p:nvPr/>
            </p:nvSpPr>
            <p:spPr>
              <a:xfrm>
                <a:off x="911745" y="1437214"/>
                <a:ext cx="4162233" cy="784860"/>
              </a:xfrm>
              <a:prstGeom prst="rect">
                <a:avLst/>
              </a:prstGeom>
              <a:noFill/>
            </p:spPr>
            <p:txBody>
              <a:bodyPr wrap="square">
                <a:normAutofit fontScale="90000"/>
              </a:bodyPr>
              <a:lstStyle/>
              <a:p>
                <a:pPr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2400" b="1" dirty="0">
                    <a:cs typeface="+mn-ea"/>
                    <a:sym typeface="+mn-lt"/>
                    <a:hlinkClick r:id="rId2" tooltip="" action="ppaction://hlinkfile"/>
                  </a:rPr>
                  <a:t>使用tensorflow的lstm网络进行时间序列预</a:t>
                </a:r>
                <a:r>
                  <a:rPr lang="zh-CN" altLang="en-US" sz="2400" b="1" dirty="0">
                    <a:cs typeface="+mn-ea"/>
                    <a:sym typeface="+mn-lt"/>
                    <a:hlinkClick r:id="rId2" tooltip="" action="ppaction://hlinkfile"/>
                  </a:rPr>
                  <a:t>测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  <p:sp>
            <p:nvSpPr>
              <p:cNvPr id="13" name="文本框 18"/>
              <p:cNvSpPr txBox="1"/>
              <p:nvPr/>
            </p:nvSpPr>
            <p:spPr>
              <a:xfrm>
                <a:off x="1660885" y="2648070"/>
                <a:ext cx="2664494" cy="830997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2" name="文本框 16">
                <a:hlinkClick r:id="rId3" tooltip="" action="ppaction://hlinkfile"/>
              </p:cNvPr>
              <p:cNvSpPr txBox="1"/>
              <p:nvPr/>
            </p:nvSpPr>
            <p:spPr>
              <a:xfrm>
                <a:off x="911745" y="1437214"/>
                <a:ext cx="4162233" cy="784860"/>
              </a:xfrm>
              <a:prstGeom prst="rect">
                <a:avLst/>
              </a:prstGeom>
              <a:noFill/>
            </p:spPr>
            <p:txBody>
              <a:bodyPr wrap="square">
                <a:normAutofit fontScale="90000"/>
              </a:bodyPr>
              <a:p>
                <a:pPr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2400" b="1" dirty="0">
                    <a:cs typeface="+mn-ea"/>
                    <a:sym typeface="+mn-lt"/>
                    <a:hlinkClick r:id="rId2" action="ppaction://hlinkfile"/>
                  </a:rPr>
                  <a:t>使用tensorflow的lstm网络进行时间序列预测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42648"/>
            <a:ext cx="6258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spc="600" dirty="0">
                <a:cs typeface="+mn-ea"/>
                <a:sym typeface="+mn-lt"/>
              </a:rPr>
              <a:t>谢谢</a:t>
            </a:r>
            <a:endParaRPr lang="zh-CN" altLang="en-US" sz="4800" spc="6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/>
        <a:ea typeface="锐字工房云字库细圆GBK"/>
        <a:cs typeface=""/>
      </a:majorFont>
      <a:minorFont>
        <a:latin typeface="微软雅黑 Light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WPS 演示</Application>
  <PresentationFormat>自定义</PresentationFormat>
  <Paragraphs>73</Paragraphs>
  <Slides>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 Light</vt:lpstr>
      <vt:lpstr>黑体</vt:lpstr>
      <vt:lpstr>锐字工房云字库细圆GBK</vt:lpstr>
      <vt:lpstr>Latha</vt:lpstr>
      <vt:lpstr>微软雅黑</vt:lpstr>
      <vt:lpstr>Arial Unicode MS</vt:lpstr>
      <vt:lpstr>等线</vt:lpstr>
      <vt:lpstr>华文细黑</vt:lpstr>
      <vt:lpstr>Arial Narrow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airchina</cp:lastModifiedBy>
  <cp:revision>40</cp:revision>
  <dcterms:created xsi:type="dcterms:W3CDTF">2017-07-24T17:10:00Z</dcterms:created>
  <dcterms:modified xsi:type="dcterms:W3CDTF">2018-06-09T11:40:26Z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  <property fmtid="{D5CDD505-2E9C-101B-9397-08002B2CF9AE}" pid="3" name="KSORubyTemplateID">
    <vt:lpwstr>2</vt:lpwstr>
  </property>
</Properties>
</file>