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13"/>
  </p:notesMasterIdLst>
  <p:handoutMasterIdLst>
    <p:handoutMasterId r:id="rId14"/>
  </p:handoutMasterIdLst>
  <p:sldIdLst>
    <p:sldId id="294" r:id="rId2"/>
    <p:sldId id="666" r:id="rId3"/>
    <p:sldId id="667" r:id="rId4"/>
    <p:sldId id="711" r:id="rId5"/>
    <p:sldId id="712" r:id="rId6"/>
    <p:sldId id="713" r:id="rId7"/>
    <p:sldId id="730" r:id="rId8"/>
    <p:sldId id="714" r:id="rId9"/>
    <p:sldId id="731" r:id="rId10"/>
    <p:sldId id="732" r:id="rId11"/>
    <p:sldId id="6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 DN" initials="HD" lastIdx="3" clrIdx="0">
    <p:extLst>
      <p:ext uri="{19B8F6BF-5375-455C-9EA6-DF929625EA0E}">
        <p15:presenceInfo xmlns:p15="http://schemas.microsoft.com/office/powerpoint/2012/main" userId="eb798e45c24b98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654"/>
    <a:srgbClr val="DD4050"/>
    <a:srgbClr val="00FF00"/>
    <a:srgbClr val="4472C4"/>
    <a:srgbClr val="880649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6" autoAdjust="0"/>
    <p:restoredTop sz="75676" autoAdjust="0"/>
  </p:normalViewPr>
  <p:slideViewPr>
    <p:cSldViewPr snapToGrid="0" snapToObjects="1">
      <p:cViewPr varScale="1">
        <p:scale>
          <a:sx n="83" d="100"/>
          <a:sy n="83" d="100"/>
        </p:scale>
        <p:origin x="159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82327B7-E1CB-447D-8E4E-EE81B88063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论文分享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DF85F3-F42A-4B96-BF5A-A59C578357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61E31-0283-4727-A979-2F72A6A7BB90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540AC3-B1B9-4C6F-9227-489BE93AC8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63F2C7-3760-4CD6-AB0E-427732A8A1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DFFA3-CE75-47B6-B218-2D5C6AEA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62604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论文分享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FD7F-B53C-DD40-94C2-EFE596B8998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8C9A2-D83C-7B4A-8C34-9D68CDB6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666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论文分享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C9A2-D83C-7B4A-8C34-9D68CDB625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37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蠕虫病毒，是一种通过自我复制来在网络，多台设备之间传播的有害计算机程序。特点不需要交互。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论文分享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C9A2-D83C-7B4A-8C34-9D68CDB625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14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我的报告由五个部分组成，首先是介绍这篇论文的研究背景，然后是</a:t>
            </a:r>
            <a:r>
              <a:rPr lang="en-US" altLang="zh-CN" dirty="0" err="1"/>
              <a:t>TaintScope</a:t>
            </a:r>
            <a:r>
              <a:rPr lang="zh-CN" altLang="en-US" dirty="0"/>
              <a:t>的系统设计与实现。。。。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论文分享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C9A2-D83C-7B4A-8C34-9D68CDB625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56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/>
              <a:t>需要特别注意的是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论文分享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C9A2-D83C-7B4A-8C34-9D68CDB625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6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蠕虫病毒，是一种通过自我复制来在网络，多台设备之间传播的有害计算机程序。特点不需要交互。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论文分享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C9A2-D83C-7B4A-8C34-9D68CDB625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2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蠕虫病毒，是一种通过自我复制来在网络，多台设备之间传播的有害计算机程序。特点不需要交互。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论文分享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C9A2-D83C-7B4A-8C34-9D68CDB625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5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蠕虫病毒，是一种通过自我复制来在网络，多台设备之间传播的有害计算机程序。特点不需要交互。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论文分享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C9A2-D83C-7B4A-8C34-9D68CDB625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09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蠕虫病毒，是一种通过自我复制来在网络，多台设备之间传播的有害计算机程序。特点不需要交互。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论文分享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C9A2-D83C-7B4A-8C34-9D68CDB625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6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蠕虫病毒，是一种通过自我复制来在网络，多台设备之间传播的有害计算机程序。特点不需要交互。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论文分享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C9A2-D83C-7B4A-8C34-9D68CDB625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09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蠕虫病毒，是一种通过自我复制来在网络，多台设备之间传播的有害计算机程序。特点不需要交互。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论文分享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C9A2-D83C-7B4A-8C34-9D68CDB625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6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D35-301E-2E45-9F04-2CE9A32E523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25E-4526-C344-9B7E-1FA0D26FE5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8AA7455-B2B2-8488-6293-D1A3319B996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365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恶意软件的检测与逃逸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D35-301E-2E45-9F04-2CE9A32E523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25E-4526-C344-9B7E-1FA0D26F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0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D35-301E-2E45-9F04-2CE9A32E523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25E-4526-C344-9B7E-1FA0D26F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9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D35-301E-2E45-9F04-2CE9A32E523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25E-4526-C344-9B7E-1FA0D26FE5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EDE0FE9-251B-E89E-73A8-E83242553232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365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恶意软件分类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3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D35-301E-2E45-9F04-2CE9A32E523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25E-4526-C344-9B7E-1FA0D26F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7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D35-301E-2E45-9F04-2CE9A32E523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25E-4526-C344-9B7E-1FA0D26FE5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2A5563B-C320-C2D8-BB8A-A0A139CB25C4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365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恶意软件分类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9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D35-301E-2E45-9F04-2CE9A32E523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25E-4526-C344-9B7E-1FA0D26F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D35-301E-2E45-9F04-2CE9A32E523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25E-4526-C344-9B7E-1FA0D26F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D35-301E-2E45-9F04-2CE9A32E523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25E-4526-C344-9B7E-1FA0D26F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D35-301E-2E45-9F04-2CE9A32E523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25E-4526-C344-9B7E-1FA0D26F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D35-301E-2E45-9F04-2CE9A32E523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D25E-4526-C344-9B7E-1FA0D26F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7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4D35-301E-2E45-9F04-2CE9A32E523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4D25E-4526-C344-9B7E-1FA0D26F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7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CFFC-23E2-01FF-82CF-27B52A6F8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3730" y="1174173"/>
            <a:ext cx="6624538" cy="238760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CN" altLang="en-US" sz="4400" b="1" dirty="0">
                <a:ea typeface="Fira Code" pitchFamily="1" charset="0"/>
                <a:cs typeface="Fira Code" pitchFamily="1" charset="0"/>
              </a:rPr>
              <a:t>恶意软件分类</a:t>
            </a:r>
            <a:endParaRPr lang="en-US" sz="4400" b="1" dirty="0">
              <a:ea typeface="Fira Code" pitchFamily="1" charset="0"/>
              <a:cs typeface="Fira Code" pitchFamily="1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4B930D-A618-4FE6-9545-046B2AF61561}"/>
              </a:ext>
            </a:extLst>
          </p:cNvPr>
          <p:cNvSpPr txBox="1"/>
          <p:nvPr/>
        </p:nvSpPr>
        <p:spPr>
          <a:xfrm>
            <a:off x="1806101" y="4050693"/>
            <a:ext cx="85797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汇报人：何东楠</a:t>
            </a:r>
            <a:endParaRPr lang="en-US" altLang="zh-CN" sz="2400" dirty="0"/>
          </a:p>
          <a:p>
            <a:pPr algn="ctr"/>
            <a:r>
              <a:rPr lang="zh-CN" altLang="en-US" sz="2400" dirty="0"/>
              <a:t>    时间：</a:t>
            </a:r>
            <a:r>
              <a:rPr lang="en-US" altLang="zh-CN" sz="2400" dirty="0"/>
              <a:t>2024/06/03</a:t>
            </a:r>
          </a:p>
        </p:txBody>
      </p:sp>
    </p:spTree>
    <p:extLst>
      <p:ext uri="{BB962C8B-B14F-4D97-AF65-F5344CB8AC3E}">
        <p14:creationId xmlns:p14="http://schemas.microsoft.com/office/powerpoint/2010/main" val="33621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74743-D20E-4A81-824F-43E7CA22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实验结果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E24223-60FD-DDDE-B182-65452DDDB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994"/>
            <a:ext cx="22442" cy="18721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BD5A97-7EF5-4AF3-C97F-BC31A391F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42" y="1323993"/>
            <a:ext cx="11752162" cy="553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9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C8A270D-B2AB-47BB-B06D-5B07BB67C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67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2FC77-06E2-4631-A409-15FE8520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2FB50-A9C9-40CE-B05F-7E16B35F7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背景介绍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特征提取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模型训练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905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74743-D20E-4A81-824F-43E7CA22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背景介绍：恶意软件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8D941-9BA9-49C1-8693-FCDDDDE3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30" y="1315882"/>
            <a:ext cx="11188881" cy="47476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恶意软件，一般是指通过网络、便携式存储设备等途径散播的，故意对个人电脑、服务器、智能设备、电脑网络等造成隐私或机密资料外泄、系统损害（包括但不限于系统崩溃等）、资料丢失等非使用预期故障及信息安全问题的软件</a:t>
            </a:r>
            <a:r>
              <a:rPr lang="en-US" altLang="zh-CN" sz="2400" dirty="0"/>
              <a:t>[1]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恶意软件对个人、组织甚至国家构成了持续而重大的威胁。最近的统计数据显示，恶意软件每年造成</a:t>
            </a:r>
            <a:r>
              <a:rPr lang="en-US" altLang="zh-CN" sz="2400" dirty="0"/>
              <a:t>1050</a:t>
            </a:r>
            <a:r>
              <a:rPr lang="zh-CN" altLang="en-US" sz="2400" dirty="0"/>
              <a:t>亿美元的经济损失</a:t>
            </a:r>
            <a:r>
              <a:rPr lang="en-US" altLang="zh-CN" sz="2400" dirty="0"/>
              <a:t>[2]</a:t>
            </a:r>
            <a:r>
              <a:rPr lang="zh-CN" altLang="en-US" sz="2400" dirty="0"/>
              <a:t>，在澳大利亚，恶意软件攻击占全国网络攻击的</a:t>
            </a:r>
            <a:r>
              <a:rPr lang="en-US" altLang="zh-CN" sz="2400" dirty="0"/>
              <a:t>80%[3]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恶意软件分类是恶意软件研究的基础工作之一，开展分类工作有利于研究恶意软件之间的共性行为，跟踪恶意软件最新发展动向，研究恶意软件家族变种，监控僵尸网络变化，发现新型恶意软件方面都有重要意义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AE2B4D3F-4DC6-4195-80F7-1EAE201AF307}"/>
                  </a:ext>
                </a:extLst>
              </p:cNvPr>
              <p:cNvSpPr txBox="1"/>
              <p:nvPr/>
            </p:nvSpPr>
            <p:spPr>
              <a:xfrm>
                <a:off x="562130" y="6231265"/>
                <a:ext cx="11452485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𝑊𝑖𝑘𝑖𝑝𝑒𝑑𝑖𝑎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𝑐𝑜𝑛𝑡𝑟𝑖𝑏𝑢𝑡𝑜𝑟𝑠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en-US" altLang="zh-CN" sz="1100" i="0" dirty="0">
                          <a:latin typeface="Cambria Math" panose="02040503050406030204" pitchFamily="18" charset="0"/>
                        </a:rPr>
                        <m:t>Malware</m:t>
                      </m:r>
                      <m:r>
                        <m:rPr>
                          <m:nor/>
                        </m:rPr>
                        <a:rPr lang="en-US" altLang="zh-CN" sz="1100" i="0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𝑊𝑖𝑘𝑖𝑝𝑒𝑑𝑖𝑎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𝐹𝑟𝑒𝑒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𝐸𝑛𝑐𝑦𝑐𝑙𝑜𝑝𝑒𝑑𝑖𝑎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𝑊𝑖𝑘𝑖𝑝𝑒𝑑𝑖𝑎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𝐹𝑟𝑒𝑒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𝐸𝑛𝑐𝑦𝑐𝑙𝑜𝑝𝑒𝑑𝑖𝑎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, 14 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𝑀𝑎𝑦</m:t>
                      </m:r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. 2024.</m:t>
                      </m:r>
                    </m:oMath>
                  </m:oMathPara>
                </a14:m>
                <a:endParaRPr lang="en-US" altLang="zh-CN" sz="11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100" dirty="0"/>
                  <a:t>[2] Cybercrime To Cost The World $10.5 Trillion Annually By 2025. https: //cybersecurityventures.com/cybercrime-damages-6-trillion-by-2021/. 2022.</a:t>
                </a:r>
              </a:p>
              <a:p>
                <a:r>
                  <a:rPr lang="en-US" altLang="zh-CN" sz="1100" dirty="0"/>
                  <a:t>[3] Australian Digital Health Agency. Cyber Security Report 2022. https://www.digitalhealth.gov.au/sites/default/files/documents/cyber-securityreport-2022.pdf. 2022. </a:t>
                </a: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AE2B4D3F-4DC6-4195-80F7-1EAE201AF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30" y="6231265"/>
                <a:ext cx="11452485" cy="600164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32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74743-D20E-4A81-824F-43E7CA22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背景介绍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4F73461-D0B2-8E08-F18C-06EEB722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42" y="1396019"/>
            <a:ext cx="11094741" cy="409038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机器学习在恶意软件检测中的应用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随着机器学习的大规模发展，越来越多工作尝试使用机器学习的方式来学习恶意软件的特征。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基于所使用的特征和模型可以分为以下几类：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二进制语句特征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信息，组成一个特征向量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(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基于指纹图的方法。将二进制程序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每个字节转为像素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，生成灰度指纹图。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(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调用序列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提取特征，比较自然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CFG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提取特征，使用图神经网络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GNNs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来分类。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FE795D-53D6-4E03-237B-710D08FF5FA6}"/>
              </a:ext>
            </a:extLst>
          </p:cNvPr>
          <p:cNvSpPr txBox="1"/>
          <p:nvPr/>
        </p:nvSpPr>
        <p:spPr>
          <a:xfrm>
            <a:off x="562130" y="5961985"/>
            <a:ext cx="114524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[1] T. Abou-</a:t>
            </a:r>
            <a:r>
              <a:rPr lang="en-US" altLang="zh-CN" sz="1100" dirty="0" err="1"/>
              <a:t>Assaleh</a:t>
            </a:r>
            <a:r>
              <a:rPr lang="en-US" altLang="zh-CN" sz="1100" dirty="0"/>
              <a:t>, et al. N-gram-based detection of new malicious code. Proceedings of the 28th Annual International Computer Software and Applications Conference, 2004.</a:t>
            </a:r>
          </a:p>
          <a:p>
            <a:r>
              <a:rPr lang="en-US" altLang="zh-CN" sz="1100" dirty="0"/>
              <a:t>[2] Nataraj, Lakshmanan et al. “Malware images: visualization and automatic classification.” Visualization for Computer Security (2011).</a:t>
            </a:r>
            <a:endParaRPr lang="en-US" altLang="zh-CN" sz="1100" i="1" dirty="0">
              <a:latin typeface="Cambria Math" panose="02040503050406030204" pitchFamily="18" charset="0"/>
            </a:endParaRPr>
          </a:p>
          <a:p>
            <a:r>
              <a:rPr lang="en-US" altLang="zh-CN" sz="1100" dirty="0"/>
              <a:t>[3] Zhang Z, Qi P, Wang W. Dynamic malware analysis with feature engineering and feature learning[C]. Proceedings of the AAAI Conference on Artificial Intelligence. 2020.</a:t>
            </a:r>
          </a:p>
          <a:p>
            <a:r>
              <a:rPr lang="en-US" altLang="zh-CN" sz="1100" dirty="0"/>
              <a:t>[4] Ling X, Wu L, Deng W, et al. </a:t>
            </a:r>
            <a:r>
              <a:rPr lang="en-US" altLang="zh-CN" sz="1100" dirty="0" err="1"/>
              <a:t>MalGraph</a:t>
            </a:r>
            <a:r>
              <a:rPr lang="en-US" altLang="zh-CN" sz="1100" dirty="0"/>
              <a:t>: Hierarchical Graph Neural Networks for Robust Windows Malware Detection[J]. 2022</a:t>
            </a:r>
          </a:p>
        </p:txBody>
      </p:sp>
    </p:spTree>
    <p:extLst>
      <p:ext uri="{BB962C8B-B14F-4D97-AF65-F5344CB8AC3E}">
        <p14:creationId xmlns:p14="http://schemas.microsoft.com/office/powerpoint/2010/main" val="140809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74743-D20E-4A81-824F-43E7CA22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特征提取</a:t>
            </a:r>
            <a:r>
              <a:rPr lang="en-US" altLang="zh-CN" sz="3600" dirty="0"/>
              <a:t>——</a:t>
            </a:r>
            <a:r>
              <a:rPr lang="zh-CN" altLang="en-US" sz="3600" dirty="0"/>
              <a:t>灰度指纹图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4F73461-D0B2-8E08-F18C-06EEB722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43" y="1396018"/>
            <a:ext cx="10890354" cy="17049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Malware Images: Visualization and Automatic Classification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该方法最早在</a:t>
            </a:r>
            <a:r>
              <a:rPr lang="en-US" altLang="zh-CN" sz="2400" dirty="0"/>
              <a:t>2011</a:t>
            </a:r>
            <a:r>
              <a:rPr lang="zh-CN" altLang="en-US" sz="2400" dirty="0"/>
              <a:t>年</a:t>
            </a:r>
            <a:r>
              <a:rPr lang="en-US" altLang="zh-CN" sz="2400" dirty="0" err="1"/>
              <a:t>VizSec</a:t>
            </a:r>
            <a:r>
              <a:rPr lang="zh-CN" altLang="en-US" sz="2400" dirty="0"/>
              <a:t>会议上提出，其将二进制程序中每个字节转化为一个像素，接着构建成一张灰度图，将该图像作为特征进行分类。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C23D88-B3C3-6274-9D28-87CDCD13F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91" y="2953560"/>
            <a:ext cx="3444433" cy="38468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FAE9A5-BC19-6511-143B-383DD55C3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641" y="3695219"/>
            <a:ext cx="8336174" cy="223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7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74743-D20E-4A81-824F-43E7CA22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特征提取</a:t>
            </a:r>
            <a:r>
              <a:rPr lang="en-US" altLang="zh-CN" sz="3600" dirty="0"/>
              <a:t>——N-gram</a:t>
            </a:r>
            <a:endParaRPr lang="zh-CN" altLang="en-US" sz="36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4F73461-D0B2-8E08-F18C-06EEB722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43" y="1396018"/>
            <a:ext cx="10890354" cy="25393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Unknown </a:t>
            </a:r>
            <a:r>
              <a:rPr lang="en-US" altLang="zh-CN" sz="2400" dirty="0" err="1"/>
              <a:t>Malcode</a:t>
            </a:r>
            <a:r>
              <a:rPr lang="en-US" altLang="zh-CN" sz="2400" dirty="0"/>
              <a:t> Detection Using OPCODE Representation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N-gram</a:t>
            </a:r>
            <a:r>
              <a:rPr lang="zh-CN" altLang="en-US" sz="2400" dirty="0"/>
              <a:t>是一个统计语言模型的概念，用于自然语言处理和文本分析，其是从给定的文本中连续提取的</a:t>
            </a:r>
            <a:r>
              <a:rPr lang="en-US" altLang="zh-CN" sz="2400" dirty="0"/>
              <a:t>n</a:t>
            </a:r>
            <a:r>
              <a:rPr lang="zh-CN" altLang="en-US" sz="2400" dirty="0"/>
              <a:t>个词语或字符序列。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en-US" altLang="zh-CN" sz="2400" dirty="0"/>
              <a:t>N-gram</a:t>
            </a:r>
            <a:r>
              <a:rPr lang="zh-CN" altLang="en-US" sz="2400" dirty="0"/>
              <a:t>这个概念延伸到二进制程序语言中则为连续</a:t>
            </a:r>
            <a:r>
              <a:rPr lang="en-US" altLang="zh-CN" sz="2400" dirty="0"/>
              <a:t>N</a:t>
            </a:r>
            <a:r>
              <a:rPr lang="zh-CN" altLang="en-US" sz="2400" dirty="0"/>
              <a:t>条汇编指令的</a:t>
            </a:r>
            <a:r>
              <a:rPr lang="en-US" altLang="zh-CN" sz="2400" dirty="0" err="1"/>
              <a:t>ByteCode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OpCode</a:t>
            </a:r>
            <a:r>
              <a:rPr lang="zh-CN" altLang="en-US" sz="2400" dirty="0"/>
              <a:t>，根据论文的实验使用</a:t>
            </a:r>
            <a:r>
              <a:rPr lang="en-US" altLang="zh-CN" sz="2400" dirty="0" err="1"/>
              <a:t>OpCode</a:t>
            </a:r>
            <a:r>
              <a:rPr lang="zh-CN" altLang="en-US" sz="2400" dirty="0"/>
              <a:t>更加合适。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32E774-D444-F4F9-62A7-4C88F222C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840"/>
          <a:stretch/>
        </p:blipFill>
        <p:spPr>
          <a:xfrm>
            <a:off x="372952" y="4124826"/>
            <a:ext cx="4771727" cy="8414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03A1BD5-40EE-9989-457D-7B62EB5079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630"/>
          <a:stretch/>
        </p:blipFill>
        <p:spPr>
          <a:xfrm>
            <a:off x="6338989" y="3784222"/>
            <a:ext cx="5596472" cy="1985258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9390CF3-E57B-694E-AA6B-FBEF041C0DFD}"/>
              </a:ext>
            </a:extLst>
          </p:cNvPr>
          <p:cNvCxnSpPr/>
          <p:nvPr/>
        </p:nvCxnSpPr>
        <p:spPr>
          <a:xfrm>
            <a:off x="5405377" y="4545555"/>
            <a:ext cx="6906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44-6859-68DE-F917-D3FA8DDD2515}"/>
              </a:ext>
            </a:extLst>
          </p:cNvPr>
          <p:cNvSpPr txBox="1"/>
          <p:nvPr/>
        </p:nvSpPr>
        <p:spPr>
          <a:xfrm>
            <a:off x="5275027" y="4134163"/>
            <a:ext cx="951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/>
              <a:t>反汇编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0A63D4-3ADA-7AF5-E79D-BE528626A834}"/>
              </a:ext>
            </a:extLst>
          </p:cNvPr>
          <p:cNvSpPr txBox="1"/>
          <p:nvPr/>
        </p:nvSpPr>
        <p:spPr>
          <a:xfrm>
            <a:off x="1762842" y="5461982"/>
            <a:ext cx="1991945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&lt;push, call, lea&gt;</a:t>
            </a:r>
          </a:p>
          <a:p>
            <a:r>
              <a:rPr lang="en-US" altLang="zh-CN" b="1" dirty="0"/>
              <a:t>&lt;call, lea, mov&gt;</a:t>
            </a:r>
          </a:p>
          <a:p>
            <a:r>
              <a:rPr lang="en-US" altLang="zh-CN" b="1" dirty="0"/>
              <a:t>&lt;lea, mov, call&gt;</a:t>
            </a:r>
          </a:p>
          <a:p>
            <a:r>
              <a:rPr lang="en-US" altLang="zh-CN" b="1" dirty="0"/>
              <a:t>&lt;mov, call, push&gt;</a:t>
            </a:r>
            <a:endParaRPr lang="zh-CN" altLang="en-US" b="1" dirty="0"/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1FB78B4B-0C26-9949-1052-7C7D313169F9}"/>
              </a:ext>
            </a:extLst>
          </p:cNvPr>
          <p:cNvCxnSpPr>
            <a:stCxn id="4" idx="2"/>
            <a:endCxn id="13" idx="3"/>
          </p:cNvCxnSpPr>
          <p:nvPr/>
        </p:nvCxnSpPr>
        <p:spPr>
          <a:xfrm rot="5400000">
            <a:off x="6299673" y="3224594"/>
            <a:ext cx="292667" cy="538243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9361A40-8F61-1BF4-7695-A660FEBD70B8}"/>
              </a:ext>
            </a:extLst>
          </p:cNvPr>
          <p:cNvSpPr txBox="1"/>
          <p:nvPr/>
        </p:nvSpPr>
        <p:spPr>
          <a:xfrm>
            <a:off x="5387668" y="6079849"/>
            <a:ext cx="951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3-gram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8073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74743-D20E-4A81-824F-43E7CA22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特征提取</a:t>
            </a:r>
            <a:r>
              <a:rPr lang="en-US" altLang="zh-CN" sz="3600" dirty="0"/>
              <a:t>——N-gram</a:t>
            </a:r>
            <a:endParaRPr lang="zh-CN" altLang="en-US" sz="36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4F73461-D0B2-8E08-F18C-06EEB722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43" y="1396018"/>
            <a:ext cx="10890354" cy="15902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Unknown </a:t>
            </a:r>
            <a:r>
              <a:rPr lang="en-US" altLang="zh-CN" sz="2400" dirty="0" err="1"/>
              <a:t>Malcode</a:t>
            </a:r>
            <a:r>
              <a:rPr lang="en-US" altLang="zh-CN" sz="2400" dirty="0"/>
              <a:t> Detection Using OPCODE Representation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IDA-Pro</a:t>
            </a:r>
            <a:r>
              <a:rPr lang="zh-CN" altLang="en-US" sz="2400" dirty="0"/>
              <a:t>进行反汇编，用</a:t>
            </a:r>
            <a:r>
              <a:rPr lang="en-US" altLang="zh-CN" sz="2400" dirty="0" err="1"/>
              <a:t>idapython</a:t>
            </a:r>
            <a:r>
              <a:rPr lang="zh-CN" altLang="en-US" sz="2400" dirty="0"/>
              <a:t>对每个二进制文件生成反汇编代码，接着通过简单的文本处理提取</a:t>
            </a:r>
            <a:r>
              <a:rPr lang="en-US" altLang="zh-CN" sz="2400" dirty="0"/>
              <a:t>N-gram</a:t>
            </a:r>
            <a:r>
              <a:rPr lang="zh-CN" altLang="en-US" sz="2400" dirty="0"/>
              <a:t>特征。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ED1BFD-60E8-33FA-2E52-EEAC7FD06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145" y="2986268"/>
            <a:ext cx="7359709" cy="361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4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74743-D20E-4A81-824F-43E7CA22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模型训练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4F73461-D0B2-8E08-F18C-06EEB722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43" y="1396018"/>
            <a:ext cx="10890354" cy="428715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训练数据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恶意样本数据集来自</a:t>
            </a:r>
            <a:r>
              <a:rPr lang="en-US" altLang="zh-CN" sz="2400" dirty="0"/>
              <a:t>Microsoft Malware Classification Challenge[1]</a:t>
            </a:r>
            <a:r>
              <a:rPr lang="zh-CN" altLang="en-US" sz="2400" dirty="0"/>
              <a:t>，其中包括已经标注好的共</a:t>
            </a:r>
            <a:r>
              <a:rPr lang="en-US" altLang="zh-CN" sz="2400" dirty="0"/>
              <a:t>10868</a:t>
            </a:r>
            <a:r>
              <a:rPr lang="zh-CN" altLang="en-US" sz="2400" dirty="0"/>
              <a:t>个恶意样本（共</a:t>
            </a:r>
            <a:r>
              <a:rPr lang="en-US" altLang="zh-CN" sz="2400" dirty="0"/>
              <a:t>152G</a:t>
            </a:r>
            <a:r>
              <a:rPr lang="zh-CN" altLang="en-US" sz="2400" dirty="0"/>
              <a:t>），一共分为</a:t>
            </a:r>
            <a:r>
              <a:rPr lang="en-US" altLang="zh-CN" sz="2400" dirty="0"/>
              <a:t>9</a:t>
            </a:r>
            <a:r>
              <a:rPr lang="zh-CN" altLang="en-US" sz="2400" dirty="0"/>
              <a:t>类</a:t>
            </a:r>
            <a:r>
              <a:rPr lang="en-US" altLang="zh-CN" sz="2400" dirty="0" err="1"/>
              <a:t>Ramnit</a:t>
            </a:r>
            <a:r>
              <a:rPr lang="en-US" altLang="zh-CN" sz="2400" dirty="0"/>
              <a:t>, Lollipop, Kelihos_ver3, </a:t>
            </a:r>
            <a:r>
              <a:rPr lang="en-US" altLang="zh-CN" sz="2400" dirty="0" err="1"/>
              <a:t>Vundo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Simda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Tracur</a:t>
            </a:r>
            <a:r>
              <a:rPr lang="en-US" altLang="zh-CN" sz="2400" dirty="0"/>
              <a:t>, Kelihos_ver1, </a:t>
            </a:r>
            <a:r>
              <a:rPr lang="en-US" altLang="zh-CN" sz="2400" dirty="0" err="1"/>
              <a:t>Obfuscator.ACY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Gatak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处于时间考虑，从</a:t>
            </a:r>
            <a:r>
              <a:rPr lang="en-US" altLang="zh-CN" sz="2400" dirty="0"/>
              <a:t>9</a:t>
            </a:r>
            <a:r>
              <a:rPr lang="zh-CN" altLang="en-US" sz="2400" dirty="0"/>
              <a:t>个家族中各随机采样了</a:t>
            </a:r>
            <a:r>
              <a:rPr lang="en-US" altLang="zh-CN" sz="2400" dirty="0"/>
              <a:t>100</a:t>
            </a:r>
            <a:r>
              <a:rPr lang="zh-CN" altLang="en-US" sz="2400" dirty="0"/>
              <a:t>个样本组成训练数据。</a:t>
            </a:r>
            <a:endParaRPr lang="en-US" altLang="zh-CN" sz="24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模型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直接使用随机森林模型进行多分类。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CAFC2F-34B3-D794-7D9E-9F9CC62B19E9}"/>
              </a:ext>
            </a:extLst>
          </p:cNvPr>
          <p:cNvSpPr txBox="1"/>
          <p:nvPr/>
        </p:nvSpPr>
        <p:spPr>
          <a:xfrm>
            <a:off x="562130" y="6231265"/>
            <a:ext cx="114524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[1] </a:t>
            </a:r>
            <a:r>
              <a:rPr lang="en-US" altLang="zh-CN" sz="1100" dirty="0" err="1"/>
              <a:t>Royi</a:t>
            </a:r>
            <a:r>
              <a:rPr lang="en-US" altLang="zh-CN" sz="1100" dirty="0"/>
              <a:t> Ronen, et al. Microsoft Malware Classification Challenge. https://arxiv.org/abs/1802.10135. 2018.</a:t>
            </a:r>
          </a:p>
        </p:txBody>
      </p:sp>
    </p:spTree>
    <p:extLst>
      <p:ext uri="{BB962C8B-B14F-4D97-AF65-F5344CB8AC3E}">
        <p14:creationId xmlns:p14="http://schemas.microsoft.com/office/powerpoint/2010/main" val="81669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74743-D20E-4A81-824F-43E7CA22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模型训练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4F73461-D0B2-8E08-F18C-06EEB722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43" y="1396018"/>
            <a:ext cx="10890354" cy="428715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具体实现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en-US" altLang="zh-CN" sz="2400" dirty="0"/>
              <a:t>N-gram</a:t>
            </a:r>
            <a:r>
              <a:rPr lang="zh-CN" altLang="en-US" sz="2400" dirty="0"/>
              <a:t>取</a:t>
            </a:r>
            <a:r>
              <a:rPr lang="en-US" altLang="zh-CN" sz="2400" dirty="0"/>
              <a:t>N=3</a:t>
            </a:r>
            <a:r>
              <a:rPr lang="zh-CN" altLang="en-US" sz="2400" dirty="0"/>
              <a:t>，只保留总频数（在所有样本中）大于</a:t>
            </a:r>
            <a:r>
              <a:rPr lang="en-US" altLang="zh-CN" sz="2400" dirty="0"/>
              <a:t>500</a:t>
            </a:r>
            <a:r>
              <a:rPr lang="zh-CN" altLang="en-US" sz="2400" dirty="0"/>
              <a:t>的</a:t>
            </a:r>
            <a:r>
              <a:rPr lang="en-US" altLang="zh-CN" sz="2400" dirty="0"/>
              <a:t>3-gram</a:t>
            </a:r>
            <a:r>
              <a:rPr lang="zh-CN" altLang="en-US" sz="2400" dirty="0"/>
              <a:t>序列。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直接调用</a:t>
            </a:r>
            <a:r>
              <a:rPr lang="en-US" altLang="zh-CN" sz="2400" dirty="0" err="1"/>
              <a:t>sklearn</a:t>
            </a:r>
            <a:r>
              <a:rPr lang="zh-CN" altLang="en-US" sz="2400" dirty="0"/>
              <a:t>中的</a:t>
            </a:r>
            <a:r>
              <a:rPr lang="en-US" altLang="zh-CN" sz="2400" dirty="0" err="1"/>
              <a:t>RandomForestClassifier</a:t>
            </a:r>
            <a:r>
              <a:rPr lang="zh-CN" altLang="en-US" sz="2400" dirty="0"/>
              <a:t>进行分类，随机森林包含</a:t>
            </a:r>
            <a:r>
              <a:rPr lang="en-US" altLang="zh-CN" sz="2400" dirty="0"/>
              <a:t>500</a:t>
            </a:r>
            <a:r>
              <a:rPr lang="zh-CN" altLang="en-US" sz="2400" dirty="0"/>
              <a:t>棵决策树，划分</a:t>
            </a:r>
            <a:r>
              <a:rPr lang="en-US" altLang="zh-CN" sz="2400" dirty="0"/>
              <a:t>40%</a:t>
            </a:r>
            <a:r>
              <a:rPr lang="zh-CN" altLang="en-US" sz="2400" dirty="0"/>
              <a:t>作为测试集。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endParaRPr lang="en-US" altLang="zh-CN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E24223-60FD-DDDE-B182-65452DDDB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994"/>
            <a:ext cx="22442" cy="18721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DAF992-F922-202A-D9AF-64F759734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82" y="3350142"/>
            <a:ext cx="11810035" cy="35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6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19524</TotalTime>
  <Words>1137</Words>
  <Application>Microsoft Office PowerPoint</Application>
  <PresentationFormat>宽屏</PresentationFormat>
  <Paragraphs>87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Cambria Math</vt:lpstr>
      <vt:lpstr>Fira Code</vt:lpstr>
      <vt:lpstr>Times New Roman</vt:lpstr>
      <vt:lpstr>Wingdings</vt:lpstr>
      <vt:lpstr>Office 主题​​</vt:lpstr>
      <vt:lpstr>恶意软件分类</vt:lpstr>
      <vt:lpstr>大纲</vt:lpstr>
      <vt:lpstr>背景介绍：恶意软件</vt:lpstr>
      <vt:lpstr>背景介绍</vt:lpstr>
      <vt:lpstr>特征提取——灰度指纹图</vt:lpstr>
      <vt:lpstr>特征提取——N-gram</vt:lpstr>
      <vt:lpstr>特征提取——N-gram</vt:lpstr>
      <vt:lpstr>模型训练</vt:lpstr>
      <vt:lpstr>模型训练</vt:lpstr>
      <vt:lpstr>实验结果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TaintScope: A Checksum-Aware Directed Fuzzing Tool for Automatic Software Vulnerability Detection</dc:title>
  <dc:creator>H DN</dc:creator>
  <cp:lastModifiedBy>DN H</cp:lastModifiedBy>
  <cp:revision>2414</cp:revision>
  <dcterms:created xsi:type="dcterms:W3CDTF">2021-01-23T21:43:50Z</dcterms:created>
  <dcterms:modified xsi:type="dcterms:W3CDTF">2024-06-03T00:05:14Z</dcterms:modified>
</cp:coreProperties>
</file>