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59" d="100"/>
          <a:sy n="59" d="100"/>
        </p:scale>
        <p:origin x="940"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4C238F-996D-4DFA-B70B-68304E53D15F}" type="datetimeFigureOut">
              <a:rPr lang="en-US" smtClean="0"/>
              <a:t>9/12/2023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E5EDAA-FCFF-4EFF-BB7E-0553C28441FE}" type="slidenum">
              <a:rPr lang="en-US" smtClean="0"/>
              <a:t>‹#›</a:t>
            </a:fld>
            <a:endParaRPr lang="en-US"/>
          </a:p>
        </p:txBody>
      </p:sp>
    </p:spTree>
    <p:extLst>
      <p:ext uri="{BB962C8B-B14F-4D97-AF65-F5344CB8AC3E}">
        <p14:creationId xmlns:p14="http://schemas.microsoft.com/office/powerpoint/2010/main" val="3126608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Deviation</a:t>
            </a:r>
          </a:p>
          <a:p>
            <a:r>
              <a:rPr lang="en-US" dirty="0"/>
              <a:t>Template</a:t>
            </a:r>
          </a:p>
        </p:txBody>
      </p:sp>
      <p:sp>
        <p:nvSpPr>
          <p:cNvPr id="4" name="Slide Number Placeholder 3"/>
          <p:cNvSpPr>
            <a:spLocks noGrp="1"/>
          </p:cNvSpPr>
          <p:nvPr>
            <p:ph type="sldNum" sz="quarter" idx="5"/>
          </p:nvPr>
        </p:nvSpPr>
        <p:spPr/>
        <p:txBody>
          <a:bodyPr/>
          <a:lstStyle/>
          <a:p>
            <a:fld id="{58E5EDAA-FCFF-4EFF-BB7E-0553C28441FE}" type="slidenum">
              <a:rPr lang="en-US" smtClean="0"/>
              <a:t>2</a:t>
            </a:fld>
            <a:endParaRPr lang="en-US"/>
          </a:p>
        </p:txBody>
      </p:sp>
    </p:spTree>
    <p:extLst>
      <p:ext uri="{BB962C8B-B14F-4D97-AF65-F5344CB8AC3E}">
        <p14:creationId xmlns:p14="http://schemas.microsoft.com/office/powerpoint/2010/main" val="87218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E5EDAA-FCFF-4EFF-BB7E-0553C28441FE}" type="slidenum">
              <a:rPr lang="en-US" smtClean="0"/>
              <a:t>3</a:t>
            </a:fld>
            <a:endParaRPr lang="en-US"/>
          </a:p>
        </p:txBody>
      </p:sp>
    </p:spTree>
    <p:extLst>
      <p:ext uri="{BB962C8B-B14F-4D97-AF65-F5344CB8AC3E}">
        <p14:creationId xmlns:p14="http://schemas.microsoft.com/office/powerpoint/2010/main" val="3503247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E5EDAA-FCFF-4EFF-BB7E-0553C28441FE}" type="slidenum">
              <a:rPr lang="en-US" smtClean="0"/>
              <a:t>4</a:t>
            </a:fld>
            <a:endParaRPr lang="en-US"/>
          </a:p>
        </p:txBody>
      </p:sp>
    </p:spTree>
    <p:extLst>
      <p:ext uri="{BB962C8B-B14F-4D97-AF65-F5344CB8AC3E}">
        <p14:creationId xmlns:p14="http://schemas.microsoft.com/office/powerpoint/2010/main" val="1165126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DE587-BB50-70F8-A768-706FB544F7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BC8051-1F52-6CAB-B0F6-965C93D322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3DEAF5-D119-8BD3-4A67-A7D0FB87A917}"/>
              </a:ext>
            </a:extLst>
          </p:cNvPr>
          <p:cNvSpPr>
            <a:spLocks noGrp="1"/>
          </p:cNvSpPr>
          <p:nvPr>
            <p:ph type="dt" sz="half" idx="10"/>
          </p:nvPr>
        </p:nvSpPr>
        <p:spPr/>
        <p:txBody>
          <a:bodyPr/>
          <a:lstStyle/>
          <a:p>
            <a:fld id="{A4C0A46E-200D-4FBE-872E-B76769E1B915}" type="datetimeFigureOut">
              <a:rPr lang="en-US" smtClean="0"/>
              <a:t>9/12/2023</a:t>
            </a:fld>
            <a:endParaRPr lang="en-US"/>
          </a:p>
        </p:txBody>
      </p:sp>
      <p:sp>
        <p:nvSpPr>
          <p:cNvPr id="5" name="Footer Placeholder 4">
            <a:extLst>
              <a:ext uri="{FF2B5EF4-FFF2-40B4-BE49-F238E27FC236}">
                <a16:creationId xmlns:a16="http://schemas.microsoft.com/office/drawing/2014/main" id="{4BAF7827-8019-73D7-8AAA-D2EAC36753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7EC030-2A5C-B086-F4C1-55E69E1A5714}"/>
              </a:ext>
            </a:extLst>
          </p:cNvPr>
          <p:cNvSpPr>
            <a:spLocks noGrp="1"/>
          </p:cNvSpPr>
          <p:nvPr>
            <p:ph type="sldNum" sz="quarter" idx="12"/>
          </p:nvPr>
        </p:nvSpPr>
        <p:spPr/>
        <p:txBody>
          <a:bodyPr/>
          <a:lstStyle/>
          <a:p>
            <a:fld id="{130149CE-0EB0-4B39-9508-2BD62C5C31F7}" type="slidenum">
              <a:rPr lang="en-US" smtClean="0"/>
              <a:t>‹#›</a:t>
            </a:fld>
            <a:endParaRPr lang="en-US"/>
          </a:p>
        </p:txBody>
      </p:sp>
    </p:spTree>
    <p:extLst>
      <p:ext uri="{BB962C8B-B14F-4D97-AF65-F5344CB8AC3E}">
        <p14:creationId xmlns:p14="http://schemas.microsoft.com/office/powerpoint/2010/main" val="1238832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6A575-4E42-547A-DD19-3A71F247F3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C96A51-06A7-C09D-D75C-115D0E23E8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E7B90C-9C3F-20D4-C809-35EC9CC27C99}"/>
              </a:ext>
            </a:extLst>
          </p:cNvPr>
          <p:cNvSpPr>
            <a:spLocks noGrp="1"/>
          </p:cNvSpPr>
          <p:nvPr>
            <p:ph type="dt" sz="half" idx="10"/>
          </p:nvPr>
        </p:nvSpPr>
        <p:spPr/>
        <p:txBody>
          <a:bodyPr/>
          <a:lstStyle/>
          <a:p>
            <a:fld id="{A4C0A46E-200D-4FBE-872E-B76769E1B915}" type="datetimeFigureOut">
              <a:rPr lang="en-US" smtClean="0"/>
              <a:t>9/12/2023</a:t>
            </a:fld>
            <a:endParaRPr lang="en-US"/>
          </a:p>
        </p:txBody>
      </p:sp>
      <p:sp>
        <p:nvSpPr>
          <p:cNvPr id="5" name="Footer Placeholder 4">
            <a:extLst>
              <a:ext uri="{FF2B5EF4-FFF2-40B4-BE49-F238E27FC236}">
                <a16:creationId xmlns:a16="http://schemas.microsoft.com/office/drawing/2014/main" id="{DEC6EEA7-FF38-D19D-F080-752500C7EB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61CCF7-69B7-A4BA-6D31-60DF343001EE}"/>
              </a:ext>
            </a:extLst>
          </p:cNvPr>
          <p:cNvSpPr>
            <a:spLocks noGrp="1"/>
          </p:cNvSpPr>
          <p:nvPr>
            <p:ph type="sldNum" sz="quarter" idx="12"/>
          </p:nvPr>
        </p:nvSpPr>
        <p:spPr/>
        <p:txBody>
          <a:bodyPr/>
          <a:lstStyle/>
          <a:p>
            <a:fld id="{130149CE-0EB0-4B39-9508-2BD62C5C31F7}" type="slidenum">
              <a:rPr lang="en-US" smtClean="0"/>
              <a:t>‹#›</a:t>
            </a:fld>
            <a:endParaRPr lang="en-US"/>
          </a:p>
        </p:txBody>
      </p:sp>
    </p:spTree>
    <p:extLst>
      <p:ext uri="{BB962C8B-B14F-4D97-AF65-F5344CB8AC3E}">
        <p14:creationId xmlns:p14="http://schemas.microsoft.com/office/powerpoint/2010/main" val="98856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C66633-A366-F5B7-9777-F3F8910957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FF26F2-77FC-BFAF-8397-B1FE43A16E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FBED07-AAD3-38AA-2052-8C47DD9BEBE8}"/>
              </a:ext>
            </a:extLst>
          </p:cNvPr>
          <p:cNvSpPr>
            <a:spLocks noGrp="1"/>
          </p:cNvSpPr>
          <p:nvPr>
            <p:ph type="dt" sz="half" idx="10"/>
          </p:nvPr>
        </p:nvSpPr>
        <p:spPr/>
        <p:txBody>
          <a:bodyPr/>
          <a:lstStyle/>
          <a:p>
            <a:fld id="{A4C0A46E-200D-4FBE-872E-B76769E1B915}" type="datetimeFigureOut">
              <a:rPr lang="en-US" smtClean="0"/>
              <a:t>9/12/2023</a:t>
            </a:fld>
            <a:endParaRPr lang="en-US"/>
          </a:p>
        </p:txBody>
      </p:sp>
      <p:sp>
        <p:nvSpPr>
          <p:cNvPr id="5" name="Footer Placeholder 4">
            <a:extLst>
              <a:ext uri="{FF2B5EF4-FFF2-40B4-BE49-F238E27FC236}">
                <a16:creationId xmlns:a16="http://schemas.microsoft.com/office/drawing/2014/main" id="{D589A3D6-E87F-CC22-C71B-5BB7775883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34CD28-D3E4-D135-3EAD-2A1FCDFAED0F}"/>
              </a:ext>
            </a:extLst>
          </p:cNvPr>
          <p:cNvSpPr>
            <a:spLocks noGrp="1"/>
          </p:cNvSpPr>
          <p:nvPr>
            <p:ph type="sldNum" sz="quarter" idx="12"/>
          </p:nvPr>
        </p:nvSpPr>
        <p:spPr/>
        <p:txBody>
          <a:bodyPr/>
          <a:lstStyle/>
          <a:p>
            <a:fld id="{130149CE-0EB0-4B39-9508-2BD62C5C31F7}" type="slidenum">
              <a:rPr lang="en-US" smtClean="0"/>
              <a:t>‹#›</a:t>
            </a:fld>
            <a:endParaRPr lang="en-US"/>
          </a:p>
        </p:txBody>
      </p:sp>
    </p:spTree>
    <p:extLst>
      <p:ext uri="{BB962C8B-B14F-4D97-AF65-F5344CB8AC3E}">
        <p14:creationId xmlns:p14="http://schemas.microsoft.com/office/powerpoint/2010/main" val="2631085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67702-EC1F-AAF0-025E-6F5D1444E8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81E14A-F9CE-BB20-77BE-273A4C55B6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F7A2FD-B26E-E091-C948-31EC2092AB90}"/>
              </a:ext>
            </a:extLst>
          </p:cNvPr>
          <p:cNvSpPr>
            <a:spLocks noGrp="1"/>
          </p:cNvSpPr>
          <p:nvPr>
            <p:ph type="dt" sz="half" idx="10"/>
          </p:nvPr>
        </p:nvSpPr>
        <p:spPr/>
        <p:txBody>
          <a:bodyPr/>
          <a:lstStyle/>
          <a:p>
            <a:fld id="{A4C0A46E-200D-4FBE-872E-B76769E1B915}" type="datetimeFigureOut">
              <a:rPr lang="en-US" smtClean="0"/>
              <a:t>9/12/2023</a:t>
            </a:fld>
            <a:endParaRPr lang="en-US"/>
          </a:p>
        </p:txBody>
      </p:sp>
      <p:sp>
        <p:nvSpPr>
          <p:cNvPr id="5" name="Footer Placeholder 4">
            <a:extLst>
              <a:ext uri="{FF2B5EF4-FFF2-40B4-BE49-F238E27FC236}">
                <a16:creationId xmlns:a16="http://schemas.microsoft.com/office/drawing/2014/main" id="{4CFCC1C1-8676-F341-04CD-6FFF60389E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F6DB5B-D53B-6DAE-F9D5-6CDB4053F56F}"/>
              </a:ext>
            </a:extLst>
          </p:cNvPr>
          <p:cNvSpPr>
            <a:spLocks noGrp="1"/>
          </p:cNvSpPr>
          <p:nvPr>
            <p:ph type="sldNum" sz="quarter" idx="12"/>
          </p:nvPr>
        </p:nvSpPr>
        <p:spPr/>
        <p:txBody>
          <a:bodyPr/>
          <a:lstStyle/>
          <a:p>
            <a:fld id="{130149CE-0EB0-4B39-9508-2BD62C5C31F7}" type="slidenum">
              <a:rPr lang="en-US" smtClean="0"/>
              <a:t>‹#›</a:t>
            </a:fld>
            <a:endParaRPr lang="en-US"/>
          </a:p>
        </p:txBody>
      </p:sp>
    </p:spTree>
    <p:extLst>
      <p:ext uri="{BB962C8B-B14F-4D97-AF65-F5344CB8AC3E}">
        <p14:creationId xmlns:p14="http://schemas.microsoft.com/office/powerpoint/2010/main" val="2512193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7AC02-ED60-D8E4-C694-64A353A065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16FD45-3132-7FFF-9EF4-FF6C735606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9DE766-D7BE-26E3-F08B-EA8BCEB161CC}"/>
              </a:ext>
            </a:extLst>
          </p:cNvPr>
          <p:cNvSpPr>
            <a:spLocks noGrp="1"/>
          </p:cNvSpPr>
          <p:nvPr>
            <p:ph type="dt" sz="half" idx="10"/>
          </p:nvPr>
        </p:nvSpPr>
        <p:spPr/>
        <p:txBody>
          <a:bodyPr/>
          <a:lstStyle/>
          <a:p>
            <a:fld id="{A4C0A46E-200D-4FBE-872E-B76769E1B915}" type="datetimeFigureOut">
              <a:rPr lang="en-US" smtClean="0"/>
              <a:t>9/12/2023</a:t>
            </a:fld>
            <a:endParaRPr lang="en-US"/>
          </a:p>
        </p:txBody>
      </p:sp>
      <p:sp>
        <p:nvSpPr>
          <p:cNvPr id="5" name="Footer Placeholder 4">
            <a:extLst>
              <a:ext uri="{FF2B5EF4-FFF2-40B4-BE49-F238E27FC236}">
                <a16:creationId xmlns:a16="http://schemas.microsoft.com/office/drawing/2014/main" id="{B416CF95-F80D-02BF-1A4D-A4081CD4F6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F0FEE6-B18D-6BCA-175F-F4BAF7C70615}"/>
              </a:ext>
            </a:extLst>
          </p:cNvPr>
          <p:cNvSpPr>
            <a:spLocks noGrp="1"/>
          </p:cNvSpPr>
          <p:nvPr>
            <p:ph type="sldNum" sz="quarter" idx="12"/>
          </p:nvPr>
        </p:nvSpPr>
        <p:spPr/>
        <p:txBody>
          <a:bodyPr/>
          <a:lstStyle/>
          <a:p>
            <a:fld id="{130149CE-0EB0-4B39-9508-2BD62C5C31F7}" type="slidenum">
              <a:rPr lang="en-US" smtClean="0"/>
              <a:t>‹#›</a:t>
            </a:fld>
            <a:endParaRPr lang="en-US"/>
          </a:p>
        </p:txBody>
      </p:sp>
    </p:spTree>
    <p:extLst>
      <p:ext uri="{BB962C8B-B14F-4D97-AF65-F5344CB8AC3E}">
        <p14:creationId xmlns:p14="http://schemas.microsoft.com/office/powerpoint/2010/main" val="1658014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4AE2D-F463-F817-8E12-39F0C29266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E498A0-1A51-614B-0F32-57FA018886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220A3B-5A0F-E5AE-3C8D-4639C2FCA9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96CD01-A4BA-6EBD-AFC4-99E445CF057E}"/>
              </a:ext>
            </a:extLst>
          </p:cNvPr>
          <p:cNvSpPr>
            <a:spLocks noGrp="1"/>
          </p:cNvSpPr>
          <p:nvPr>
            <p:ph type="dt" sz="half" idx="10"/>
          </p:nvPr>
        </p:nvSpPr>
        <p:spPr/>
        <p:txBody>
          <a:bodyPr/>
          <a:lstStyle/>
          <a:p>
            <a:fld id="{A4C0A46E-200D-4FBE-872E-B76769E1B915}" type="datetimeFigureOut">
              <a:rPr lang="en-US" smtClean="0"/>
              <a:t>9/12/2023</a:t>
            </a:fld>
            <a:endParaRPr lang="en-US"/>
          </a:p>
        </p:txBody>
      </p:sp>
      <p:sp>
        <p:nvSpPr>
          <p:cNvPr id="6" name="Footer Placeholder 5">
            <a:extLst>
              <a:ext uri="{FF2B5EF4-FFF2-40B4-BE49-F238E27FC236}">
                <a16:creationId xmlns:a16="http://schemas.microsoft.com/office/drawing/2014/main" id="{8761D8F5-9665-C3C4-C062-8FDD10D17E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2662D4-4F85-1CCC-2D15-73AAC2C969E8}"/>
              </a:ext>
            </a:extLst>
          </p:cNvPr>
          <p:cNvSpPr>
            <a:spLocks noGrp="1"/>
          </p:cNvSpPr>
          <p:nvPr>
            <p:ph type="sldNum" sz="quarter" idx="12"/>
          </p:nvPr>
        </p:nvSpPr>
        <p:spPr/>
        <p:txBody>
          <a:bodyPr/>
          <a:lstStyle/>
          <a:p>
            <a:fld id="{130149CE-0EB0-4B39-9508-2BD62C5C31F7}" type="slidenum">
              <a:rPr lang="en-US" smtClean="0"/>
              <a:t>‹#›</a:t>
            </a:fld>
            <a:endParaRPr lang="en-US"/>
          </a:p>
        </p:txBody>
      </p:sp>
    </p:spTree>
    <p:extLst>
      <p:ext uri="{BB962C8B-B14F-4D97-AF65-F5344CB8AC3E}">
        <p14:creationId xmlns:p14="http://schemas.microsoft.com/office/powerpoint/2010/main" val="132754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3B210-099B-07BA-974F-A3E28C2E5B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16C341-EA72-61C6-CDF1-1E9ACB17CF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3F743B-445A-DDBE-0EA5-39B0113647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DE68B7-2774-1986-6688-617C950061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BA777A-8B57-0B82-6758-F32F5B133C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ECEF8C-D1FE-9D90-822C-248F27F1B61D}"/>
              </a:ext>
            </a:extLst>
          </p:cNvPr>
          <p:cNvSpPr>
            <a:spLocks noGrp="1"/>
          </p:cNvSpPr>
          <p:nvPr>
            <p:ph type="dt" sz="half" idx="10"/>
          </p:nvPr>
        </p:nvSpPr>
        <p:spPr/>
        <p:txBody>
          <a:bodyPr/>
          <a:lstStyle/>
          <a:p>
            <a:fld id="{A4C0A46E-200D-4FBE-872E-B76769E1B915}" type="datetimeFigureOut">
              <a:rPr lang="en-US" smtClean="0"/>
              <a:t>9/12/2023</a:t>
            </a:fld>
            <a:endParaRPr lang="en-US"/>
          </a:p>
        </p:txBody>
      </p:sp>
      <p:sp>
        <p:nvSpPr>
          <p:cNvPr id="8" name="Footer Placeholder 7">
            <a:extLst>
              <a:ext uri="{FF2B5EF4-FFF2-40B4-BE49-F238E27FC236}">
                <a16:creationId xmlns:a16="http://schemas.microsoft.com/office/drawing/2014/main" id="{2389B644-9FEF-1D7D-B490-E88FE63D5E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22BD03-1F9C-FB34-484D-8E8FDB34524C}"/>
              </a:ext>
            </a:extLst>
          </p:cNvPr>
          <p:cNvSpPr>
            <a:spLocks noGrp="1"/>
          </p:cNvSpPr>
          <p:nvPr>
            <p:ph type="sldNum" sz="quarter" idx="12"/>
          </p:nvPr>
        </p:nvSpPr>
        <p:spPr/>
        <p:txBody>
          <a:bodyPr/>
          <a:lstStyle/>
          <a:p>
            <a:fld id="{130149CE-0EB0-4B39-9508-2BD62C5C31F7}" type="slidenum">
              <a:rPr lang="en-US" smtClean="0"/>
              <a:t>‹#›</a:t>
            </a:fld>
            <a:endParaRPr lang="en-US"/>
          </a:p>
        </p:txBody>
      </p:sp>
    </p:spTree>
    <p:extLst>
      <p:ext uri="{BB962C8B-B14F-4D97-AF65-F5344CB8AC3E}">
        <p14:creationId xmlns:p14="http://schemas.microsoft.com/office/powerpoint/2010/main" val="1180394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7F479-7CFF-3BA4-8042-A337A6ED45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532EEC-ADF6-88B4-5D8D-7E2951AB7308}"/>
              </a:ext>
            </a:extLst>
          </p:cNvPr>
          <p:cNvSpPr>
            <a:spLocks noGrp="1"/>
          </p:cNvSpPr>
          <p:nvPr>
            <p:ph type="dt" sz="half" idx="10"/>
          </p:nvPr>
        </p:nvSpPr>
        <p:spPr/>
        <p:txBody>
          <a:bodyPr/>
          <a:lstStyle/>
          <a:p>
            <a:fld id="{A4C0A46E-200D-4FBE-872E-B76769E1B915}" type="datetimeFigureOut">
              <a:rPr lang="en-US" smtClean="0"/>
              <a:t>9/12/2023</a:t>
            </a:fld>
            <a:endParaRPr lang="en-US"/>
          </a:p>
        </p:txBody>
      </p:sp>
      <p:sp>
        <p:nvSpPr>
          <p:cNvPr id="4" name="Footer Placeholder 3">
            <a:extLst>
              <a:ext uri="{FF2B5EF4-FFF2-40B4-BE49-F238E27FC236}">
                <a16:creationId xmlns:a16="http://schemas.microsoft.com/office/drawing/2014/main" id="{1A65FBA7-1362-3B62-B456-E4056F6160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BDD2BB-1F4F-3DB2-542E-967D0CF35375}"/>
              </a:ext>
            </a:extLst>
          </p:cNvPr>
          <p:cNvSpPr>
            <a:spLocks noGrp="1"/>
          </p:cNvSpPr>
          <p:nvPr>
            <p:ph type="sldNum" sz="quarter" idx="12"/>
          </p:nvPr>
        </p:nvSpPr>
        <p:spPr/>
        <p:txBody>
          <a:bodyPr/>
          <a:lstStyle/>
          <a:p>
            <a:fld id="{130149CE-0EB0-4B39-9508-2BD62C5C31F7}" type="slidenum">
              <a:rPr lang="en-US" smtClean="0"/>
              <a:t>‹#›</a:t>
            </a:fld>
            <a:endParaRPr lang="en-US"/>
          </a:p>
        </p:txBody>
      </p:sp>
    </p:spTree>
    <p:extLst>
      <p:ext uri="{BB962C8B-B14F-4D97-AF65-F5344CB8AC3E}">
        <p14:creationId xmlns:p14="http://schemas.microsoft.com/office/powerpoint/2010/main" val="765144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2BC3B7-303E-6C8F-EDDD-7ED1BBDA4F1B}"/>
              </a:ext>
            </a:extLst>
          </p:cNvPr>
          <p:cNvSpPr>
            <a:spLocks noGrp="1"/>
          </p:cNvSpPr>
          <p:nvPr>
            <p:ph type="dt" sz="half" idx="10"/>
          </p:nvPr>
        </p:nvSpPr>
        <p:spPr/>
        <p:txBody>
          <a:bodyPr/>
          <a:lstStyle/>
          <a:p>
            <a:fld id="{A4C0A46E-200D-4FBE-872E-B76769E1B915}" type="datetimeFigureOut">
              <a:rPr lang="en-US" smtClean="0"/>
              <a:t>9/12/2023</a:t>
            </a:fld>
            <a:endParaRPr lang="en-US"/>
          </a:p>
        </p:txBody>
      </p:sp>
      <p:sp>
        <p:nvSpPr>
          <p:cNvPr id="3" name="Footer Placeholder 2">
            <a:extLst>
              <a:ext uri="{FF2B5EF4-FFF2-40B4-BE49-F238E27FC236}">
                <a16:creationId xmlns:a16="http://schemas.microsoft.com/office/drawing/2014/main" id="{C0A77BFD-D3A7-FC27-9A65-ADD0092C3E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EDD362-3707-0984-6598-8F07FB24A4B4}"/>
              </a:ext>
            </a:extLst>
          </p:cNvPr>
          <p:cNvSpPr>
            <a:spLocks noGrp="1"/>
          </p:cNvSpPr>
          <p:nvPr>
            <p:ph type="sldNum" sz="quarter" idx="12"/>
          </p:nvPr>
        </p:nvSpPr>
        <p:spPr/>
        <p:txBody>
          <a:bodyPr/>
          <a:lstStyle/>
          <a:p>
            <a:fld id="{130149CE-0EB0-4B39-9508-2BD62C5C31F7}" type="slidenum">
              <a:rPr lang="en-US" smtClean="0"/>
              <a:t>‹#›</a:t>
            </a:fld>
            <a:endParaRPr lang="en-US"/>
          </a:p>
        </p:txBody>
      </p:sp>
    </p:spTree>
    <p:extLst>
      <p:ext uri="{BB962C8B-B14F-4D97-AF65-F5344CB8AC3E}">
        <p14:creationId xmlns:p14="http://schemas.microsoft.com/office/powerpoint/2010/main" val="1494493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1C303-4F82-ABCF-30B2-5EC2DA0148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15E7A9-41C2-FC42-833A-31E40E791F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9491F3-60FC-C71E-FAC2-B17FF7CE22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D4E6AB-732E-19BF-8323-5CBEC7DECD8F}"/>
              </a:ext>
            </a:extLst>
          </p:cNvPr>
          <p:cNvSpPr>
            <a:spLocks noGrp="1"/>
          </p:cNvSpPr>
          <p:nvPr>
            <p:ph type="dt" sz="half" idx="10"/>
          </p:nvPr>
        </p:nvSpPr>
        <p:spPr/>
        <p:txBody>
          <a:bodyPr/>
          <a:lstStyle/>
          <a:p>
            <a:fld id="{A4C0A46E-200D-4FBE-872E-B76769E1B915}" type="datetimeFigureOut">
              <a:rPr lang="en-US" smtClean="0"/>
              <a:t>9/12/2023</a:t>
            </a:fld>
            <a:endParaRPr lang="en-US"/>
          </a:p>
        </p:txBody>
      </p:sp>
      <p:sp>
        <p:nvSpPr>
          <p:cNvPr id="6" name="Footer Placeholder 5">
            <a:extLst>
              <a:ext uri="{FF2B5EF4-FFF2-40B4-BE49-F238E27FC236}">
                <a16:creationId xmlns:a16="http://schemas.microsoft.com/office/drawing/2014/main" id="{B35FA764-7BB8-C5CB-A68A-CE74999FD7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063F1B-AE5F-B24E-43D0-012A02FF1A33}"/>
              </a:ext>
            </a:extLst>
          </p:cNvPr>
          <p:cNvSpPr>
            <a:spLocks noGrp="1"/>
          </p:cNvSpPr>
          <p:nvPr>
            <p:ph type="sldNum" sz="quarter" idx="12"/>
          </p:nvPr>
        </p:nvSpPr>
        <p:spPr/>
        <p:txBody>
          <a:bodyPr/>
          <a:lstStyle/>
          <a:p>
            <a:fld id="{130149CE-0EB0-4B39-9508-2BD62C5C31F7}" type="slidenum">
              <a:rPr lang="en-US" smtClean="0"/>
              <a:t>‹#›</a:t>
            </a:fld>
            <a:endParaRPr lang="en-US"/>
          </a:p>
        </p:txBody>
      </p:sp>
    </p:spTree>
    <p:extLst>
      <p:ext uri="{BB962C8B-B14F-4D97-AF65-F5344CB8AC3E}">
        <p14:creationId xmlns:p14="http://schemas.microsoft.com/office/powerpoint/2010/main" val="4278490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20300-9D9B-21BC-ABB9-51D292C248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551C0E-110A-4DD8-EB29-073F487581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E71AF0-9972-36E3-D979-79DDEC6D8E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7355FF-8E23-A000-4156-72607BFA9FDC}"/>
              </a:ext>
            </a:extLst>
          </p:cNvPr>
          <p:cNvSpPr>
            <a:spLocks noGrp="1"/>
          </p:cNvSpPr>
          <p:nvPr>
            <p:ph type="dt" sz="half" idx="10"/>
          </p:nvPr>
        </p:nvSpPr>
        <p:spPr/>
        <p:txBody>
          <a:bodyPr/>
          <a:lstStyle/>
          <a:p>
            <a:fld id="{A4C0A46E-200D-4FBE-872E-B76769E1B915}" type="datetimeFigureOut">
              <a:rPr lang="en-US" smtClean="0"/>
              <a:t>9/12/2023</a:t>
            </a:fld>
            <a:endParaRPr lang="en-US"/>
          </a:p>
        </p:txBody>
      </p:sp>
      <p:sp>
        <p:nvSpPr>
          <p:cNvPr id="6" name="Footer Placeholder 5">
            <a:extLst>
              <a:ext uri="{FF2B5EF4-FFF2-40B4-BE49-F238E27FC236}">
                <a16:creationId xmlns:a16="http://schemas.microsoft.com/office/drawing/2014/main" id="{4ED08B53-F84C-3652-ED91-E94547C96C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3817B7-3670-586A-F424-A2D9311676BF}"/>
              </a:ext>
            </a:extLst>
          </p:cNvPr>
          <p:cNvSpPr>
            <a:spLocks noGrp="1"/>
          </p:cNvSpPr>
          <p:nvPr>
            <p:ph type="sldNum" sz="quarter" idx="12"/>
          </p:nvPr>
        </p:nvSpPr>
        <p:spPr/>
        <p:txBody>
          <a:bodyPr/>
          <a:lstStyle/>
          <a:p>
            <a:fld id="{130149CE-0EB0-4B39-9508-2BD62C5C31F7}" type="slidenum">
              <a:rPr lang="en-US" smtClean="0"/>
              <a:t>‹#›</a:t>
            </a:fld>
            <a:endParaRPr lang="en-US"/>
          </a:p>
        </p:txBody>
      </p:sp>
    </p:spTree>
    <p:extLst>
      <p:ext uri="{BB962C8B-B14F-4D97-AF65-F5344CB8AC3E}">
        <p14:creationId xmlns:p14="http://schemas.microsoft.com/office/powerpoint/2010/main" val="2417366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F369C8-8C0E-5E14-CA0F-B396240270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88AA4D-CA2C-E958-B8B0-74CDA5C8DD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ACAD4D-A537-94BE-06BB-88ECF2CCA2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C0A46E-200D-4FBE-872E-B76769E1B915}" type="datetimeFigureOut">
              <a:rPr lang="en-US" smtClean="0"/>
              <a:t>9/12/2023</a:t>
            </a:fld>
            <a:endParaRPr lang="en-US"/>
          </a:p>
        </p:txBody>
      </p:sp>
      <p:sp>
        <p:nvSpPr>
          <p:cNvPr id="5" name="Footer Placeholder 4">
            <a:extLst>
              <a:ext uri="{FF2B5EF4-FFF2-40B4-BE49-F238E27FC236}">
                <a16:creationId xmlns:a16="http://schemas.microsoft.com/office/drawing/2014/main" id="{2339D25F-24E0-D741-537A-100B9E221B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D680ED-6DB5-9FF5-AAC1-E997B879D9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0149CE-0EB0-4B39-9508-2BD62C5C31F7}" type="slidenum">
              <a:rPr lang="en-US" smtClean="0"/>
              <a:t>‹#›</a:t>
            </a:fld>
            <a:endParaRPr lang="en-US"/>
          </a:p>
        </p:txBody>
      </p:sp>
    </p:spTree>
    <p:extLst>
      <p:ext uri="{BB962C8B-B14F-4D97-AF65-F5344CB8AC3E}">
        <p14:creationId xmlns:p14="http://schemas.microsoft.com/office/powerpoint/2010/main" val="4223361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1">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D2474FE9-22D3-E156-CBE1-3ACB181A6D2F}"/>
              </a:ext>
            </a:extLst>
          </p:cNvPr>
          <p:cNvPicPr>
            <a:picLocks noChangeAspect="1"/>
          </p:cNvPicPr>
          <p:nvPr/>
        </p:nvPicPr>
        <p:blipFill rotWithShape="1">
          <a:blip r:embed="rId2">
            <a:extLst>
              <a:ext uri="{28A0092B-C50C-407E-A947-70E740481C1C}">
                <a14:useLocalDpi xmlns:a14="http://schemas.microsoft.com/office/drawing/2010/main" val="0"/>
              </a:ext>
            </a:extLst>
          </a:blip>
          <a:srcRect l="17265" t="6847" r="1" b="2245"/>
          <a:stretch/>
        </p:blipFill>
        <p:spPr>
          <a:xfrm>
            <a:off x="20" y="10"/>
            <a:ext cx="8668492" cy="6857990"/>
          </a:xfrm>
          <a:prstGeom prst="rect">
            <a:avLst/>
          </a:prstGeom>
        </p:spPr>
      </p:pic>
      <p:sp>
        <p:nvSpPr>
          <p:cNvPr id="39" name="Rectangle 33">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A0178B-DD04-4F4D-7C6E-8ACFD17C28A2}"/>
              </a:ext>
            </a:extLst>
          </p:cNvPr>
          <p:cNvSpPr>
            <a:spLocks noGrp="1"/>
          </p:cNvSpPr>
          <p:nvPr>
            <p:ph type="ctrTitle"/>
          </p:nvPr>
        </p:nvSpPr>
        <p:spPr>
          <a:xfrm>
            <a:off x="7951825" y="657276"/>
            <a:ext cx="4023360" cy="3204134"/>
          </a:xfrm>
        </p:spPr>
        <p:txBody>
          <a:bodyPr anchor="b">
            <a:normAutofit/>
          </a:bodyPr>
          <a:lstStyle/>
          <a:p>
            <a:r>
              <a:rPr lang="en-US" sz="4000" dirty="0">
                <a:solidFill>
                  <a:srgbClr val="312F2B"/>
                </a:solidFill>
                <a:latin typeface="Arial Nova" panose="020F0502020204030204" pitchFamily="34" charset="0"/>
                <a:ea typeface="Gelasio" pitchFamily="34" charset="-122"/>
              </a:rPr>
              <a:t>Pros and Cons of Integrating SEEDB</a:t>
            </a:r>
          </a:p>
        </p:txBody>
      </p:sp>
      <p:sp>
        <p:nvSpPr>
          <p:cNvPr id="3" name="Subtitle 2">
            <a:extLst>
              <a:ext uri="{FF2B5EF4-FFF2-40B4-BE49-F238E27FC236}">
                <a16:creationId xmlns:a16="http://schemas.microsoft.com/office/drawing/2014/main" id="{7E866BE7-B29F-129B-E6C1-9352C5395B58}"/>
              </a:ext>
            </a:extLst>
          </p:cNvPr>
          <p:cNvSpPr>
            <a:spLocks noGrp="1"/>
          </p:cNvSpPr>
          <p:nvPr>
            <p:ph type="subTitle" idx="1"/>
          </p:nvPr>
        </p:nvSpPr>
        <p:spPr>
          <a:xfrm>
            <a:off x="7848600" y="4872922"/>
            <a:ext cx="4023360" cy="1208141"/>
          </a:xfrm>
        </p:spPr>
        <p:txBody>
          <a:bodyPr>
            <a:normAutofit/>
          </a:bodyPr>
          <a:lstStyle/>
          <a:p>
            <a:r>
              <a:rPr lang="en-US" sz="2000" dirty="0"/>
              <a:t>Industry Practitioner: </a:t>
            </a:r>
          </a:p>
          <a:p>
            <a:r>
              <a:rPr lang="en-US" sz="2000" dirty="0"/>
              <a:t>Yixuan ZHOU</a:t>
            </a:r>
          </a:p>
        </p:txBody>
      </p:sp>
      <p:sp>
        <p:nvSpPr>
          <p:cNvPr id="36" name="Rectangle 3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8" name="Rectangle 3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3471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7EACDF-F531-A05E-54D1-918F6E5F9D79}"/>
              </a:ext>
            </a:extLst>
          </p:cNvPr>
          <p:cNvSpPr>
            <a:spLocks noGrp="1"/>
          </p:cNvSpPr>
          <p:nvPr>
            <p:ph idx="1"/>
          </p:nvPr>
        </p:nvSpPr>
        <p:spPr>
          <a:xfrm>
            <a:off x="859972" y="1372317"/>
            <a:ext cx="10515600" cy="1516289"/>
          </a:xfrm>
        </p:spPr>
        <p:txBody>
          <a:bodyPr>
            <a:normAutofit/>
          </a:bodyPr>
          <a:lstStyle/>
          <a:p>
            <a:pPr marL="0" indent="0">
              <a:buNone/>
            </a:pPr>
            <a:r>
              <a:rPr lang="en-US" sz="2000" dirty="0" err="1">
                <a:solidFill>
                  <a:srgbClr val="312F2B"/>
                </a:solidFill>
                <a:latin typeface="Arial Nova" panose="020B0504020202020204" pitchFamily="34" charset="0"/>
                <a:ea typeface="Gelasio" pitchFamily="34" charset="-122"/>
                <a:cs typeface="+mj-cs"/>
              </a:rPr>
              <a:t>BuyMall</a:t>
            </a:r>
            <a:r>
              <a:rPr lang="en-US" sz="2000" dirty="0">
                <a:solidFill>
                  <a:srgbClr val="312F2B"/>
                </a:solidFill>
                <a:latin typeface="Arial Nova" panose="020B0504020202020204" pitchFamily="34" charset="0"/>
                <a:ea typeface="Gelasio" pitchFamily="34" charset="-122"/>
                <a:cs typeface="+mj-cs"/>
              </a:rPr>
              <a:t> is an e-commerce company with a wealth of data on orders from various customers. They would like to utilize this data to run campaigns aimed at boosting their sales. However, the manager has reviewed the current dashboard and is very dissatisfied.</a:t>
            </a:r>
          </a:p>
        </p:txBody>
      </p:sp>
      <p:sp>
        <p:nvSpPr>
          <p:cNvPr id="7" name="Shape 2">
            <a:extLst>
              <a:ext uri="{FF2B5EF4-FFF2-40B4-BE49-F238E27FC236}">
                <a16:creationId xmlns:a16="http://schemas.microsoft.com/office/drawing/2014/main" id="{004AF4F8-50CA-D629-FAE3-9A37BE327A0B}"/>
              </a:ext>
            </a:extLst>
          </p:cNvPr>
          <p:cNvSpPr/>
          <p:nvPr/>
        </p:nvSpPr>
        <p:spPr>
          <a:xfrm>
            <a:off x="6073854" y="2547476"/>
            <a:ext cx="44410" cy="4382095"/>
          </a:xfrm>
          <a:prstGeom prst="rect">
            <a:avLst/>
          </a:prstGeom>
          <a:solidFill>
            <a:srgbClr val="D1D1C7"/>
          </a:solidFill>
          <a:ln/>
        </p:spPr>
        <p:txBody>
          <a:bodyPr/>
          <a:lstStyle/>
          <a:p>
            <a:endParaRPr lang="en-US" sz="1600">
              <a:latin typeface="Arial Nova" panose="020B0504020202020204" pitchFamily="34" charset="0"/>
            </a:endParaRPr>
          </a:p>
        </p:txBody>
      </p:sp>
      <p:sp>
        <p:nvSpPr>
          <p:cNvPr id="8" name="Shape 3">
            <a:extLst>
              <a:ext uri="{FF2B5EF4-FFF2-40B4-BE49-F238E27FC236}">
                <a16:creationId xmlns:a16="http://schemas.microsoft.com/office/drawing/2014/main" id="{150188F4-5880-6C37-4754-134274407C60}"/>
              </a:ext>
            </a:extLst>
          </p:cNvPr>
          <p:cNvSpPr/>
          <p:nvPr/>
        </p:nvSpPr>
        <p:spPr>
          <a:xfrm>
            <a:off x="6345972" y="2774604"/>
            <a:ext cx="777597" cy="44410"/>
          </a:xfrm>
          <a:prstGeom prst="rect">
            <a:avLst/>
          </a:prstGeom>
          <a:solidFill>
            <a:srgbClr val="D1D1C7"/>
          </a:solidFill>
          <a:ln/>
        </p:spPr>
        <p:txBody>
          <a:bodyPr/>
          <a:lstStyle/>
          <a:p>
            <a:endParaRPr lang="en-US" sz="1600">
              <a:latin typeface="Arial Nova" panose="020B0504020202020204" pitchFamily="34" charset="0"/>
            </a:endParaRPr>
          </a:p>
        </p:txBody>
      </p:sp>
      <p:sp>
        <p:nvSpPr>
          <p:cNvPr id="9" name="Shape 4">
            <a:extLst>
              <a:ext uri="{FF2B5EF4-FFF2-40B4-BE49-F238E27FC236}">
                <a16:creationId xmlns:a16="http://schemas.microsoft.com/office/drawing/2014/main" id="{B3DF5777-9813-836E-9B14-D73ECB3CB41E}"/>
              </a:ext>
            </a:extLst>
          </p:cNvPr>
          <p:cNvSpPr/>
          <p:nvPr/>
        </p:nvSpPr>
        <p:spPr>
          <a:xfrm>
            <a:off x="5846028" y="2546897"/>
            <a:ext cx="499943" cy="499943"/>
          </a:xfrm>
          <a:prstGeom prst="roundRect">
            <a:avLst>
              <a:gd name="adj" fmla="val 20000"/>
            </a:avLst>
          </a:prstGeom>
          <a:solidFill>
            <a:srgbClr val="E8E8E3"/>
          </a:solidFill>
          <a:ln w="13811">
            <a:solidFill>
              <a:srgbClr val="D1D1C7"/>
            </a:solidFill>
            <a:prstDash val="solid"/>
          </a:ln>
        </p:spPr>
        <p:txBody>
          <a:bodyPr/>
          <a:lstStyle/>
          <a:p>
            <a:endParaRPr lang="en-US" sz="1600">
              <a:latin typeface="Arial Nova" panose="020B0504020202020204" pitchFamily="34" charset="0"/>
            </a:endParaRPr>
          </a:p>
        </p:txBody>
      </p:sp>
      <p:sp>
        <p:nvSpPr>
          <p:cNvPr id="10" name="Text 5">
            <a:extLst>
              <a:ext uri="{FF2B5EF4-FFF2-40B4-BE49-F238E27FC236}">
                <a16:creationId xmlns:a16="http://schemas.microsoft.com/office/drawing/2014/main" id="{95C203C1-E3A0-D9F8-6175-6142EFD3717D}"/>
              </a:ext>
            </a:extLst>
          </p:cNvPr>
          <p:cNvSpPr/>
          <p:nvPr/>
        </p:nvSpPr>
        <p:spPr>
          <a:xfrm>
            <a:off x="6023550" y="2588569"/>
            <a:ext cx="144780" cy="416481"/>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3281"/>
              </a:lnSpc>
              <a:buNone/>
            </a:pPr>
            <a:r>
              <a:rPr lang="en-US" sz="2400" dirty="0">
                <a:solidFill>
                  <a:srgbClr val="272525"/>
                </a:solidFill>
                <a:latin typeface="Arial Nova" panose="020B0504020202020204" pitchFamily="34" charset="0"/>
                <a:ea typeface="Gelasio" pitchFamily="34" charset="-122"/>
                <a:cs typeface="Gelasio" pitchFamily="34" charset="-120"/>
              </a:rPr>
              <a:t>1</a:t>
            </a:r>
            <a:endParaRPr lang="en-US" sz="2400" dirty="0">
              <a:latin typeface="Arial Nova" panose="020B0504020202020204" pitchFamily="34" charset="0"/>
            </a:endParaRPr>
          </a:p>
        </p:txBody>
      </p:sp>
      <p:sp>
        <p:nvSpPr>
          <p:cNvPr id="11" name="Text 6">
            <a:extLst>
              <a:ext uri="{FF2B5EF4-FFF2-40B4-BE49-F238E27FC236}">
                <a16:creationId xmlns:a16="http://schemas.microsoft.com/office/drawing/2014/main" id="{992C9442-6B23-FBA1-CD40-9FF9AA856507}"/>
              </a:ext>
            </a:extLst>
          </p:cNvPr>
          <p:cNvSpPr/>
          <p:nvPr/>
        </p:nvSpPr>
        <p:spPr>
          <a:xfrm>
            <a:off x="7318058" y="2595474"/>
            <a:ext cx="2221944" cy="347186"/>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34"/>
              </a:lnSpc>
              <a:buNone/>
            </a:pPr>
            <a:r>
              <a:rPr lang="en-US" sz="2000" dirty="0">
                <a:solidFill>
                  <a:srgbClr val="272525"/>
                </a:solidFill>
                <a:latin typeface="Arial Nova" panose="020B0504020202020204" pitchFamily="34" charset="0"/>
                <a:ea typeface="Gelasio" pitchFamily="34" charset="-122"/>
                <a:cs typeface="Gelasio" pitchFamily="34" charset="-120"/>
              </a:rPr>
              <a:t>Order Analysis – identify </a:t>
            </a:r>
            <a:r>
              <a:rPr lang="en-US" sz="2000" dirty="0" err="1">
                <a:solidFill>
                  <a:srgbClr val="272525"/>
                </a:solidFill>
                <a:latin typeface="Arial Nova" panose="020B0504020202020204" pitchFamily="34" charset="0"/>
                <a:ea typeface="Gelasio" pitchFamily="34" charset="-122"/>
                <a:cs typeface="Gelasio" pitchFamily="34" charset="-120"/>
              </a:rPr>
              <a:t>abnormals</a:t>
            </a:r>
            <a:endParaRPr lang="en-US" sz="2000" dirty="0">
              <a:latin typeface="Arial Nova" panose="020B0504020202020204" pitchFamily="34" charset="0"/>
            </a:endParaRPr>
          </a:p>
        </p:txBody>
      </p:sp>
      <p:sp>
        <p:nvSpPr>
          <p:cNvPr id="12" name="Text 7">
            <a:extLst>
              <a:ext uri="{FF2B5EF4-FFF2-40B4-BE49-F238E27FC236}">
                <a16:creationId xmlns:a16="http://schemas.microsoft.com/office/drawing/2014/main" id="{545D8187-0CD0-0EEC-55B3-076ACDC50424}"/>
              </a:ext>
            </a:extLst>
          </p:cNvPr>
          <p:cNvSpPr/>
          <p:nvPr/>
        </p:nvSpPr>
        <p:spPr>
          <a:xfrm>
            <a:off x="7318058" y="3132173"/>
            <a:ext cx="4055150" cy="1066205"/>
          </a:xfrm>
          <a:prstGeom prst="rect">
            <a:avLst/>
          </a:prstGeom>
          <a:noFill/>
          <a:ln/>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99"/>
              </a:lnSpc>
              <a:buNone/>
            </a:pPr>
            <a:r>
              <a:rPr lang="en-US" sz="1600" dirty="0">
                <a:solidFill>
                  <a:srgbClr val="272525"/>
                </a:solidFill>
                <a:latin typeface="Arial Nova" panose="020B0504020202020204" pitchFamily="34" charset="0"/>
                <a:ea typeface="Lato" pitchFamily="34" charset="-122"/>
                <a:cs typeface="Lato" pitchFamily="34" charset="-120"/>
              </a:rPr>
              <a:t>Uncover customer purchasing patterns and behavior to optimize the marketing strategies.</a:t>
            </a:r>
            <a:endParaRPr lang="en-US" sz="1600" dirty="0">
              <a:latin typeface="Arial Nova" panose="020B0504020202020204" pitchFamily="34" charset="0"/>
            </a:endParaRPr>
          </a:p>
        </p:txBody>
      </p:sp>
      <p:sp>
        <p:nvSpPr>
          <p:cNvPr id="13" name="Shape 8">
            <a:extLst>
              <a:ext uri="{FF2B5EF4-FFF2-40B4-BE49-F238E27FC236}">
                <a16:creationId xmlns:a16="http://schemas.microsoft.com/office/drawing/2014/main" id="{22E19737-C9AB-5364-728C-F832584F4100}"/>
              </a:ext>
            </a:extLst>
          </p:cNvPr>
          <p:cNvSpPr/>
          <p:nvPr/>
        </p:nvSpPr>
        <p:spPr>
          <a:xfrm>
            <a:off x="5068431" y="3885457"/>
            <a:ext cx="777597" cy="44410"/>
          </a:xfrm>
          <a:prstGeom prst="rect">
            <a:avLst/>
          </a:prstGeom>
          <a:solidFill>
            <a:srgbClr val="D1D1C7"/>
          </a:solidFill>
          <a:ln/>
        </p:spPr>
        <p:txBody>
          <a:bodyPr/>
          <a:lstStyle/>
          <a:p>
            <a:endParaRPr lang="en-US" sz="1600">
              <a:latin typeface="Arial Nova" panose="020B0504020202020204" pitchFamily="34" charset="0"/>
            </a:endParaRPr>
          </a:p>
        </p:txBody>
      </p:sp>
      <p:sp>
        <p:nvSpPr>
          <p:cNvPr id="14" name="Shape 9">
            <a:extLst>
              <a:ext uri="{FF2B5EF4-FFF2-40B4-BE49-F238E27FC236}">
                <a16:creationId xmlns:a16="http://schemas.microsoft.com/office/drawing/2014/main" id="{8DC5AD10-6F0E-E403-A34B-6D889735B0D2}"/>
              </a:ext>
            </a:extLst>
          </p:cNvPr>
          <p:cNvSpPr/>
          <p:nvPr/>
        </p:nvSpPr>
        <p:spPr>
          <a:xfrm>
            <a:off x="5846028" y="3657750"/>
            <a:ext cx="499943" cy="499943"/>
          </a:xfrm>
          <a:prstGeom prst="roundRect">
            <a:avLst>
              <a:gd name="adj" fmla="val 20000"/>
            </a:avLst>
          </a:prstGeom>
          <a:solidFill>
            <a:srgbClr val="E8E8E3"/>
          </a:solidFill>
          <a:ln w="13811">
            <a:solidFill>
              <a:srgbClr val="D1D1C7"/>
            </a:solidFill>
            <a:prstDash val="solid"/>
          </a:ln>
        </p:spPr>
        <p:txBody>
          <a:bodyPr/>
          <a:lstStyle/>
          <a:p>
            <a:endParaRPr lang="en-US" sz="1600">
              <a:latin typeface="Arial Nova" panose="020B0504020202020204" pitchFamily="34" charset="0"/>
            </a:endParaRPr>
          </a:p>
        </p:txBody>
      </p:sp>
      <p:sp>
        <p:nvSpPr>
          <p:cNvPr id="15" name="Text 10">
            <a:extLst>
              <a:ext uri="{FF2B5EF4-FFF2-40B4-BE49-F238E27FC236}">
                <a16:creationId xmlns:a16="http://schemas.microsoft.com/office/drawing/2014/main" id="{6C800C36-815E-6599-07B3-F472075D9B29}"/>
              </a:ext>
            </a:extLst>
          </p:cNvPr>
          <p:cNvSpPr/>
          <p:nvPr/>
        </p:nvSpPr>
        <p:spPr>
          <a:xfrm>
            <a:off x="6000690" y="3699422"/>
            <a:ext cx="190500" cy="416481"/>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3281"/>
              </a:lnSpc>
              <a:buNone/>
            </a:pPr>
            <a:r>
              <a:rPr lang="en-US" sz="2400" dirty="0">
                <a:solidFill>
                  <a:srgbClr val="272525"/>
                </a:solidFill>
                <a:latin typeface="Arial Nova" panose="020B0504020202020204" pitchFamily="34" charset="0"/>
                <a:ea typeface="Gelasio" pitchFamily="34" charset="-122"/>
                <a:cs typeface="Gelasio" pitchFamily="34" charset="-120"/>
              </a:rPr>
              <a:t>2</a:t>
            </a:r>
            <a:endParaRPr lang="en-US" sz="2400" dirty="0">
              <a:latin typeface="Arial Nova" panose="020B0504020202020204" pitchFamily="34" charset="0"/>
            </a:endParaRPr>
          </a:p>
        </p:txBody>
      </p:sp>
      <p:sp>
        <p:nvSpPr>
          <p:cNvPr id="16" name="Text 11">
            <a:extLst>
              <a:ext uri="{FF2B5EF4-FFF2-40B4-BE49-F238E27FC236}">
                <a16:creationId xmlns:a16="http://schemas.microsoft.com/office/drawing/2014/main" id="{03349A73-D0EB-98E8-1E21-7ADF0C5F84AA}"/>
              </a:ext>
            </a:extLst>
          </p:cNvPr>
          <p:cNvSpPr/>
          <p:nvPr/>
        </p:nvSpPr>
        <p:spPr>
          <a:xfrm>
            <a:off x="2651998" y="3706327"/>
            <a:ext cx="2221944" cy="347186"/>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r">
              <a:lnSpc>
                <a:spcPts val="2734"/>
              </a:lnSpc>
              <a:buNone/>
            </a:pPr>
            <a:r>
              <a:rPr lang="en-US" sz="2000" dirty="0">
                <a:solidFill>
                  <a:srgbClr val="272525"/>
                </a:solidFill>
                <a:latin typeface="Arial Nova" panose="020B0504020202020204" pitchFamily="34" charset="0"/>
                <a:ea typeface="Gelasio" pitchFamily="34" charset="-122"/>
                <a:cs typeface="Gelasio" pitchFamily="34" charset="-120"/>
              </a:rPr>
              <a:t>Q</a:t>
            </a:r>
            <a:r>
              <a:rPr lang="en-US" altLang="zh-CN" sz="2000" dirty="0">
                <a:solidFill>
                  <a:srgbClr val="272525"/>
                </a:solidFill>
                <a:latin typeface="Arial Nova" panose="020B0504020202020204" pitchFamily="34" charset="0"/>
                <a:ea typeface="Gelasio" pitchFamily="34" charset="-122"/>
                <a:cs typeface="Gelasio" pitchFamily="34" charset="-120"/>
              </a:rPr>
              <a:t>uick </a:t>
            </a:r>
            <a:r>
              <a:rPr lang="en-US" sz="2000" dirty="0">
                <a:solidFill>
                  <a:srgbClr val="272525"/>
                </a:solidFill>
                <a:latin typeface="Arial Nova" panose="020B0504020202020204" pitchFamily="34" charset="0"/>
                <a:ea typeface="Gelasio" pitchFamily="34" charset="-122"/>
                <a:cs typeface="Gelasio" pitchFamily="34" charset="-120"/>
              </a:rPr>
              <a:t>Segmentation</a:t>
            </a:r>
            <a:endParaRPr lang="en-US" sz="2000" dirty="0">
              <a:latin typeface="Arial Nova" panose="020B0504020202020204" pitchFamily="34" charset="0"/>
            </a:endParaRPr>
          </a:p>
        </p:txBody>
      </p:sp>
      <p:sp>
        <p:nvSpPr>
          <p:cNvPr id="17" name="Text 12">
            <a:extLst>
              <a:ext uri="{FF2B5EF4-FFF2-40B4-BE49-F238E27FC236}">
                <a16:creationId xmlns:a16="http://schemas.microsoft.com/office/drawing/2014/main" id="{27A71C6F-821D-F2E9-4A62-CCABF9C91ACB}"/>
              </a:ext>
            </a:extLst>
          </p:cNvPr>
          <p:cNvSpPr/>
          <p:nvPr/>
        </p:nvSpPr>
        <p:spPr>
          <a:xfrm>
            <a:off x="818793" y="4275684"/>
            <a:ext cx="4055150" cy="1066205"/>
          </a:xfrm>
          <a:prstGeom prst="rect">
            <a:avLst/>
          </a:prstGeom>
          <a:noFill/>
          <a:ln/>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r">
              <a:lnSpc>
                <a:spcPts val="2799"/>
              </a:lnSpc>
              <a:buNone/>
            </a:pPr>
            <a:r>
              <a:rPr lang="en-US" sz="1600" dirty="0">
                <a:solidFill>
                  <a:srgbClr val="272525"/>
                </a:solidFill>
                <a:latin typeface="Arial Nova" panose="020B0504020202020204" pitchFamily="34" charset="0"/>
                <a:ea typeface="Lato" pitchFamily="34" charset="-122"/>
                <a:cs typeface="Lato" pitchFamily="34" charset="-120"/>
              </a:rPr>
              <a:t>Use SEEDB's segmentation capabilities to target specific customer groups with personalized offers and campaigns.</a:t>
            </a:r>
            <a:endParaRPr lang="en-US" sz="1600" dirty="0">
              <a:latin typeface="Arial Nova" panose="020B0504020202020204" pitchFamily="34" charset="0"/>
            </a:endParaRPr>
          </a:p>
        </p:txBody>
      </p:sp>
      <p:sp>
        <p:nvSpPr>
          <p:cNvPr id="18" name="Shape 13">
            <a:extLst>
              <a:ext uri="{FF2B5EF4-FFF2-40B4-BE49-F238E27FC236}">
                <a16:creationId xmlns:a16="http://schemas.microsoft.com/office/drawing/2014/main" id="{855E9929-B5A5-2720-1130-CE6B629153AE}"/>
              </a:ext>
            </a:extLst>
          </p:cNvPr>
          <p:cNvSpPr/>
          <p:nvPr/>
        </p:nvSpPr>
        <p:spPr>
          <a:xfrm>
            <a:off x="6345972" y="5076677"/>
            <a:ext cx="777597" cy="44410"/>
          </a:xfrm>
          <a:prstGeom prst="rect">
            <a:avLst/>
          </a:prstGeom>
          <a:solidFill>
            <a:srgbClr val="D1D1C7"/>
          </a:solidFill>
          <a:ln/>
        </p:spPr>
        <p:txBody>
          <a:bodyPr/>
          <a:lstStyle/>
          <a:p>
            <a:endParaRPr lang="en-US" sz="1600">
              <a:latin typeface="Arial Nova" panose="020B0504020202020204" pitchFamily="34" charset="0"/>
            </a:endParaRPr>
          </a:p>
        </p:txBody>
      </p:sp>
      <p:sp>
        <p:nvSpPr>
          <p:cNvPr id="19" name="Shape 14">
            <a:extLst>
              <a:ext uri="{FF2B5EF4-FFF2-40B4-BE49-F238E27FC236}">
                <a16:creationId xmlns:a16="http://schemas.microsoft.com/office/drawing/2014/main" id="{939D372F-1A10-69EC-ACBC-0D9F9C57A959}"/>
              </a:ext>
            </a:extLst>
          </p:cNvPr>
          <p:cNvSpPr/>
          <p:nvPr/>
        </p:nvSpPr>
        <p:spPr>
          <a:xfrm>
            <a:off x="5846028" y="4848970"/>
            <a:ext cx="499943" cy="499943"/>
          </a:xfrm>
          <a:prstGeom prst="roundRect">
            <a:avLst>
              <a:gd name="adj" fmla="val 20000"/>
            </a:avLst>
          </a:prstGeom>
          <a:solidFill>
            <a:srgbClr val="E8E8E3"/>
          </a:solidFill>
          <a:ln w="13811">
            <a:solidFill>
              <a:srgbClr val="D1D1C7"/>
            </a:solidFill>
            <a:prstDash val="solid"/>
          </a:ln>
        </p:spPr>
        <p:txBody>
          <a:bodyPr/>
          <a:lstStyle/>
          <a:p>
            <a:endParaRPr lang="en-US" sz="1600">
              <a:latin typeface="Arial Nova" panose="020B0504020202020204" pitchFamily="34" charset="0"/>
            </a:endParaRPr>
          </a:p>
        </p:txBody>
      </p:sp>
      <p:sp>
        <p:nvSpPr>
          <p:cNvPr id="20" name="Text 15">
            <a:extLst>
              <a:ext uri="{FF2B5EF4-FFF2-40B4-BE49-F238E27FC236}">
                <a16:creationId xmlns:a16="http://schemas.microsoft.com/office/drawing/2014/main" id="{F1C7B7C9-B5C7-0868-A607-42DA3A114E4B}"/>
              </a:ext>
            </a:extLst>
          </p:cNvPr>
          <p:cNvSpPr/>
          <p:nvPr/>
        </p:nvSpPr>
        <p:spPr>
          <a:xfrm>
            <a:off x="6004500" y="4890642"/>
            <a:ext cx="182880" cy="416481"/>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3281"/>
              </a:lnSpc>
              <a:buNone/>
            </a:pPr>
            <a:r>
              <a:rPr lang="en-US" sz="2400" dirty="0">
                <a:solidFill>
                  <a:srgbClr val="272525"/>
                </a:solidFill>
                <a:latin typeface="Arial Nova" panose="020B0504020202020204" pitchFamily="34" charset="0"/>
                <a:ea typeface="Gelasio" pitchFamily="34" charset="-122"/>
                <a:cs typeface="Gelasio" pitchFamily="34" charset="-120"/>
              </a:rPr>
              <a:t>3</a:t>
            </a:r>
            <a:endParaRPr lang="en-US" sz="2400" dirty="0">
              <a:latin typeface="Arial Nova" panose="020B0504020202020204" pitchFamily="34" charset="0"/>
            </a:endParaRPr>
          </a:p>
        </p:txBody>
      </p:sp>
      <p:sp>
        <p:nvSpPr>
          <p:cNvPr id="21" name="Text 16">
            <a:extLst>
              <a:ext uri="{FF2B5EF4-FFF2-40B4-BE49-F238E27FC236}">
                <a16:creationId xmlns:a16="http://schemas.microsoft.com/office/drawing/2014/main" id="{AEF3F805-DF6E-E8EF-55A7-DE9029DFB11C}"/>
              </a:ext>
            </a:extLst>
          </p:cNvPr>
          <p:cNvSpPr/>
          <p:nvPr/>
        </p:nvSpPr>
        <p:spPr>
          <a:xfrm>
            <a:off x="7318058" y="4897548"/>
            <a:ext cx="2221944" cy="347186"/>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34"/>
              </a:lnSpc>
              <a:buNone/>
            </a:pPr>
            <a:r>
              <a:rPr lang="en-US" sz="2000" dirty="0">
                <a:solidFill>
                  <a:srgbClr val="272525"/>
                </a:solidFill>
                <a:latin typeface="Arial Nova" panose="020B0504020202020204" pitchFamily="34" charset="0"/>
                <a:ea typeface="Gelasio" pitchFamily="34" charset="-122"/>
                <a:cs typeface="Gelasio" pitchFamily="34" charset="-120"/>
              </a:rPr>
              <a:t>Referral Program</a:t>
            </a:r>
            <a:endParaRPr lang="en-US" sz="2000" dirty="0">
              <a:latin typeface="Arial Nova" panose="020B0504020202020204" pitchFamily="34" charset="0"/>
            </a:endParaRPr>
          </a:p>
        </p:txBody>
      </p:sp>
      <p:sp>
        <p:nvSpPr>
          <p:cNvPr id="22" name="Text 17">
            <a:extLst>
              <a:ext uri="{FF2B5EF4-FFF2-40B4-BE49-F238E27FC236}">
                <a16:creationId xmlns:a16="http://schemas.microsoft.com/office/drawing/2014/main" id="{7FBBA572-9F80-D7B5-2AFC-F09D350604FB}"/>
              </a:ext>
            </a:extLst>
          </p:cNvPr>
          <p:cNvSpPr/>
          <p:nvPr/>
        </p:nvSpPr>
        <p:spPr>
          <a:xfrm>
            <a:off x="7318058" y="5434247"/>
            <a:ext cx="4055150" cy="1066205"/>
          </a:xfrm>
          <a:prstGeom prst="rect">
            <a:avLst/>
          </a:prstGeom>
          <a:noFill/>
          <a:ln/>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99"/>
              </a:lnSpc>
              <a:buNone/>
            </a:pPr>
            <a:r>
              <a:rPr lang="en-US" sz="1600" dirty="0">
                <a:solidFill>
                  <a:srgbClr val="272525"/>
                </a:solidFill>
                <a:latin typeface="Arial Nova" panose="020B0504020202020204" pitchFamily="34" charset="0"/>
                <a:ea typeface="Lato" pitchFamily="34" charset="-122"/>
                <a:cs typeface="Lato" pitchFamily="34" charset="-120"/>
              </a:rPr>
              <a:t>Leverage SEEDB to track the effectiveness of the referral program and maximize its impact on sales.</a:t>
            </a:r>
            <a:endParaRPr lang="en-US" sz="1600" dirty="0">
              <a:latin typeface="Arial Nova" panose="020B0504020202020204" pitchFamily="34" charset="0"/>
            </a:endParaRPr>
          </a:p>
        </p:txBody>
      </p:sp>
      <p:sp>
        <p:nvSpPr>
          <p:cNvPr id="4" name="Text 1">
            <a:extLst>
              <a:ext uri="{FF2B5EF4-FFF2-40B4-BE49-F238E27FC236}">
                <a16:creationId xmlns:a16="http://schemas.microsoft.com/office/drawing/2014/main" id="{70837D2F-801C-1375-06CB-82EC72D80608}"/>
              </a:ext>
            </a:extLst>
          </p:cNvPr>
          <p:cNvSpPr/>
          <p:nvPr/>
        </p:nvSpPr>
        <p:spPr>
          <a:xfrm>
            <a:off x="1853762" y="566994"/>
            <a:ext cx="7284720" cy="486013"/>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3827"/>
              </a:lnSpc>
              <a:buNone/>
            </a:pPr>
            <a:r>
              <a:rPr lang="en-US" sz="2800" dirty="0">
                <a:solidFill>
                  <a:srgbClr val="312F2B"/>
                </a:solidFill>
                <a:latin typeface="Arial Nova" panose="020F0502020204030204" pitchFamily="34" charset="0"/>
                <a:ea typeface="Gelasio" pitchFamily="34" charset="-122"/>
                <a:cs typeface="+mj-cs"/>
              </a:rPr>
              <a:t>C</a:t>
            </a:r>
            <a:r>
              <a:rPr lang="en-US" altLang="zh-CN" sz="2800" dirty="0">
                <a:solidFill>
                  <a:srgbClr val="312F2B"/>
                </a:solidFill>
                <a:latin typeface="Arial Nova" panose="020F0502020204030204" pitchFamily="34" charset="0"/>
                <a:ea typeface="Gelasio" pitchFamily="34" charset="-122"/>
                <a:cs typeface="+mj-cs"/>
              </a:rPr>
              <a:t>ontext:</a:t>
            </a:r>
            <a:endParaRPr lang="en-US" sz="2800" dirty="0"/>
          </a:p>
        </p:txBody>
      </p:sp>
    </p:spTree>
    <p:extLst>
      <p:ext uri="{BB962C8B-B14F-4D97-AF65-F5344CB8AC3E}">
        <p14:creationId xmlns:p14="http://schemas.microsoft.com/office/powerpoint/2010/main" val="2090432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1">
            <a:extLst>
              <a:ext uri="{FF2B5EF4-FFF2-40B4-BE49-F238E27FC236}">
                <a16:creationId xmlns:a16="http://schemas.microsoft.com/office/drawing/2014/main" id="{A33D768E-526B-5CFB-6807-496168280921}"/>
              </a:ext>
            </a:extLst>
          </p:cNvPr>
          <p:cNvSpPr/>
          <p:nvPr/>
        </p:nvSpPr>
        <p:spPr>
          <a:xfrm>
            <a:off x="1853762" y="566994"/>
            <a:ext cx="7284720" cy="486013"/>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3827"/>
              </a:lnSpc>
              <a:buNone/>
            </a:pPr>
            <a:r>
              <a:rPr lang="en-US" sz="2800" dirty="0">
                <a:solidFill>
                  <a:srgbClr val="312F2B"/>
                </a:solidFill>
                <a:latin typeface="Arial Nova" panose="020F0502020204030204" pitchFamily="34" charset="0"/>
                <a:ea typeface="Gelasio" pitchFamily="34" charset="-122"/>
                <a:cs typeface="+mj-cs"/>
              </a:rPr>
              <a:t>Why </a:t>
            </a:r>
            <a:r>
              <a:rPr lang="en-US" altLang="zh-CN" sz="2800" dirty="0">
                <a:solidFill>
                  <a:srgbClr val="312F2B"/>
                </a:solidFill>
                <a:latin typeface="Arial Nova" panose="020F0502020204030204" pitchFamily="34" charset="0"/>
                <a:ea typeface="Gelasio" pitchFamily="34" charset="-122"/>
                <a:cs typeface="+mj-cs"/>
              </a:rPr>
              <a:t>&amp; Why</a:t>
            </a:r>
            <a:r>
              <a:rPr lang="zh-CN" altLang="en-US" sz="2800" dirty="0">
                <a:solidFill>
                  <a:srgbClr val="312F2B"/>
                </a:solidFill>
                <a:latin typeface="Arial Nova" panose="020F0502020204030204" pitchFamily="34" charset="0"/>
                <a:ea typeface="Gelasio" pitchFamily="34" charset="-122"/>
                <a:cs typeface="+mj-cs"/>
              </a:rPr>
              <a:t> </a:t>
            </a:r>
            <a:r>
              <a:rPr lang="en-US" altLang="zh-CN" sz="2800" dirty="0">
                <a:solidFill>
                  <a:srgbClr val="312F2B"/>
                </a:solidFill>
                <a:latin typeface="Arial Nova" panose="020F0502020204030204" pitchFamily="34" charset="0"/>
                <a:ea typeface="Gelasio" pitchFamily="34" charset="-122"/>
                <a:cs typeface="+mj-cs"/>
              </a:rPr>
              <a:t>not </a:t>
            </a:r>
            <a:r>
              <a:rPr lang="en-US" sz="2800" dirty="0">
                <a:solidFill>
                  <a:srgbClr val="312F2B"/>
                </a:solidFill>
                <a:latin typeface="Arial Nova" panose="020F0502020204030204" pitchFamily="34" charset="0"/>
                <a:ea typeface="Gelasio" pitchFamily="34" charset="-122"/>
                <a:cs typeface="+mj-cs"/>
              </a:rPr>
              <a:t>Implement SEEDB in Our Company?</a:t>
            </a:r>
            <a:endParaRPr lang="en-US" sz="2800" dirty="0"/>
          </a:p>
        </p:txBody>
      </p:sp>
      <p:grpSp>
        <p:nvGrpSpPr>
          <p:cNvPr id="30" name="Group 29">
            <a:extLst>
              <a:ext uri="{FF2B5EF4-FFF2-40B4-BE49-F238E27FC236}">
                <a16:creationId xmlns:a16="http://schemas.microsoft.com/office/drawing/2014/main" id="{8883D42E-4F4E-6259-A355-8EE6B0A58B76}"/>
              </a:ext>
            </a:extLst>
          </p:cNvPr>
          <p:cNvGrpSpPr/>
          <p:nvPr/>
        </p:nvGrpSpPr>
        <p:grpSpPr>
          <a:xfrm>
            <a:off x="1697760" y="1472837"/>
            <a:ext cx="3184996" cy="1956163"/>
            <a:chOff x="2508197" y="1314289"/>
            <a:chExt cx="2296299" cy="1956163"/>
          </a:xfrm>
        </p:grpSpPr>
        <p:sp>
          <p:nvSpPr>
            <p:cNvPr id="7" name="Shape 2">
              <a:extLst>
                <a:ext uri="{FF2B5EF4-FFF2-40B4-BE49-F238E27FC236}">
                  <a16:creationId xmlns:a16="http://schemas.microsoft.com/office/drawing/2014/main" id="{AFE001E4-3916-D901-A4BD-8A30FF66905C}"/>
                </a:ext>
              </a:extLst>
            </p:cNvPr>
            <p:cNvSpPr/>
            <p:nvPr/>
          </p:nvSpPr>
          <p:spPr>
            <a:xfrm>
              <a:off x="2508197" y="1372220"/>
              <a:ext cx="224433" cy="329073"/>
            </a:xfrm>
            <a:prstGeom prst="roundRect">
              <a:avLst>
                <a:gd name="adj" fmla="val 20002"/>
              </a:avLst>
            </a:prstGeom>
            <a:solidFill>
              <a:srgbClr val="E8E8E3"/>
            </a:solidFill>
            <a:ln w="9644">
              <a:solidFill>
                <a:srgbClr val="D1D1C7"/>
              </a:solidFill>
              <a:prstDash val="solid"/>
            </a:ln>
          </p:spPr>
          <p:txBody>
            <a:bodyPr/>
            <a:lstStyle/>
            <a:p>
              <a:endParaRPr lang="en-US" sz="2000"/>
            </a:p>
          </p:txBody>
        </p:sp>
        <p:sp>
          <p:nvSpPr>
            <p:cNvPr id="8" name="Text 3">
              <a:extLst>
                <a:ext uri="{FF2B5EF4-FFF2-40B4-BE49-F238E27FC236}">
                  <a16:creationId xmlns:a16="http://schemas.microsoft.com/office/drawing/2014/main" id="{1612CA6D-7218-A7B0-58B8-7B6F6F8C817B}"/>
                </a:ext>
              </a:extLst>
            </p:cNvPr>
            <p:cNvSpPr/>
            <p:nvPr/>
          </p:nvSpPr>
          <p:spPr>
            <a:xfrm>
              <a:off x="2570884" y="1390906"/>
              <a:ext cx="99060" cy="291703"/>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296"/>
                </a:lnSpc>
                <a:buNone/>
              </a:pPr>
              <a:r>
                <a:rPr lang="en-US" sz="2000" dirty="0">
                  <a:solidFill>
                    <a:srgbClr val="312F2B"/>
                  </a:solidFill>
                  <a:latin typeface="Gelasio" pitchFamily="34" charset="0"/>
                  <a:ea typeface="Gelasio" pitchFamily="34" charset="-122"/>
                </a:rPr>
                <a:t>👌</a:t>
              </a:r>
            </a:p>
          </p:txBody>
        </p:sp>
        <p:sp>
          <p:nvSpPr>
            <p:cNvPr id="9" name="Text 4">
              <a:extLst>
                <a:ext uri="{FF2B5EF4-FFF2-40B4-BE49-F238E27FC236}">
                  <a16:creationId xmlns:a16="http://schemas.microsoft.com/office/drawing/2014/main" id="{C4303FC6-81A7-B0FD-B494-5A491E92AB60}"/>
                </a:ext>
              </a:extLst>
            </p:cNvPr>
            <p:cNvSpPr/>
            <p:nvPr/>
          </p:nvSpPr>
          <p:spPr>
            <a:xfrm>
              <a:off x="2877121" y="1314289"/>
              <a:ext cx="1853565" cy="736640"/>
            </a:xfrm>
            <a:prstGeom prst="rect">
              <a:avLst/>
            </a:prstGeom>
            <a:noFill/>
            <a:ln/>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1914"/>
                </a:lnSpc>
                <a:buNone/>
              </a:pPr>
              <a:r>
                <a:rPr lang="en-US" sz="1600" dirty="0">
                  <a:solidFill>
                    <a:srgbClr val="272525"/>
                  </a:solidFill>
                  <a:latin typeface="Gelasio" pitchFamily="34" charset="0"/>
                  <a:ea typeface="Gelasio" pitchFamily="34" charset="-122"/>
                  <a:cs typeface="Gelasio" pitchFamily="34" charset="-120"/>
                </a:rPr>
                <a:t>Rapid Visualization Recommendations </a:t>
              </a:r>
              <a:r>
                <a:rPr lang="en-US" sz="1600" dirty="0">
                  <a:solidFill>
                    <a:srgbClr val="000000"/>
                  </a:solidFill>
                  <a:latin typeface="Gelasio" pitchFamily="34" charset="0"/>
                  <a:ea typeface="Gelasio" pitchFamily="34" charset="-122"/>
                  <a:cs typeface="Gelasio" pitchFamily="34" charset="-120"/>
                </a:rPr>
                <a:t>🚀</a:t>
              </a:r>
              <a:endParaRPr lang="en-US" sz="1600" dirty="0"/>
            </a:p>
          </p:txBody>
        </p:sp>
        <p:sp>
          <p:nvSpPr>
            <p:cNvPr id="10" name="Text 5">
              <a:extLst>
                <a:ext uri="{FF2B5EF4-FFF2-40B4-BE49-F238E27FC236}">
                  <a16:creationId xmlns:a16="http://schemas.microsoft.com/office/drawing/2014/main" id="{257E44E2-C85D-A044-88F8-53FC35F4EF98}"/>
                </a:ext>
              </a:extLst>
            </p:cNvPr>
            <p:cNvSpPr/>
            <p:nvPr/>
          </p:nvSpPr>
          <p:spPr>
            <a:xfrm>
              <a:off x="2950931" y="2026844"/>
              <a:ext cx="1853565" cy="1243608"/>
            </a:xfrm>
            <a:prstGeom prst="rect">
              <a:avLst/>
            </a:prstGeom>
            <a:noFill/>
            <a:ln/>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1960"/>
                </a:lnSpc>
                <a:buNone/>
              </a:pPr>
              <a:r>
                <a:rPr lang="en-US" sz="1400" dirty="0">
                  <a:solidFill>
                    <a:srgbClr val="272525"/>
                  </a:solidFill>
                  <a:latin typeface="Arial Nova" panose="020B0504020202020204" pitchFamily="34" charset="0"/>
                  <a:ea typeface="Lato" pitchFamily="34" charset="-122"/>
                  <a:cs typeface="Lato" pitchFamily="34" charset="-120"/>
                </a:rPr>
                <a:t>SEEDB provides quick and relevant visualization recommendations, enabling us to uncover interesting insights with ease.</a:t>
              </a:r>
              <a:endParaRPr lang="en-US" sz="1400" dirty="0">
                <a:latin typeface="Arial Nova" panose="020B0504020202020204" pitchFamily="34" charset="0"/>
              </a:endParaRPr>
            </a:p>
          </p:txBody>
        </p:sp>
      </p:grpSp>
      <p:sp>
        <p:nvSpPr>
          <p:cNvPr id="11" name="Shape 6">
            <a:extLst>
              <a:ext uri="{FF2B5EF4-FFF2-40B4-BE49-F238E27FC236}">
                <a16:creationId xmlns:a16="http://schemas.microsoft.com/office/drawing/2014/main" id="{7D043C18-4FA2-049A-79F9-AE430404A335}"/>
              </a:ext>
            </a:extLst>
          </p:cNvPr>
          <p:cNvSpPr/>
          <p:nvPr/>
        </p:nvSpPr>
        <p:spPr>
          <a:xfrm>
            <a:off x="5134163" y="1528720"/>
            <a:ext cx="349925" cy="349925"/>
          </a:xfrm>
          <a:prstGeom prst="roundRect">
            <a:avLst>
              <a:gd name="adj" fmla="val 20002"/>
            </a:avLst>
          </a:prstGeom>
          <a:solidFill>
            <a:srgbClr val="E8E8E3"/>
          </a:solidFill>
          <a:ln w="9644">
            <a:solidFill>
              <a:srgbClr val="D1D1C7"/>
            </a:solidFill>
            <a:prstDash val="solid"/>
          </a:ln>
        </p:spPr>
        <p:txBody>
          <a:bodyPr/>
          <a:lstStyle/>
          <a:p>
            <a:endParaRPr lang="en-US" sz="2000"/>
          </a:p>
        </p:txBody>
      </p:sp>
      <p:sp>
        <p:nvSpPr>
          <p:cNvPr id="12" name="Text 7">
            <a:extLst>
              <a:ext uri="{FF2B5EF4-FFF2-40B4-BE49-F238E27FC236}">
                <a16:creationId xmlns:a16="http://schemas.microsoft.com/office/drawing/2014/main" id="{839DA8D6-2954-C423-D644-0A78C230A8A1}"/>
              </a:ext>
            </a:extLst>
          </p:cNvPr>
          <p:cNvSpPr/>
          <p:nvPr/>
        </p:nvSpPr>
        <p:spPr>
          <a:xfrm>
            <a:off x="5244296" y="1557772"/>
            <a:ext cx="129540" cy="291703"/>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296"/>
              </a:lnSpc>
              <a:buNone/>
            </a:pPr>
            <a:r>
              <a:rPr lang="en-US" sz="2400" dirty="0">
                <a:solidFill>
                  <a:srgbClr val="312F2B"/>
                </a:solidFill>
                <a:latin typeface="Gelasio" pitchFamily="34" charset="0"/>
                <a:ea typeface="Gelasio" pitchFamily="34" charset="-122"/>
              </a:rPr>
              <a:t>👌</a:t>
            </a:r>
          </a:p>
        </p:txBody>
      </p:sp>
      <p:sp>
        <p:nvSpPr>
          <p:cNvPr id="13" name="Text 8">
            <a:extLst>
              <a:ext uri="{FF2B5EF4-FFF2-40B4-BE49-F238E27FC236}">
                <a16:creationId xmlns:a16="http://schemas.microsoft.com/office/drawing/2014/main" id="{B7B5F4C0-B2DE-0408-3CA6-1EEA7F7F9A3E}"/>
              </a:ext>
            </a:extLst>
          </p:cNvPr>
          <p:cNvSpPr/>
          <p:nvPr/>
        </p:nvSpPr>
        <p:spPr>
          <a:xfrm>
            <a:off x="5437043" y="1566025"/>
            <a:ext cx="2836564" cy="493633"/>
          </a:xfrm>
          <a:prstGeom prst="rect">
            <a:avLst/>
          </a:prstGeom>
          <a:noFill/>
          <a:ln/>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1914"/>
              </a:lnSpc>
              <a:buNone/>
            </a:pPr>
            <a:r>
              <a:rPr lang="en-US" sz="1600" dirty="0">
                <a:solidFill>
                  <a:srgbClr val="272525"/>
                </a:solidFill>
                <a:latin typeface="Gelasio" pitchFamily="34" charset="0"/>
                <a:ea typeface="Gelasio" pitchFamily="34" charset="-122"/>
                <a:cs typeface="Gelasio" pitchFamily="34" charset="-120"/>
              </a:rPr>
              <a:t>Time-Saving Efficiency </a:t>
            </a:r>
            <a:r>
              <a:rPr lang="en-US" sz="1600" dirty="0">
                <a:solidFill>
                  <a:srgbClr val="000000"/>
                </a:solidFill>
                <a:latin typeface="Gelasio" pitchFamily="34" charset="0"/>
                <a:ea typeface="Gelasio" pitchFamily="34" charset="-122"/>
                <a:cs typeface="Gelasio" pitchFamily="34" charset="-120"/>
              </a:rPr>
              <a:t>⏰</a:t>
            </a:r>
            <a:endParaRPr lang="en-US" sz="1600" dirty="0"/>
          </a:p>
        </p:txBody>
      </p:sp>
      <p:sp>
        <p:nvSpPr>
          <p:cNvPr id="14" name="Text 9">
            <a:extLst>
              <a:ext uri="{FF2B5EF4-FFF2-40B4-BE49-F238E27FC236}">
                <a16:creationId xmlns:a16="http://schemas.microsoft.com/office/drawing/2014/main" id="{8D507EFA-9C8F-EB40-492C-A973436360AD}"/>
              </a:ext>
            </a:extLst>
          </p:cNvPr>
          <p:cNvSpPr/>
          <p:nvPr/>
        </p:nvSpPr>
        <p:spPr>
          <a:xfrm>
            <a:off x="5559948" y="2204333"/>
            <a:ext cx="2533889" cy="1492329"/>
          </a:xfrm>
          <a:prstGeom prst="rect">
            <a:avLst/>
          </a:prstGeom>
          <a:noFill/>
          <a:ln/>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1960"/>
              </a:lnSpc>
              <a:buNone/>
            </a:pPr>
            <a:r>
              <a:rPr lang="en-US" sz="1400" dirty="0">
                <a:solidFill>
                  <a:srgbClr val="272525"/>
                </a:solidFill>
                <a:latin typeface="Arial Nova" panose="020B0504020202020204" pitchFamily="34" charset="0"/>
                <a:ea typeface="Lato" pitchFamily="34" charset="-122"/>
                <a:cs typeface="Lato" pitchFamily="34" charset="-120"/>
              </a:rPr>
              <a:t>Stop spending valuable hours manually creating visualizations.</a:t>
            </a:r>
            <a:endParaRPr lang="en-US" sz="1400" dirty="0">
              <a:latin typeface="Arial Nova" panose="020B0504020202020204" pitchFamily="34" charset="0"/>
            </a:endParaRPr>
          </a:p>
        </p:txBody>
      </p:sp>
      <p:sp>
        <p:nvSpPr>
          <p:cNvPr id="15" name="Shape 10">
            <a:extLst>
              <a:ext uri="{FF2B5EF4-FFF2-40B4-BE49-F238E27FC236}">
                <a16:creationId xmlns:a16="http://schemas.microsoft.com/office/drawing/2014/main" id="{8CC30723-7A98-5665-57A5-7388EDC77CD0}"/>
              </a:ext>
            </a:extLst>
          </p:cNvPr>
          <p:cNvSpPr/>
          <p:nvPr/>
        </p:nvSpPr>
        <p:spPr>
          <a:xfrm>
            <a:off x="8465071" y="1528720"/>
            <a:ext cx="349925" cy="349925"/>
          </a:xfrm>
          <a:prstGeom prst="roundRect">
            <a:avLst>
              <a:gd name="adj" fmla="val 20002"/>
            </a:avLst>
          </a:prstGeom>
          <a:solidFill>
            <a:srgbClr val="E8E8E3"/>
          </a:solidFill>
          <a:ln w="9644">
            <a:solidFill>
              <a:srgbClr val="D1D1C7"/>
            </a:solidFill>
            <a:prstDash val="solid"/>
          </a:ln>
        </p:spPr>
        <p:txBody>
          <a:bodyPr/>
          <a:lstStyle/>
          <a:p>
            <a:endParaRPr lang="en-US" sz="2000"/>
          </a:p>
        </p:txBody>
      </p:sp>
      <p:sp>
        <p:nvSpPr>
          <p:cNvPr id="16" name="Text 11">
            <a:extLst>
              <a:ext uri="{FF2B5EF4-FFF2-40B4-BE49-F238E27FC236}">
                <a16:creationId xmlns:a16="http://schemas.microsoft.com/office/drawing/2014/main" id="{80A73EFB-8FA4-F1C1-788A-6B4577CB81FE}"/>
              </a:ext>
            </a:extLst>
          </p:cNvPr>
          <p:cNvSpPr/>
          <p:nvPr/>
        </p:nvSpPr>
        <p:spPr>
          <a:xfrm>
            <a:off x="8575204" y="1557772"/>
            <a:ext cx="129540" cy="291703"/>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296"/>
              </a:lnSpc>
              <a:buNone/>
            </a:pPr>
            <a:r>
              <a:rPr lang="en-US" sz="2400" dirty="0">
                <a:solidFill>
                  <a:srgbClr val="312F2B"/>
                </a:solidFill>
                <a:latin typeface="Gelasio" pitchFamily="34" charset="0"/>
                <a:ea typeface="Gelasio" pitchFamily="34" charset="-122"/>
              </a:rPr>
              <a:t>👌</a:t>
            </a:r>
          </a:p>
        </p:txBody>
      </p:sp>
      <p:sp>
        <p:nvSpPr>
          <p:cNvPr id="17" name="Text 12">
            <a:extLst>
              <a:ext uri="{FF2B5EF4-FFF2-40B4-BE49-F238E27FC236}">
                <a16:creationId xmlns:a16="http://schemas.microsoft.com/office/drawing/2014/main" id="{3687F007-2F7E-996C-E776-0E1161BEEEF5}"/>
              </a:ext>
            </a:extLst>
          </p:cNvPr>
          <p:cNvSpPr/>
          <p:nvPr/>
        </p:nvSpPr>
        <p:spPr>
          <a:xfrm>
            <a:off x="8771334" y="1528932"/>
            <a:ext cx="2836565" cy="493633"/>
          </a:xfrm>
          <a:prstGeom prst="rect">
            <a:avLst/>
          </a:prstGeom>
          <a:noFill/>
          <a:ln/>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1914"/>
              </a:lnSpc>
              <a:buNone/>
            </a:pPr>
            <a:r>
              <a:rPr lang="en-US" sz="1600" dirty="0">
                <a:solidFill>
                  <a:srgbClr val="272525"/>
                </a:solidFill>
                <a:latin typeface="Gelasio" pitchFamily="34" charset="0"/>
                <a:ea typeface="Gelasio" pitchFamily="34" charset="-122"/>
                <a:cs typeface="Gelasio" pitchFamily="34" charset="-120"/>
              </a:rPr>
              <a:t>No Integration Challenges </a:t>
            </a:r>
            <a:r>
              <a:rPr lang="en-US" sz="1600" dirty="0">
                <a:solidFill>
                  <a:srgbClr val="000000"/>
                </a:solidFill>
                <a:latin typeface="Gelasio" pitchFamily="34" charset="0"/>
                <a:ea typeface="Gelasio" pitchFamily="34" charset="-122"/>
                <a:cs typeface="Gelasio" pitchFamily="34" charset="-120"/>
              </a:rPr>
              <a:t>⚙️</a:t>
            </a:r>
            <a:endParaRPr lang="en-US" sz="1600" dirty="0"/>
          </a:p>
        </p:txBody>
      </p:sp>
      <p:sp>
        <p:nvSpPr>
          <p:cNvPr id="18" name="Text 13">
            <a:extLst>
              <a:ext uri="{FF2B5EF4-FFF2-40B4-BE49-F238E27FC236}">
                <a16:creationId xmlns:a16="http://schemas.microsoft.com/office/drawing/2014/main" id="{467618F8-D8F7-B908-D705-0C8D04453904}"/>
              </a:ext>
            </a:extLst>
          </p:cNvPr>
          <p:cNvSpPr/>
          <p:nvPr/>
        </p:nvSpPr>
        <p:spPr>
          <a:xfrm>
            <a:off x="8705290" y="2167994"/>
            <a:ext cx="2698994" cy="1492329"/>
          </a:xfrm>
          <a:prstGeom prst="rect">
            <a:avLst/>
          </a:prstGeom>
          <a:noFill/>
          <a:ln/>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1960"/>
              </a:lnSpc>
              <a:buNone/>
            </a:pPr>
            <a:r>
              <a:rPr lang="en-US" sz="1400" dirty="0">
                <a:solidFill>
                  <a:srgbClr val="272525"/>
                </a:solidFill>
                <a:latin typeface="Arial Nova" panose="020B0504020202020204" pitchFamily="34" charset="0"/>
                <a:ea typeface="Lato" pitchFamily="34" charset="-122"/>
                <a:cs typeface="Lato" pitchFamily="34" charset="-120"/>
              </a:rPr>
              <a:t>Implementing SEEDB is a easy job, as it easily integrates with any relational database. </a:t>
            </a:r>
          </a:p>
          <a:p>
            <a:pPr marL="0" indent="0">
              <a:lnSpc>
                <a:spcPts val="1960"/>
              </a:lnSpc>
              <a:buNone/>
            </a:pPr>
            <a:r>
              <a:rPr lang="en-US" sz="1400" dirty="0">
                <a:solidFill>
                  <a:srgbClr val="272525"/>
                </a:solidFill>
                <a:latin typeface="Arial Nova" panose="020B0504020202020204" pitchFamily="34" charset="0"/>
                <a:ea typeface="Lato" pitchFamily="34" charset="-122"/>
                <a:cs typeface="Lato" pitchFamily="34" charset="-120"/>
              </a:rPr>
              <a:t>[a middleware layer on top of any DBMS]</a:t>
            </a:r>
            <a:endParaRPr lang="en-US" sz="1400" dirty="0">
              <a:latin typeface="Arial Nova" panose="020B0504020202020204" pitchFamily="34" charset="0"/>
            </a:endParaRPr>
          </a:p>
        </p:txBody>
      </p:sp>
      <p:sp>
        <p:nvSpPr>
          <p:cNvPr id="19" name="Shape 14">
            <a:extLst>
              <a:ext uri="{FF2B5EF4-FFF2-40B4-BE49-F238E27FC236}">
                <a16:creationId xmlns:a16="http://schemas.microsoft.com/office/drawing/2014/main" id="{DEFCF83A-4844-E558-E30A-113732E67EE6}"/>
              </a:ext>
            </a:extLst>
          </p:cNvPr>
          <p:cNvSpPr/>
          <p:nvPr/>
        </p:nvSpPr>
        <p:spPr>
          <a:xfrm>
            <a:off x="1966538" y="4022349"/>
            <a:ext cx="349925" cy="349925"/>
          </a:xfrm>
          <a:prstGeom prst="roundRect">
            <a:avLst>
              <a:gd name="adj" fmla="val 20002"/>
            </a:avLst>
          </a:prstGeom>
          <a:solidFill>
            <a:srgbClr val="E8E8E3"/>
          </a:solidFill>
          <a:ln w="9644">
            <a:solidFill>
              <a:srgbClr val="D1D1C7"/>
            </a:solidFill>
            <a:prstDash val="solid"/>
          </a:ln>
        </p:spPr>
        <p:txBody>
          <a:bodyPr/>
          <a:lstStyle/>
          <a:p>
            <a:endParaRPr lang="en-US" sz="2000"/>
          </a:p>
        </p:txBody>
      </p:sp>
      <p:sp>
        <p:nvSpPr>
          <p:cNvPr id="20" name="Text 15">
            <a:extLst>
              <a:ext uri="{FF2B5EF4-FFF2-40B4-BE49-F238E27FC236}">
                <a16:creationId xmlns:a16="http://schemas.microsoft.com/office/drawing/2014/main" id="{B37F3734-3668-5350-BF10-E16DA73FC4BC}"/>
              </a:ext>
            </a:extLst>
          </p:cNvPr>
          <p:cNvSpPr/>
          <p:nvPr/>
        </p:nvSpPr>
        <p:spPr>
          <a:xfrm>
            <a:off x="2726005" y="4029628"/>
            <a:ext cx="137160" cy="291703"/>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296"/>
              </a:lnSpc>
              <a:buNone/>
            </a:pPr>
            <a:endParaRPr lang="en-US" sz="1400" dirty="0">
              <a:solidFill>
                <a:srgbClr val="272525"/>
              </a:solidFill>
              <a:latin typeface="Arial Nova" panose="020B0504020202020204" pitchFamily="34" charset="0"/>
              <a:ea typeface="Lato" pitchFamily="34" charset="-122"/>
              <a:cs typeface="Lato" pitchFamily="34" charset="-120"/>
            </a:endParaRPr>
          </a:p>
        </p:txBody>
      </p:sp>
      <p:sp>
        <p:nvSpPr>
          <p:cNvPr id="21" name="Text 16">
            <a:extLst>
              <a:ext uri="{FF2B5EF4-FFF2-40B4-BE49-F238E27FC236}">
                <a16:creationId xmlns:a16="http://schemas.microsoft.com/office/drawing/2014/main" id="{D4027B3C-1B7A-7003-33C2-4771A5737DA8}"/>
              </a:ext>
            </a:extLst>
          </p:cNvPr>
          <p:cNvSpPr/>
          <p:nvPr/>
        </p:nvSpPr>
        <p:spPr>
          <a:xfrm>
            <a:off x="2330444" y="4022349"/>
            <a:ext cx="3502222" cy="493633"/>
          </a:xfrm>
          <a:prstGeom prst="rect">
            <a:avLst/>
          </a:prstGeom>
          <a:noFill/>
          <a:ln/>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1914"/>
              </a:lnSpc>
              <a:buNone/>
            </a:pPr>
            <a:r>
              <a:rPr lang="en-US" sz="1600" dirty="0">
                <a:solidFill>
                  <a:srgbClr val="272525"/>
                </a:solidFill>
                <a:latin typeface="Gelasio" pitchFamily="34" charset="0"/>
                <a:ea typeface="Gelasio" pitchFamily="34" charset="-122"/>
                <a:cs typeface="Gelasio" pitchFamily="34" charset="-120"/>
              </a:rPr>
              <a:t>Privacy and Security Considerations </a:t>
            </a:r>
            <a:r>
              <a:rPr lang="en-US" sz="1600" dirty="0">
                <a:solidFill>
                  <a:srgbClr val="000000"/>
                </a:solidFill>
                <a:latin typeface="Gelasio" pitchFamily="34" charset="0"/>
                <a:ea typeface="Gelasio" pitchFamily="34" charset="-122"/>
                <a:cs typeface="Gelasio" pitchFamily="34" charset="-120"/>
              </a:rPr>
              <a:t>🔒</a:t>
            </a:r>
            <a:endParaRPr lang="en-US" sz="1600" dirty="0"/>
          </a:p>
        </p:txBody>
      </p:sp>
      <p:sp>
        <p:nvSpPr>
          <p:cNvPr id="22" name="Text 17">
            <a:extLst>
              <a:ext uri="{FF2B5EF4-FFF2-40B4-BE49-F238E27FC236}">
                <a16:creationId xmlns:a16="http://schemas.microsoft.com/office/drawing/2014/main" id="{D5A7E4BF-EB78-4533-0336-1479C9E0C50E}"/>
              </a:ext>
            </a:extLst>
          </p:cNvPr>
          <p:cNvSpPr/>
          <p:nvPr/>
        </p:nvSpPr>
        <p:spPr>
          <a:xfrm>
            <a:off x="2417915" y="4594012"/>
            <a:ext cx="3336930" cy="994886"/>
          </a:xfrm>
          <a:prstGeom prst="rect">
            <a:avLst/>
          </a:prstGeom>
          <a:noFill/>
          <a:ln/>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1960"/>
              </a:lnSpc>
              <a:buNone/>
            </a:pPr>
            <a:r>
              <a:rPr lang="en-US" sz="1400" dirty="0">
                <a:solidFill>
                  <a:srgbClr val="272525"/>
                </a:solidFill>
                <a:latin typeface="Arial Nova" panose="020B0504020202020204" pitchFamily="34" charset="0"/>
                <a:ea typeface="Lato" pitchFamily="34" charset="-122"/>
                <a:cs typeface="Lato" pitchFamily="34" charset="-120"/>
              </a:rPr>
              <a:t>We cannot make sure that the SEEDB's data handling and recommendation algorithms could be privacy-concerned. [end to end environment]</a:t>
            </a:r>
          </a:p>
        </p:txBody>
      </p:sp>
      <p:sp>
        <p:nvSpPr>
          <p:cNvPr id="23" name="Shape 18">
            <a:extLst>
              <a:ext uri="{FF2B5EF4-FFF2-40B4-BE49-F238E27FC236}">
                <a16:creationId xmlns:a16="http://schemas.microsoft.com/office/drawing/2014/main" id="{BE46320B-A78E-DA09-FE34-AABDCFD4A2A6}"/>
              </a:ext>
            </a:extLst>
          </p:cNvPr>
          <p:cNvSpPr/>
          <p:nvPr/>
        </p:nvSpPr>
        <p:spPr>
          <a:xfrm>
            <a:off x="6837779" y="3989691"/>
            <a:ext cx="349925" cy="349925"/>
          </a:xfrm>
          <a:prstGeom prst="roundRect">
            <a:avLst>
              <a:gd name="adj" fmla="val 20002"/>
            </a:avLst>
          </a:prstGeom>
          <a:solidFill>
            <a:srgbClr val="E8E8E3"/>
          </a:solidFill>
          <a:ln w="9644">
            <a:solidFill>
              <a:srgbClr val="D1D1C7"/>
            </a:solidFill>
            <a:prstDash val="solid"/>
          </a:ln>
        </p:spPr>
        <p:txBody>
          <a:bodyPr/>
          <a:lstStyle/>
          <a:p>
            <a:endParaRPr lang="en-US" sz="2000"/>
          </a:p>
        </p:txBody>
      </p:sp>
      <p:sp>
        <p:nvSpPr>
          <p:cNvPr id="24" name="Text 19">
            <a:extLst>
              <a:ext uri="{FF2B5EF4-FFF2-40B4-BE49-F238E27FC236}">
                <a16:creationId xmlns:a16="http://schemas.microsoft.com/office/drawing/2014/main" id="{C30D87AD-74F5-5B2F-8C00-A394DC668B7F}"/>
              </a:ext>
            </a:extLst>
          </p:cNvPr>
          <p:cNvSpPr/>
          <p:nvPr/>
        </p:nvSpPr>
        <p:spPr>
          <a:xfrm>
            <a:off x="6951721" y="3965333"/>
            <a:ext cx="121920" cy="291703"/>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296"/>
              </a:lnSpc>
              <a:buNone/>
            </a:pPr>
            <a:r>
              <a:rPr lang="en-US" sz="2000" dirty="0">
                <a:solidFill>
                  <a:srgbClr val="272525"/>
                </a:solidFill>
                <a:latin typeface="Arial Nova" panose="020B0504020202020204" pitchFamily="34" charset="0"/>
                <a:ea typeface="Lato" pitchFamily="34" charset="-122"/>
                <a:cs typeface="Lato" pitchFamily="34" charset="-120"/>
              </a:rPr>
              <a:t>❔</a:t>
            </a:r>
          </a:p>
        </p:txBody>
      </p:sp>
      <p:sp>
        <p:nvSpPr>
          <p:cNvPr id="25" name="Text 20">
            <a:extLst>
              <a:ext uri="{FF2B5EF4-FFF2-40B4-BE49-F238E27FC236}">
                <a16:creationId xmlns:a16="http://schemas.microsoft.com/office/drawing/2014/main" id="{B259A328-BED5-5674-72AD-6F2D8635677D}"/>
              </a:ext>
            </a:extLst>
          </p:cNvPr>
          <p:cNvSpPr/>
          <p:nvPr/>
        </p:nvSpPr>
        <p:spPr>
          <a:xfrm>
            <a:off x="7343199" y="4043150"/>
            <a:ext cx="2270760" cy="250627"/>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1914"/>
              </a:lnSpc>
              <a:buNone/>
            </a:pPr>
            <a:r>
              <a:rPr lang="en-US" sz="1600" dirty="0">
                <a:solidFill>
                  <a:srgbClr val="272525"/>
                </a:solidFill>
                <a:latin typeface="Gelasio" pitchFamily="34" charset="0"/>
                <a:ea typeface="Gelasio" pitchFamily="34" charset="-122"/>
                <a:cs typeface="Gelasio" pitchFamily="34" charset="-120"/>
              </a:rPr>
              <a:t>Explore Other Options </a:t>
            </a:r>
            <a:r>
              <a:rPr lang="en-US" sz="1600" dirty="0">
                <a:solidFill>
                  <a:srgbClr val="000000"/>
                </a:solidFill>
                <a:latin typeface="Gelasio" pitchFamily="34" charset="0"/>
                <a:ea typeface="Gelasio" pitchFamily="34" charset="-122"/>
                <a:cs typeface="Gelasio" pitchFamily="34" charset="-120"/>
              </a:rPr>
              <a:t>🔄</a:t>
            </a:r>
            <a:endParaRPr lang="en-US" sz="1600" dirty="0"/>
          </a:p>
        </p:txBody>
      </p:sp>
      <p:sp>
        <p:nvSpPr>
          <p:cNvPr id="26" name="Text 21">
            <a:extLst>
              <a:ext uri="{FF2B5EF4-FFF2-40B4-BE49-F238E27FC236}">
                <a16:creationId xmlns:a16="http://schemas.microsoft.com/office/drawing/2014/main" id="{D2CA3E24-13B8-E6C0-EA87-4A5CBE4B625F}"/>
              </a:ext>
            </a:extLst>
          </p:cNvPr>
          <p:cNvSpPr/>
          <p:nvPr/>
        </p:nvSpPr>
        <p:spPr>
          <a:xfrm>
            <a:off x="6917413" y="4583126"/>
            <a:ext cx="3336930" cy="994886"/>
          </a:xfrm>
          <a:prstGeom prst="rect">
            <a:avLst/>
          </a:prstGeom>
          <a:noFill/>
          <a:ln/>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1960"/>
              </a:lnSpc>
              <a:buNone/>
            </a:pPr>
            <a:r>
              <a:rPr lang="en-US" sz="1400" dirty="0">
                <a:solidFill>
                  <a:srgbClr val="272525"/>
                </a:solidFill>
                <a:latin typeface="Arial Nova" panose="020B0504020202020204" pitchFamily="34" charset="0"/>
                <a:ea typeface="Lato" pitchFamily="34" charset="-122"/>
                <a:cs typeface="Lato" pitchFamily="34" charset="-120"/>
              </a:rPr>
              <a:t>Consider alternatives such as the "Show Me" feature in Tableau or the "Quick Insights" feature in PowerBI for additional visualization capabilities.</a:t>
            </a:r>
          </a:p>
        </p:txBody>
      </p:sp>
      <p:sp>
        <p:nvSpPr>
          <p:cNvPr id="35" name="Text 19">
            <a:extLst>
              <a:ext uri="{FF2B5EF4-FFF2-40B4-BE49-F238E27FC236}">
                <a16:creationId xmlns:a16="http://schemas.microsoft.com/office/drawing/2014/main" id="{A030B206-9FF1-50AD-D686-A3B87B3DE27C}"/>
              </a:ext>
            </a:extLst>
          </p:cNvPr>
          <p:cNvSpPr/>
          <p:nvPr/>
        </p:nvSpPr>
        <p:spPr>
          <a:xfrm>
            <a:off x="2080540" y="4006589"/>
            <a:ext cx="121920" cy="291703"/>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296"/>
              </a:lnSpc>
              <a:buNone/>
            </a:pPr>
            <a:r>
              <a:rPr lang="en-US" sz="2000" dirty="0">
                <a:solidFill>
                  <a:srgbClr val="272525"/>
                </a:solidFill>
                <a:latin typeface="Arial Nova" panose="020B0504020202020204" pitchFamily="34" charset="0"/>
                <a:ea typeface="Lato" pitchFamily="34" charset="-122"/>
                <a:cs typeface="Lato" pitchFamily="34" charset="-120"/>
              </a:rPr>
              <a:t>❔</a:t>
            </a:r>
          </a:p>
        </p:txBody>
      </p:sp>
    </p:spTree>
    <p:extLst>
      <p:ext uri="{BB962C8B-B14F-4D97-AF65-F5344CB8AC3E}">
        <p14:creationId xmlns:p14="http://schemas.microsoft.com/office/powerpoint/2010/main" val="1071559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1">
            <a:extLst>
              <a:ext uri="{FF2B5EF4-FFF2-40B4-BE49-F238E27FC236}">
                <a16:creationId xmlns:a16="http://schemas.microsoft.com/office/drawing/2014/main" id="{A029C93E-0D96-2263-1518-81F098074933}"/>
              </a:ext>
            </a:extLst>
          </p:cNvPr>
          <p:cNvSpPr/>
          <p:nvPr/>
        </p:nvSpPr>
        <p:spPr>
          <a:xfrm>
            <a:off x="818793" y="170140"/>
            <a:ext cx="7703820" cy="694373"/>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5468"/>
              </a:lnSpc>
              <a:buNone/>
            </a:pPr>
            <a:endParaRPr lang="en-US" sz="3062" dirty="0">
              <a:solidFill>
                <a:srgbClr val="312F2B"/>
              </a:solidFill>
              <a:latin typeface="Arial Nova" panose="020B0504020202020204" pitchFamily="34" charset="0"/>
              <a:ea typeface="Gelasio" pitchFamily="34" charset="-122"/>
            </a:endParaRPr>
          </a:p>
        </p:txBody>
      </p:sp>
      <p:pic>
        <p:nvPicPr>
          <p:cNvPr id="7" name="Image 1" descr="A screenshot of a graph&#10;&#10;Description automatically generated">
            <a:extLst>
              <a:ext uri="{FF2B5EF4-FFF2-40B4-BE49-F238E27FC236}">
                <a16:creationId xmlns:a16="http://schemas.microsoft.com/office/drawing/2014/main" id="{F0D0528D-7185-DECA-412B-05AD38DFDA7E}"/>
              </a:ext>
            </a:extLst>
          </p:cNvPr>
          <p:cNvPicPr>
            <a:picLocks noChangeAspect="1"/>
          </p:cNvPicPr>
          <p:nvPr/>
        </p:nvPicPr>
        <p:blipFill>
          <a:blip r:embed="rId3"/>
          <a:stretch>
            <a:fillRect/>
          </a:stretch>
        </p:blipFill>
        <p:spPr>
          <a:xfrm>
            <a:off x="818793" y="1308854"/>
            <a:ext cx="3295888" cy="2036921"/>
          </a:xfrm>
          <a:prstGeom prst="rect">
            <a:avLst/>
          </a:prstGeom>
        </p:spPr>
      </p:pic>
      <p:sp>
        <p:nvSpPr>
          <p:cNvPr id="8" name="Text 2">
            <a:extLst>
              <a:ext uri="{FF2B5EF4-FFF2-40B4-BE49-F238E27FC236}">
                <a16:creationId xmlns:a16="http://schemas.microsoft.com/office/drawing/2014/main" id="{D3DF73EE-620B-BC51-99FD-11987474A082}"/>
              </a:ext>
            </a:extLst>
          </p:cNvPr>
          <p:cNvSpPr/>
          <p:nvPr/>
        </p:nvSpPr>
        <p:spPr>
          <a:xfrm>
            <a:off x="609600" y="3623429"/>
            <a:ext cx="3806189" cy="709613"/>
          </a:xfrm>
          <a:prstGeom prst="rect">
            <a:avLst/>
          </a:prstGeom>
          <a:noFill/>
          <a:ln/>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734"/>
              </a:lnSpc>
              <a:buNone/>
            </a:pPr>
            <a:r>
              <a:rPr lang="en-US" sz="2000" dirty="0">
                <a:solidFill>
                  <a:srgbClr val="312F2B"/>
                </a:solidFill>
                <a:latin typeface="Arial Nova" panose="020B0504020202020204" pitchFamily="34" charset="0"/>
                <a:ea typeface="Gelasio" pitchFamily="34" charset="-122"/>
              </a:rPr>
              <a:t>Enhanced Data Exploration 📊</a:t>
            </a:r>
          </a:p>
        </p:txBody>
      </p:sp>
      <p:sp>
        <p:nvSpPr>
          <p:cNvPr id="9" name="Text 3">
            <a:extLst>
              <a:ext uri="{FF2B5EF4-FFF2-40B4-BE49-F238E27FC236}">
                <a16:creationId xmlns:a16="http://schemas.microsoft.com/office/drawing/2014/main" id="{6B932C2F-FDED-366D-7604-D7761B970BE3}"/>
              </a:ext>
            </a:extLst>
          </p:cNvPr>
          <p:cNvSpPr/>
          <p:nvPr/>
        </p:nvSpPr>
        <p:spPr>
          <a:xfrm>
            <a:off x="818793" y="4153716"/>
            <a:ext cx="3295888" cy="2132409"/>
          </a:xfrm>
          <a:prstGeom prst="rect">
            <a:avLst/>
          </a:prstGeom>
          <a:noFill/>
          <a:ln/>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99"/>
              </a:lnSpc>
              <a:buNone/>
            </a:pPr>
            <a:r>
              <a:rPr lang="en-US" sz="1600" dirty="0">
                <a:solidFill>
                  <a:srgbClr val="312F2B"/>
                </a:solidFill>
                <a:latin typeface="Arial Nova" panose="020B0504020202020204" pitchFamily="34" charset="0"/>
                <a:ea typeface="Gelasio" pitchFamily="34" charset="-122"/>
                <a:cs typeface="+mj-cs"/>
              </a:rPr>
              <a:t>SEEDB elevates the data exploration capabilities by recommending visualizations based on your queries. Quickly identify trends and uncover valuable insights.</a:t>
            </a:r>
          </a:p>
        </p:txBody>
      </p:sp>
      <p:pic>
        <p:nvPicPr>
          <p:cNvPr id="10" name="Image 2" descr="A hand holding a phone with a group of people in hard hats&#10;&#10;Description automatically generated">
            <a:extLst>
              <a:ext uri="{FF2B5EF4-FFF2-40B4-BE49-F238E27FC236}">
                <a16:creationId xmlns:a16="http://schemas.microsoft.com/office/drawing/2014/main" id="{2AFDE360-F099-664F-E938-9243B3C696F1}"/>
              </a:ext>
            </a:extLst>
          </p:cNvPr>
          <p:cNvPicPr>
            <a:picLocks noChangeAspect="1"/>
          </p:cNvPicPr>
          <p:nvPr/>
        </p:nvPicPr>
        <p:blipFill>
          <a:blip r:embed="rId4"/>
          <a:stretch>
            <a:fillRect/>
          </a:stretch>
        </p:blipFill>
        <p:spPr>
          <a:xfrm>
            <a:off x="4447937" y="1308854"/>
            <a:ext cx="3296007" cy="2037040"/>
          </a:xfrm>
          <a:prstGeom prst="rect">
            <a:avLst/>
          </a:prstGeom>
        </p:spPr>
      </p:pic>
      <p:sp>
        <p:nvSpPr>
          <p:cNvPr id="11" name="Text 4">
            <a:extLst>
              <a:ext uri="{FF2B5EF4-FFF2-40B4-BE49-F238E27FC236}">
                <a16:creationId xmlns:a16="http://schemas.microsoft.com/office/drawing/2014/main" id="{33FF6256-F0B4-A27F-33B4-D230079AFCF9}"/>
              </a:ext>
            </a:extLst>
          </p:cNvPr>
          <p:cNvSpPr/>
          <p:nvPr/>
        </p:nvSpPr>
        <p:spPr>
          <a:xfrm>
            <a:off x="4447937" y="3623548"/>
            <a:ext cx="2941320" cy="362426"/>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734"/>
              </a:lnSpc>
              <a:buNone/>
            </a:pPr>
            <a:r>
              <a:rPr lang="en-US" sz="2000" dirty="0">
                <a:solidFill>
                  <a:srgbClr val="312F2B"/>
                </a:solidFill>
                <a:latin typeface="Arial Nova" panose="020B0504020202020204" pitchFamily="34" charset="0"/>
                <a:ea typeface="Gelasio" pitchFamily="34" charset="-122"/>
              </a:rPr>
              <a:t>Scalability </a:t>
            </a:r>
            <a:r>
              <a:rPr lang="en-US" sz="2000" dirty="0">
                <a:solidFill>
                  <a:srgbClr val="000000"/>
                </a:solidFill>
                <a:latin typeface="Arial Nova" panose="020B0504020202020204" pitchFamily="34" charset="0"/>
                <a:ea typeface="Gelasio" pitchFamily="34" charset="-122"/>
                <a:cs typeface="Gelasio" pitchFamily="34" charset="-120"/>
              </a:rPr>
              <a:t>📈</a:t>
            </a:r>
            <a:endParaRPr lang="en-US" sz="2000" dirty="0">
              <a:latin typeface="Arial Nova" panose="020B0504020202020204" pitchFamily="34" charset="0"/>
            </a:endParaRPr>
          </a:p>
        </p:txBody>
      </p:sp>
      <p:sp>
        <p:nvSpPr>
          <p:cNvPr id="12" name="Text 5">
            <a:extLst>
              <a:ext uri="{FF2B5EF4-FFF2-40B4-BE49-F238E27FC236}">
                <a16:creationId xmlns:a16="http://schemas.microsoft.com/office/drawing/2014/main" id="{F14D7593-E756-D3B7-1884-C4CA736CB7F6}"/>
              </a:ext>
            </a:extLst>
          </p:cNvPr>
          <p:cNvSpPr/>
          <p:nvPr/>
        </p:nvSpPr>
        <p:spPr>
          <a:xfrm>
            <a:off x="4437221" y="4153715"/>
            <a:ext cx="3296007" cy="2132409"/>
          </a:xfrm>
          <a:prstGeom prst="rect">
            <a:avLst/>
          </a:prstGeom>
          <a:noFill/>
          <a:ln/>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2799"/>
              </a:lnSpc>
              <a:spcAft>
                <a:spcPts val="800"/>
              </a:spcAft>
            </a:pPr>
            <a:r>
              <a:rPr lang="en-US" sz="1600" dirty="0">
                <a:solidFill>
                  <a:srgbClr val="312F2B"/>
                </a:solidFill>
                <a:latin typeface="Arial Nova" panose="020B0504020202020204" pitchFamily="34" charset="0"/>
                <a:ea typeface="Gelasio" pitchFamily="34" charset="-122"/>
                <a:cs typeface="+mj-cs"/>
              </a:rPr>
              <a:t>SEEDB has ability to work with large datasets and provides near-interactive performance, it enables that the data exploration process remains efficient even with massive datasets.</a:t>
            </a:r>
          </a:p>
        </p:txBody>
      </p:sp>
      <p:pic>
        <p:nvPicPr>
          <p:cNvPr id="13" name="Image 3" descr="A group of people with a person in a tie&#10;&#10;Description automatically generated">
            <a:extLst>
              <a:ext uri="{FF2B5EF4-FFF2-40B4-BE49-F238E27FC236}">
                <a16:creationId xmlns:a16="http://schemas.microsoft.com/office/drawing/2014/main" id="{56EE644B-515C-067C-21E8-8FF88B3C2A90}"/>
              </a:ext>
            </a:extLst>
          </p:cNvPr>
          <p:cNvPicPr>
            <a:picLocks noChangeAspect="1"/>
          </p:cNvPicPr>
          <p:nvPr/>
        </p:nvPicPr>
        <p:blipFill>
          <a:blip r:embed="rId5"/>
          <a:stretch>
            <a:fillRect/>
          </a:stretch>
        </p:blipFill>
        <p:spPr>
          <a:xfrm>
            <a:off x="8077200" y="1308854"/>
            <a:ext cx="3296007" cy="2037040"/>
          </a:xfrm>
          <a:prstGeom prst="rect">
            <a:avLst/>
          </a:prstGeom>
        </p:spPr>
      </p:pic>
      <p:sp>
        <p:nvSpPr>
          <p:cNvPr id="14" name="Text 6">
            <a:extLst>
              <a:ext uri="{FF2B5EF4-FFF2-40B4-BE49-F238E27FC236}">
                <a16:creationId xmlns:a16="http://schemas.microsoft.com/office/drawing/2014/main" id="{783040DD-B97B-85CC-6567-6A4BD70D2FA9}"/>
              </a:ext>
            </a:extLst>
          </p:cNvPr>
          <p:cNvSpPr/>
          <p:nvPr/>
        </p:nvSpPr>
        <p:spPr>
          <a:xfrm>
            <a:off x="8077200" y="3623548"/>
            <a:ext cx="3296007" cy="709613"/>
          </a:xfrm>
          <a:prstGeom prst="rect">
            <a:avLst/>
          </a:prstGeom>
          <a:noFill/>
          <a:ln/>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734"/>
              </a:lnSpc>
            </a:pPr>
            <a:r>
              <a:rPr lang="en-US" sz="2000" dirty="0">
                <a:solidFill>
                  <a:srgbClr val="312F2B"/>
                </a:solidFill>
                <a:latin typeface="Arial Nova" panose="020B0504020202020204" pitchFamily="34" charset="0"/>
                <a:ea typeface="Gelasio" pitchFamily="34" charset="-122"/>
              </a:rPr>
              <a:t>Reduced Workload</a:t>
            </a:r>
          </a:p>
        </p:txBody>
      </p:sp>
      <p:sp>
        <p:nvSpPr>
          <p:cNvPr id="15" name="Text 7">
            <a:extLst>
              <a:ext uri="{FF2B5EF4-FFF2-40B4-BE49-F238E27FC236}">
                <a16:creationId xmlns:a16="http://schemas.microsoft.com/office/drawing/2014/main" id="{C5286A2F-8C78-9023-F662-537E7CFCA082}"/>
              </a:ext>
            </a:extLst>
          </p:cNvPr>
          <p:cNvSpPr/>
          <p:nvPr/>
        </p:nvSpPr>
        <p:spPr>
          <a:xfrm>
            <a:off x="8077200" y="4153715"/>
            <a:ext cx="3296007" cy="2132409"/>
          </a:xfrm>
          <a:prstGeom prst="rect">
            <a:avLst/>
          </a:prstGeom>
          <a:noFill/>
          <a:ln/>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99"/>
              </a:lnSpc>
              <a:buNone/>
            </a:pPr>
            <a:r>
              <a:rPr lang="en-US" sz="1600" dirty="0">
                <a:solidFill>
                  <a:srgbClr val="312F2B"/>
                </a:solidFill>
                <a:latin typeface="Arial Nova" panose="020B0504020202020204" pitchFamily="34" charset="0"/>
                <a:ea typeface="Gelasio" pitchFamily="34" charset="-122"/>
                <a:cs typeface="+mj-cs"/>
              </a:rPr>
              <a:t>Empower data analysts with SEEDB's rapid visualization generation. They can focus on advanced analysis and problem-solving.</a:t>
            </a:r>
          </a:p>
        </p:txBody>
      </p:sp>
      <p:sp>
        <p:nvSpPr>
          <p:cNvPr id="2" name="Text 1">
            <a:extLst>
              <a:ext uri="{FF2B5EF4-FFF2-40B4-BE49-F238E27FC236}">
                <a16:creationId xmlns:a16="http://schemas.microsoft.com/office/drawing/2014/main" id="{6F0A0941-0175-729A-D5FA-F9BF49A5C0AD}"/>
              </a:ext>
            </a:extLst>
          </p:cNvPr>
          <p:cNvSpPr/>
          <p:nvPr/>
        </p:nvSpPr>
        <p:spPr>
          <a:xfrm>
            <a:off x="2430707" y="566994"/>
            <a:ext cx="7284720" cy="486013"/>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3827"/>
              </a:lnSpc>
              <a:buNone/>
            </a:pPr>
            <a:r>
              <a:rPr lang="en-US" sz="2800" dirty="0">
                <a:solidFill>
                  <a:srgbClr val="312F2B"/>
                </a:solidFill>
                <a:latin typeface="Arial Nova" panose="020F0502020204030204" pitchFamily="34" charset="0"/>
                <a:ea typeface="Gelasio" pitchFamily="34" charset="-122"/>
                <a:cs typeface="+mj-cs"/>
              </a:rPr>
              <a:t>Unlocking the Power of SEEDB</a:t>
            </a:r>
          </a:p>
        </p:txBody>
      </p:sp>
    </p:spTree>
    <p:extLst>
      <p:ext uri="{BB962C8B-B14F-4D97-AF65-F5344CB8AC3E}">
        <p14:creationId xmlns:p14="http://schemas.microsoft.com/office/powerpoint/2010/main" val="2572212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334</Words>
  <Application>Microsoft Office PowerPoint</Application>
  <PresentationFormat>Widescreen</PresentationFormat>
  <Paragraphs>43</Paragraphs>
  <Slides>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Gelasio</vt:lpstr>
      <vt:lpstr>Arial</vt:lpstr>
      <vt:lpstr>Arial Nova</vt:lpstr>
      <vt:lpstr>Calibri</vt:lpstr>
      <vt:lpstr>Calibri Light</vt:lpstr>
      <vt:lpstr>Office Theme</vt:lpstr>
      <vt:lpstr>Pros and Cons of Integrating SEEDB</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Pros and Cons of Integrating SEEDB</dc:title>
  <dc:creator>ZHOU Yixuan</dc:creator>
  <cp:lastModifiedBy>ZHOU Yixuan</cp:lastModifiedBy>
  <cp:revision>4</cp:revision>
  <dcterms:created xsi:type="dcterms:W3CDTF">2023-09-12T08:56:33Z</dcterms:created>
  <dcterms:modified xsi:type="dcterms:W3CDTF">2023-09-12T17:34:13Z</dcterms:modified>
</cp:coreProperties>
</file>