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ebbe6ca5e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ebbe6ca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Today I will be presenting "Benchmarking Spreadsheet Systems" in the role of the Paper Author. To start, I'd like to ask a rhetorical question. We know what spreadsheets are, and we know what benchmarks are, but what do we gain from benchmarking spreadsheets? Why should we do this? To answer this question, I'd like to provide some background information.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742379355_0_1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74237935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all three systems violate interactivity, Calc significantly outperforms by avoiding unnecessary recomputations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742379355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74237935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Formatting: Calc value-only for 500k rows is approx 0.3s =&gt; possible interactivity violation at 1m rows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742379355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74237935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742379355_0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74237935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742379355_0_2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74237935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742379355_0_2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74237935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742379355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74237935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742379355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74237935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742379355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7423793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Recent estimates from Microsoft peg spreadsheet use at about 1/10th of the world’s population."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742379355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74237935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742379355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74237935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742379355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74237935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742379355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74237935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742379355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74237935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50000 rows and 17 columns</a:t>
            </a:r>
            <a:endParaRPr/>
          </a:p>
          <a:p>
            <a:pPr indent="0" lvl="0" marL="0" rtl="0" algn="l">
              <a:spcBef>
                <a:spcPts val="0"/>
              </a:spcBef>
              <a:spcAft>
                <a:spcPts val="0"/>
              </a:spcAft>
              <a:buNone/>
            </a:pPr>
            <a:r>
              <a:rPr lang="en"/>
              <a:t>Ten runs for each evaluation, trimmed mean of 8 runs</a:t>
            </a:r>
            <a:endParaRPr/>
          </a:p>
          <a:p>
            <a:pPr indent="0" lvl="0" marL="0" rtl="0" algn="l">
              <a:spcBef>
                <a:spcPts val="0"/>
              </a:spcBef>
              <a:spcAft>
                <a:spcPts val="0"/>
              </a:spcAft>
              <a:buNone/>
            </a:pPr>
            <a:r>
              <a:rPr lang="en"/>
              <a:t>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742379355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74237935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and import are "essentially equivalent", so the authors evaluated only the open operation. O(m) because number of columns is fixed.</a:t>
            </a:r>
            <a:endParaRPr/>
          </a:p>
          <a:p>
            <a:pPr indent="0" lvl="0" marL="0" rtl="0" algn="l">
              <a:spcBef>
                <a:spcPts val="0"/>
              </a:spcBef>
              <a:spcAft>
                <a:spcPts val="0"/>
              </a:spcAft>
              <a:buNone/>
            </a:pPr>
            <a:r>
              <a:rPr lang="en"/>
              <a:t>All systems violate interactivity, but for different reasons.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742379355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74237935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is an update operation</a:t>
            </a:r>
            <a:endParaRPr/>
          </a:p>
          <a:p>
            <a:pPr indent="0" lvl="0" marL="0" rtl="0" algn="l">
              <a:spcBef>
                <a:spcPts val="0"/>
              </a:spcBef>
              <a:spcAft>
                <a:spcPts val="0"/>
              </a:spcAft>
              <a:buNone/>
            </a:pPr>
            <a:r>
              <a:rPr lang="en"/>
              <a:t>All systems violate interactivity, formula spreadsheets have significantly worse performance due to unnecessary recomputation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864475"/>
            <a:ext cx="8520600" cy="932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3" name="Google Shape;53;p1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1600"/>
              </a:spcBef>
              <a:spcAft>
                <a:spcPts val="0"/>
              </a:spcAft>
              <a:buClr>
                <a:srgbClr val="2D637F"/>
              </a:buClr>
              <a:buSzPts val="1800"/>
              <a:buChar char="○"/>
              <a:defRPr/>
            </a:lvl2pPr>
            <a:lvl3pPr indent="-342900" lvl="2" marL="1371600" rtl="0" algn="l">
              <a:spcBef>
                <a:spcPts val="1600"/>
              </a:spcBef>
              <a:spcAft>
                <a:spcPts val="0"/>
              </a:spcAft>
              <a:buClr>
                <a:srgbClr val="2D637F"/>
              </a:buClr>
              <a:buSzPts val="1800"/>
              <a:buChar char="■"/>
              <a:defRPr/>
            </a:lvl3pPr>
            <a:lvl4pPr indent="-342900" lvl="3" marL="1828800" rtl="0" algn="l">
              <a:spcBef>
                <a:spcPts val="1600"/>
              </a:spcBef>
              <a:spcAft>
                <a:spcPts val="0"/>
              </a:spcAft>
              <a:buClr>
                <a:srgbClr val="2D637F"/>
              </a:buClr>
              <a:buSzPts val="1800"/>
              <a:buChar char="●"/>
              <a:defRPr/>
            </a:lvl4pPr>
            <a:lvl5pPr indent="-342900" lvl="4" marL="2286000" rtl="0" algn="l">
              <a:spcBef>
                <a:spcPts val="1600"/>
              </a:spcBef>
              <a:spcAft>
                <a:spcPts val="0"/>
              </a:spcAft>
              <a:buClr>
                <a:srgbClr val="2D637F"/>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4" name="Google Shape;54;p13"/>
          <p:cNvSpPr txBox="1"/>
          <p:nvPr>
            <p:ph idx="12" type="sldNum"/>
          </p:nvPr>
        </p:nvSpPr>
        <p:spPr>
          <a:xfrm>
            <a:off x="8548759" y="4840170"/>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5" name="Shape 55"/>
        <p:cNvGrpSpPr/>
        <p:nvPr/>
      </p:nvGrpSpPr>
      <p:grpSpPr>
        <a:xfrm>
          <a:off x="0" y="0"/>
          <a:ext cx="0" cy="0"/>
          <a:chOff x="0" y="0"/>
          <a:chExt cx="0" cy="0"/>
        </a:xfrm>
      </p:grpSpPr>
      <p:sp>
        <p:nvSpPr>
          <p:cNvPr id="56" name="Google Shape;56;p14"/>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4"/>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1600"/>
              </a:spcBef>
              <a:spcAft>
                <a:spcPts val="0"/>
              </a:spcAft>
              <a:buClr>
                <a:srgbClr val="2D637F"/>
              </a:buClr>
              <a:buSzPts val="1400"/>
              <a:buChar char="○"/>
              <a:defRPr sz="1400"/>
            </a:lvl2pPr>
            <a:lvl3pPr indent="-317500" lvl="2" marL="1371600" rtl="0" algn="l">
              <a:spcBef>
                <a:spcPts val="1600"/>
              </a:spcBef>
              <a:spcAft>
                <a:spcPts val="0"/>
              </a:spcAft>
              <a:buClr>
                <a:srgbClr val="2D637F"/>
              </a:buClr>
              <a:buSzPts val="1400"/>
              <a:buChar char="■"/>
              <a:defRPr sz="1400"/>
            </a:lvl3pPr>
            <a:lvl4pPr indent="-317500" lvl="3" marL="1828800" rtl="0" algn="l">
              <a:spcBef>
                <a:spcPts val="1600"/>
              </a:spcBef>
              <a:spcAft>
                <a:spcPts val="0"/>
              </a:spcAft>
              <a:buClr>
                <a:srgbClr val="2D637F"/>
              </a:buClr>
              <a:buSzPts val="1400"/>
              <a:buChar char="●"/>
              <a:defRPr sz="1400"/>
            </a:lvl4pPr>
            <a:lvl5pPr indent="-317500" lvl="4" marL="2286000" rtl="0" algn="l">
              <a:spcBef>
                <a:spcPts val="1600"/>
              </a:spcBef>
              <a:spcAft>
                <a:spcPts val="0"/>
              </a:spcAft>
              <a:buClr>
                <a:srgbClr val="2D637F"/>
              </a:buClr>
              <a:buSzPts val="1400"/>
              <a:buChar char="○"/>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8" name="Google Shape;58;p14"/>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1600"/>
              </a:spcBef>
              <a:spcAft>
                <a:spcPts val="0"/>
              </a:spcAft>
              <a:buClr>
                <a:srgbClr val="2D637F"/>
              </a:buClr>
              <a:buSzPts val="1400"/>
              <a:buChar char="○"/>
              <a:defRPr sz="1400">
                <a:solidFill>
                  <a:srgbClr val="2D637F"/>
                </a:solidFill>
              </a:defRPr>
            </a:lvl2pPr>
            <a:lvl3pPr indent="-317500" lvl="2" marL="1371600" rtl="0" algn="l">
              <a:spcBef>
                <a:spcPts val="1600"/>
              </a:spcBef>
              <a:spcAft>
                <a:spcPts val="0"/>
              </a:spcAft>
              <a:buClr>
                <a:srgbClr val="2D637F"/>
              </a:buClr>
              <a:buSzPts val="1400"/>
              <a:buChar char="■"/>
              <a:defRPr sz="1400">
                <a:solidFill>
                  <a:srgbClr val="2D637F"/>
                </a:solidFill>
              </a:defRPr>
            </a:lvl3pPr>
            <a:lvl4pPr indent="-317500" lvl="3" marL="1828800" rtl="0" algn="l">
              <a:spcBef>
                <a:spcPts val="1600"/>
              </a:spcBef>
              <a:spcAft>
                <a:spcPts val="0"/>
              </a:spcAft>
              <a:buClr>
                <a:srgbClr val="2D637F"/>
              </a:buClr>
              <a:buSzPts val="1400"/>
              <a:buChar char="●"/>
              <a:defRPr sz="1400">
                <a:solidFill>
                  <a:srgbClr val="2D637F"/>
                </a:solidFill>
              </a:defRPr>
            </a:lvl4pPr>
            <a:lvl5pPr indent="-317500" lvl="4" marL="2286000" rtl="0" algn="l">
              <a:spcBef>
                <a:spcPts val="1600"/>
              </a:spcBef>
              <a:spcAft>
                <a:spcPts val="0"/>
              </a:spcAft>
              <a:buClr>
                <a:srgbClr val="2D637F"/>
              </a:buClr>
              <a:buSzPts val="1400"/>
              <a:buChar char="○"/>
              <a:defRPr>
                <a:solidFill>
                  <a:srgbClr val="2D637F"/>
                </a:solidFill>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9" name="Google Shape;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762125"/>
            <a:ext cx="8520600" cy="2806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Georgia"/>
              <a:buNone/>
              <a:defRPr b="1" sz="2800">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762125"/>
            <a:ext cx="8520600" cy="2806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ucida Sans"/>
              <a:buChar char="●"/>
              <a:defRPr sz="1800">
                <a:solidFill>
                  <a:schemeClr val="dk2"/>
                </a:solidFill>
                <a:latin typeface="Lucida Sans"/>
                <a:ea typeface="Lucida Sans"/>
                <a:cs typeface="Lucida Sans"/>
                <a:sym typeface="Lucida Sans"/>
              </a:defRPr>
            </a:lvl1pPr>
            <a:lvl2pPr indent="-317500" lvl="1" marL="914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2pPr>
            <a:lvl3pPr indent="-317500" lvl="2" marL="1371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3pPr>
            <a:lvl4pPr indent="-317500" lvl="3" marL="18288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4pPr>
            <a:lvl5pPr indent="-317500" lvl="4" marL="22860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5pPr>
            <a:lvl6pPr indent="-317500" lvl="5" marL="27432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6pPr>
            <a:lvl7pPr indent="-317500" lvl="6" marL="3200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7pPr>
            <a:lvl8pPr indent="-317500" lvl="7" marL="3657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8pPr>
            <a:lvl9pPr indent="-317500" lvl="8" marL="4114800">
              <a:lnSpc>
                <a:spcPct val="115000"/>
              </a:lnSpc>
              <a:spcBef>
                <a:spcPts val="1600"/>
              </a:spcBef>
              <a:spcAft>
                <a:spcPts val="1600"/>
              </a:spcAft>
              <a:buClr>
                <a:schemeClr val="dk2"/>
              </a:buClr>
              <a:buSzPts val="1400"/>
              <a:buFont typeface="Lucida Sans"/>
              <a:buChar char="■"/>
              <a:defRPr>
                <a:solidFill>
                  <a:schemeClr val="dk2"/>
                </a:solidFill>
                <a:latin typeface="Lucida Sans"/>
                <a:ea typeface="Lucida Sans"/>
                <a:cs typeface="Lucida Sans"/>
                <a:sym typeface="Lucida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41550" y="1071750"/>
            <a:ext cx="8702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1267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Benchmarking Spreadsheet Systems</a:t>
            </a:r>
            <a:endParaRPr/>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idx="4294967295" type="body"/>
          </p:nvPr>
        </p:nvSpPr>
        <p:spPr>
          <a:xfrm>
            <a:off x="311700" y="2736088"/>
            <a:ext cx="8520600" cy="1300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Michael Wang</a:t>
            </a:r>
            <a:endParaRPr/>
          </a:p>
          <a:p>
            <a:pPr indent="0" lvl="0" marL="0" rtl="0" algn="ctr">
              <a:lnSpc>
                <a:spcPct val="100000"/>
              </a:lnSpc>
              <a:spcBef>
                <a:spcPts val="1600"/>
              </a:spcBef>
              <a:spcAft>
                <a:spcPts val="1600"/>
              </a:spcAft>
              <a:buNone/>
            </a:pPr>
            <a:r>
              <a:rPr lang="en"/>
              <a:t>Role: Paper Author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BCT Results: Pivot Table</a:t>
            </a:r>
            <a:endParaRPr/>
          </a:p>
        </p:txBody>
      </p:sp>
      <p:sp>
        <p:nvSpPr>
          <p:cNvPr id="135" name="Google Shape;135;p24"/>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4"/>
          <p:cNvPicPr preferRelativeResize="0"/>
          <p:nvPr/>
        </p:nvPicPr>
        <p:blipFill>
          <a:blip r:embed="rId3">
            <a:alphaModFix/>
          </a:blip>
          <a:stretch>
            <a:fillRect/>
          </a:stretch>
        </p:blipFill>
        <p:spPr>
          <a:xfrm>
            <a:off x="0" y="1128919"/>
            <a:ext cx="9143999" cy="30642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BCT Results Summary</a:t>
            </a:r>
            <a:endParaRPr/>
          </a:p>
        </p:txBody>
      </p:sp>
      <p:sp>
        <p:nvSpPr>
          <p:cNvPr id="143" name="Google Shape;14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5"/>
          <p:cNvPicPr preferRelativeResize="0"/>
          <p:nvPr/>
        </p:nvPicPr>
        <p:blipFill>
          <a:blip r:embed="rId3">
            <a:alphaModFix/>
          </a:blip>
          <a:stretch>
            <a:fillRect/>
          </a:stretch>
        </p:blipFill>
        <p:spPr>
          <a:xfrm>
            <a:off x="1378651" y="1123025"/>
            <a:ext cx="6386700" cy="3137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OOT </a:t>
            </a:r>
            <a:r>
              <a:rPr lang="en"/>
              <a:t>Results: Inverted Index</a:t>
            </a:r>
            <a:endParaRPr/>
          </a:p>
        </p:txBody>
      </p:sp>
      <p:sp>
        <p:nvSpPr>
          <p:cNvPr id="150" name="Google Shape;150;p26"/>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151" name="Google Shape;15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6"/>
          <p:cNvPicPr preferRelativeResize="0"/>
          <p:nvPr/>
        </p:nvPicPr>
        <p:blipFill>
          <a:blip r:embed="rId3">
            <a:alphaModFix/>
          </a:blip>
          <a:stretch>
            <a:fillRect/>
          </a:stretch>
        </p:blipFill>
        <p:spPr>
          <a:xfrm>
            <a:off x="0" y="1443334"/>
            <a:ext cx="9144000" cy="24353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OOT Results: Reusing Computation</a:t>
            </a:r>
            <a:endParaRPr/>
          </a:p>
        </p:txBody>
      </p:sp>
      <p:sp>
        <p:nvSpPr>
          <p:cNvPr id="158" name="Google Shape;158;p27"/>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7"/>
          <p:cNvPicPr preferRelativeResize="0"/>
          <p:nvPr/>
        </p:nvPicPr>
        <p:blipFill>
          <a:blip r:embed="rId3">
            <a:alphaModFix/>
          </a:blip>
          <a:stretch>
            <a:fillRect/>
          </a:stretch>
        </p:blipFill>
        <p:spPr>
          <a:xfrm>
            <a:off x="0" y="1375172"/>
            <a:ext cx="9144003" cy="23931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t>
            </a:r>
            <a:r>
              <a:rPr lang="en"/>
              <a:t>OOT Results</a:t>
            </a:r>
            <a:endParaRPr/>
          </a:p>
        </p:txBody>
      </p:sp>
      <p:sp>
        <p:nvSpPr>
          <p:cNvPr id="166" name="Google Shape;166;p28"/>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Lack of columnar data representation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Lack of computation sharing between similar formulae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Lack of incremental updates</a:t>
            </a:r>
            <a:endParaRPr>
              <a:solidFill>
                <a:schemeClr val="dk1"/>
              </a:solidFill>
            </a:endParaRPr>
          </a:p>
        </p:txBody>
      </p:sp>
      <p:sp>
        <p:nvSpPr>
          <p:cNvPr id="167" name="Google Shape;16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Solutions</a:t>
            </a:r>
            <a:endParaRPr/>
          </a:p>
        </p:txBody>
      </p:sp>
      <p:sp>
        <p:nvSpPr>
          <p:cNvPr id="173" name="Google Shape;173;p29"/>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Database-style optimizations</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Indexing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Columnar data representation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Efficient computation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Incremental updates</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174" name="Google Shape;17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Solutions</a:t>
            </a:r>
            <a:endParaRPr/>
          </a:p>
        </p:txBody>
      </p:sp>
      <p:sp>
        <p:nvSpPr>
          <p:cNvPr id="180" name="Google Shape;180;p30"/>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Asynchronous computation</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Asynchronous open (partially implemented by Google)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Dynamic reordering</a:t>
            </a:r>
            <a:endParaRPr>
              <a:solidFill>
                <a:schemeClr val="dk1"/>
              </a:solidFill>
            </a:endParaRPr>
          </a:p>
          <a:p>
            <a:pPr indent="0" lvl="0" marL="0" rtl="0" algn="l">
              <a:spcBef>
                <a:spcPts val="1600"/>
              </a:spcBef>
              <a:spcAft>
                <a:spcPts val="0"/>
              </a:spcAft>
              <a:buNone/>
            </a:pPr>
            <a:r>
              <a:rPr lang="en">
                <a:solidFill>
                  <a:schemeClr val="dk1"/>
                </a:solidFill>
              </a:rPr>
              <a:t>Efficient execution</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Translating formulae into SQL queries using database backend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Approximation</a:t>
            </a:r>
            <a:endParaRPr>
              <a:solidFill>
                <a:schemeClr val="dk1"/>
              </a:solidFill>
            </a:endParaRPr>
          </a:p>
        </p:txBody>
      </p:sp>
      <p:sp>
        <p:nvSpPr>
          <p:cNvPr id="181" name="Google Shape;18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187" name="Google Shape;187;p31"/>
          <p:cNvSpPr txBox="1"/>
          <p:nvPr>
            <p:ph idx="1" type="body"/>
          </p:nvPr>
        </p:nvSpPr>
        <p:spPr>
          <a:xfrm>
            <a:off x="311700" y="1215325"/>
            <a:ext cx="8476500" cy="28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Spreadsheets are not interactive for users on large datasets.</a:t>
            </a:r>
            <a:endParaRPr>
              <a:solidFill>
                <a:schemeClr val="dk1"/>
              </a:solidFill>
            </a:endParaRPr>
          </a:p>
          <a:p>
            <a:pPr indent="0" lvl="0" marL="0" rtl="0" algn="l">
              <a:spcBef>
                <a:spcPts val="1600"/>
              </a:spcBef>
              <a:spcAft>
                <a:spcPts val="0"/>
              </a:spcAft>
              <a:buNone/>
            </a:pPr>
            <a:r>
              <a:rPr lang="en">
                <a:solidFill>
                  <a:schemeClr val="dk1"/>
                </a:solidFill>
              </a:rPr>
              <a:t>Spreadsheet systems could benefit from database-style optimizations.</a:t>
            </a:r>
            <a:endParaRPr>
              <a:solidFill>
                <a:schemeClr val="dk1"/>
              </a:solidFill>
            </a:endParaRPr>
          </a:p>
          <a:p>
            <a:pPr indent="0" lvl="0" marL="0" rtl="0" algn="l">
              <a:spcBef>
                <a:spcPts val="1600"/>
              </a:spcBef>
              <a:spcAft>
                <a:spcPts val="1600"/>
              </a:spcAft>
              <a:buNone/>
            </a:pPr>
            <a:r>
              <a:rPr lang="en">
                <a:solidFill>
                  <a:schemeClr val="dk1"/>
                </a:solidFill>
              </a:rPr>
              <a:t>Benchmarking benefits spreadsheet system development.</a:t>
            </a:r>
            <a:endParaRPr>
              <a:solidFill>
                <a:schemeClr val="dk1"/>
              </a:solidFill>
            </a:endParaRPr>
          </a:p>
        </p:txBody>
      </p:sp>
      <p:sp>
        <p:nvSpPr>
          <p:cNvPr id="188" name="Google Shape;18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72" name="Google Shape;72;p16"/>
          <p:cNvSpPr txBox="1"/>
          <p:nvPr>
            <p:ph idx="1" type="body"/>
          </p:nvPr>
        </p:nvSpPr>
        <p:spPr>
          <a:xfrm>
            <a:off x="311700" y="1215325"/>
            <a:ext cx="8445600" cy="117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Spreadsheets</a:t>
            </a:r>
            <a:r>
              <a:rPr lang="en">
                <a:solidFill>
                  <a:schemeClr val="dk1"/>
                </a:solidFill>
              </a:rPr>
              <a:t> are everywhere.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Datasets (and spreadsheets) are getting bigger.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usable are spreadsheet systems on large and complex datasets?</a:t>
            </a:r>
            <a:endParaRPr>
              <a:solidFill>
                <a:schemeClr val="dk1"/>
              </a:solidFill>
            </a:endParaRPr>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ph idx="1" type="body"/>
          </p:nvPr>
        </p:nvSpPr>
        <p:spPr>
          <a:xfrm>
            <a:off x="349200" y="2628050"/>
            <a:ext cx="8445600" cy="58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We cannot access the internal source code of proprietary systems.</a:t>
            </a:r>
            <a:endParaRPr>
              <a:solidFill>
                <a:schemeClr val="dk1"/>
              </a:solidFill>
            </a:endParaRPr>
          </a:p>
        </p:txBody>
      </p:sp>
      <p:sp>
        <p:nvSpPr>
          <p:cNvPr id="75" name="Google Shape;75;p16"/>
          <p:cNvSpPr txBox="1"/>
          <p:nvPr>
            <p:ph idx="1" type="body"/>
          </p:nvPr>
        </p:nvSpPr>
        <p:spPr>
          <a:xfrm>
            <a:off x="349200" y="3447375"/>
            <a:ext cx="8445600" cy="58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We can use </a:t>
            </a:r>
            <a:r>
              <a:rPr b="1" lang="en">
                <a:solidFill>
                  <a:schemeClr val="dk1"/>
                </a:solidFill>
              </a:rPr>
              <a:t>benchmarks</a:t>
            </a:r>
            <a:r>
              <a:rPr lang="en">
                <a:solidFill>
                  <a:schemeClr val="dk1"/>
                </a:solidFill>
              </a:rPr>
              <a:t> to measure spreadsheet performance.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Benchmarks</a:t>
            </a:r>
            <a:endParaRPr/>
          </a:p>
        </p:txBody>
      </p:sp>
      <p:sp>
        <p:nvSpPr>
          <p:cNvPr id="81" name="Google Shape;81;p17"/>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Basic Complexity Testing (BCT)</a:t>
            </a:r>
            <a:endParaRPr b="1">
              <a:solidFill>
                <a:schemeClr val="dk1"/>
              </a:solidFill>
            </a:endParaRPr>
          </a:p>
          <a:p>
            <a:pPr indent="0" lvl="0" marL="0" rtl="0" algn="l">
              <a:spcBef>
                <a:spcPts val="1600"/>
              </a:spcBef>
              <a:spcAft>
                <a:spcPts val="0"/>
              </a:spcAft>
              <a:buNone/>
            </a:pPr>
            <a:r>
              <a:rPr lang="en">
                <a:solidFill>
                  <a:schemeClr val="dk1"/>
                </a:solidFill>
              </a:rPr>
              <a:t>Objective: To </a:t>
            </a:r>
            <a:r>
              <a:rPr b="1" lang="en">
                <a:solidFill>
                  <a:schemeClr val="dk1"/>
                </a:solidFill>
              </a:rPr>
              <a:t>measure the latency</a:t>
            </a:r>
            <a:r>
              <a:rPr lang="en">
                <a:solidFill>
                  <a:schemeClr val="dk1"/>
                </a:solidFill>
              </a:rPr>
              <a:t> of basic spreadsheet operations</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Data Load (import, open)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Update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Query (</a:t>
            </a:r>
            <a:r>
              <a:rPr lang="en" strike="sngStrike">
                <a:solidFill>
                  <a:schemeClr val="dk1"/>
                </a:solidFill>
              </a:rPr>
              <a:t>simple</a:t>
            </a:r>
            <a:r>
              <a:rPr lang="en">
                <a:solidFill>
                  <a:schemeClr val="dk1"/>
                </a:solidFill>
              </a:rPr>
              <a:t>, select, report, aggregate, lookup)</a:t>
            </a:r>
            <a:endParaRPr>
              <a:solidFill>
                <a:schemeClr val="dk1"/>
              </a:solidFill>
            </a:endParaRPr>
          </a:p>
          <a:p>
            <a:pPr indent="0" lvl="0" marL="0" rtl="0" algn="l">
              <a:spcBef>
                <a:spcPts val="1600"/>
              </a:spcBef>
              <a:spcAft>
                <a:spcPts val="1600"/>
              </a:spcAft>
              <a:buNone/>
            </a:pPr>
            <a:r>
              <a:rPr b="1" lang="en">
                <a:solidFill>
                  <a:schemeClr val="dk1"/>
                </a:solidFill>
              </a:rPr>
              <a:t>Interactivity</a:t>
            </a:r>
            <a:r>
              <a:rPr lang="en">
                <a:solidFill>
                  <a:schemeClr val="dk1"/>
                </a:solidFill>
              </a:rPr>
              <a:t> requires the latency to be no more than 500 ms (0.5s).</a:t>
            </a:r>
            <a:endParaRPr>
              <a:solidFill>
                <a:schemeClr val="dk1"/>
              </a:solidFill>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Benchmarks</a:t>
            </a:r>
            <a:endParaRPr/>
          </a:p>
        </p:txBody>
      </p:sp>
      <p:sp>
        <p:nvSpPr>
          <p:cNvPr id="88" name="Google Shape;88;p18"/>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Optimization Opportunity</a:t>
            </a:r>
            <a:r>
              <a:rPr b="1" lang="en">
                <a:solidFill>
                  <a:schemeClr val="dk1"/>
                </a:solidFill>
              </a:rPr>
              <a:t> Testing (OOT)</a:t>
            </a:r>
            <a:endParaRPr b="1">
              <a:solidFill>
                <a:schemeClr val="dk1"/>
              </a:solidFill>
            </a:endParaRPr>
          </a:p>
          <a:p>
            <a:pPr indent="0" lvl="0" marL="0" rtl="0" algn="l">
              <a:spcBef>
                <a:spcPts val="1600"/>
              </a:spcBef>
              <a:spcAft>
                <a:spcPts val="0"/>
              </a:spcAft>
              <a:buNone/>
            </a:pPr>
            <a:r>
              <a:rPr lang="en">
                <a:solidFill>
                  <a:schemeClr val="dk1"/>
                </a:solidFill>
              </a:rPr>
              <a:t>Objective</a:t>
            </a:r>
            <a:r>
              <a:rPr lang="en">
                <a:solidFill>
                  <a:schemeClr val="dk1"/>
                </a:solidFill>
              </a:rPr>
              <a:t>: To </a:t>
            </a:r>
            <a:r>
              <a:rPr b="1" lang="en">
                <a:solidFill>
                  <a:schemeClr val="dk1"/>
                </a:solidFill>
              </a:rPr>
              <a:t>find design opportunities</a:t>
            </a:r>
            <a:r>
              <a:rPr lang="en">
                <a:solidFill>
                  <a:schemeClr val="dk1"/>
                </a:solidFill>
              </a:rPr>
              <a:t> for optimization </a:t>
            </a:r>
            <a:r>
              <a:rPr lang="en">
                <a:solidFill>
                  <a:schemeClr val="dk1"/>
                </a:solidFill>
              </a:rPr>
              <a:t>techniques</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Indexes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Incremental Updates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Workload-Aware Data Layout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Computation Sharing</a:t>
            </a:r>
            <a:endParaRPr>
              <a:solidFill>
                <a:schemeClr val="dk1"/>
              </a:solidFill>
            </a:endParaRPr>
          </a:p>
        </p:txBody>
      </p:sp>
      <p:sp>
        <p:nvSpPr>
          <p:cNvPr id="89" name="Google Shape;8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Systems</a:t>
            </a:r>
            <a:endParaRPr/>
          </a:p>
        </p:txBody>
      </p:sp>
      <p:sp>
        <p:nvSpPr>
          <p:cNvPr id="95" name="Google Shape;95;p19"/>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Excel (1 million rows)	Calc </a:t>
            </a:r>
            <a:r>
              <a:rPr lang="en">
                <a:solidFill>
                  <a:schemeClr val="dk1"/>
                </a:solidFill>
              </a:rPr>
              <a:t>(1 million rows)</a:t>
            </a:r>
            <a:r>
              <a:rPr lang="en">
                <a:solidFill>
                  <a:schemeClr val="dk1"/>
                </a:solidFill>
              </a:rPr>
              <a:t>		Google Sheets </a:t>
            </a:r>
            <a:r>
              <a:rPr lang="en">
                <a:solidFill>
                  <a:schemeClr val="dk1"/>
                </a:solidFill>
              </a:rPr>
              <a:t>(5m cells)</a:t>
            </a:r>
            <a:endParaRPr>
              <a:solidFill>
                <a:schemeClr val="dk1"/>
              </a:solidFill>
            </a:endParaRPr>
          </a:p>
        </p:txBody>
      </p:sp>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9"/>
          <p:cNvPicPr preferRelativeResize="0"/>
          <p:nvPr/>
        </p:nvPicPr>
        <p:blipFill>
          <a:blip r:embed="rId3">
            <a:alphaModFix/>
          </a:blip>
          <a:stretch>
            <a:fillRect/>
          </a:stretch>
        </p:blipFill>
        <p:spPr>
          <a:xfrm>
            <a:off x="404100" y="1688350"/>
            <a:ext cx="2156600" cy="2582500"/>
          </a:xfrm>
          <a:prstGeom prst="rect">
            <a:avLst/>
          </a:prstGeom>
          <a:noFill/>
          <a:ln>
            <a:noFill/>
          </a:ln>
        </p:spPr>
      </p:pic>
      <p:pic>
        <p:nvPicPr>
          <p:cNvPr id="98" name="Google Shape;98;p19"/>
          <p:cNvPicPr preferRelativeResize="0"/>
          <p:nvPr/>
        </p:nvPicPr>
        <p:blipFill>
          <a:blip r:embed="rId4">
            <a:alphaModFix/>
          </a:blip>
          <a:stretch>
            <a:fillRect/>
          </a:stretch>
        </p:blipFill>
        <p:spPr>
          <a:xfrm>
            <a:off x="3126944" y="1688350"/>
            <a:ext cx="2215668" cy="2582500"/>
          </a:xfrm>
          <a:prstGeom prst="rect">
            <a:avLst/>
          </a:prstGeom>
          <a:noFill/>
          <a:ln>
            <a:noFill/>
          </a:ln>
        </p:spPr>
      </p:pic>
      <p:pic>
        <p:nvPicPr>
          <p:cNvPr id="99" name="Google Shape;99;p19"/>
          <p:cNvPicPr preferRelativeResize="0"/>
          <p:nvPr/>
        </p:nvPicPr>
        <p:blipFill>
          <a:blip r:embed="rId5">
            <a:alphaModFix/>
          </a:blip>
          <a:stretch>
            <a:fillRect/>
          </a:stretch>
        </p:blipFill>
        <p:spPr>
          <a:xfrm>
            <a:off x="5908852" y="1688350"/>
            <a:ext cx="2255933" cy="258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Obstacles</a:t>
            </a:r>
            <a:endParaRPr/>
          </a:p>
        </p:txBody>
      </p:sp>
      <p:sp>
        <p:nvSpPr>
          <p:cNvPr id="105" name="Google Shape;105;p20"/>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Manual measurement has low accuracy.</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Measurements need to be made through a custom program.</a:t>
            </a:r>
            <a:endParaRPr>
              <a:solidFill>
                <a:schemeClr val="dk1"/>
              </a:solidFill>
            </a:endParaRPr>
          </a:p>
          <a:p>
            <a:pPr indent="0" lvl="0" marL="0" rtl="0" algn="l">
              <a:spcBef>
                <a:spcPts val="1600"/>
              </a:spcBef>
              <a:spcAft>
                <a:spcPts val="0"/>
              </a:spcAft>
              <a:buNone/>
            </a:pPr>
            <a:r>
              <a:rPr lang="en">
                <a:solidFill>
                  <a:schemeClr val="dk1"/>
                </a:solidFill>
              </a:rPr>
              <a:t>It's impractical to individually measure every spreadsheet operation.</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Operations are classified (BCT) and different optimization scenarios were considered (OOT).</a:t>
            </a:r>
            <a:endParaRPr>
              <a:solidFill>
                <a:schemeClr val="dk1"/>
              </a:solidFill>
            </a:endParaRPr>
          </a:p>
          <a:p>
            <a:pPr indent="0" lvl="0" marL="0" rtl="0" algn="l">
              <a:spcBef>
                <a:spcPts val="1600"/>
              </a:spcBef>
              <a:spcAft>
                <a:spcPts val="0"/>
              </a:spcAft>
              <a:buNone/>
            </a:pPr>
            <a:r>
              <a:rPr lang="en">
                <a:solidFill>
                  <a:schemeClr val="dk1"/>
                </a:solidFill>
              </a:rPr>
              <a:t>Poor Calc documentation, Google Apps Script quotas</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Design</a:t>
            </a:r>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1"/>
          <p:cNvPicPr preferRelativeResize="0"/>
          <p:nvPr/>
        </p:nvPicPr>
        <p:blipFill>
          <a:blip r:embed="rId3">
            <a:alphaModFix/>
          </a:blip>
          <a:stretch>
            <a:fillRect/>
          </a:stretch>
        </p:blipFill>
        <p:spPr>
          <a:xfrm>
            <a:off x="0" y="995550"/>
            <a:ext cx="9143999" cy="3296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BCT Results: Data Load</a:t>
            </a:r>
            <a:endParaRPr/>
          </a:p>
        </p:txBody>
      </p:sp>
      <p:sp>
        <p:nvSpPr>
          <p:cNvPr id="119" name="Google Shape;119;p22"/>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2"/>
          <p:cNvPicPr preferRelativeResize="0"/>
          <p:nvPr/>
        </p:nvPicPr>
        <p:blipFill>
          <a:blip r:embed="rId3">
            <a:alphaModFix/>
          </a:blip>
          <a:stretch>
            <a:fillRect/>
          </a:stretch>
        </p:blipFill>
        <p:spPr>
          <a:xfrm>
            <a:off x="0" y="1058294"/>
            <a:ext cx="9144001" cy="32054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BCT </a:t>
            </a:r>
            <a:r>
              <a:rPr lang="en"/>
              <a:t>Results: Sort</a:t>
            </a:r>
            <a:endParaRPr/>
          </a:p>
        </p:txBody>
      </p:sp>
      <p:sp>
        <p:nvSpPr>
          <p:cNvPr id="127" name="Google Shape;127;p23"/>
          <p:cNvSpPr txBox="1"/>
          <p:nvPr>
            <p:ph idx="1" type="body"/>
          </p:nvPr>
        </p:nvSpPr>
        <p:spPr>
          <a:xfrm>
            <a:off x="311700" y="1215325"/>
            <a:ext cx="84354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3"/>
          <p:cNvPicPr preferRelativeResize="0"/>
          <p:nvPr/>
        </p:nvPicPr>
        <p:blipFill>
          <a:blip r:embed="rId3">
            <a:alphaModFix/>
          </a:blip>
          <a:stretch>
            <a:fillRect/>
          </a:stretch>
        </p:blipFill>
        <p:spPr>
          <a:xfrm>
            <a:off x="0" y="1101456"/>
            <a:ext cx="9143999" cy="31191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