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ebbe6ca5e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ebbe6ca5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4742379355_0_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474237935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61f5fa1539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61f5fa153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1f5fa1539_0_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61f5fa153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1f5fa1539_0_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61f5fa153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1f5fa1539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61f5fa153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1f5fa1539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61f5fa153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1f5fa1539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61f5fa153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1864475"/>
            <a:ext cx="8520600" cy="93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457200" y="231553"/>
            <a:ext cx="7766100" cy="86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C28220"/>
              </a:buClr>
              <a:buSzPts val="2800"/>
              <a:buFont typeface="Georgia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457200" y="1512694"/>
            <a:ext cx="7740600" cy="24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rgbClr val="2D637F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548759" y="4840170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457201" y="211322"/>
            <a:ext cx="7464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C28220"/>
              </a:buClr>
              <a:buSzPts val="3000"/>
              <a:buFont typeface="Georgia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457201" y="1378333"/>
            <a:ext cx="3717900" cy="27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rtl="0" algn="l">
              <a:spcBef>
                <a:spcPts val="440"/>
              </a:spcBef>
              <a:spcAft>
                <a:spcPts val="0"/>
              </a:spcAft>
              <a:buClr>
                <a:srgbClr val="2D637F"/>
              </a:buClr>
              <a:buSzPts val="1400"/>
              <a:buChar char="●"/>
              <a:defRPr sz="1400"/>
            </a:lvl1pPr>
            <a:lvl2pPr indent="-317500" lvl="1" marL="914400" rtl="0" algn="l"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400"/>
              <a:buChar char="○"/>
              <a:defRPr sz="1400"/>
            </a:lvl2pPr>
            <a:lvl3pPr indent="-317500" lvl="2" marL="1371600" rtl="0" algn="l"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400"/>
              <a:buChar char="■"/>
              <a:defRPr sz="1400"/>
            </a:lvl3pPr>
            <a:lvl4pPr indent="-317500" lvl="3" marL="1828800" rtl="0" algn="l"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400"/>
              <a:buChar char="●"/>
              <a:defRPr sz="1400"/>
            </a:lvl4pPr>
            <a:lvl5pPr indent="-317500" lvl="4" marL="2286000" rtl="0" algn="l"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400"/>
              <a:buChar char="○"/>
              <a:defRPr/>
            </a:lvl5pPr>
            <a:lvl6pPr indent="-317500" lvl="5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/>
            </a:lvl6pPr>
            <a:lvl7pPr indent="-3175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/>
            </a:lvl7pPr>
            <a:lvl8pPr indent="-3175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/>
            </a:lvl8pPr>
            <a:lvl9pPr indent="-3175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 sz="1400"/>
            </a:lvl9pPr>
          </a:lstStyle>
          <a:p/>
        </p:txBody>
      </p:sp>
      <p:sp>
        <p:nvSpPr>
          <p:cNvPr id="58" name="Google Shape;58;p14"/>
          <p:cNvSpPr txBox="1"/>
          <p:nvPr>
            <p:ph idx="2" type="body"/>
          </p:nvPr>
        </p:nvSpPr>
        <p:spPr>
          <a:xfrm>
            <a:off x="4175125" y="1378333"/>
            <a:ext cx="3746400" cy="27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rtl="0" algn="l">
              <a:spcBef>
                <a:spcPts val="440"/>
              </a:spcBef>
              <a:spcAft>
                <a:spcPts val="0"/>
              </a:spcAft>
              <a:buClr>
                <a:srgbClr val="2D637F"/>
              </a:buClr>
              <a:buSzPts val="1400"/>
              <a:buChar char="●"/>
              <a:defRPr sz="1400">
                <a:solidFill>
                  <a:srgbClr val="2D637F"/>
                </a:solidFill>
              </a:defRPr>
            </a:lvl1pPr>
            <a:lvl2pPr indent="-317500" lvl="1" marL="914400" rtl="0" algn="l"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400"/>
              <a:buChar char="○"/>
              <a:defRPr sz="1400">
                <a:solidFill>
                  <a:srgbClr val="2D637F"/>
                </a:solidFill>
              </a:defRPr>
            </a:lvl2pPr>
            <a:lvl3pPr indent="-317500" lvl="2" marL="1371600" rtl="0" algn="l"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400"/>
              <a:buChar char="■"/>
              <a:defRPr sz="1400">
                <a:solidFill>
                  <a:srgbClr val="2D637F"/>
                </a:solidFill>
              </a:defRPr>
            </a:lvl3pPr>
            <a:lvl4pPr indent="-317500" lvl="3" marL="1828800" rtl="0" algn="l"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400"/>
              <a:buChar char="●"/>
              <a:defRPr sz="1400">
                <a:solidFill>
                  <a:srgbClr val="2D637F"/>
                </a:solidFill>
              </a:defRPr>
            </a:lvl4pPr>
            <a:lvl5pPr indent="-317500" lvl="4" marL="2286000" rtl="0" algn="l"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400"/>
              <a:buChar char="○"/>
              <a:defRPr>
                <a:solidFill>
                  <a:srgbClr val="2D637F"/>
                </a:solidFill>
              </a:defRPr>
            </a:lvl5pPr>
            <a:lvl6pPr indent="-317500" lvl="5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/>
            </a:lvl6pPr>
            <a:lvl7pPr indent="-3175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/>
            </a:lvl7pPr>
            <a:lvl8pPr indent="-3175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/>
            </a:lvl8pPr>
            <a:lvl9pPr indent="-3175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 sz="1400"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762125"/>
            <a:ext cx="8520600" cy="28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10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b="1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762125"/>
            <a:ext cx="85206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ucida Sans"/>
              <a:buChar char="●"/>
              <a:defRPr sz="1800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ucida Sans"/>
              <a:buChar char="○"/>
              <a:defRPr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ucida Sans"/>
              <a:buChar char="■"/>
              <a:defRPr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ucida Sans"/>
              <a:buChar char="●"/>
              <a:defRPr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ucida Sans"/>
              <a:buChar char="○"/>
              <a:defRPr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ucida Sans"/>
              <a:buChar char="■"/>
              <a:defRPr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ucida Sans"/>
              <a:buChar char="●"/>
              <a:defRPr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ucida Sans"/>
              <a:buChar char="○"/>
              <a:defRPr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ucida Sans"/>
              <a:buChar char="■"/>
              <a:defRPr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441550" y="1071750"/>
            <a:ext cx="8702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12679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Foundation Models Wrangle Your Data?</a:t>
            </a:r>
            <a:endParaRPr/>
          </a:p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/>
          <p:nvPr>
            <p:ph idx="4294967295" type="body"/>
          </p:nvPr>
        </p:nvSpPr>
        <p:spPr>
          <a:xfrm>
            <a:off x="311700" y="2736088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Wang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Role: Peer Reviewer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Summary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215325"/>
            <a:ext cx="8476500" cy="28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Foundation Models as a natural language interface for data tasks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cleaning and integration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entity matching, schema matching, data transformation, imputation, error detection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experimental evaluation of FMs compared to SoTA solutions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considerations for future research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3814" y="2428025"/>
            <a:ext cx="3010187" cy="218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201655"/>
            <a:ext cx="5506250" cy="97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Contribution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215325"/>
            <a:ext cx="8476500" cy="28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987" y="1069717"/>
            <a:ext cx="6536026" cy="313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</a:t>
            </a:r>
            <a:r>
              <a:rPr lang="en"/>
              <a:t> Contributions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215325"/>
            <a:ext cx="8476500" cy="28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Large FMs achieve SoTA performance on data tasks without fine tuning.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Prompt engineering: attribute selection, prompt formatting, task demonstrations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Discussion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215325"/>
            <a:ext cx="8476500" cy="28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Opportunities: natural language, prototyping for design, passive learning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Concerns: workflow integration, system interaction, debugging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Technical Challenges: domain specialization, privacy, prompting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Strong Points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215325"/>
            <a:ext cx="8476500" cy="28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S1: Insightful experimental evaluation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S2: Robust discussion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S3: Good writing style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Opportunities for Improvement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215325"/>
            <a:ext cx="8476500" cy="28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O1: Limited technical scope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O2: Ethical implications of using FMs for data tasks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Evaluation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215325"/>
            <a:ext cx="8476500" cy="28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600">
                <a:solidFill>
                  <a:schemeClr val="dk1"/>
                </a:solidFill>
              </a:rPr>
              <a:t>Accept</a:t>
            </a:r>
            <a:endParaRPr b="1" sz="3600">
              <a:solidFill>
                <a:schemeClr val="dk1"/>
              </a:solidFill>
            </a:endParaRPr>
          </a:p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randSlideShow_Heritage 16:9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