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sldIdLst>
    <p:sldId id="279" r:id="rId6"/>
    <p:sldId id="340" r:id="rId7"/>
    <p:sldId id="339" r:id="rId8"/>
    <p:sldId id="388" r:id="rId9"/>
    <p:sldId id="389" r:id="rId10"/>
    <p:sldId id="358" r:id="rId11"/>
    <p:sldId id="356" r:id="rId12"/>
    <p:sldId id="357" r:id="rId13"/>
    <p:sldId id="373" r:id="rId14"/>
    <p:sldId id="374" r:id="rId15"/>
    <p:sldId id="375" r:id="rId16"/>
    <p:sldId id="365" r:id="rId17"/>
    <p:sldId id="366" r:id="rId18"/>
    <p:sldId id="364" r:id="rId19"/>
    <p:sldId id="367" r:id="rId20"/>
    <p:sldId id="370" r:id="rId21"/>
    <p:sldId id="369" r:id="rId22"/>
    <p:sldId id="377" r:id="rId23"/>
    <p:sldId id="382" r:id="rId24"/>
    <p:sldId id="381" r:id="rId25"/>
    <p:sldId id="378" r:id="rId26"/>
    <p:sldId id="347" r:id="rId27"/>
    <p:sldId id="390" r:id="rId28"/>
    <p:sldId id="391" r:id="rId29"/>
    <p:sldId id="392" r:id="rId30"/>
    <p:sldId id="348" r:id="rId31"/>
    <p:sldId id="349" r:id="rId32"/>
    <p:sldId id="376" r:id="rId33"/>
    <p:sldId id="383" r:id="rId34"/>
    <p:sldId id="384" r:id="rId35"/>
    <p:sldId id="385" r:id="rId36"/>
    <p:sldId id="386" r:id="rId37"/>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3">
          <p15:clr>
            <a:srgbClr val="A4A3A4"/>
          </p15:clr>
        </p15:guide>
        <p15:guide id="2" pos="2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sh561" initials="" lastIdx="1" clrIdx="0"/>
  <p:cmAuthor id="1" name="John Polk" initials="jp"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BD7"/>
    <a:srgbClr val="6585CF"/>
    <a:srgbClr val="9689A6"/>
    <a:srgbClr val="A6D0DF"/>
    <a:srgbClr val="A6D072"/>
    <a:srgbClr val="968942"/>
    <a:srgbClr val="96B124"/>
    <a:srgbClr val="65EDFF"/>
    <a:srgbClr val="A12830"/>
    <a:srgbClr val="00A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92878" autoAdjust="0"/>
  </p:normalViewPr>
  <p:slideViewPr>
    <p:cSldViewPr>
      <p:cViewPr>
        <p:scale>
          <a:sx n="90" d="100"/>
          <a:sy n="90" d="100"/>
        </p:scale>
        <p:origin x="2272" y="584"/>
      </p:cViewPr>
      <p:guideLst>
        <p:guide orient="horz" pos="113"/>
        <p:guide pos="2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vl1pPr>
          </a:lstStyle>
          <a:p>
            <a:pPr>
              <a:defRPr/>
            </a:pPr>
            <a:endParaRPr lang="en-US" dirty="0"/>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vl1pPr>
          </a:lstStyle>
          <a:p>
            <a:pPr>
              <a:defRPr/>
            </a:pPr>
            <a:fld id="{DF3E4026-F0F2-4C09-B7CF-8EFA2CD85CC6}" type="slidenum">
              <a:rPr lang="en-US"/>
              <a:pPr>
                <a:defRPr/>
              </a:pPr>
              <a:t>‹#›</a:t>
            </a:fld>
            <a:endParaRPr lang="en-US" dirty="0"/>
          </a:p>
        </p:txBody>
      </p:sp>
    </p:spTree>
    <p:extLst>
      <p:ext uri="{BB962C8B-B14F-4D97-AF65-F5344CB8AC3E}">
        <p14:creationId xmlns:p14="http://schemas.microsoft.com/office/powerpoint/2010/main" val="182543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B862A336-1E4E-4DB1-BC8D-43142412FA7F}" type="slidenum">
              <a:rPr lang="en-US" smtClean="0"/>
              <a:pPr/>
              <a:t>1</a:t>
            </a:fld>
            <a:endParaRPr lang="en-US" dirty="0"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r>
              <a:rPr lang="en-US" dirty="0" smtClean="0"/>
              <a:t>Template version: 7/29/2013, for PowerPoint 2010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7F7D6C4E-4C93-44B3-B450-31FBD6655294}" type="slidenum">
              <a:rPr lang="en-US" smtClean="0"/>
              <a:pPr/>
              <a:t>3</a:t>
            </a:fld>
            <a:endParaRPr lang="en-US" dirty="0"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Real-time less than </a:t>
            </a:r>
          </a:p>
          <a:p>
            <a:r>
              <a:rPr lang="en-US" dirty="0" smtClean="0"/>
              <a:t>Missing Analytics</a:t>
            </a:r>
          </a:p>
          <a:p>
            <a:r>
              <a:rPr lang="en-US" dirty="0" smtClean="0"/>
              <a:t>Upstream</a:t>
            </a:r>
            <a:r>
              <a:rPr lang="en-US" baseline="0" dirty="0" smtClean="0"/>
              <a:t> analytics</a:t>
            </a:r>
          </a:p>
          <a:p>
            <a:r>
              <a:rPr lang="en-US" baseline="0" dirty="0" smtClean="0"/>
              <a:t>Stream of Data </a:t>
            </a:r>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10</a:t>
            </a:fld>
            <a:endParaRPr lang="en-US" dirty="0"/>
          </a:p>
        </p:txBody>
      </p:sp>
    </p:spTree>
    <p:extLst>
      <p:ext uri="{BB962C8B-B14F-4D97-AF65-F5344CB8AC3E}">
        <p14:creationId xmlns:p14="http://schemas.microsoft.com/office/powerpoint/2010/main" val="294640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Real-time less than </a:t>
            </a:r>
          </a:p>
          <a:p>
            <a:r>
              <a:rPr lang="en-US" dirty="0" smtClean="0"/>
              <a:t>Missing Analytics</a:t>
            </a:r>
          </a:p>
          <a:p>
            <a:r>
              <a:rPr lang="en-US" dirty="0" smtClean="0"/>
              <a:t>Upstream</a:t>
            </a:r>
            <a:r>
              <a:rPr lang="en-US" baseline="0" dirty="0" smtClean="0"/>
              <a:t> analytics</a:t>
            </a:r>
          </a:p>
          <a:p>
            <a:r>
              <a:rPr lang="en-US" baseline="0" dirty="0" smtClean="0"/>
              <a:t>Stream of Data </a:t>
            </a:r>
            <a:endParaRPr lang="en-US" dirty="0"/>
          </a:p>
        </p:txBody>
      </p:sp>
      <p:sp>
        <p:nvSpPr>
          <p:cNvPr id="4" name="Slide Number Placeholder 3"/>
          <p:cNvSpPr>
            <a:spLocks noGrp="1"/>
          </p:cNvSpPr>
          <p:nvPr>
            <p:ph type="sldNum" sz="quarter" idx="10"/>
          </p:nvPr>
        </p:nvSpPr>
        <p:spPr/>
        <p:txBody>
          <a:bodyPr/>
          <a:lstStyle/>
          <a:p>
            <a:pPr>
              <a:defRPr/>
            </a:pPr>
            <a:fld id="{DF3E4026-F0F2-4C09-B7CF-8EFA2CD85CC6}" type="slidenum">
              <a:rPr lang="en-US" smtClean="0"/>
              <a:pPr>
                <a:defRPr/>
              </a:pPr>
              <a:t>11</a:t>
            </a:fld>
            <a:endParaRPr lang="en-US" dirty="0"/>
          </a:p>
        </p:txBody>
      </p:sp>
    </p:spTree>
    <p:extLst>
      <p:ext uri="{BB962C8B-B14F-4D97-AF65-F5344CB8AC3E}">
        <p14:creationId xmlns:p14="http://schemas.microsoft.com/office/powerpoint/2010/main" val="294640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latin typeface="+mn-lt"/>
              </a:rPr>
              <a:t>Eric Evan’s Domain Driven Design helped us understand the importance of representing the real world in our code, and showed us a path towards better ways to model our systems. Continuous Delivery showed how we can more effectively and efficiently get our software into production, instilling in us the idea that we should treat every check in as a release candidate. Our understanding of how the Web works has led us to develop better ways of having machines talk to machines. Virtualization platforms allowed us to provision and resize our machines at will, with Infrastructure Automation giving us a way to handle these machines at scale. Some large, successful organizations like Amazon and Google espoused the view of small teams owning the full life-cycle of their services. And more recently Netflix has shared with us ways of building anti-fragile systems at a scale that would be hard to comprehend just ten years before.</a:t>
            </a:r>
          </a:p>
          <a:p>
            <a:pPr fontAlgn="base"/>
            <a:r>
              <a:rPr lang="en-US" b="1" dirty="0">
                <a:latin typeface="+mn-lt"/>
              </a:rPr>
              <a:t>Domain Driven Design. Continuous Delivery. On-demand virtualization. Infrastructure automation. Small autonomous teams. Systems at Scale</a:t>
            </a:r>
            <a:r>
              <a:rPr lang="en-US" dirty="0">
                <a:latin typeface="+mn-lt"/>
              </a:rPr>
              <a:t>. Microservices have emerged from this world. They weren’t invented or described before the fact, </a:t>
            </a:r>
            <a:r>
              <a:rPr lang="en-US" b="1" u="sng" dirty="0">
                <a:latin typeface="+mn-lt"/>
              </a:rPr>
              <a:t>they emerged as a trend, or a pattern, from real-world use. But they only exists because of all that has gone before.</a:t>
            </a:r>
            <a:r>
              <a:rPr lang="en-US" dirty="0">
                <a:latin typeface="+mn-lt"/>
              </a:rPr>
              <a:t> </a:t>
            </a:r>
          </a:p>
          <a:p>
            <a:endParaRPr lang="en-US" dirty="0"/>
          </a:p>
        </p:txBody>
      </p:sp>
      <p:sp>
        <p:nvSpPr>
          <p:cNvPr id="4" name="Slide Number Placeholder 3"/>
          <p:cNvSpPr>
            <a:spLocks noGrp="1"/>
          </p:cNvSpPr>
          <p:nvPr>
            <p:ph type="sldNum" sz="quarter" idx="10"/>
          </p:nvPr>
        </p:nvSpPr>
        <p:spPr/>
        <p:txBody>
          <a:bodyPr/>
          <a:lstStyle/>
          <a:p>
            <a:fld id="{F364444E-03DB-344F-AAC1-321C3A7CDFB8}" type="slidenum">
              <a:rPr lang="en-US" smtClean="0"/>
              <a:t>23</a:t>
            </a:fld>
            <a:endParaRPr lang="en-US" dirty="0"/>
          </a:p>
        </p:txBody>
      </p:sp>
    </p:spTree>
    <p:extLst>
      <p:ext uri="{BB962C8B-B14F-4D97-AF65-F5344CB8AC3E}">
        <p14:creationId xmlns:p14="http://schemas.microsoft.com/office/powerpoint/2010/main" val="273308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21" descr="C1_Core_G_RGB_R"/>
          <p:cNvPicPr>
            <a:picLocks noChangeAspect="1" noChangeArrowheads="1"/>
          </p:cNvPicPr>
          <p:nvPr userDrawn="1"/>
        </p:nvPicPr>
        <p:blipFill>
          <a:blip r:embed="rId2" cstate="print"/>
          <a:srcRect/>
          <a:stretch>
            <a:fillRect/>
          </a:stretch>
        </p:blipFill>
        <p:spPr bwMode="auto">
          <a:xfrm>
            <a:off x="1516063" y="588963"/>
            <a:ext cx="3784600" cy="1316037"/>
          </a:xfrm>
          <a:prstGeom prst="rect">
            <a:avLst/>
          </a:prstGeom>
          <a:noFill/>
          <a:ln w="9525">
            <a:noFill/>
            <a:miter lim="800000"/>
            <a:headEnd/>
            <a:tailEnd/>
          </a:ln>
        </p:spPr>
      </p:pic>
      <p:sp>
        <p:nvSpPr>
          <p:cNvPr id="3083" name="Rectangle 11"/>
          <p:cNvSpPr>
            <a:spLocks noGrp="1" noChangeArrowheads="1"/>
          </p:cNvSpPr>
          <p:nvPr>
            <p:ph type="ctrTitle"/>
          </p:nvPr>
        </p:nvSpPr>
        <p:spPr bwMode="auto">
          <a:xfrm>
            <a:off x="1438275" y="2428875"/>
            <a:ext cx="7400925" cy="950913"/>
          </a:xfrm>
        </p:spPr>
        <p:txBody>
          <a:bodyPr/>
          <a:lstStyle>
            <a:lvl1pPr>
              <a:spcBef>
                <a:spcPts val="0"/>
              </a:spcBef>
              <a:defRPr sz="2800"/>
            </a:lvl1pPr>
          </a:lstStyle>
          <a:p>
            <a:r>
              <a:rPr lang="en-US" smtClean="0"/>
              <a:t>Click to edit Master title style</a:t>
            </a:r>
            <a:endParaRPr lang="en-US" dirty="0"/>
          </a:p>
        </p:txBody>
      </p:sp>
      <p:sp>
        <p:nvSpPr>
          <p:cNvPr id="3084" name="Rectangle 12"/>
          <p:cNvSpPr>
            <a:spLocks noGrp="1" noChangeArrowheads="1"/>
          </p:cNvSpPr>
          <p:nvPr>
            <p:ph type="subTitle" idx="1"/>
          </p:nvPr>
        </p:nvSpPr>
        <p:spPr bwMode="auto">
          <a:xfrm>
            <a:off x="1438275" y="3657600"/>
            <a:ext cx="6400800" cy="2438400"/>
          </a:xfrm>
        </p:spPr>
        <p:txBody>
          <a:bodyPr/>
          <a:lstStyle>
            <a:lvl1pPr marL="0" indent="0">
              <a:buFontTx/>
              <a:buNone/>
              <a:defRPr sz="1600"/>
            </a:lvl1pPr>
          </a:lstStyle>
          <a:p>
            <a:r>
              <a:rPr lang="en-US" smtClean="0"/>
              <a:t>Click to edit Master subtitle style</a:t>
            </a:r>
            <a:endParaRPr lang="en-US" dirty="0"/>
          </a:p>
        </p:txBody>
      </p:sp>
      <p:sp>
        <p:nvSpPr>
          <p:cNvPr id="7" name="Text Box 12"/>
          <p:cNvSpPr txBox="1">
            <a:spLocks noChangeArrowheads="1"/>
          </p:cNvSpPr>
          <p:nvPr userDrawn="1"/>
        </p:nvSpPr>
        <p:spPr bwMode="gray">
          <a:xfrm>
            <a:off x="1828800" y="6446838"/>
            <a:ext cx="54864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sp>
        <p:nvSpPr>
          <p:cNvPr id="2" name="Footer Placeholder 1"/>
          <p:cNvSpPr>
            <a:spLocks noGrp="1"/>
          </p:cNvSpPr>
          <p:nvPr>
            <p:ph type="ftr" sz="quarter" idx="10"/>
          </p:nvPr>
        </p:nvSpPr>
        <p:spPr>
          <a:xfrm>
            <a:off x="444500" y="6261100"/>
            <a:ext cx="2540000" cy="444500"/>
          </a:xfrm>
        </p:spPr>
        <p:txBody>
          <a:bodyPr/>
          <a:lstStyle/>
          <a:p>
            <a:r>
              <a:rPr lang="en-US" smtClean="0"/>
              <a:t>Capital One Confidential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25425" indent="-225425">
              <a:defRPr/>
            </a:lvl1pPr>
            <a:lvl2pPr marL="465138" indent="-239713">
              <a:defRPr/>
            </a:lvl2pPr>
            <a:lvl3pPr marL="688975" indent="-223838">
              <a:defRPr/>
            </a:lvl3pPr>
            <a:lvl4pPr marL="914400" indent="-225425">
              <a:defRPr/>
            </a:lvl4pPr>
            <a:lvl5pPr marL="1139825" indent="-2254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058863"/>
            <a:ext cx="4191000" cy="4960937"/>
          </a:xfrm>
        </p:spPr>
        <p:txBody>
          <a:bodyPr/>
          <a:lstStyle>
            <a:lvl1pPr marL="225425" indent="-225425">
              <a:spcBef>
                <a:spcPts val="0"/>
              </a:spcBef>
              <a:defRPr sz="1600"/>
            </a:lvl1pPr>
            <a:lvl2pPr marL="465138" indent="-239713">
              <a:spcBef>
                <a:spcPts val="0"/>
              </a:spcBef>
              <a:defRPr sz="1400"/>
            </a:lvl2pPr>
            <a:lvl3pPr marL="688975" indent="-223838">
              <a:spcBef>
                <a:spcPts val="0"/>
              </a:spcBef>
              <a:defRPr sz="1200"/>
            </a:lvl3pPr>
            <a:lvl4pPr marL="914400" indent="-225425">
              <a:spcBef>
                <a:spcPts val="0"/>
              </a:spcBef>
              <a:defRPr sz="1200"/>
            </a:lvl4pPr>
            <a:lvl5pPr marL="1139825" indent="-225425">
              <a:spcBef>
                <a:spcPts val="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863"/>
            <a:ext cx="4191000" cy="4960937"/>
          </a:xfrm>
        </p:spPr>
        <p:txBody>
          <a:bodyPr/>
          <a:lstStyle>
            <a:lvl1pPr>
              <a:spcBef>
                <a:spcPts val="0"/>
              </a:spcBef>
              <a:defRPr sz="1600"/>
            </a:lvl1pPr>
            <a:lvl2pPr marL="465138" indent="-239713">
              <a:spcBef>
                <a:spcPts val="0"/>
              </a:spcBef>
              <a:defRPr sz="1400"/>
            </a:lvl2pPr>
            <a:lvl3pPr marL="688975" indent="-223838">
              <a:spcBef>
                <a:spcPts val="0"/>
              </a:spcBef>
              <a:defRPr sz="1200"/>
            </a:lvl3pPr>
            <a:lvl4pPr marL="914400" indent="-225425">
              <a:spcBef>
                <a:spcPts val="0"/>
              </a:spcBef>
              <a:defRPr sz="1200"/>
            </a:lvl4pPr>
            <a:lvl5pPr marL="1139825" indent="-225425">
              <a:spcBef>
                <a:spcPts val="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Boxer">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310896" y="2514600"/>
            <a:ext cx="2633273" cy="3028013"/>
          </a:xfrm>
        </p:spPr>
        <p:txBody>
          <a:bodyPr/>
          <a:lstStyle>
            <a:lvl1pPr marL="225425" indent="-225425">
              <a:spcBef>
                <a:spcPts val="20"/>
              </a:spcBef>
              <a:defRPr sz="1600"/>
            </a:lvl1pPr>
            <a:lvl2pPr marL="465138" indent="-239713">
              <a:spcBef>
                <a:spcPts val="20"/>
              </a:spcBef>
              <a:defRPr sz="1400"/>
            </a:lvl2pPr>
            <a:lvl3pPr marL="688975" indent="-223838">
              <a:spcBef>
                <a:spcPts val="20"/>
              </a:spcBef>
              <a:defRPr sz="1200"/>
            </a:lvl3pPr>
            <a:lvl4pPr marL="914400" indent="-225425">
              <a:spcBef>
                <a:spcPts val="20"/>
              </a:spcBef>
              <a:defRPr sz="1200"/>
            </a:lvl4pPr>
            <a:lvl5pPr marL="1139825" indent="-225425">
              <a:spcBef>
                <a:spcPts val="2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0"/>
          </p:nvPr>
        </p:nvSpPr>
        <p:spPr>
          <a:xfrm>
            <a:off x="3263900" y="2514600"/>
            <a:ext cx="2633273" cy="3028013"/>
          </a:xfrm>
        </p:spPr>
        <p:txBody>
          <a:bodyPr/>
          <a:lstStyle>
            <a:lvl1pPr marL="225425" indent="-225425">
              <a:spcBef>
                <a:spcPts val="20"/>
              </a:spcBef>
              <a:defRPr sz="1600"/>
            </a:lvl1pPr>
            <a:lvl2pPr marL="568325" indent="-219075">
              <a:spcBef>
                <a:spcPts val="20"/>
              </a:spcBef>
              <a:defRPr sz="1400"/>
            </a:lvl2pPr>
            <a:lvl3pPr marL="793750" indent="-223838">
              <a:spcBef>
                <a:spcPts val="20"/>
              </a:spcBef>
              <a:defRPr sz="1200"/>
            </a:lvl3pPr>
            <a:lvl4pPr marL="1035050" indent="-241300">
              <a:spcBef>
                <a:spcPts val="20"/>
              </a:spcBef>
              <a:defRPr sz="1200"/>
            </a:lvl4pPr>
            <a:lvl5pPr marL="1258888" indent="-223838">
              <a:spcBef>
                <a:spcPts val="2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half" idx="11"/>
          </p:nvPr>
        </p:nvSpPr>
        <p:spPr>
          <a:xfrm>
            <a:off x="6203950" y="2514600"/>
            <a:ext cx="2633273" cy="3028013"/>
          </a:xfrm>
        </p:spPr>
        <p:txBody>
          <a:bodyPr/>
          <a:lstStyle>
            <a:lvl1pPr marL="225425" indent="-225425">
              <a:spcBef>
                <a:spcPts val="20"/>
              </a:spcBef>
              <a:defRPr sz="1600"/>
            </a:lvl1pPr>
            <a:lvl2pPr marL="465138" indent="-239713">
              <a:spcBef>
                <a:spcPts val="20"/>
              </a:spcBef>
              <a:defRPr sz="1400"/>
            </a:lvl2pPr>
            <a:lvl3pPr marL="688975" indent="-223838">
              <a:spcBef>
                <a:spcPts val="20"/>
              </a:spcBef>
              <a:defRPr sz="1200"/>
            </a:lvl3pPr>
            <a:lvl4pPr marL="914400" indent="-225425">
              <a:spcBef>
                <a:spcPts val="20"/>
              </a:spcBef>
              <a:defRPr sz="1200"/>
            </a:lvl4pPr>
            <a:lvl5pPr marL="1139825" indent="-225425">
              <a:spcBef>
                <a:spcPts val="20"/>
              </a:spcBef>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792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Boxer">
    <p:spTree>
      <p:nvGrpSpPr>
        <p:cNvPr id="1" name=""/>
        <p:cNvGrpSpPr/>
        <p:nvPr/>
      </p:nvGrpSpPr>
      <p:grpSpPr>
        <a:xfrm>
          <a:off x="0" y="0"/>
          <a:ext cx="0" cy="0"/>
          <a:chOff x="0" y="0"/>
          <a:chExt cx="0" cy="0"/>
        </a:xfrm>
      </p:grpSpPr>
      <p:sp>
        <p:nvSpPr>
          <p:cNvPr id="7" name="Rectangle 7"/>
          <p:cNvSpPr>
            <a:spLocks noGrp="1" noChangeArrowheads="1"/>
          </p:cNvSpPr>
          <p:nvPr>
            <p:ph idx="4294967295"/>
          </p:nvPr>
        </p:nvSpPr>
        <p:spPr>
          <a:xfrm>
            <a:off x="2452688" y="2501900"/>
            <a:ext cx="2108200" cy="3048000"/>
          </a:xfrm>
        </p:spPr>
        <p:txBody>
          <a:bodyPr/>
          <a:lstStyle>
            <a:lvl1pPr>
              <a:defRPr sz="1600"/>
            </a:lvl1pPr>
            <a:lvl2pPr>
              <a:defRPr sz="1400"/>
            </a:lvl2pPr>
            <a:lvl3pPr marL="688975" indent="-223838">
              <a:defRPr sz="1200"/>
            </a:lvl3pPr>
            <a:lvl4pPr marL="914400" indent="-225425">
              <a:defRPr/>
            </a:lvl4pPr>
            <a:lvl5pPr marL="1139825" indent="-2254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a:spLocks noGrp="1" noChangeArrowheads="1"/>
          </p:cNvSpPr>
          <p:nvPr>
            <p:ph idx="4294967295"/>
          </p:nvPr>
        </p:nvSpPr>
        <p:spPr>
          <a:xfrm>
            <a:off x="4684374" y="2501900"/>
            <a:ext cx="2108200" cy="3048000"/>
          </a:xfrm>
        </p:spPr>
        <p:txBody>
          <a:bodyPr/>
          <a:lstStyle>
            <a:lvl1pPr>
              <a:defRPr sz="1600"/>
            </a:lvl1pPr>
            <a:lvl2pPr>
              <a:defRPr sz="1400"/>
            </a:lvl2pPr>
            <a:lvl3pPr marL="688975" indent="-223838">
              <a:defRPr sz="1200"/>
            </a:lvl3pPr>
            <a:lvl4pPr marL="914400" indent="-225425">
              <a:defRPr/>
            </a:lvl4pPr>
            <a:lvl5pPr marL="1139825" indent="-2254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7"/>
          <p:cNvSpPr>
            <a:spLocks noGrp="1" noChangeArrowheads="1"/>
          </p:cNvSpPr>
          <p:nvPr>
            <p:ph idx="4294967295"/>
          </p:nvPr>
        </p:nvSpPr>
        <p:spPr>
          <a:xfrm>
            <a:off x="6915150" y="2501900"/>
            <a:ext cx="2108200" cy="3048000"/>
          </a:xfrm>
        </p:spPr>
        <p:txBody>
          <a:bodyPr/>
          <a:lstStyle>
            <a:lvl1pPr>
              <a:defRPr sz="1600"/>
            </a:lvl1pPr>
            <a:lvl2pPr marL="465138" indent="-239713">
              <a:defRPr sz="1400"/>
            </a:lvl2pPr>
            <a:lvl3pPr marL="688975" indent="-223838">
              <a:defRPr sz="1200"/>
            </a:lvl3pPr>
            <a:lvl5pPr marL="1139825" indent="-2254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Rectangle 7"/>
          <p:cNvSpPr>
            <a:spLocks noGrp="1" noChangeArrowheads="1"/>
          </p:cNvSpPr>
          <p:nvPr>
            <p:ph idx="4294967295"/>
          </p:nvPr>
        </p:nvSpPr>
        <p:spPr>
          <a:xfrm>
            <a:off x="225580" y="2501900"/>
            <a:ext cx="2108200" cy="3048000"/>
          </a:xfrm>
        </p:spPr>
        <p:txBody>
          <a:bodyPr/>
          <a:lstStyle>
            <a:lvl1pPr>
              <a:defRPr sz="1600"/>
            </a:lvl1pPr>
            <a:lvl2pPr marL="465138" indent="-239713">
              <a:defRPr sz="1400"/>
            </a:lvl2pPr>
            <a:lvl3pPr marL="688975" indent="-223838">
              <a:defRPr sz="1200"/>
            </a:lvl3pPr>
            <a:lvl4pPr marL="914400" indent="-225425">
              <a:defRPr/>
            </a:lvl4pPr>
            <a:lvl5pPr marL="1139825" indent="-2254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202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gray">
          <a:xfrm>
            <a:off x="304800" y="76200"/>
            <a:ext cx="8534400" cy="703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10"/>
          <p:cNvSpPr>
            <a:spLocks noGrp="1" noChangeArrowheads="1"/>
          </p:cNvSpPr>
          <p:nvPr>
            <p:ph type="body" idx="1"/>
          </p:nvPr>
        </p:nvSpPr>
        <p:spPr bwMode="gray">
          <a:xfrm>
            <a:off x="304800" y="1058863"/>
            <a:ext cx="85344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5" name="Text Box 11"/>
          <p:cNvSpPr txBox="1">
            <a:spLocks noChangeArrowheads="1"/>
          </p:cNvSpPr>
          <p:nvPr/>
        </p:nvSpPr>
        <p:spPr bwMode="gray">
          <a:xfrm>
            <a:off x="8501063" y="6446838"/>
            <a:ext cx="414337" cy="244475"/>
          </a:xfrm>
          <a:prstGeom prst="rect">
            <a:avLst/>
          </a:prstGeom>
          <a:noFill/>
          <a:ln w="9525" algn="ctr">
            <a:noFill/>
            <a:miter lim="800000"/>
            <a:headEnd/>
            <a:tailEnd/>
          </a:ln>
          <a:effectLst/>
        </p:spPr>
        <p:txBody>
          <a:bodyPr>
            <a:spAutoFit/>
          </a:bodyPr>
          <a:lstStyle/>
          <a:p>
            <a:pPr algn="r" eaLnBrk="0" hangingPunct="0">
              <a:defRPr/>
            </a:pPr>
            <a:fld id="{7FF9A1F4-64AA-44F0-9CF9-9F4BF196AB76}" type="slidenum">
              <a:rPr lang="en-US" sz="1000" b="0"/>
              <a:pPr algn="r" eaLnBrk="0" hangingPunct="0">
                <a:defRPr/>
              </a:pPr>
              <a:t>‹#›</a:t>
            </a:fld>
            <a:endParaRPr lang="en-US" sz="1000" b="0" dirty="0"/>
          </a:p>
        </p:txBody>
      </p:sp>
      <p:pic>
        <p:nvPicPr>
          <p:cNvPr id="1030" name="Picture 19" descr="C1_Core_G_RGB_R"/>
          <p:cNvPicPr>
            <a:picLocks noChangeAspect="1" noChangeArrowheads="1"/>
          </p:cNvPicPr>
          <p:nvPr/>
        </p:nvPicPr>
        <p:blipFill>
          <a:blip r:embed="rId9" cstate="print"/>
          <a:srcRect/>
          <a:stretch>
            <a:fillRect/>
          </a:stretch>
        </p:blipFill>
        <p:spPr bwMode="auto">
          <a:xfrm>
            <a:off x="304800" y="6370638"/>
            <a:ext cx="1050925" cy="365125"/>
          </a:xfrm>
          <a:prstGeom prst="rect">
            <a:avLst/>
          </a:prstGeom>
          <a:noFill/>
          <a:ln w="9525">
            <a:noFill/>
            <a:miter lim="800000"/>
            <a:headEnd/>
            <a:tailEnd/>
          </a:ln>
        </p:spPr>
      </p:pic>
      <p:sp>
        <p:nvSpPr>
          <p:cNvPr id="6" name="Text Box 12"/>
          <p:cNvSpPr txBox="1">
            <a:spLocks noChangeArrowheads="1"/>
          </p:cNvSpPr>
          <p:nvPr/>
        </p:nvSpPr>
        <p:spPr bwMode="gray">
          <a:xfrm>
            <a:off x="1828800" y="6446838"/>
            <a:ext cx="5486400" cy="244475"/>
          </a:xfrm>
          <a:prstGeom prst="rect">
            <a:avLst/>
          </a:prstGeom>
          <a:noFill/>
          <a:ln w="9525">
            <a:noFill/>
            <a:miter lim="800000"/>
            <a:headEnd/>
            <a:tailEnd/>
          </a:ln>
          <a:effectLst/>
        </p:spPr>
        <p:txBody>
          <a:bodyPr>
            <a:spAutoFit/>
          </a:bodyPr>
          <a:lstStyle/>
          <a:p>
            <a:pPr algn="ctr" eaLnBrk="0" hangingPunct="0">
              <a:defRPr/>
            </a:pPr>
            <a:r>
              <a:rPr lang="en-US" sz="1000" b="0" dirty="0"/>
              <a:t>Confidential</a:t>
            </a:r>
          </a:p>
        </p:txBody>
      </p:sp>
      <p:sp>
        <p:nvSpPr>
          <p:cNvPr id="2" name="Footer Placeholder 1"/>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Capital One Confidential</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8" r:id="rId3"/>
    <p:sldLayoutId id="2147483663" r:id="rId4"/>
    <p:sldLayoutId id="2147483664" r:id="rId5"/>
    <p:sldLayoutId id="2147483656" r:id="rId6"/>
    <p:sldLayoutId id="2147483662" r:id="rId7"/>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defRPr>
      </a:lvl2pPr>
      <a:lvl3pPr algn="l" rtl="0" eaLnBrk="1" fontAlgn="base" hangingPunct="1">
        <a:spcBef>
          <a:spcPct val="0"/>
        </a:spcBef>
        <a:spcAft>
          <a:spcPct val="0"/>
        </a:spcAft>
        <a:defRPr sz="2000" b="1">
          <a:solidFill>
            <a:schemeClr val="tx2"/>
          </a:solidFill>
          <a:latin typeface="Arial" charset="0"/>
        </a:defRPr>
      </a:lvl3pPr>
      <a:lvl4pPr algn="l" rtl="0" eaLnBrk="1" fontAlgn="base" hangingPunct="1">
        <a:spcBef>
          <a:spcPct val="0"/>
        </a:spcBef>
        <a:spcAft>
          <a:spcPct val="0"/>
        </a:spcAft>
        <a:defRPr sz="2000" b="1">
          <a:solidFill>
            <a:schemeClr val="tx2"/>
          </a:solidFill>
          <a:latin typeface="Arial" charset="0"/>
        </a:defRPr>
      </a:lvl4pPr>
      <a:lvl5pPr algn="l" rtl="0" eaLnBrk="1" fontAlgn="base" hangingPunct="1">
        <a:spcBef>
          <a:spcPct val="0"/>
        </a:spcBef>
        <a:spcAft>
          <a:spcPct val="0"/>
        </a:spcAft>
        <a:defRPr sz="2000" b="1">
          <a:solidFill>
            <a:schemeClr val="tx2"/>
          </a:solidFill>
          <a:latin typeface="Arial" charset="0"/>
        </a:defRPr>
      </a:lvl5pPr>
      <a:lvl6pPr marL="457200" algn="l" rtl="0" eaLnBrk="1" fontAlgn="base" hangingPunct="1">
        <a:spcBef>
          <a:spcPct val="0"/>
        </a:spcBef>
        <a:spcAft>
          <a:spcPct val="0"/>
        </a:spcAft>
        <a:defRPr sz="2000" b="1">
          <a:solidFill>
            <a:schemeClr val="tx2"/>
          </a:solidFill>
          <a:latin typeface="Arial" charset="0"/>
        </a:defRPr>
      </a:lvl6pPr>
      <a:lvl7pPr marL="914400" algn="l" rtl="0" eaLnBrk="1" fontAlgn="base" hangingPunct="1">
        <a:spcBef>
          <a:spcPct val="0"/>
        </a:spcBef>
        <a:spcAft>
          <a:spcPct val="0"/>
        </a:spcAft>
        <a:defRPr sz="2000" b="1">
          <a:solidFill>
            <a:schemeClr val="tx2"/>
          </a:solidFill>
          <a:latin typeface="Arial" charset="0"/>
        </a:defRPr>
      </a:lvl7pPr>
      <a:lvl8pPr marL="1371600" algn="l" rtl="0" eaLnBrk="1" fontAlgn="base" hangingPunct="1">
        <a:spcBef>
          <a:spcPct val="0"/>
        </a:spcBef>
        <a:spcAft>
          <a:spcPct val="0"/>
        </a:spcAft>
        <a:defRPr sz="2000" b="1">
          <a:solidFill>
            <a:schemeClr val="tx2"/>
          </a:solidFill>
          <a:latin typeface="Arial" charset="0"/>
        </a:defRPr>
      </a:lvl8pPr>
      <a:lvl9pPr marL="1828800" algn="l" rtl="0" eaLnBrk="1" fontAlgn="base" hangingPunct="1">
        <a:spcBef>
          <a:spcPct val="0"/>
        </a:spcBef>
        <a:spcAft>
          <a:spcPct val="0"/>
        </a:spcAft>
        <a:defRPr sz="2000" b="1">
          <a:solidFill>
            <a:schemeClr val="tx2"/>
          </a:solidFill>
          <a:latin typeface="Arial" charset="0"/>
        </a:defRPr>
      </a:lvl9pPr>
    </p:titleStyle>
    <p:bodyStyle>
      <a:lvl1pPr marL="225425" indent="-225425" algn="l" rtl="0" eaLnBrk="1" fontAlgn="base" hangingPunct="1">
        <a:lnSpc>
          <a:spcPct val="120000"/>
        </a:lnSpc>
        <a:spcBef>
          <a:spcPts val="20"/>
        </a:spcBef>
        <a:spcAft>
          <a:spcPct val="0"/>
        </a:spcAft>
        <a:buChar char="•"/>
        <a:defRPr sz="1800" b="1">
          <a:solidFill>
            <a:schemeClr val="tx1"/>
          </a:solidFill>
          <a:latin typeface="+mn-lt"/>
          <a:ea typeface="+mn-ea"/>
          <a:cs typeface="+mn-cs"/>
        </a:defRPr>
      </a:lvl1pPr>
      <a:lvl2pPr marL="465138" indent="-239713" algn="l" rtl="0" eaLnBrk="1" fontAlgn="base" hangingPunct="1">
        <a:lnSpc>
          <a:spcPct val="120000"/>
        </a:lnSpc>
        <a:spcBef>
          <a:spcPts val="20"/>
        </a:spcBef>
        <a:spcAft>
          <a:spcPct val="0"/>
        </a:spcAft>
        <a:buChar char="–"/>
        <a:defRPr sz="1600">
          <a:solidFill>
            <a:schemeClr val="tx1"/>
          </a:solidFill>
          <a:latin typeface="+mn-lt"/>
        </a:defRPr>
      </a:lvl2pPr>
      <a:lvl3pPr marL="688975" indent="-223838" algn="l" rtl="0" eaLnBrk="1" fontAlgn="base" hangingPunct="1">
        <a:lnSpc>
          <a:spcPct val="120000"/>
        </a:lnSpc>
        <a:spcBef>
          <a:spcPts val="20"/>
        </a:spcBef>
        <a:spcAft>
          <a:spcPct val="0"/>
        </a:spcAft>
        <a:buChar char="•"/>
        <a:defRPr sz="1400">
          <a:solidFill>
            <a:schemeClr val="tx1"/>
          </a:solidFill>
          <a:latin typeface="+mn-lt"/>
        </a:defRPr>
      </a:lvl3pPr>
      <a:lvl4pPr marL="914400" indent="-225425" algn="l" rtl="0" eaLnBrk="1" fontAlgn="base" hangingPunct="1">
        <a:lnSpc>
          <a:spcPct val="120000"/>
        </a:lnSpc>
        <a:spcBef>
          <a:spcPts val="20"/>
        </a:spcBef>
        <a:spcAft>
          <a:spcPct val="0"/>
        </a:spcAft>
        <a:buChar char="–"/>
        <a:defRPr sz="1200">
          <a:solidFill>
            <a:schemeClr val="tx1"/>
          </a:solidFill>
          <a:latin typeface="+mn-lt"/>
        </a:defRPr>
      </a:lvl4pPr>
      <a:lvl5pPr marL="1139825" indent="-225425" algn="l" rtl="0" eaLnBrk="1" fontAlgn="base" hangingPunct="1">
        <a:lnSpc>
          <a:spcPct val="120000"/>
        </a:lnSpc>
        <a:spcBef>
          <a:spcPts val="20"/>
        </a:spcBef>
        <a:spcAft>
          <a:spcPct val="0"/>
        </a:spcAft>
        <a:buChar char="•"/>
        <a:defRPr sz="1200">
          <a:solidFill>
            <a:schemeClr val="tx1"/>
          </a:solidFill>
          <a:latin typeface="+mn-lt"/>
        </a:defRPr>
      </a:lvl5pPr>
      <a:lvl6pPr marL="2070100" indent="-241300" algn="l" rtl="0" eaLnBrk="1" fontAlgn="base" hangingPunct="1">
        <a:lnSpc>
          <a:spcPct val="120000"/>
        </a:lnSpc>
        <a:spcBef>
          <a:spcPct val="20000"/>
        </a:spcBef>
        <a:spcAft>
          <a:spcPct val="0"/>
        </a:spcAft>
        <a:buChar char="•"/>
        <a:defRPr sz="1200">
          <a:solidFill>
            <a:schemeClr val="tx1"/>
          </a:solidFill>
          <a:latin typeface="+mn-lt"/>
        </a:defRPr>
      </a:lvl6pPr>
      <a:lvl7pPr marL="2527300" indent="-241300" algn="l" rtl="0" eaLnBrk="1" fontAlgn="base" hangingPunct="1">
        <a:lnSpc>
          <a:spcPct val="120000"/>
        </a:lnSpc>
        <a:spcBef>
          <a:spcPct val="20000"/>
        </a:spcBef>
        <a:spcAft>
          <a:spcPct val="0"/>
        </a:spcAft>
        <a:buChar char="•"/>
        <a:defRPr sz="1200">
          <a:solidFill>
            <a:schemeClr val="tx1"/>
          </a:solidFill>
          <a:latin typeface="+mn-lt"/>
        </a:defRPr>
      </a:lvl7pPr>
      <a:lvl8pPr marL="2984500" indent="-241300" algn="l" rtl="0" eaLnBrk="1" fontAlgn="base" hangingPunct="1">
        <a:lnSpc>
          <a:spcPct val="120000"/>
        </a:lnSpc>
        <a:spcBef>
          <a:spcPct val="20000"/>
        </a:spcBef>
        <a:spcAft>
          <a:spcPct val="0"/>
        </a:spcAft>
        <a:buChar char="•"/>
        <a:defRPr sz="1200">
          <a:solidFill>
            <a:schemeClr val="tx1"/>
          </a:solidFill>
          <a:latin typeface="+mn-lt"/>
        </a:defRPr>
      </a:lvl8pPr>
      <a:lvl9pPr marL="3441700" indent="-241300" algn="l" rtl="0" eaLnBrk="1" fontAlgn="base" hangingPunct="1">
        <a:lnSpc>
          <a:spcPct val="12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nowledgelink.kdc.capitalone.com/kl/livelink.exe?func=ll&amp;objId=1201339406&amp;objAction=download&amp;viewType=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hyperlink" Target="https://pulse.kdc.capitalone.com/docs/DOC-10835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martinfowler.com/articles/microservic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ctrTitle"/>
          </p:nvPr>
        </p:nvSpPr>
        <p:spPr/>
        <p:txBody>
          <a:bodyPr/>
          <a:lstStyle/>
          <a:p>
            <a:pPr eaLnBrk="1" hangingPunct="1"/>
            <a:r>
              <a:rPr lang="en-US" dirty="0" smtClean="0"/>
              <a:t>Microservices Reference Architecture</a:t>
            </a:r>
          </a:p>
        </p:txBody>
      </p:sp>
      <p:sp>
        <p:nvSpPr>
          <p:cNvPr id="15362" name="Rectangle 2"/>
          <p:cNvSpPr>
            <a:spLocks noGrp="1" noChangeArrowheads="1"/>
          </p:cNvSpPr>
          <p:nvPr>
            <p:ph type="subTitle" idx="1"/>
          </p:nvPr>
        </p:nvSpPr>
        <p:spPr>
          <a:xfrm>
            <a:off x="1438275" y="3886200"/>
            <a:ext cx="6400800" cy="1752600"/>
          </a:xfrm>
        </p:spPr>
        <p:txBody>
          <a:bodyPr/>
          <a:lstStyle/>
          <a:p>
            <a:pPr eaLnBrk="1" hangingPunct="1"/>
            <a:r>
              <a:rPr lang="en-US" dirty="0" smtClean="0">
                <a:latin typeface="+mj-lt"/>
              </a:rPr>
              <a:t>Mitch Ruebush, Yemi Kayode, Andy Bonham</a:t>
            </a:r>
          </a:p>
          <a:p>
            <a:pPr eaLnBrk="1" hangingPunct="1"/>
            <a:r>
              <a:rPr lang="en-US" dirty="0" smtClean="0">
                <a:latin typeface="+mj-lt"/>
              </a:rPr>
              <a:t>Enterprise Architecture</a:t>
            </a:r>
          </a:p>
          <a:p>
            <a:pPr eaLnBrk="1" hangingPunct="1"/>
            <a:r>
              <a:rPr lang="en-US" dirty="0" smtClean="0">
                <a:latin typeface="+mj-lt"/>
              </a:rPr>
              <a:t>3/27/2015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ounded Rectangle 166"/>
          <p:cNvSpPr/>
          <p:nvPr/>
        </p:nvSpPr>
        <p:spPr>
          <a:xfrm>
            <a:off x="457200" y="914400"/>
            <a:ext cx="8382000" cy="5105400"/>
          </a:xfrm>
          <a:prstGeom prst="roundRect">
            <a:avLst>
              <a:gd name="adj" fmla="val 34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2" name="Rectangle 12"/>
          <p:cNvSpPr>
            <a:spLocks noChangeArrowheads="1"/>
          </p:cNvSpPr>
          <p:nvPr/>
        </p:nvSpPr>
        <p:spPr bwMode="auto">
          <a:xfrm>
            <a:off x="685801" y="3523561"/>
            <a:ext cx="4114800" cy="2288977"/>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71" name="Rectangle 12"/>
          <p:cNvSpPr>
            <a:spLocks noChangeArrowheads="1"/>
          </p:cNvSpPr>
          <p:nvPr/>
        </p:nvSpPr>
        <p:spPr bwMode="auto">
          <a:xfrm>
            <a:off x="4889422" y="3523563"/>
            <a:ext cx="3797379" cy="2288977"/>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70" name="Rectangle 12"/>
          <p:cNvSpPr>
            <a:spLocks noChangeArrowheads="1"/>
          </p:cNvSpPr>
          <p:nvPr/>
        </p:nvSpPr>
        <p:spPr bwMode="auto">
          <a:xfrm>
            <a:off x="5090955" y="978909"/>
            <a:ext cx="3595846" cy="2288977"/>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69" name="Rectangle 12"/>
          <p:cNvSpPr>
            <a:spLocks noChangeArrowheads="1"/>
          </p:cNvSpPr>
          <p:nvPr/>
        </p:nvSpPr>
        <p:spPr bwMode="auto">
          <a:xfrm>
            <a:off x="685800" y="987623"/>
            <a:ext cx="4311179" cy="2288977"/>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21" name="Title 1"/>
          <p:cNvSpPr>
            <a:spLocks noGrp="1"/>
          </p:cNvSpPr>
          <p:nvPr>
            <p:ph type="title"/>
          </p:nvPr>
        </p:nvSpPr>
        <p:spPr>
          <a:xfrm>
            <a:off x="381000" y="152400"/>
            <a:ext cx="8610600" cy="489637"/>
          </a:xfrm>
        </p:spPr>
        <p:txBody>
          <a:bodyPr>
            <a:noAutofit/>
          </a:bodyPr>
          <a:lstStyle/>
          <a:p>
            <a:r>
              <a:rPr lang="en-US" sz="1800" dirty="0" smtClean="0"/>
              <a:t>Below is a view of Microservices Distributed Application </a:t>
            </a:r>
            <a:br>
              <a:rPr lang="en-US" sz="1800" dirty="0" smtClean="0"/>
            </a:br>
            <a:r>
              <a:rPr lang="en-US" sz="1800" dirty="0" smtClean="0"/>
              <a:t>Components</a:t>
            </a:r>
            <a:endParaRPr lang="en-US" sz="1800" dirty="0"/>
          </a:p>
        </p:txBody>
      </p:sp>
      <p:grpSp>
        <p:nvGrpSpPr>
          <p:cNvPr id="16" name="Group 15"/>
          <p:cNvGrpSpPr/>
          <p:nvPr/>
        </p:nvGrpSpPr>
        <p:grpSpPr>
          <a:xfrm>
            <a:off x="4996978" y="3935248"/>
            <a:ext cx="3458025" cy="1322552"/>
            <a:chOff x="5919658" y="2447202"/>
            <a:chExt cx="2444044" cy="1322552"/>
          </a:xfrm>
        </p:grpSpPr>
        <p:sp>
          <p:nvSpPr>
            <p:cNvPr id="17" name="Rounded Rectangle 16"/>
            <p:cNvSpPr/>
            <p:nvPr/>
          </p:nvSpPr>
          <p:spPr bwMode="gray">
            <a:xfrm>
              <a:off x="6543748" y="3234409"/>
              <a:ext cx="583032" cy="362048"/>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Document</a:t>
              </a:r>
              <a:endParaRPr lang="en-US" sz="800" dirty="0"/>
            </a:p>
          </p:txBody>
        </p:sp>
        <p:sp>
          <p:nvSpPr>
            <p:cNvPr id="18" name="Rounded Rectangle 17"/>
            <p:cNvSpPr/>
            <p:nvPr/>
          </p:nvSpPr>
          <p:spPr bwMode="gray">
            <a:xfrm>
              <a:off x="5919658" y="3250197"/>
              <a:ext cx="587531" cy="519557"/>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Key Value</a:t>
              </a:r>
              <a:endParaRPr lang="en-US" sz="800" dirty="0"/>
            </a:p>
          </p:txBody>
        </p:sp>
        <p:sp>
          <p:nvSpPr>
            <p:cNvPr id="19" name="Rounded Rectangle 18"/>
            <p:cNvSpPr/>
            <p:nvPr/>
          </p:nvSpPr>
          <p:spPr bwMode="gray">
            <a:xfrm>
              <a:off x="6543199" y="2471117"/>
              <a:ext cx="592028" cy="725127"/>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Column-Oriented</a:t>
              </a:r>
              <a:endParaRPr lang="en-US" sz="800" dirty="0"/>
            </a:p>
          </p:txBody>
        </p:sp>
        <p:sp>
          <p:nvSpPr>
            <p:cNvPr id="20" name="Rounded Rectangle 19"/>
            <p:cNvSpPr/>
            <p:nvPr/>
          </p:nvSpPr>
          <p:spPr bwMode="gray">
            <a:xfrm>
              <a:off x="5919659" y="2464902"/>
              <a:ext cx="587531" cy="715104"/>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In-memory DB</a:t>
              </a:r>
              <a:endParaRPr lang="en-US" sz="800" dirty="0"/>
            </a:p>
          </p:txBody>
        </p:sp>
        <p:sp>
          <p:nvSpPr>
            <p:cNvPr id="22" name="Rounded Rectangle 21"/>
            <p:cNvSpPr/>
            <p:nvPr/>
          </p:nvSpPr>
          <p:spPr bwMode="gray">
            <a:xfrm>
              <a:off x="7804989" y="2447202"/>
              <a:ext cx="558713" cy="1238728"/>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Distributed File Systems</a:t>
              </a:r>
              <a:endParaRPr lang="en-US" sz="800" dirty="0"/>
            </a:p>
          </p:txBody>
        </p:sp>
        <p:sp>
          <p:nvSpPr>
            <p:cNvPr id="23" name="Rounded Rectangle 22"/>
            <p:cNvSpPr/>
            <p:nvPr/>
          </p:nvSpPr>
          <p:spPr bwMode="gray">
            <a:xfrm>
              <a:off x="7211998" y="2461494"/>
              <a:ext cx="554081" cy="663835"/>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Object Stores</a:t>
              </a:r>
              <a:endParaRPr lang="en-US" sz="800" dirty="0"/>
            </a:p>
          </p:txBody>
        </p:sp>
        <p:sp>
          <p:nvSpPr>
            <p:cNvPr id="24" name="Rounded Rectangle 23"/>
            <p:cNvSpPr/>
            <p:nvPr/>
          </p:nvSpPr>
          <p:spPr bwMode="gray">
            <a:xfrm>
              <a:off x="7205699" y="3224592"/>
              <a:ext cx="583032" cy="518010"/>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Relational</a:t>
              </a:r>
              <a:endParaRPr lang="en-US" sz="800" dirty="0"/>
            </a:p>
          </p:txBody>
        </p:sp>
        <p:sp>
          <p:nvSpPr>
            <p:cNvPr id="25" name="Rounded Rectangle 24"/>
            <p:cNvSpPr/>
            <p:nvPr/>
          </p:nvSpPr>
          <p:spPr bwMode="gray">
            <a:xfrm>
              <a:off x="5972297" y="3418482"/>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Redis</a:t>
              </a:r>
              <a:endParaRPr lang="en-US" sz="800" b="0" dirty="0"/>
            </a:p>
          </p:txBody>
        </p:sp>
        <p:sp>
          <p:nvSpPr>
            <p:cNvPr id="26" name="Rounded Rectangle 25"/>
            <p:cNvSpPr/>
            <p:nvPr/>
          </p:nvSpPr>
          <p:spPr bwMode="gray">
            <a:xfrm>
              <a:off x="6575448" y="2828202"/>
              <a:ext cx="514852"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Cassandra</a:t>
              </a:r>
              <a:endParaRPr lang="en-US" sz="800" b="0" dirty="0"/>
            </a:p>
          </p:txBody>
        </p:sp>
        <p:sp>
          <p:nvSpPr>
            <p:cNvPr id="27" name="Rounded Rectangle 26"/>
            <p:cNvSpPr/>
            <p:nvPr/>
          </p:nvSpPr>
          <p:spPr bwMode="gray">
            <a:xfrm>
              <a:off x="6592324" y="3391280"/>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MongoDB</a:t>
              </a:r>
              <a:endParaRPr lang="en-US" sz="800" b="0" dirty="0"/>
            </a:p>
          </p:txBody>
        </p:sp>
        <p:sp>
          <p:nvSpPr>
            <p:cNvPr id="28" name="Rounded Rectangle 27"/>
            <p:cNvSpPr/>
            <p:nvPr/>
          </p:nvSpPr>
          <p:spPr bwMode="gray">
            <a:xfrm>
              <a:off x="5970484" y="2634945"/>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VoltDB</a:t>
              </a:r>
              <a:endParaRPr lang="en-US" sz="800" b="0" dirty="0"/>
            </a:p>
          </p:txBody>
        </p:sp>
        <p:sp>
          <p:nvSpPr>
            <p:cNvPr id="29" name="Rounded Rectangle 28"/>
            <p:cNvSpPr/>
            <p:nvPr/>
          </p:nvSpPr>
          <p:spPr bwMode="gray">
            <a:xfrm>
              <a:off x="7843348" y="2767715"/>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HDFS</a:t>
              </a:r>
              <a:endParaRPr lang="en-US" sz="800" b="0" dirty="0"/>
            </a:p>
          </p:txBody>
        </p:sp>
        <p:sp>
          <p:nvSpPr>
            <p:cNvPr id="30" name="Rounded Rectangle 29"/>
            <p:cNvSpPr/>
            <p:nvPr/>
          </p:nvSpPr>
          <p:spPr bwMode="gray">
            <a:xfrm>
              <a:off x="7836495" y="2996315"/>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Gluster</a:t>
              </a:r>
              <a:endParaRPr lang="en-US" sz="800" b="0" dirty="0"/>
            </a:p>
          </p:txBody>
        </p:sp>
        <p:sp>
          <p:nvSpPr>
            <p:cNvPr id="31" name="Rounded Rectangle 30"/>
            <p:cNvSpPr/>
            <p:nvPr/>
          </p:nvSpPr>
          <p:spPr bwMode="gray">
            <a:xfrm>
              <a:off x="7248135" y="2828202"/>
              <a:ext cx="481806" cy="120764"/>
            </a:xfrm>
            <a:prstGeom prst="roundRect">
              <a:avLst/>
            </a:prstGeom>
            <a:solidFill>
              <a:schemeClr val="bg1">
                <a:lumMod val="85000"/>
              </a:schemeClr>
            </a:solidFill>
            <a:ln w="9525" algn="ctr">
              <a:noFill/>
              <a:miter lim="800000"/>
              <a:headEnd/>
              <a:tailEnd/>
            </a:ln>
          </p:spPr>
          <p:txBody>
            <a:bodyPr lIns="45720" rIns="45720" rtlCol="0" anchor="ctr"/>
            <a:lstStyle/>
            <a:p>
              <a:pPr algn="ctr"/>
              <a:r>
                <a:rPr lang="en-US" sz="800" b="0" dirty="0" smtClean="0"/>
                <a:t>S3</a:t>
              </a:r>
              <a:endParaRPr lang="en-US" sz="800" b="0" dirty="0"/>
            </a:p>
          </p:txBody>
        </p:sp>
        <p:sp>
          <p:nvSpPr>
            <p:cNvPr id="32" name="Rounded Rectangle 31"/>
            <p:cNvSpPr/>
            <p:nvPr/>
          </p:nvSpPr>
          <p:spPr bwMode="gray">
            <a:xfrm>
              <a:off x="7242365" y="2982389"/>
              <a:ext cx="481806" cy="130578"/>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Ceph</a:t>
              </a:r>
              <a:endParaRPr lang="en-US" sz="800" b="0" dirty="0"/>
            </a:p>
          </p:txBody>
        </p:sp>
        <p:sp>
          <p:nvSpPr>
            <p:cNvPr id="33" name="Rounded Rectangle 32"/>
            <p:cNvSpPr/>
            <p:nvPr/>
          </p:nvSpPr>
          <p:spPr bwMode="gray">
            <a:xfrm>
              <a:off x="6574898" y="2996315"/>
              <a:ext cx="514852"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HBase</a:t>
              </a:r>
              <a:endParaRPr lang="en-US" sz="800" b="0" dirty="0"/>
            </a:p>
          </p:txBody>
        </p:sp>
        <p:sp>
          <p:nvSpPr>
            <p:cNvPr id="34" name="Rounded Rectangle 33"/>
            <p:cNvSpPr/>
            <p:nvPr/>
          </p:nvSpPr>
          <p:spPr bwMode="gray">
            <a:xfrm>
              <a:off x="7242365" y="3415749"/>
              <a:ext cx="534457"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PostgreSQL</a:t>
              </a:r>
              <a:endParaRPr lang="en-US" sz="800" b="0" dirty="0"/>
            </a:p>
          </p:txBody>
        </p:sp>
        <p:sp>
          <p:nvSpPr>
            <p:cNvPr id="35" name="Rounded Rectangle 34"/>
            <p:cNvSpPr/>
            <p:nvPr/>
          </p:nvSpPr>
          <p:spPr bwMode="gray">
            <a:xfrm>
              <a:off x="7254273" y="3592964"/>
              <a:ext cx="534457" cy="133717"/>
            </a:xfrm>
            <a:prstGeom prst="roundRect">
              <a:avLst/>
            </a:prstGeom>
            <a:solidFill>
              <a:schemeClr val="bg1">
                <a:lumMod val="85000"/>
              </a:schemeClr>
            </a:solidFill>
            <a:ln w="9525" algn="ctr">
              <a:noFill/>
              <a:miter lim="800000"/>
              <a:headEnd/>
              <a:tailEnd/>
            </a:ln>
          </p:spPr>
          <p:txBody>
            <a:bodyPr lIns="45720" rIns="45720" rtlCol="0" anchor="ctr"/>
            <a:lstStyle/>
            <a:p>
              <a:pPr algn="ctr"/>
              <a:r>
                <a:rPr lang="en-US" sz="800" b="0" dirty="0" smtClean="0"/>
                <a:t>AWS: RDS</a:t>
              </a:r>
              <a:endParaRPr lang="en-US" sz="800" b="0" dirty="0"/>
            </a:p>
          </p:txBody>
        </p:sp>
      </p:grpSp>
      <p:sp>
        <p:nvSpPr>
          <p:cNvPr id="36" name="Rounded Rectangle 35"/>
          <p:cNvSpPr/>
          <p:nvPr/>
        </p:nvSpPr>
        <p:spPr bwMode="gray">
          <a:xfrm>
            <a:off x="7724884" y="4712961"/>
            <a:ext cx="687461"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zfs</a:t>
            </a:r>
            <a:endParaRPr lang="en-US" sz="800" b="0" dirty="0"/>
          </a:p>
        </p:txBody>
      </p:sp>
      <p:sp>
        <p:nvSpPr>
          <p:cNvPr id="37" name="Rounded Rectangle 36"/>
          <p:cNvSpPr/>
          <p:nvPr/>
        </p:nvSpPr>
        <p:spPr bwMode="gray">
          <a:xfrm>
            <a:off x="1048150" y="4104042"/>
            <a:ext cx="1681937" cy="782446"/>
          </a:xfrm>
          <a:prstGeom prst="roundRect">
            <a:avLst>
              <a:gd name="adj" fmla="val 9167"/>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Message Queuing</a:t>
            </a:r>
            <a:endParaRPr lang="en-US" sz="900" dirty="0"/>
          </a:p>
        </p:txBody>
      </p:sp>
      <p:sp>
        <p:nvSpPr>
          <p:cNvPr id="38" name="Rounded Rectangle 37"/>
          <p:cNvSpPr/>
          <p:nvPr/>
        </p:nvSpPr>
        <p:spPr bwMode="gray">
          <a:xfrm>
            <a:off x="1173329" y="4606191"/>
            <a:ext cx="715788" cy="173830"/>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ActiveMQ</a:t>
            </a:r>
            <a:endParaRPr lang="en-US" sz="800" b="0" dirty="0"/>
          </a:p>
        </p:txBody>
      </p:sp>
      <p:sp>
        <p:nvSpPr>
          <p:cNvPr id="39" name="Rounded Rectangle 38"/>
          <p:cNvSpPr/>
          <p:nvPr/>
        </p:nvSpPr>
        <p:spPr bwMode="gray">
          <a:xfrm>
            <a:off x="1173331" y="4375464"/>
            <a:ext cx="715788" cy="173830"/>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RabbitMQ</a:t>
            </a:r>
            <a:endParaRPr lang="en-US" sz="800" b="0" dirty="0"/>
          </a:p>
        </p:txBody>
      </p:sp>
      <p:sp>
        <p:nvSpPr>
          <p:cNvPr id="40" name="Rounded Rectangle 39"/>
          <p:cNvSpPr/>
          <p:nvPr/>
        </p:nvSpPr>
        <p:spPr bwMode="gray">
          <a:xfrm>
            <a:off x="1963348" y="4606191"/>
            <a:ext cx="640668" cy="174654"/>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800" b="0" dirty="0" smtClean="0"/>
              <a:t>IBM MQ</a:t>
            </a:r>
            <a:endParaRPr lang="en-US" sz="800" b="0" dirty="0"/>
          </a:p>
        </p:txBody>
      </p:sp>
      <p:sp>
        <p:nvSpPr>
          <p:cNvPr id="41" name="Rounded Rectangle 40"/>
          <p:cNvSpPr/>
          <p:nvPr/>
        </p:nvSpPr>
        <p:spPr bwMode="gray">
          <a:xfrm>
            <a:off x="1963347" y="4376232"/>
            <a:ext cx="640668" cy="176520"/>
          </a:xfrm>
          <a:prstGeom prst="roundRect">
            <a:avLst/>
          </a:prstGeom>
          <a:solidFill>
            <a:schemeClr val="bg1">
              <a:lumMod val="85000"/>
            </a:schemeClr>
          </a:solidFill>
          <a:ln w="9525" algn="ctr">
            <a:noFill/>
            <a:miter lim="800000"/>
            <a:headEnd/>
            <a:tailEnd/>
          </a:ln>
        </p:spPr>
        <p:txBody>
          <a:bodyPr lIns="45720" rIns="45720" rtlCol="0" anchor="ctr"/>
          <a:lstStyle/>
          <a:p>
            <a:pPr algn="ctr"/>
            <a:r>
              <a:rPr lang="en-US" sz="800" b="0" dirty="0" smtClean="0"/>
              <a:t>AWS: SQS</a:t>
            </a:r>
            <a:endParaRPr lang="en-US" sz="800" b="0" dirty="0"/>
          </a:p>
        </p:txBody>
      </p:sp>
      <p:sp>
        <p:nvSpPr>
          <p:cNvPr id="42" name="Rounded Rectangle 41"/>
          <p:cNvSpPr/>
          <p:nvPr/>
        </p:nvSpPr>
        <p:spPr bwMode="gray">
          <a:xfrm>
            <a:off x="2857267" y="4106632"/>
            <a:ext cx="1681937" cy="782446"/>
          </a:xfrm>
          <a:prstGeom prst="roundRect">
            <a:avLst>
              <a:gd name="adj" fmla="val 9167"/>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Event Registry and Discovery</a:t>
            </a:r>
            <a:endParaRPr lang="en-US" sz="900" dirty="0"/>
          </a:p>
        </p:txBody>
      </p:sp>
      <p:grpSp>
        <p:nvGrpSpPr>
          <p:cNvPr id="63" name="Group 62"/>
          <p:cNvGrpSpPr/>
          <p:nvPr/>
        </p:nvGrpSpPr>
        <p:grpSpPr>
          <a:xfrm>
            <a:off x="5207507" y="1498284"/>
            <a:ext cx="3165175" cy="1371600"/>
            <a:chOff x="5919659" y="2462094"/>
            <a:chExt cx="1788361" cy="1371600"/>
          </a:xfrm>
        </p:grpSpPr>
        <p:sp>
          <p:nvSpPr>
            <p:cNvPr id="64" name="Rounded Rectangle 63"/>
            <p:cNvSpPr/>
            <p:nvPr/>
          </p:nvSpPr>
          <p:spPr bwMode="gray">
            <a:xfrm>
              <a:off x="6545522" y="2466053"/>
              <a:ext cx="583032" cy="1232191"/>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Streaming</a:t>
              </a:r>
              <a:endParaRPr lang="en-US" sz="900" dirty="0"/>
            </a:p>
          </p:txBody>
        </p:sp>
        <p:sp>
          <p:nvSpPr>
            <p:cNvPr id="67" name="Rounded Rectangle 66"/>
            <p:cNvSpPr/>
            <p:nvPr/>
          </p:nvSpPr>
          <p:spPr bwMode="gray">
            <a:xfrm>
              <a:off x="5919659" y="2464901"/>
              <a:ext cx="587531" cy="619779"/>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Computation</a:t>
              </a:r>
              <a:endParaRPr lang="en-US" sz="900" dirty="0"/>
            </a:p>
          </p:txBody>
        </p:sp>
        <p:sp>
          <p:nvSpPr>
            <p:cNvPr id="68" name="Rounded Rectangle 67"/>
            <p:cNvSpPr/>
            <p:nvPr/>
          </p:nvSpPr>
          <p:spPr bwMode="gray">
            <a:xfrm>
              <a:off x="7149307" y="2462094"/>
              <a:ext cx="558713" cy="696523"/>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Workflow</a:t>
              </a:r>
              <a:endParaRPr lang="en-US" sz="900" dirty="0"/>
            </a:p>
          </p:txBody>
        </p:sp>
        <p:sp>
          <p:nvSpPr>
            <p:cNvPr id="70" name="Rounded Rectangle 69"/>
            <p:cNvSpPr/>
            <p:nvPr/>
          </p:nvSpPr>
          <p:spPr bwMode="gray">
            <a:xfrm>
              <a:off x="5920688" y="3140006"/>
              <a:ext cx="583032" cy="693688"/>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Rules Engines</a:t>
              </a:r>
              <a:endParaRPr lang="en-US" sz="900" dirty="0"/>
            </a:p>
          </p:txBody>
        </p:sp>
        <p:sp>
          <p:nvSpPr>
            <p:cNvPr id="73" name="Rounded Rectangle 72"/>
            <p:cNvSpPr/>
            <p:nvPr/>
          </p:nvSpPr>
          <p:spPr bwMode="gray">
            <a:xfrm>
              <a:off x="6594098" y="2706407"/>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Spring xD</a:t>
              </a:r>
              <a:endParaRPr lang="en-US" sz="900" b="0" dirty="0"/>
            </a:p>
          </p:txBody>
        </p:sp>
        <p:sp>
          <p:nvSpPr>
            <p:cNvPr id="74" name="Rounded Rectangle 73"/>
            <p:cNvSpPr/>
            <p:nvPr/>
          </p:nvSpPr>
          <p:spPr bwMode="gray">
            <a:xfrm>
              <a:off x="5970484" y="2706407"/>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VoltDB</a:t>
              </a:r>
              <a:endParaRPr lang="en-US" sz="900" b="0" dirty="0"/>
            </a:p>
          </p:txBody>
        </p:sp>
        <p:sp>
          <p:nvSpPr>
            <p:cNvPr id="75" name="Rounded Rectangle 74"/>
            <p:cNvSpPr/>
            <p:nvPr/>
          </p:nvSpPr>
          <p:spPr bwMode="gray">
            <a:xfrm>
              <a:off x="7181649" y="2653917"/>
              <a:ext cx="485880"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jBPM</a:t>
              </a:r>
              <a:endParaRPr lang="en-US" sz="900" b="0" dirty="0"/>
            </a:p>
          </p:txBody>
        </p:sp>
        <p:sp>
          <p:nvSpPr>
            <p:cNvPr id="77" name="Rounded Rectangle 76"/>
            <p:cNvSpPr/>
            <p:nvPr/>
          </p:nvSpPr>
          <p:spPr bwMode="gray">
            <a:xfrm>
              <a:off x="7185723" y="2822675"/>
              <a:ext cx="481806" cy="120764"/>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Salesforce</a:t>
              </a:r>
              <a:endParaRPr lang="en-US" sz="900" b="0" dirty="0"/>
            </a:p>
          </p:txBody>
        </p:sp>
        <p:sp>
          <p:nvSpPr>
            <p:cNvPr id="80" name="Rounded Rectangle 79"/>
            <p:cNvSpPr/>
            <p:nvPr/>
          </p:nvSpPr>
          <p:spPr bwMode="gray">
            <a:xfrm>
              <a:off x="5941341" y="3392207"/>
              <a:ext cx="534457"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Drools</a:t>
              </a:r>
              <a:endParaRPr lang="en-US" sz="900" b="0" dirty="0"/>
            </a:p>
          </p:txBody>
        </p:sp>
      </p:grpSp>
      <p:sp>
        <p:nvSpPr>
          <p:cNvPr id="103" name="Rounded Rectangle 102"/>
          <p:cNvSpPr/>
          <p:nvPr/>
        </p:nvSpPr>
        <p:spPr bwMode="gray">
          <a:xfrm>
            <a:off x="5081153" y="4316052"/>
            <a:ext cx="687461"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Hazelcast</a:t>
            </a:r>
            <a:endParaRPr lang="en-US" sz="800" b="0" dirty="0"/>
          </a:p>
        </p:txBody>
      </p:sp>
      <p:sp>
        <p:nvSpPr>
          <p:cNvPr id="104" name="Rounded Rectangle 103"/>
          <p:cNvSpPr/>
          <p:nvPr/>
        </p:nvSpPr>
        <p:spPr bwMode="gray">
          <a:xfrm>
            <a:off x="5081153" y="4484361"/>
            <a:ext cx="687461"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Gemfire</a:t>
            </a:r>
            <a:endParaRPr lang="en-US" sz="800" b="0" dirty="0"/>
          </a:p>
        </p:txBody>
      </p:sp>
      <p:sp>
        <p:nvSpPr>
          <p:cNvPr id="107" name="Rounded Rectangle 106"/>
          <p:cNvSpPr/>
          <p:nvPr/>
        </p:nvSpPr>
        <p:spPr bwMode="gray">
          <a:xfrm>
            <a:off x="5237388" y="2630533"/>
            <a:ext cx="952082" cy="163151"/>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900" b="0" dirty="0" smtClean="0"/>
              <a:t>Blaze</a:t>
            </a:r>
            <a:endParaRPr lang="en-US" sz="900" b="0" dirty="0"/>
          </a:p>
        </p:txBody>
      </p:sp>
      <p:sp>
        <p:nvSpPr>
          <p:cNvPr id="110" name="Rounded Rectangle 109"/>
          <p:cNvSpPr/>
          <p:nvPr/>
        </p:nvSpPr>
        <p:spPr bwMode="gray">
          <a:xfrm>
            <a:off x="2318771" y="1436671"/>
            <a:ext cx="2590799" cy="852183"/>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Consumer Driven Contracts / Service Virtualization</a:t>
            </a:r>
            <a:endParaRPr lang="en-US" sz="800" dirty="0"/>
          </a:p>
        </p:txBody>
      </p:sp>
      <p:sp>
        <p:nvSpPr>
          <p:cNvPr id="111" name="Rounded Rectangle 110"/>
          <p:cNvSpPr/>
          <p:nvPr/>
        </p:nvSpPr>
        <p:spPr bwMode="gray">
          <a:xfrm>
            <a:off x="817418" y="1432025"/>
            <a:ext cx="1425153" cy="780629"/>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Client Libraries</a:t>
            </a:r>
            <a:endParaRPr lang="en-US" sz="900" dirty="0"/>
          </a:p>
        </p:txBody>
      </p:sp>
      <p:sp>
        <p:nvSpPr>
          <p:cNvPr id="112" name="Rounded Rectangle 111"/>
          <p:cNvSpPr/>
          <p:nvPr/>
        </p:nvSpPr>
        <p:spPr bwMode="gray">
          <a:xfrm>
            <a:off x="817418" y="2334965"/>
            <a:ext cx="1447800" cy="835424"/>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Reactive Programming</a:t>
            </a:r>
            <a:endParaRPr lang="en-US" sz="900" dirty="0"/>
          </a:p>
        </p:txBody>
      </p:sp>
      <p:sp>
        <p:nvSpPr>
          <p:cNvPr id="114" name="Rounded Rectangle 113"/>
          <p:cNvSpPr/>
          <p:nvPr/>
        </p:nvSpPr>
        <p:spPr bwMode="gray">
          <a:xfrm>
            <a:off x="2318772" y="2346425"/>
            <a:ext cx="2590799" cy="812505"/>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Document Driven Contracts</a:t>
            </a:r>
            <a:endParaRPr lang="en-US" sz="900" dirty="0"/>
          </a:p>
        </p:txBody>
      </p:sp>
      <p:sp>
        <p:nvSpPr>
          <p:cNvPr id="115" name="Rounded Rectangle 114"/>
          <p:cNvSpPr/>
          <p:nvPr/>
        </p:nvSpPr>
        <p:spPr bwMode="gray">
          <a:xfrm>
            <a:off x="1131130" y="2772477"/>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RxJava</a:t>
            </a:r>
            <a:endParaRPr lang="en-US" sz="900" b="0" dirty="0"/>
          </a:p>
        </p:txBody>
      </p:sp>
      <p:sp>
        <p:nvSpPr>
          <p:cNvPr id="116" name="Rounded Rectangle 115"/>
          <p:cNvSpPr/>
          <p:nvPr/>
        </p:nvSpPr>
        <p:spPr bwMode="gray">
          <a:xfrm>
            <a:off x="1121253" y="1702671"/>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Finnagle</a:t>
            </a:r>
            <a:endParaRPr lang="en-US" sz="900" b="0" dirty="0"/>
          </a:p>
        </p:txBody>
      </p:sp>
      <p:sp>
        <p:nvSpPr>
          <p:cNvPr id="117" name="Rounded Rectangle 116"/>
          <p:cNvSpPr/>
          <p:nvPr/>
        </p:nvSpPr>
        <p:spPr bwMode="gray">
          <a:xfrm>
            <a:off x="1122218" y="2591684"/>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RxJS</a:t>
            </a:r>
            <a:endParaRPr lang="en-US" sz="900" b="0" dirty="0"/>
          </a:p>
        </p:txBody>
      </p:sp>
      <p:sp>
        <p:nvSpPr>
          <p:cNvPr id="118" name="Rounded Rectangle 117"/>
          <p:cNvSpPr/>
          <p:nvPr/>
        </p:nvSpPr>
        <p:spPr bwMode="gray">
          <a:xfrm>
            <a:off x="1129432" y="2965683"/>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Bacon.js</a:t>
            </a:r>
            <a:endParaRPr lang="en-US" sz="900" b="0" dirty="0"/>
          </a:p>
        </p:txBody>
      </p:sp>
      <p:sp>
        <p:nvSpPr>
          <p:cNvPr id="121" name="Rounded Rectangle 120"/>
          <p:cNvSpPr/>
          <p:nvPr/>
        </p:nvSpPr>
        <p:spPr bwMode="gray">
          <a:xfrm>
            <a:off x="3120318" y="2581041"/>
            <a:ext cx="945922"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Swagger</a:t>
            </a:r>
            <a:endParaRPr lang="en-US" sz="900" b="0" dirty="0"/>
          </a:p>
        </p:txBody>
      </p:sp>
      <p:sp>
        <p:nvSpPr>
          <p:cNvPr id="123" name="Rounded Rectangle 122"/>
          <p:cNvSpPr/>
          <p:nvPr/>
        </p:nvSpPr>
        <p:spPr bwMode="gray">
          <a:xfrm>
            <a:off x="6409188" y="1904848"/>
            <a:ext cx="852736" cy="130578"/>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Reactor/LMAX</a:t>
            </a:r>
            <a:endParaRPr lang="en-US" sz="800" b="0" dirty="0"/>
          </a:p>
        </p:txBody>
      </p:sp>
      <p:sp>
        <p:nvSpPr>
          <p:cNvPr id="124" name="Rounded Rectangle 123"/>
          <p:cNvSpPr/>
          <p:nvPr/>
        </p:nvSpPr>
        <p:spPr bwMode="gray">
          <a:xfrm>
            <a:off x="6402054" y="2076260"/>
            <a:ext cx="852736" cy="130578"/>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Storm</a:t>
            </a:r>
            <a:endParaRPr lang="en-US" sz="900" b="0" dirty="0"/>
          </a:p>
        </p:txBody>
      </p:sp>
      <p:sp>
        <p:nvSpPr>
          <p:cNvPr id="125" name="Rounded Rectangle 124"/>
          <p:cNvSpPr/>
          <p:nvPr/>
        </p:nvSpPr>
        <p:spPr bwMode="gray">
          <a:xfrm>
            <a:off x="6393502" y="2270773"/>
            <a:ext cx="852736" cy="130578"/>
          </a:xfrm>
          <a:prstGeom prst="roundRect">
            <a:avLst/>
          </a:prstGeom>
          <a:solidFill>
            <a:srgbClr val="00B0F0"/>
          </a:solidFill>
          <a:ln w="9525" algn="ctr">
            <a:noFill/>
            <a:miter lim="800000"/>
            <a:headEnd/>
            <a:tailEnd/>
          </a:ln>
        </p:spPr>
        <p:txBody>
          <a:bodyPr lIns="45720" rIns="45720" rtlCol="0" anchor="ctr"/>
          <a:lstStyle/>
          <a:p>
            <a:pPr algn="ctr"/>
            <a:r>
              <a:rPr lang="en-US" sz="700" b="0" dirty="0" smtClean="0"/>
              <a:t>Spark Streaming</a:t>
            </a:r>
            <a:endParaRPr lang="en-US" sz="700" b="0" dirty="0"/>
          </a:p>
        </p:txBody>
      </p:sp>
      <p:sp>
        <p:nvSpPr>
          <p:cNvPr id="127" name="Rounded Rectangle 126"/>
          <p:cNvSpPr/>
          <p:nvPr/>
        </p:nvSpPr>
        <p:spPr bwMode="gray">
          <a:xfrm>
            <a:off x="7444580" y="2003112"/>
            <a:ext cx="863894" cy="146297"/>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900" b="0" dirty="0" smtClean="0"/>
              <a:t>Pega</a:t>
            </a:r>
            <a:endParaRPr lang="en-US" sz="900" b="0" dirty="0"/>
          </a:p>
        </p:txBody>
      </p:sp>
      <p:sp>
        <p:nvSpPr>
          <p:cNvPr id="128" name="Rounded Rectangle 127"/>
          <p:cNvSpPr/>
          <p:nvPr/>
        </p:nvSpPr>
        <p:spPr bwMode="gray">
          <a:xfrm>
            <a:off x="6377290" y="2447487"/>
            <a:ext cx="863894" cy="146297"/>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900" b="0" dirty="0" smtClean="0"/>
              <a:t>Data Torrent</a:t>
            </a:r>
            <a:endParaRPr lang="en-US" sz="900" b="0" dirty="0"/>
          </a:p>
        </p:txBody>
      </p:sp>
      <p:sp>
        <p:nvSpPr>
          <p:cNvPr id="129" name="Rounded Rectangle 128"/>
          <p:cNvSpPr/>
          <p:nvPr/>
        </p:nvSpPr>
        <p:spPr bwMode="gray">
          <a:xfrm>
            <a:off x="2616882" y="1808795"/>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Pacto</a:t>
            </a:r>
            <a:endParaRPr lang="en-US" sz="800" b="0" dirty="0"/>
          </a:p>
        </p:txBody>
      </p:sp>
      <p:sp>
        <p:nvSpPr>
          <p:cNvPr id="130" name="Rounded Rectangle 129"/>
          <p:cNvSpPr/>
          <p:nvPr/>
        </p:nvSpPr>
        <p:spPr bwMode="gray">
          <a:xfrm>
            <a:off x="2619447" y="1961195"/>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Pact-jvm</a:t>
            </a:r>
            <a:endParaRPr lang="en-US" sz="800" b="0" dirty="0"/>
          </a:p>
        </p:txBody>
      </p:sp>
      <p:sp>
        <p:nvSpPr>
          <p:cNvPr id="132" name="Rounded Rectangle 131"/>
          <p:cNvSpPr/>
          <p:nvPr/>
        </p:nvSpPr>
        <p:spPr bwMode="gray">
          <a:xfrm>
            <a:off x="3535259" y="1806813"/>
            <a:ext cx="859947"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Pact-net</a:t>
            </a:r>
            <a:endParaRPr lang="en-US" sz="800" b="0" dirty="0"/>
          </a:p>
        </p:txBody>
      </p:sp>
      <p:sp>
        <p:nvSpPr>
          <p:cNvPr id="133" name="Rounded Rectangle 132"/>
          <p:cNvSpPr/>
          <p:nvPr/>
        </p:nvSpPr>
        <p:spPr bwMode="gray">
          <a:xfrm>
            <a:off x="3527125" y="1959835"/>
            <a:ext cx="882728" cy="157990"/>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800" b="0" dirty="0" smtClean="0"/>
              <a:t>Parasoft</a:t>
            </a:r>
            <a:endParaRPr lang="en-US" sz="800" b="0" dirty="0"/>
          </a:p>
        </p:txBody>
      </p:sp>
      <p:sp>
        <p:nvSpPr>
          <p:cNvPr id="89" name="Rounded Rectangle 88"/>
          <p:cNvSpPr/>
          <p:nvPr/>
        </p:nvSpPr>
        <p:spPr bwMode="gray">
          <a:xfrm>
            <a:off x="7724884" y="4947670"/>
            <a:ext cx="683399" cy="130578"/>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Flocker</a:t>
            </a:r>
            <a:endParaRPr lang="en-US" sz="800" b="0" dirty="0"/>
          </a:p>
        </p:txBody>
      </p:sp>
      <p:sp>
        <p:nvSpPr>
          <p:cNvPr id="92" name="Rounded Rectangle 91"/>
          <p:cNvSpPr/>
          <p:nvPr/>
        </p:nvSpPr>
        <p:spPr bwMode="gray">
          <a:xfrm>
            <a:off x="3122884" y="2733441"/>
            <a:ext cx="945922"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Blueprint</a:t>
            </a:r>
            <a:endParaRPr lang="en-US" sz="900" b="0" dirty="0"/>
          </a:p>
        </p:txBody>
      </p:sp>
      <p:sp>
        <p:nvSpPr>
          <p:cNvPr id="93" name="Rounded Rectangle 92"/>
          <p:cNvSpPr/>
          <p:nvPr/>
        </p:nvSpPr>
        <p:spPr bwMode="gray">
          <a:xfrm>
            <a:off x="3125449" y="2885841"/>
            <a:ext cx="945922"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RAML</a:t>
            </a:r>
            <a:endParaRPr lang="en-US" sz="900" b="0" dirty="0"/>
          </a:p>
        </p:txBody>
      </p:sp>
      <p:sp>
        <p:nvSpPr>
          <p:cNvPr id="2" name="Rectangle 1"/>
          <p:cNvSpPr/>
          <p:nvPr/>
        </p:nvSpPr>
        <p:spPr>
          <a:xfrm>
            <a:off x="2341700" y="3029476"/>
            <a:ext cx="2644072" cy="173778"/>
          </a:xfrm>
          <a:prstGeom prst="rect">
            <a:avLst/>
          </a:prstGeom>
        </p:spPr>
        <p:txBody>
          <a:bodyPr wrap="square">
            <a:spAutoFit/>
          </a:bodyPr>
          <a:lstStyle/>
          <a:p>
            <a:r>
              <a:rPr lang="en-US" sz="500" dirty="0"/>
              <a:t>http://apievangelist.com/2014/01/16/api-design-do-you-swagger-blueprint-or-raml/</a:t>
            </a:r>
          </a:p>
        </p:txBody>
      </p:sp>
      <p:sp>
        <p:nvSpPr>
          <p:cNvPr id="3" name="Rectangle 2"/>
          <p:cNvSpPr/>
          <p:nvPr/>
        </p:nvSpPr>
        <p:spPr>
          <a:xfrm>
            <a:off x="2529194" y="2123398"/>
            <a:ext cx="2151777" cy="169277"/>
          </a:xfrm>
          <a:prstGeom prst="rect">
            <a:avLst/>
          </a:prstGeom>
        </p:spPr>
        <p:txBody>
          <a:bodyPr wrap="square">
            <a:spAutoFit/>
          </a:bodyPr>
          <a:lstStyle/>
          <a:p>
            <a:pPr algn="ctr"/>
            <a:r>
              <a:rPr lang="en-US" sz="500" dirty="0"/>
              <a:t>http://martinfowler.com/articles/consumerDrivenContracts.html</a:t>
            </a:r>
          </a:p>
        </p:txBody>
      </p:sp>
      <p:sp>
        <p:nvSpPr>
          <p:cNvPr id="94" name="Rounded Rectangle 93"/>
          <p:cNvSpPr/>
          <p:nvPr/>
        </p:nvSpPr>
        <p:spPr bwMode="gray">
          <a:xfrm>
            <a:off x="4936364" y="6160043"/>
            <a:ext cx="931036" cy="214423"/>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Cloud</a:t>
            </a:r>
            <a:endParaRPr lang="en-US" sz="900" b="0" dirty="0"/>
          </a:p>
        </p:txBody>
      </p:sp>
      <p:sp>
        <p:nvSpPr>
          <p:cNvPr id="95" name="Rounded Rectangle 94"/>
          <p:cNvSpPr/>
          <p:nvPr/>
        </p:nvSpPr>
        <p:spPr bwMode="gray">
          <a:xfrm>
            <a:off x="2940730" y="6136743"/>
            <a:ext cx="928854" cy="237723"/>
          </a:xfrm>
          <a:prstGeom prst="roundRect">
            <a:avLst/>
          </a:prstGeom>
          <a:solidFill>
            <a:srgbClr val="00B0F0"/>
          </a:solidFill>
          <a:ln w="9525" algn="ctr">
            <a:noFill/>
            <a:miter lim="800000"/>
            <a:headEnd/>
            <a:tailEnd/>
          </a:ln>
        </p:spPr>
        <p:txBody>
          <a:bodyPr lIns="45720" rIns="45720" rtlCol="0" anchor="ctr"/>
          <a:lstStyle/>
          <a:p>
            <a:pPr algn="ctr"/>
            <a:r>
              <a:rPr lang="en-US" sz="1000" b="0" dirty="0" smtClean="0"/>
              <a:t>Open Source</a:t>
            </a:r>
            <a:endParaRPr lang="en-US" sz="1000" b="0" dirty="0"/>
          </a:p>
        </p:txBody>
      </p:sp>
      <p:sp>
        <p:nvSpPr>
          <p:cNvPr id="96" name="Rounded Rectangle 95"/>
          <p:cNvSpPr/>
          <p:nvPr/>
        </p:nvSpPr>
        <p:spPr bwMode="gray">
          <a:xfrm>
            <a:off x="3923963" y="6146973"/>
            <a:ext cx="919376" cy="227494"/>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1000" b="0" dirty="0" smtClean="0"/>
              <a:t>Commercial</a:t>
            </a:r>
            <a:endParaRPr lang="en-US" sz="1000" b="0" dirty="0"/>
          </a:p>
        </p:txBody>
      </p:sp>
      <p:sp>
        <p:nvSpPr>
          <p:cNvPr id="97"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Capability Reference Model</a:t>
            </a:r>
            <a:endParaRPr lang="en-US" sz="1000" dirty="0">
              <a:solidFill>
                <a:schemeClr val="bg1"/>
              </a:solidFill>
            </a:endParaRPr>
          </a:p>
        </p:txBody>
      </p:sp>
      <p:sp>
        <p:nvSpPr>
          <p:cNvPr id="7" name="TextBox 6"/>
          <p:cNvSpPr txBox="1"/>
          <p:nvPr/>
        </p:nvSpPr>
        <p:spPr>
          <a:xfrm>
            <a:off x="1942867" y="3616229"/>
            <a:ext cx="1947284" cy="307777"/>
          </a:xfrm>
          <a:prstGeom prst="rect">
            <a:avLst/>
          </a:prstGeom>
          <a:noFill/>
        </p:spPr>
        <p:txBody>
          <a:bodyPr wrap="square" rtlCol="0">
            <a:spAutoFit/>
          </a:bodyPr>
          <a:lstStyle/>
          <a:p>
            <a:pPr algn="ctr"/>
            <a:r>
              <a:rPr lang="en-US" sz="1400" dirty="0" smtClean="0"/>
              <a:t>Eventing &amp; Routing</a:t>
            </a:r>
            <a:endParaRPr lang="en-US" sz="1400" dirty="0"/>
          </a:p>
        </p:txBody>
      </p:sp>
      <p:sp>
        <p:nvSpPr>
          <p:cNvPr id="98" name="TextBox 97"/>
          <p:cNvSpPr txBox="1"/>
          <p:nvPr/>
        </p:nvSpPr>
        <p:spPr>
          <a:xfrm>
            <a:off x="2133600" y="990600"/>
            <a:ext cx="1295400" cy="307777"/>
          </a:xfrm>
          <a:prstGeom prst="rect">
            <a:avLst/>
          </a:prstGeom>
          <a:noFill/>
        </p:spPr>
        <p:txBody>
          <a:bodyPr wrap="square" rtlCol="0">
            <a:spAutoFit/>
          </a:bodyPr>
          <a:lstStyle/>
          <a:p>
            <a:pPr algn="ctr"/>
            <a:r>
              <a:rPr lang="en-US" sz="1400" dirty="0"/>
              <a:t>Frameworks</a:t>
            </a:r>
          </a:p>
        </p:txBody>
      </p:sp>
      <p:sp>
        <p:nvSpPr>
          <p:cNvPr id="99" name="TextBox 98"/>
          <p:cNvSpPr txBox="1"/>
          <p:nvPr/>
        </p:nvSpPr>
        <p:spPr>
          <a:xfrm>
            <a:off x="6019800" y="987623"/>
            <a:ext cx="1295400" cy="307777"/>
          </a:xfrm>
          <a:prstGeom prst="rect">
            <a:avLst/>
          </a:prstGeom>
          <a:noFill/>
        </p:spPr>
        <p:txBody>
          <a:bodyPr wrap="square" rtlCol="0">
            <a:spAutoFit/>
          </a:bodyPr>
          <a:lstStyle/>
          <a:p>
            <a:pPr algn="ctr"/>
            <a:r>
              <a:rPr lang="en-US" sz="1400" dirty="0"/>
              <a:t>Processing</a:t>
            </a:r>
          </a:p>
        </p:txBody>
      </p:sp>
      <p:sp>
        <p:nvSpPr>
          <p:cNvPr id="100" name="TextBox 99"/>
          <p:cNvSpPr txBox="1"/>
          <p:nvPr/>
        </p:nvSpPr>
        <p:spPr>
          <a:xfrm>
            <a:off x="5548394" y="3646106"/>
            <a:ext cx="2286000" cy="307777"/>
          </a:xfrm>
          <a:prstGeom prst="rect">
            <a:avLst/>
          </a:prstGeom>
          <a:noFill/>
        </p:spPr>
        <p:txBody>
          <a:bodyPr wrap="square" rtlCol="0">
            <a:spAutoFit/>
          </a:bodyPr>
          <a:lstStyle/>
          <a:p>
            <a:pPr algn="ctr"/>
            <a:r>
              <a:rPr lang="en-US" sz="1400" dirty="0"/>
              <a:t>Data </a:t>
            </a:r>
            <a:r>
              <a:rPr lang="en-US" sz="1400" dirty="0" smtClean="0"/>
              <a:t>Persistence</a:t>
            </a:r>
            <a:endParaRPr lang="en-US" sz="1400" dirty="0"/>
          </a:p>
        </p:txBody>
      </p:sp>
      <p:sp>
        <p:nvSpPr>
          <p:cNvPr id="109" name="Rounded Rectangle 108"/>
          <p:cNvSpPr/>
          <p:nvPr/>
        </p:nvSpPr>
        <p:spPr bwMode="gray">
          <a:xfrm>
            <a:off x="5068078" y="5067321"/>
            <a:ext cx="690837" cy="140987"/>
          </a:xfrm>
          <a:prstGeom prst="roundRect">
            <a:avLst/>
          </a:prstGeom>
          <a:solidFill>
            <a:schemeClr val="bg1">
              <a:lumMod val="85000"/>
            </a:schemeClr>
          </a:solidFill>
          <a:ln w="9525" algn="ctr">
            <a:noFill/>
            <a:miter lim="800000"/>
            <a:headEnd/>
            <a:tailEnd/>
          </a:ln>
        </p:spPr>
        <p:txBody>
          <a:bodyPr lIns="45720" rIns="45720" rtlCol="0" anchor="ctr"/>
          <a:lstStyle/>
          <a:p>
            <a:pPr algn="ctr"/>
            <a:r>
              <a:rPr lang="en-US" sz="800" b="0" dirty="0" smtClean="0"/>
              <a:t>ElastiCache</a:t>
            </a:r>
            <a:endParaRPr lang="en-US" sz="800" b="0" dirty="0"/>
          </a:p>
        </p:txBody>
      </p:sp>
      <p:sp>
        <p:nvSpPr>
          <p:cNvPr id="5" name="TextBox 4"/>
          <p:cNvSpPr txBox="1"/>
          <p:nvPr/>
        </p:nvSpPr>
        <p:spPr>
          <a:xfrm>
            <a:off x="6241222" y="6374466"/>
            <a:ext cx="2445579" cy="338554"/>
          </a:xfrm>
          <a:prstGeom prst="rect">
            <a:avLst/>
          </a:prstGeom>
          <a:noFill/>
        </p:spPr>
        <p:txBody>
          <a:bodyPr wrap="square" rtlCol="0">
            <a:spAutoFit/>
          </a:bodyPr>
          <a:lstStyle/>
          <a:p>
            <a:r>
              <a:rPr lang="en-US" sz="800" b="0" dirty="0" smtClean="0"/>
              <a:t>*the products above are some of the different options available in the industry today</a:t>
            </a:r>
            <a:endParaRPr lang="en-US" sz="800" b="0" dirty="0"/>
          </a:p>
        </p:txBody>
      </p:sp>
    </p:spTree>
    <p:extLst>
      <p:ext uri="{BB962C8B-B14F-4D97-AF65-F5344CB8AC3E}">
        <p14:creationId xmlns:p14="http://schemas.microsoft.com/office/powerpoint/2010/main" val="3786252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110"/>
          <p:cNvSpPr/>
          <p:nvPr/>
        </p:nvSpPr>
        <p:spPr>
          <a:xfrm>
            <a:off x="228599" y="914400"/>
            <a:ext cx="8839201" cy="5257800"/>
          </a:xfrm>
          <a:prstGeom prst="roundRect">
            <a:avLst>
              <a:gd name="adj" fmla="val 34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8" name="Rectangle 12"/>
          <p:cNvSpPr>
            <a:spLocks noChangeArrowheads="1"/>
          </p:cNvSpPr>
          <p:nvPr/>
        </p:nvSpPr>
        <p:spPr bwMode="auto">
          <a:xfrm>
            <a:off x="408771" y="4637461"/>
            <a:ext cx="4367487" cy="1382340"/>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17" name="Rectangle 12"/>
          <p:cNvSpPr>
            <a:spLocks noChangeArrowheads="1"/>
          </p:cNvSpPr>
          <p:nvPr/>
        </p:nvSpPr>
        <p:spPr bwMode="auto">
          <a:xfrm>
            <a:off x="4913784" y="4648200"/>
            <a:ext cx="4001616" cy="1371600"/>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16" name="Rectangle 12"/>
          <p:cNvSpPr>
            <a:spLocks noChangeArrowheads="1"/>
          </p:cNvSpPr>
          <p:nvPr/>
        </p:nvSpPr>
        <p:spPr bwMode="auto">
          <a:xfrm>
            <a:off x="6072639" y="1002125"/>
            <a:ext cx="2842761" cy="3569875"/>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115" name="Rectangle 12"/>
          <p:cNvSpPr>
            <a:spLocks noChangeArrowheads="1"/>
          </p:cNvSpPr>
          <p:nvPr/>
        </p:nvSpPr>
        <p:spPr bwMode="auto">
          <a:xfrm>
            <a:off x="408771" y="1002125"/>
            <a:ext cx="5458629" cy="3569875"/>
          </a:xfrm>
          <a:prstGeom prst="rect">
            <a:avLst/>
          </a:prstGeom>
          <a:solidFill>
            <a:schemeClr val="accent1">
              <a:lumMod val="20000"/>
              <a:lumOff val="80000"/>
            </a:schemeClr>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endParaRPr lang="en-US" sz="1200" dirty="0" smtClean="0">
              <a:solidFill>
                <a:srgbClr val="6585CF"/>
              </a:solidFill>
            </a:endParaRPr>
          </a:p>
          <a:p>
            <a:pPr algn="ctr">
              <a:lnSpc>
                <a:spcPct val="105000"/>
              </a:lnSpc>
              <a:spcBef>
                <a:spcPct val="10000"/>
              </a:spcBef>
            </a:pPr>
            <a:endParaRPr lang="en-US" sz="1100" dirty="0" smtClean="0">
              <a:solidFill>
                <a:prstClr val="black"/>
              </a:solidFill>
            </a:endParaRPr>
          </a:p>
        </p:txBody>
      </p:sp>
      <p:sp>
        <p:nvSpPr>
          <p:cNvPr id="21" name="Title 1"/>
          <p:cNvSpPr>
            <a:spLocks noGrp="1"/>
          </p:cNvSpPr>
          <p:nvPr>
            <p:ph type="title"/>
          </p:nvPr>
        </p:nvSpPr>
        <p:spPr>
          <a:xfrm>
            <a:off x="381000" y="76200"/>
            <a:ext cx="8229600" cy="489637"/>
          </a:xfrm>
        </p:spPr>
        <p:txBody>
          <a:bodyPr>
            <a:noAutofit/>
          </a:bodyPr>
          <a:lstStyle/>
          <a:p>
            <a:r>
              <a:rPr lang="en-US" dirty="0" smtClean="0"/>
              <a:t>Below is a view of the Microservices Distributed Computing Environment</a:t>
            </a:r>
            <a:endParaRPr lang="en-US" dirty="0"/>
          </a:p>
        </p:txBody>
      </p:sp>
      <p:sp>
        <p:nvSpPr>
          <p:cNvPr id="16" name="Rounded Rectangle 15"/>
          <p:cNvSpPr/>
          <p:nvPr/>
        </p:nvSpPr>
        <p:spPr bwMode="gray">
          <a:xfrm>
            <a:off x="2804158" y="4978403"/>
            <a:ext cx="1881413" cy="895579"/>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Public Cloud</a:t>
            </a:r>
            <a:endParaRPr lang="en-US" sz="900" dirty="0"/>
          </a:p>
        </p:txBody>
      </p:sp>
      <p:sp>
        <p:nvSpPr>
          <p:cNvPr id="17" name="Rounded Rectangle 16"/>
          <p:cNvSpPr/>
          <p:nvPr/>
        </p:nvSpPr>
        <p:spPr bwMode="gray">
          <a:xfrm>
            <a:off x="857252" y="5021455"/>
            <a:ext cx="1857374" cy="541145"/>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Private Cloud</a:t>
            </a:r>
            <a:endParaRPr lang="en-US" sz="900" dirty="0"/>
          </a:p>
        </p:txBody>
      </p:sp>
      <p:sp>
        <p:nvSpPr>
          <p:cNvPr id="18" name="Rounded Rectangle 17"/>
          <p:cNvSpPr/>
          <p:nvPr/>
        </p:nvSpPr>
        <p:spPr bwMode="gray">
          <a:xfrm>
            <a:off x="2886704" y="5691102"/>
            <a:ext cx="1720854" cy="182880"/>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AWS</a:t>
            </a:r>
            <a:endParaRPr lang="en-US" sz="900" b="0" dirty="0"/>
          </a:p>
        </p:txBody>
      </p:sp>
      <p:sp>
        <p:nvSpPr>
          <p:cNvPr id="19" name="Rounded Rectangle 18"/>
          <p:cNvSpPr/>
          <p:nvPr/>
        </p:nvSpPr>
        <p:spPr bwMode="gray">
          <a:xfrm>
            <a:off x="2858134" y="5209801"/>
            <a:ext cx="1720854" cy="182880"/>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Azure</a:t>
            </a:r>
            <a:endParaRPr lang="en-US" sz="900" b="0" dirty="0"/>
          </a:p>
        </p:txBody>
      </p:sp>
      <p:sp>
        <p:nvSpPr>
          <p:cNvPr id="20" name="Rounded Rectangle 19"/>
          <p:cNvSpPr/>
          <p:nvPr/>
        </p:nvSpPr>
        <p:spPr bwMode="gray">
          <a:xfrm>
            <a:off x="2893055" y="5428109"/>
            <a:ext cx="1720854" cy="182880"/>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Google Compute Engine</a:t>
            </a:r>
            <a:endParaRPr lang="en-US" sz="900" b="0" dirty="0"/>
          </a:p>
        </p:txBody>
      </p:sp>
      <p:sp>
        <p:nvSpPr>
          <p:cNvPr id="23" name="Rounded Rectangle 22"/>
          <p:cNvSpPr/>
          <p:nvPr/>
        </p:nvSpPr>
        <p:spPr bwMode="gray">
          <a:xfrm>
            <a:off x="901064" y="5225853"/>
            <a:ext cx="912952" cy="22495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Open Stack</a:t>
            </a:r>
            <a:endParaRPr lang="en-US" sz="900" b="0" dirty="0"/>
          </a:p>
        </p:txBody>
      </p:sp>
      <p:sp>
        <p:nvSpPr>
          <p:cNvPr id="24" name="Rounded Rectangle 23"/>
          <p:cNvSpPr/>
          <p:nvPr/>
        </p:nvSpPr>
        <p:spPr bwMode="gray">
          <a:xfrm>
            <a:off x="5029002" y="4984898"/>
            <a:ext cx="3810198" cy="599993"/>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Containers</a:t>
            </a:r>
            <a:endParaRPr lang="en-US" sz="900" dirty="0"/>
          </a:p>
        </p:txBody>
      </p:sp>
      <p:sp>
        <p:nvSpPr>
          <p:cNvPr id="25" name="Rounded Rectangle 24"/>
          <p:cNvSpPr/>
          <p:nvPr/>
        </p:nvSpPr>
        <p:spPr bwMode="gray">
          <a:xfrm>
            <a:off x="5188795" y="5197767"/>
            <a:ext cx="912952" cy="250989"/>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Docker</a:t>
            </a:r>
            <a:endParaRPr lang="en-US" sz="900" b="0" dirty="0"/>
          </a:p>
        </p:txBody>
      </p:sp>
      <p:sp>
        <p:nvSpPr>
          <p:cNvPr id="26" name="Rounded Rectangle 25"/>
          <p:cNvSpPr/>
          <p:nvPr/>
        </p:nvSpPr>
        <p:spPr bwMode="gray">
          <a:xfrm>
            <a:off x="6150820" y="5207292"/>
            <a:ext cx="912952" cy="250989"/>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Rocket</a:t>
            </a:r>
            <a:endParaRPr lang="en-US" sz="900" b="0" dirty="0"/>
          </a:p>
        </p:txBody>
      </p:sp>
      <p:sp>
        <p:nvSpPr>
          <p:cNvPr id="28" name="Rounded Rectangle 27"/>
          <p:cNvSpPr/>
          <p:nvPr/>
        </p:nvSpPr>
        <p:spPr bwMode="gray">
          <a:xfrm>
            <a:off x="1869846" y="5224652"/>
            <a:ext cx="773468" cy="224957"/>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900" b="0" dirty="0" smtClean="0"/>
              <a:t>VMware</a:t>
            </a:r>
            <a:endParaRPr lang="en-US" sz="900" b="0" dirty="0"/>
          </a:p>
        </p:txBody>
      </p:sp>
      <p:sp>
        <p:nvSpPr>
          <p:cNvPr id="22" name="Rounded Rectangle 21"/>
          <p:cNvSpPr/>
          <p:nvPr/>
        </p:nvSpPr>
        <p:spPr bwMode="gray">
          <a:xfrm>
            <a:off x="4692700" y="1397745"/>
            <a:ext cx="990600" cy="1489258"/>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Resource Management</a:t>
            </a:r>
            <a:endParaRPr lang="en-US" sz="800" dirty="0"/>
          </a:p>
        </p:txBody>
      </p:sp>
      <p:sp>
        <p:nvSpPr>
          <p:cNvPr id="29" name="Rounded Rectangle 28"/>
          <p:cNvSpPr/>
          <p:nvPr/>
        </p:nvSpPr>
        <p:spPr bwMode="gray">
          <a:xfrm>
            <a:off x="874176" y="3133195"/>
            <a:ext cx="973506" cy="1317331"/>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Service Discovery</a:t>
            </a:r>
            <a:endParaRPr lang="en-US" sz="900" dirty="0"/>
          </a:p>
        </p:txBody>
      </p:sp>
      <p:sp>
        <p:nvSpPr>
          <p:cNvPr id="30" name="Rounded Rectangle 29"/>
          <p:cNvSpPr/>
          <p:nvPr/>
        </p:nvSpPr>
        <p:spPr bwMode="gray">
          <a:xfrm>
            <a:off x="941203" y="3502823"/>
            <a:ext cx="822960"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Consul</a:t>
            </a:r>
            <a:endParaRPr lang="en-US" sz="900" b="0" dirty="0"/>
          </a:p>
        </p:txBody>
      </p:sp>
      <p:sp>
        <p:nvSpPr>
          <p:cNvPr id="31" name="Rounded Rectangle 30"/>
          <p:cNvSpPr/>
          <p:nvPr/>
        </p:nvSpPr>
        <p:spPr bwMode="gray">
          <a:xfrm>
            <a:off x="7124342" y="5197446"/>
            <a:ext cx="1601611" cy="285805"/>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AWS: Container Services</a:t>
            </a:r>
            <a:endParaRPr lang="en-US" sz="900" b="0" dirty="0"/>
          </a:p>
        </p:txBody>
      </p:sp>
      <p:sp>
        <p:nvSpPr>
          <p:cNvPr id="32" name="Rounded Rectangle 31"/>
          <p:cNvSpPr/>
          <p:nvPr/>
        </p:nvSpPr>
        <p:spPr bwMode="gray">
          <a:xfrm>
            <a:off x="3221079" y="3466829"/>
            <a:ext cx="946910" cy="970044"/>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Scheduling Service</a:t>
            </a:r>
            <a:endParaRPr lang="en-US" sz="800" dirty="0"/>
          </a:p>
        </p:txBody>
      </p:sp>
      <p:sp>
        <p:nvSpPr>
          <p:cNvPr id="33" name="Rounded Rectangle 32"/>
          <p:cNvSpPr/>
          <p:nvPr/>
        </p:nvSpPr>
        <p:spPr bwMode="gray">
          <a:xfrm>
            <a:off x="4776258" y="1950982"/>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Kubernetes</a:t>
            </a:r>
            <a:endParaRPr lang="en-US" sz="800" b="0" dirty="0"/>
          </a:p>
        </p:txBody>
      </p:sp>
      <p:sp>
        <p:nvSpPr>
          <p:cNvPr id="34" name="Rounded Rectangle 33"/>
          <p:cNvSpPr/>
          <p:nvPr/>
        </p:nvSpPr>
        <p:spPr bwMode="gray">
          <a:xfrm>
            <a:off x="4776258" y="2195907"/>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Mesos</a:t>
            </a:r>
            <a:endParaRPr lang="en-US" sz="800" b="0" dirty="0"/>
          </a:p>
        </p:txBody>
      </p:sp>
      <p:sp>
        <p:nvSpPr>
          <p:cNvPr id="35" name="Rounded Rectangle 34"/>
          <p:cNvSpPr/>
          <p:nvPr/>
        </p:nvSpPr>
        <p:spPr bwMode="gray">
          <a:xfrm>
            <a:off x="4785783" y="2420384"/>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Fleet</a:t>
            </a:r>
            <a:endParaRPr lang="en-US" sz="800" b="0" dirty="0"/>
          </a:p>
        </p:txBody>
      </p:sp>
      <p:sp>
        <p:nvSpPr>
          <p:cNvPr id="36" name="Rounded Rectangle 35"/>
          <p:cNvSpPr/>
          <p:nvPr/>
        </p:nvSpPr>
        <p:spPr bwMode="gray">
          <a:xfrm>
            <a:off x="934853" y="3718723"/>
            <a:ext cx="822960"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Etcd</a:t>
            </a:r>
            <a:endParaRPr lang="en-US" sz="900" b="0" dirty="0"/>
          </a:p>
        </p:txBody>
      </p:sp>
      <p:sp>
        <p:nvSpPr>
          <p:cNvPr id="37" name="Rounded Rectangle 36"/>
          <p:cNvSpPr/>
          <p:nvPr/>
        </p:nvSpPr>
        <p:spPr bwMode="gray">
          <a:xfrm>
            <a:off x="944378" y="3934623"/>
            <a:ext cx="822960"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DNS</a:t>
            </a:r>
            <a:endParaRPr lang="en-US" sz="900" b="0" dirty="0"/>
          </a:p>
        </p:txBody>
      </p:sp>
      <p:sp>
        <p:nvSpPr>
          <p:cNvPr id="38" name="Rounded Rectangle 37"/>
          <p:cNvSpPr/>
          <p:nvPr/>
        </p:nvSpPr>
        <p:spPr bwMode="gray">
          <a:xfrm>
            <a:off x="3279729" y="3779091"/>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Marathon</a:t>
            </a:r>
            <a:endParaRPr lang="en-US" sz="800" b="0" dirty="0"/>
          </a:p>
        </p:txBody>
      </p:sp>
      <p:sp>
        <p:nvSpPr>
          <p:cNvPr id="42" name="Rounded Rectangle 41"/>
          <p:cNvSpPr/>
          <p:nvPr/>
        </p:nvSpPr>
        <p:spPr bwMode="gray">
          <a:xfrm>
            <a:off x="3283997" y="3987639"/>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Aurora</a:t>
            </a:r>
            <a:endParaRPr lang="en-US" sz="800" b="0" dirty="0"/>
          </a:p>
        </p:txBody>
      </p:sp>
      <p:sp>
        <p:nvSpPr>
          <p:cNvPr id="43" name="Rounded Rectangle 42"/>
          <p:cNvSpPr/>
          <p:nvPr/>
        </p:nvSpPr>
        <p:spPr bwMode="gray">
          <a:xfrm>
            <a:off x="3274518" y="4204133"/>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Kubernetes</a:t>
            </a:r>
            <a:endParaRPr lang="en-US" sz="800" b="0" dirty="0"/>
          </a:p>
        </p:txBody>
      </p:sp>
      <p:sp>
        <p:nvSpPr>
          <p:cNvPr id="44" name="Rounded Rectangle 43"/>
          <p:cNvSpPr/>
          <p:nvPr/>
        </p:nvSpPr>
        <p:spPr bwMode="gray">
          <a:xfrm>
            <a:off x="4719950" y="3012298"/>
            <a:ext cx="946322" cy="1330433"/>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Configuration</a:t>
            </a:r>
            <a:endParaRPr lang="en-US" sz="900" dirty="0"/>
          </a:p>
        </p:txBody>
      </p:sp>
      <p:sp>
        <p:nvSpPr>
          <p:cNvPr id="40" name="Rounded Rectangle 39"/>
          <p:cNvSpPr/>
          <p:nvPr/>
        </p:nvSpPr>
        <p:spPr bwMode="gray">
          <a:xfrm>
            <a:off x="4785611" y="3321674"/>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Consul</a:t>
            </a:r>
            <a:endParaRPr lang="en-US" sz="900" b="0" dirty="0"/>
          </a:p>
        </p:txBody>
      </p:sp>
      <p:sp>
        <p:nvSpPr>
          <p:cNvPr id="41" name="Rounded Rectangle 40"/>
          <p:cNvSpPr/>
          <p:nvPr/>
        </p:nvSpPr>
        <p:spPr bwMode="gray">
          <a:xfrm>
            <a:off x="4785611" y="3780523"/>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Zookeeper</a:t>
            </a:r>
            <a:endParaRPr lang="en-US" sz="900" b="0" dirty="0"/>
          </a:p>
        </p:txBody>
      </p:sp>
      <p:sp>
        <p:nvSpPr>
          <p:cNvPr id="45" name="Rounded Rectangle 44"/>
          <p:cNvSpPr/>
          <p:nvPr/>
        </p:nvSpPr>
        <p:spPr bwMode="gray">
          <a:xfrm>
            <a:off x="4779261" y="4000229"/>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Cassandra</a:t>
            </a:r>
            <a:endParaRPr lang="en-US" sz="900" b="0" dirty="0"/>
          </a:p>
        </p:txBody>
      </p:sp>
      <p:sp>
        <p:nvSpPr>
          <p:cNvPr id="46" name="Rounded Rectangle 45"/>
          <p:cNvSpPr/>
          <p:nvPr/>
        </p:nvSpPr>
        <p:spPr bwMode="gray">
          <a:xfrm>
            <a:off x="1981200" y="1398058"/>
            <a:ext cx="2657625" cy="1003727"/>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Template System</a:t>
            </a:r>
            <a:endParaRPr lang="en-US" sz="900" dirty="0"/>
          </a:p>
        </p:txBody>
      </p:sp>
      <p:sp>
        <p:nvSpPr>
          <p:cNvPr id="47" name="Rounded Rectangle 46"/>
          <p:cNvSpPr/>
          <p:nvPr/>
        </p:nvSpPr>
        <p:spPr bwMode="gray">
          <a:xfrm>
            <a:off x="2055363" y="1665346"/>
            <a:ext cx="1208584" cy="192141"/>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Consul-Template</a:t>
            </a:r>
            <a:endParaRPr lang="en-US" sz="900" b="0" dirty="0"/>
          </a:p>
        </p:txBody>
      </p:sp>
      <p:sp>
        <p:nvSpPr>
          <p:cNvPr id="48" name="Rounded Rectangle 47"/>
          <p:cNvSpPr/>
          <p:nvPr/>
        </p:nvSpPr>
        <p:spPr bwMode="gray">
          <a:xfrm>
            <a:off x="2072021" y="1902651"/>
            <a:ext cx="1199059" cy="166741"/>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Shell/sed</a:t>
            </a:r>
            <a:endParaRPr lang="en-US" sz="900" b="0" dirty="0"/>
          </a:p>
        </p:txBody>
      </p:sp>
      <p:sp>
        <p:nvSpPr>
          <p:cNvPr id="49" name="Rounded Rectangle 48"/>
          <p:cNvSpPr/>
          <p:nvPr/>
        </p:nvSpPr>
        <p:spPr bwMode="gray">
          <a:xfrm>
            <a:off x="2067458" y="2119259"/>
            <a:ext cx="1199059" cy="166741"/>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Ruby/ERB</a:t>
            </a:r>
            <a:endParaRPr lang="en-US" sz="900" b="0" dirty="0"/>
          </a:p>
        </p:txBody>
      </p:sp>
      <p:sp>
        <p:nvSpPr>
          <p:cNvPr id="50" name="Rounded Rectangle 49"/>
          <p:cNvSpPr/>
          <p:nvPr/>
        </p:nvSpPr>
        <p:spPr bwMode="gray">
          <a:xfrm>
            <a:off x="3375679" y="1679501"/>
            <a:ext cx="1199059" cy="166741"/>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Go/Go-Template</a:t>
            </a:r>
            <a:endParaRPr lang="en-US" sz="900" b="0" dirty="0"/>
          </a:p>
        </p:txBody>
      </p:sp>
      <p:sp>
        <p:nvSpPr>
          <p:cNvPr id="51" name="Rounded Rectangle 50"/>
          <p:cNvSpPr/>
          <p:nvPr/>
        </p:nvSpPr>
        <p:spPr bwMode="gray">
          <a:xfrm>
            <a:off x="3363981" y="1910379"/>
            <a:ext cx="1199059" cy="166741"/>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Python/Jinja2</a:t>
            </a:r>
            <a:endParaRPr lang="en-US" sz="900" b="0" dirty="0"/>
          </a:p>
        </p:txBody>
      </p:sp>
      <p:sp>
        <p:nvSpPr>
          <p:cNvPr id="52" name="Rounded Rectangle 51"/>
          <p:cNvSpPr/>
          <p:nvPr/>
        </p:nvSpPr>
        <p:spPr bwMode="gray">
          <a:xfrm>
            <a:off x="838200" y="1386605"/>
            <a:ext cx="1070393" cy="1661395"/>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Provisioning</a:t>
            </a:r>
            <a:endParaRPr lang="en-US" sz="900" dirty="0"/>
          </a:p>
        </p:txBody>
      </p:sp>
      <p:sp>
        <p:nvSpPr>
          <p:cNvPr id="53" name="Rounded Rectangle 52"/>
          <p:cNvSpPr/>
          <p:nvPr/>
        </p:nvSpPr>
        <p:spPr bwMode="gray">
          <a:xfrm>
            <a:off x="912363" y="1620438"/>
            <a:ext cx="917749"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Terraform</a:t>
            </a:r>
            <a:endParaRPr lang="en-US" sz="900" b="0" dirty="0"/>
          </a:p>
        </p:txBody>
      </p:sp>
      <p:sp>
        <p:nvSpPr>
          <p:cNvPr id="54" name="Rounded Rectangle 53"/>
          <p:cNvSpPr/>
          <p:nvPr/>
        </p:nvSpPr>
        <p:spPr bwMode="gray">
          <a:xfrm>
            <a:off x="906014" y="1836338"/>
            <a:ext cx="909830"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Chef</a:t>
            </a:r>
            <a:endParaRPr lang="en-US" sz="900" b="0" dirty="0"/>
          </a:p>
        </p:txBody>
      </p:sp>
      <p:sp>
        <p:nvSpPr>
          <p:cNvPr id="55" name="Rounded Rectangle 54"/>
          <p:cNvSpPr/>
          <p:nvPr/>
        </p:nvSpPr>
        <p:spPr bwMode="gray">
          <a:xfrm>
            <a:off x="915538" y="2052238"/>
            <a:ext cx="900305"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Puppet</a:t>
            </a:r>
            <a:endParaRPr lang="en-US" sz="900" b="0" dirty="0"/>
          </a:p>
        </p:txBody>
      </p:sp>
      <p:sp>
        <p:nvSpPr>
          <p:cNvPr id="56" name="Rounded Rectangle 55"/>
          <p:cNvSpPr/>
          <p:nvPr/>
        </p:nvSpPr>
        <p:spPr bwMode="gray">
          <a:xfrm>
            <a:off x="906212" y="2274751"/>
            <a:ext cx="931036" cy="195632"/>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CloudFormation</a:t>
            </a:r>
            <a:endParaRPr lang="en-US" sz="900" b="0" dirty="0"/>
          </a:p>
        </p:txBody>
      </p:sp>
      <p:sp>
        <p:nvSpPr>
          <p:cNvPr id="58" name="Rounded Rectangle 57"/>
          <p:cNvSpPr/>
          <p:nvPr/>
        </p:nvSpPr>
        <p:spPr bwMode="gray">
          <a:xfrm>
            <a:off x="3221079" y="2493071"/>
            <a:ext cx="1036375" cy="863444"/>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Orchestration</a:t>
            </a:r>
            <a:endParaRPr lang="en-US" sz="900" dirty="0"/>
          </a:p>
        </p:txBody>
      </p:sp>
      <p:sp>
        <p:nvSpPr>
          <p:cNvPr id="59" name="Rounded Rectangle 58"/>
          <p:cNvSpPr/>
          <p:nvPr/>
        </p:nvSpPr>
        <p:spPr bwMode="gray">
          <a:xfrm>
            <a:off x="3331074" y="2771864"/>
            <a:ext cx="819216" cy="24593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Docker Compose (Fig)</a:t>
            </a:r>
            <a:endParaRPr lang="en-US" sz="800" b="0" dirty="0"/>
          </a:p>
        </p:txBody>
      </p:sp>
      <p:sp>
        <p:nvSpPr>
          <p:cNvPr id="60" name="Rounded Rectangle 59"/>
          <p:cNvSpPr/>
          <p:nvPr/>
        </p:nvSpPr>
        <p:spPr bwMode="gray">
          <a:xfrm>
            <a:off x="4777937" y="2647046"/>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Docker Swarm</a:t>
            </a:r>
            <a:endParaRPr lang="en-US" sz="800" b="0" dirty="0"/>
          </a:p>
        </p:txBody>
      </p:sp>
      <p:sp>
        <p:nvSpPr>
          <p:cNvPr id="64" name="Rounded Rectangle 63"/>
          <p:cNvSpPr/>
          <p:nvPr/>
        </p:nvSpPr>
        <p:spPr bwMode="gray">
          <a:xfrm>
            <a:off x="3332576" y="3038755"/>
            <a:ext cx="803546" cy="19889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Kubernetes</a:t>
            </a:r>
            <a:endParaRPr lang="en-US" sz="800" b="0" dirty="0"/>
          </a:p>
        </p:txBody>
      </p:sp>
      <p:sp>
        <p:nvSpPr>
          <p:cNvPr id="66" name="Rounded Rectangle 65"/>
          <p:cNvSpPr/>
          <p:nvPr/>
        </p:nvSpPr>
        <p:spPr bwMode="gray">
          <a:xfrm>
            <a:off x="2184969" y="2485672"/>
            <a:ext cx="946910" cy="970044"/>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Scheduling Batch</a:t>
            </a:r>
            <a:endParaRPr lang="en-US" sz="800" dirty="0"/>
          </a:p>
        </p:txBody>
      </p:sp>
      <p:sp>
        <p:nvSpPr>
          <p:cNvPr id="39" name="Rounded Rectangle 38"/>
          <p:cNvSpPr/>
          <p:nvPr/>
        </p:nvSpPr>
        <p:spPr bwMode="gray">
          <a:xfrm>
            <a:off x="2265555" y="2853635"/>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Chronos</a:t>
            </a:r>
            <a:endParaRPr lang="en-US" sz="800" b="0" dirty="0"/>
          </a:p>
        </p:txBody>
      </p:sp>
      <p:sp>
        <p:nvSpPr>
          <p:cNvPr id="67" name="Rounded Rectangle 66"/>
          <p:cNvSpPr/>
          <p:nvPr/>
        </p:nvSpPr>
        <p:spPr bwMode="gray">
          <a:xfrm>
            <a:off x="2266305" y="3091330"/>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Spark</a:t>
            </a:r>
            <a:endParaRPr lang="en-US" sz="800" b="0" dirty="0"/>
          </a:p>
        </p:txBody>
      </p:sp>
      <p:sp>
        <p:nvSpPr>
          <p:cNvPr id="68" name="Rounded Rectangle 67"/>
          <p:cNvSpPr/>
          <p:nvPr/>
        </p:nvSpPr>
        <p:spPr bwMode="gray">
          <a:xfrm>
            <a:off x="951504" y="4162339"/>
            <a:ext cx="822960"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ZooKeeper</a:t>
            </a:r>
            <a:endParaRPr lang="en-US" sz="900" b="0" dirty="0"/>
          </a:p>
        </p:txBody>
      </p:sp>
      <p:sp>
        <p:nvSpPr>
          <p:cNvPr id="69" name="Rounded Rectangle 68"/>
          <p:cNvSpPr/>
          <p:nvPr/>
        </p:nvSpPr>
        <p:spPr bwMode="gray">
          <a:xfrm>
            <a:off x="906811" y="2498434"/>
            <a:ext cx="900305"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Ansible</a:t>
            </a:r>
            <a:endParaRPr lang="en-US" sz="900" b="0" dirty="0"/>
          </a:p>
        </p:txBody>
      </p:sp>
      <p:sp>
        <p:nvSpPr>
          <p:cNvPr id="70" name="Rounded Rectangle 69"/>
          <p:cNvSpPr/>
          <p:nvPr/>
        </p:nvSpPr>
        <p:spPr bwMode="gray">
          <a:xfrm>
            <a:off x="906811" y="2735366"/>
            <a:ext cx="900305" cy="18039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Packer</a:t>
            </a:r>
            <a:endParaRPr lang="en-US" sz="900" b="0" dirty="0"/>
          </a:p>
        </p:txBody>
      </p:sp>
      <p:sp>
        <p:nvSpPr>
          <p:cNvPr id="71" name="Rounded Rectangle 70"/>
          <p:cNvSpPr/>
          <p:nvPr/>
        </p:nvSpPr>
        <p:spPr bwMode="gray">
          <a:xfrm>
            <a:off x="4781222" y="1764433"/>
            <a:ext cx="823778" cy="155035"/>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800" b="0" dirty="0" smtClean="0"/>
              <a:t>RightScale</a:t>
            </a:r>
            <a:endParaRPr lang="en-US" sz="800" b="0" dirty="0"/>
          </a:p>
        </p:txBody>
      </p:sp>
      <p:sp>
        <p:nvSpPr>
          <p:cNvPr id="63"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Capability Reference Model</a:t>
            </a:r>
            <a:endParaRPr lang="en-US" sz="1000" dirty="0">
              <a:solidFill>
                <a:schemeClr val="bg1"/>
              </a:solidFill>
            </a:endParaRPr>
          </a:p>
        </p:txBody>
      </p:sp>
      <p:sp>
        <p:nvSpPr>
          <p:cNvPr id="3" name="TextBox 2"/>
          <p:cNvSpPr txBox="1"/>
          <p:nvPr/>
        </p:nvSpPr>
        <p:spPr>
          <a:xfrm>
            <a:off x="897306" y="1041839"/>
            <a:ext cx="4724400" cy="318549"/>
          </a:xfrm>
          <a:prstGeom prst="rect">
            <a:avLst/>
          </a:prstGeom>
          <a:noFill/>
        </p:spPr>
        <p:txBody>
          <a:bodyPr wrap="square" rtlCol="0">
            <a:spAutoFit/>
          </a:bodyPr>
          <a:lstStyle/>
          <a:p>
            <a:pPr algn="ctr">
              <a:lnSpc>
                <a:spcPct val="105000"/>
              </a:lnSpc>
              <a:spcBef>
                <a:spcPct val="10000"/>
              </a:spcBef>
            </a:pPr>
            <a:r>
              <a:rPr lang="en-US" sz="1400" dirty="0"/>
              <a:t>Distributed Application Support Services</a:t>
            </a:r>
          </a:p>
        </p:txBody>
      </p:sp>
      <p:sp>
        <p:nvSpPr>
          <p:cNvPr id="4" name="TextBox 3"/>
          <p:cNvSpPr txBox="1"/>
          <p:nvPr/>
        </p:nvSpPr>
        <p:spPr>
          <a:xfrm>
            <a:off x="4937547" y="4648200"/>
            <a:ext cx="3733800" cy="318549"/>
          </a:xfrm>
          <a:prstGeom prst="rect">
            <a:avLst/>
          </a:prstGeom>
          <a:noFill/>
        </p:spPr>
        <p:txBody>
          <a:bodyPr wrap="square" rtlCol="0">
            <a:spAutoFit/>
          </a:bodyPr>
          <a:lstStyle/>
          <a:p>
            <a:pPr algn="ctr">
              <a:lnSpc>
                <a:spcPct val="105000"/>
              </a:lnSpc>
              <a:spcBef>
                <a:spcPct val="10000"/>
              </a:spcBef>
            </a:pPr>
            <a:r>
              <a:rPr lang="en-US" sz="1400" dirty="0"/>
              <a:t>Packaging Services</a:t>
            </a:r>
          </a:p>
        </p:txBody>
      </p:sp>
      <p:sp>
        <p:nvSpPr>
          <p:cNvPr id="5" name="TextBox 4"/>
          <p:cNvSpPr txBox="1"/>
          <p:nvPr/>
        </p:nvSpPr>
        <p:spPr>
          <a:xfrm>
            <a:off x="823658" y="4648200"/>
            <a:ext cx="3384226" cy="318549"/>
          </a:xfrm>
          <a:prstGeom prst="rect">
            <a:avLst/>
          </a:prstGeom>
          <a:noFill/>
        </p:spPr>
        <p:txBody>
          <a:bodyPr wrap="square" rtlCol="0">
            <a:spAutoFit/>
          </a:bodyPr>
          <a:lstStyle/>
          <a:p>
            <a:pPr algn="ctr">
              <a:lnSpc>
                <a:spcPct val="105000"/>
              </a:lnSpc>
              <a:spcBef>
                <a:spcPct val="10000"/>
              </a:spcBef>
            </a:pPr>
            <a:r>
              <a:rPr lang="en-US" sz="1400" dirty="0"/>
              <a:t>Infrastructure Services</a:t>
            </a:r>
          </a:p>
        </p:txBody>
      </p:sp>
      <p:sp>
        <p:nvSpPr>
          <p:cNvPr id="65" name="Rounded Rectangle 64"/>
          <p:cNvSpPr/>
          <p:nvPr/>
        </p:nvSpPr>
        <p:spPr bwMode="gray">
          <a:xfrm>
            <a:off x="4785611" y="3549114"/>
            <a:ext cx="819216" cy="19563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Etcd</a:t>
            </a:r>
            <a:endParaRPr lang="en-US" sz="900" b="0" dirty="0"/>
          </a:p>
        </p:txBody>
      </p:sp>
      <p:sp>
        <p:nvSpPr>
          <p:cNvPr id="92" name="Rounded Rectangle 91"/>
          <p:cNvSpPr/>
          <p:nvPr/>
        </p:nvSpPr>
        <p:spPr bwMode="gray">
          <a:xfrm>
            <a:off x="7176944" y="1492234"/>
            <a:ext cx="1455657" cy="362048"/>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800" dirty="0" smtClean="0"/>
              <a:t>Distributed Tracing</a:t>
            </a:r>
            <a:endParaRPr lang="en-US" sz="800" dirty="0"/>
          </a:p>
        </p:txBody>
      </p:sp>
      <p:sp>
        <p:nvSpPr>
          <p:cNvPr id="93" name="Rounded Rectangle 92"/>
          <p:cNvSpPr/>
          <p:nvPr/>
        </p:nvSpPr>
        <p:spPr bwMode="gray">
          <a:xfrm>
            <a:off x="6216469" y="1483947"/>
            <a:ext cx="884275" cy="1131349"/>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Log File Collection</a:t>
            </a:r>
            <a:endParaRPr lang="en-US" sz="900" dirty="0"/>
          </a:p>
        </p:txBody>
      </p:sp>
      <p:sp>
        <p:nvSpPr>
          <p:cNvPr id="94" name="Rounded Rectangle 93"/>
          <p:cNvSpPr/>
          <p:nvPr/>
        </p:nvSpPr>
        <p:spPr bwMode="gray">
          <a:xfrm>
            <a:off x="7162800" y="1948746"/>
            <a:ext cx="1538144" cy="1135041"/>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Monitoring Console</a:t>
            </a:r>
            <a:endParaRPr lang="en-US" sz="900" dirty="0"/>
          </a:p>
        </p:txBody>
      </p:sp>
      <p:sp>
        <p:nvSpPr>
          <p:cNvPr id="95" name="Rounded Rectangle 94"/>
          <p:cNvSpPr/>
          <p:nvPr/>
        </p:nvSpPr>
        <p:spPr bwMode="gray">
          <a:xfrm>
            <a:off x="6265841" y="2743200"/>
            <a:ext cx="826980" cy="846717"/>
          </a:xfrm>
          <a:prstGeom prst="roundRect">
            <a:avLst>
              <a:gd name="adj" fmla="val 10001"/>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lIns="45720" rIns="45720" rtlCol="0" anchor="t"/>
          <a:lstStyle/>
          <a:p>
            <a:pPr algn="ctr"/>
            <a:r>
              <a:rPr lang="en-US" sz="900" dirty="0" smtClean="0"/>
              <a:t>Stats Collection</a:t>
            </a:r>
            <a:endParaRPr lang="en-US" sz="900" dirty="0"/>
          </a:p>
        </p:txBody>
      </p:sp>
      <p:sp>
        <p:nvSpPr>
          <p:cNvPr id="96" name="Rounded Rectangle 95"/>
          <p:cNvSpPr/>
          <p:nvPr/>
        </p:nvSpPr>
        <p:spPr bwMode="gray">
          <a:xfrm>
            <a:off x="6314017" y="2035208"/>
            <a:ext cx="689178" cy="136687"/>
          </a:xfrm>
          <a:prstGeom prst="roundRect">
            <a:avLst/>
          </a:prstGeom>
          <a:solidFill>
            <a:srgbClr val="00B0F0"/>
          </a:solidFill>
          <a:ln w="9525" algn="ctr">
            <a:noFill/>
            <a:miter lim="800000"/>
            <a:headEnd/>
            <a:tailEnd/>
          </a:ln>
        </p:spPr>
        <p:txBody>
          <a:bodyPr lIns="45720" rIns="45720" rtlCol="0" anchor="ctr"/>
          <a:lstStyle/>
          <a:p>
            <a:pPr algn="ctr"/>
            <a:r>
              <a:rPr lang="en-US" sz="700" b="0" dirty="0" smtClean="0"/>
              <a:t>ElasticSearch</a:t>
            </a:r>
            <a:endParaRPr lang="en-US" sz="700" b="0" dirty="0"/>
          </a:p>
        </p:txBody>
      </p:sp>
      <p:sp>
        <p:nvSpPr>
          <p:cNvPr id="97" name="Rounded Rectangle 96"/>
          <p:cNvSpPr/>
          <p:nvPr/>
        </p:nvSpPr>
        <p:spPr bwMode="gray">
          <a:xfrm>
            <a:off x="6314018" y="2191069"/>
            <a:ext cx="667110" cy="111465"/>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Solr</a:t>
            </a:r>
            <a:endParaRPr lang="en-US" sz="900" b="0" dirty="0"/>
          </a:p>
        </p:txBody>
      </p:sp>
      <p:sp>
        <p:nvSpPr>
          <p:cNvPr id="98" name="Rounded Rectangle 97"/>
          <p:cNvSpPr/>
          <p:nvPr/>
        </p:nvSpPr>
        <p:spPr bwMode="gray">
          <a:xfrm>
            <a:off x="7210086" y="1661125"/>
            <a:ext cx="689178" cy="136687"/>
          </a:xfrm>
          <a:prstGeom prst="roundRect">
            <a:avLst/>
          </a:prstGeom>
          <a:solidFill>
            <a:srgbClr val="00B0F0"/>
          </a:solidFill>
          <a:ln w="9525" algn="ctr">
            <a:noFill/>
            <a:miter lim="800000"/>
            <a:headEnd/>
            <a:tailEnd/>
          </a:ln>
        </p:spPr>
        <p:txBody>
          <a:bodyPr lIns="45720" rIns="45720" rtlCol="0" anchor="ctr"/>
          <a:lstStyle/>
          <a:p>
            <a:pPr algn="ctr"/>
            <a:r>
              <a:rPr lang="en-US" sz="800" b="0" dirty="0" smtClean="0"/>
              <a:t>Zipkin</a:t>
            </a:r>
            <a:endParaRPr lang="en-US" sz="800" b="0" dirty="0"/>
          </a:p>
        </p:txBody>
      </p:sp>
      <p:sp>
        <p:nvSpPr>
          <p:cNvPr id="99" name="Rounded Rectangle 98"/>
          <p:cNvSpPr/>
          <p:nvPr/>
        </p:nvSpPr>
        <p:spPr bwMode="gray">
          <a:xfrm>
            <a:off x="6314017" y="1854282"/>
            <a:ext cx="689178"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Logstash</a:t>
            </a:r>
            <a:endParaRPr lang="en-US" sz="900" b="0" dirty="0"/>
          </a:p>
        </p:txBody>
      </p:sp>
      <p:sp>
        <p:nvSpPr>
          <p:cNvPr id="100" name="Rounded Rectangle 99"/>
          <p:cNvSpPr/>
          <p:nvPr/>
        </p:nvSpPr>
        <p:spPr bwMode="gray">
          <a:xfrm>
            <a:off x="7203169" y="2314224"/>
            <a:ext cx="683399" cy="130578"/>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Kibana</a:t>
            </a:r>
            <a:endParaRPr lang="en-US" sz="900" b="0" dirty="0"/>
          </a:p>
        </p:txBody>
      </p:sp>
      <p:sp>
        <p:nvSpPr>
          <p:cNvPr id="101" name="Rounded Rectangle 100"/>
          <p:cNvSpPr/>
          <p:nvPr/>
        </p:nvSpPr>
        <p:spPr bwMode="gray">
          <a:xfrm>
            <a:off x="7908334" y="2161350"/>
            <a:ext cx="730272"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Hysterix</a:t>
            </a:r>
            <a:endParaRPr lang="en-US" sz="900" b="0" dirty="0"/>
          </a:p>
        </p:txBody>
      </p:sp>
      <p:sp>
        <p:nvSpPr>
          <p:cNvPr id="102" name="Rounded Rectangle 101"/>
          <p:cNvSpPr/>
          <p:nvPr/>
        </p:nvSpPr>
        <p:spPr bwMode="gray">
          <a:xfrm>
            <a:off x="6302270" y="3105566"/>
            <a:ext cx="758080" cy="136687"/>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collectd</a:t>
            </a:r>
            <a:endParaRPr lang="en-US" sz="900" b="0" dirty="0"/>
          </a:p>
        </p:txBody>
      </p:sp>
      <p:sp>
        <p:nvSpPr>
          <p:cNvPr id="103" name="Rounded Rectangle 102"/>
          <p:cNvSpPr/>
          <p:nvPr/>
        </p:nvSpPr>
        <p:spPr bwMode="gray">
          <a:xfrm>
            <a:off x="7930332" y="1655205"/>
            <a:ext cx="640668" cy="141742"/>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800" b="0" dirty="0"/>
              <a:t>Dynatrace</a:t>
            </a:r>
          </a:p>
        </p:txBody>
      </p:sp>
      <p:sp>
        <p:nvSpPr>
          <p:cNvPr id="104" name="Rounded Rectangle 103"/>
          <p:cNvSpPr/>
          <p:nvPr/>
        </p:nvSpPr>
        <p:spPr bwMode="gray">
          <a:xfrm>
            <a:off x="6301508" y="3316424"/>
            <a:ext cx="772002" cy="124222"/>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Docker 1.5</a:t>
            </a:r>
            <a:endParaRPr lang="en-US" sz="900" b="0" dirty="0"/>
          </a:p>
        </p:txBody>
      </p:sp>
      <p:sp>
        <p:nvSpPr>
          <p:cNvPr id="105" name="Rounded Rectangle 104"/>
          <p:cNvSpPr/>
          <p:nvPr/>
        </p:nvSpPr>
        <p:spPr bwMode="gray">
          <a:xfrm>
            <a:off x="7198596" y="2166977"/>
            <a:ext cx="683399" cy="130578"/>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Nagios</a:t>
            </a:r>
            <a:endParaRPr lang="en-US" sz="900" b="0" dirty="0"/>
          </a:p>
        </p:txBody>
      </p:sp>
      <p:sp>
        <p:nvSpPr>
          <p:cNvPr id="106" name="Rounded Rectangle 105"/>
          <p:cNvSpPr/>
          <p:nvPr/>
        </p:nvSpPr>
        <p:spPr bwMode="gray">
          <a:xfrm>
            <a:off x="7205725" y="2466624"/>
            <a:ext cx="683399" cy="130578"/>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Zatbix</a:t>
            </a:r>
            <a:endParaRPr lang="en-US" sz="900" b="0" dirty="0"/>
          </a:p>
        </p:txBody>
      </p:sp>
      <p:sp>
        <p:nvSpPr>
          <p:cNvPr id="107" name="Rounded Rectangle 106"/>
          <p:cNvSpPr/>
          <p:nvPr/>
        </p:nvSpPr>
        <p:spPr bwMode="gray">
          <a:xfrm>
            <a:off x="7208290" y="2619024"/>
            <a:ext cx="683399" cy="130578"/>
          </a:xfrm>
          <a:prstGeom prst="roundRect">
            <a:avLst/>
          </a:prstGeom>
          <a:solidFill>
            <a:srgbClr val="00B0F0"/>
          </a:solidFill>
          <a:ln w="9525" algn="ctr">
            <a:noFill/>
            <a:miter lim="800000"/>
            <a:headEnd/>
            <a:tailEnd/>
          </a:ln>
        </p:spPr>
        <p:txBody>
          <a:bodyPr lIns="45720" rIns="45720" rtlCol="0" anchor="ctr"/>
          <a:lstStyle/>
          <a:p>
            <a:pPr algn="ctr"/>
            <a:r>
              <a:rPr lang="en-US" sz="900" b="0" dirty="0" smtClean="0"/>
              <a:t>Zenoss</a:t>
            </a:r>
            <a:endParaRPr lang="en-US" sz="900" b="0" dirty="0"/>
          </a:p>
        </p:txBody>
      </p:sp>
      <p:sp>
        <p:nvSpPr>
          <p:cNvPr id="108" name="Rounded Rectangle 107"/>
          <p:cNvSpPr/>
          <p:nvPr/>
        </p:nvSpPr>
        <p:spPr bwMode="gray">
          <a:xfrm>
            <a:off x="6338744" y="2330914"/>
            <a:ext cx="640668" cy="141742"/>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900" b="0" dirty="0" smtClean="0"/>
              <a:t>Splunk</a:t>
            </a:r>
            <a:endParaRPr lang="en-US" sz="900" b="0" dirty="0"/>
          </a:p>
        </p:txBody>
      </p:sp>
      <p:sp>
        <p:nvSpPr>
          <p:cNvPr id="109" name="TextBox 108"/>
          <p:cNvSpPr txBox="1"/>
          <p:nvPr/>
        </p:nvSpPr>
        <p:spPr>
          <a:xfrm>
            <a:off x="6483351" y="1076971"/>
            <a:ext cx="1295400" cy="307777"/>
          </a:xfrm>
          <a:prstGeom prst="rect">
            <a:avLst/>
          </a:prstGeom>
          <a:noFill/>
        </p:spPr>
        <p:txBody>
          <a:bodyPr wrap="square" rtlCol="0">
            <a:spAutoFit/>
          </a:bodyPr>
          <a:lstStyle/>
          <a:p>
            <a:pPr algn="ctr"/>
            <a:r>
              <a:rPr lang="en-US" sz="1400" dirty="0"/>
              <a:t>Monitoring</a:t>
            </a:r>
          </a:p>
        </p:txBody>
      </p:sp>
      <p:sp>
        <p:nvSpPr>
          <p:cNvPr id="112" name="Rounded Rectangle 111"/>
          <p:cNvSpPr/>
          <p:nvPr/>
        </p:nvSpPr>
        <p:spPr bwMode="gray">
          <a:xfrm>
            <a:off x="5088764" y="6262576"/>
            <a:ext cx="931036" cy="214423"/>
          </a:xfrm>
          <a:prstGeom prst="roundRect">
            <a:avLst/>
          </a:prstGeom>
          <a:solidFill>
            <a:srgbClr val="D9D9D9"/>
          </a:solidFill>
          <a:ln w="9525" algn="ctr">
            <a:noFill/>
            <a:miter lim="800000"/>
            <a:headEnd/>
            <a:tailEnd/>
          </a:ln>
        </p:spPr>
        <p:txBody>
          <a:bodyPr lIns="45720" rIns="45720" rtlCol="0" anchor="ctr"/>
          <a:lstStyle/>
          <a:p>
            <a:pPr algn="ctr"/>
            <a:r>
              <a:rPr lang="en-US" sz="900" b="0" dirty="0" smtClean="0"/>
              <a:t>Cloud</a:t>
            </a:r>
            <a:endParaRPr lang="en-US" sz="900" b="0" dirty="0"/>
          </a:p>
        </p:txBody>
      </p:sp>
      <p:sp>
        <p:nvSpPr>
          <p:cNvPr id="113" name="Rounded Rectangle 112"/>
          <p:cNvSpPr/>
          <p:nvPr/>
        </p:nvSpPr>
        <p:spPr bwMode="gray">
          <a:xfrm>
            <a:off x="3093130" y="6239276"/>
            <a:ext cx="928854" cy="237723"/>
          </a:xfrm>
          <a:prstGeom prst="roundRect">
            <a:avLst/>
          </a:prstGeom>
          <a:solidFill>
            <a:srgbClr val="00B0F0"/>
          </a:solidFill>
          <a:ln w="9525" algn="ctr">
            <a:noFill/>
            <a:miter lim="800000"/>
            <a:headEnd/>
            <a:tailEnd/>
          </a:ln>
        </p:spPr>
        <p:txBody>
          <a:bodyPr lIns="45720" rIns="45720" rtlCol="0" anchor="ctr"/>
          <a:lstStyle/>
          <a:p>
            <a:pPr algn="ctr"/>
            <a:r>
              <a:rPr lang="en-US" sz="1000" b="0" dirty="0" smtClean="0"/>
              <a:t>Open Source</a:t>
            </a:r>
            <a:endParaRPr lang="en-US" sz="1000" b="0" dirty="0"/>
          </a:p>
        </p:txBody>
      </p:sp>
      <p:sp>
        <p:nvSpPr>
          <p:cNvPr id="114" name="Rounded Rectangle 113"/>
          <p:cNvSpPr/>
          <p:nvPr/>
        </p:nvSpPr>
        <p:spPr bwMode="gray">
          <a:xfrm>
            <a:off x="4076363" y="6249506"/>
            <a:ext cx="919376" cy="227494"/>
          </a:xfrm>
          <a:prstGeom prst="roundRect">
            <a:avLst/>
          </a:prstGeom>
          <a:solidFill>
            <a:schemeClr val="bg2">
              <a:lumMod val="75000"/>
            </a:schemeClr>
          </a:solidFill>
          <a:ln w="9525" algn="ctr">
            <a:noFill/>
            <a:miter lim="800000"/>
            <a:headEnd/>
            <a:tailEnd/>
          </a:ln>
        </p:spPr>
        <p:txBody>
          <a:bodyPr lIns="45720" rIns="45720" rtlCol="0" anchor="ctr"/>
          <a:lstStyle/>
          <a:p>
            <a:pPr algn="ctr"/>
            <a:r>
              <a:rPr lang="en-US" sz="1000" b="0" dirty="0" smtClean="0"/>
              <a:t>Commercial</a:t>
            </a:r>
            <a:endParaRPr lang="en-US" sz="1000" b="0" dirty="0"/>
          </a:p>
        </p:txBody>
      </p:sp>
      <p:sp>
        <p:nvSpPr>
          <p:cNvPr id="120" name="TextBox 119"/>
          <p:cNvSpPr txBox="1"/>
          <p:nvPr/>
        </p:nvSpPr>
        <p:spPr>
          <a:xfrm>
            <a:off x="6241222" y="6374466"/>
            <a:ext cx="2445579" cy="338554"/>
          </a:xfrm>
          <a:prstGeom prst="rect">
            <a:avLst/>
          </a:prstGeom>
          <a:noFill/>
        </p:spPr>
        <p:txBody>
          <a:bodyPr wrap="square" rtlCol="0">
            <a:spAutoFit/>
          </a:bodyPr>
          <a:lstStyle/>
          <a:p>
            <a:r>
              <a:rPr lang="en-US" sz="800" b="0" dirty="0" smtClean="0"/>
              <a:t>*the products above are some of the different options available in the industry today</a:t>
            </a:r>
            <a:endParaRPr lang="en-US" sz="800" b="0" dirty="0"/>
          </a:p>
        </p:txBody>
      </p:sp>
    </p:spTree>
    <p:extLst>
      <p:ext uri="{BB962C8B-B14F-4D97-AF65-F5344CB8AC3E}">
        <p14:creationId xmlns:p14="http://schemas.microsoft.com/office/powerpoint/2010/main" val="2875866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Component Diagram</a:t>
            </a:r>
            <a:endParaRPr lang="en-US" dirty="0"/>
          </a:p>
        </p:txBody>
      </p:sp>
      <p:sp>
        <p:nvSpPr>
          <p:cNvPr id="3" name="Content Placeholder 2"/>
          <p:cNvSpPr>
            <a:spLocks noGrp="1"/>
          </p:cNvSpPr>
          <p:nvPr>
            <p:ph idx="1"/>
          </p:nvPr>
        </p:nvSpPr>
        <p:spPr>
          <a:xfrm>
            <a:off x="304800" y="4876800"/>
            <a:ext cx="8534400" cy="1752600"/>
          </a:xfrm>
          <a:solidFill>
            <a:schemeClr val="bg1">
              <a:lumMod val="85000"/>
            </a:schemeClr>
          </a:solidFill>
        </p:spPr>
        <p:txBody>
          <a:bodyPr/>
          <a:lstStyle/>
          <a:p>
            <a:pPr marL="0" indent="0">
              <a:buNone/>
            </a:pPr>
            <a:r>
              <a:rPr lang="en-US" dirty="0" smtClean="0"/>
              <a:t>System Overview</a:t>
            </a:r>
            <a:endParaRPr lang="en-US" dirty="0"/>
          </a:p>
        </p:txBody>
      </p:sp>
      <p:sp>
        <p:nvSpPr>
          <p:cNvPr id="4" name="Rectangle 3"/>
          <p:cNvSpPr/>
          <p:nvPr/>
        </p:nvSpPr>
        <p:spPr bwMode="gray">
          <a:xfrm>
            <a:off x="304800" y="533400"/>
            <a:ext cx="8534400" cy="6096000"/>
          </a:xfrm>
          <a:prstGeom prst="rect">
            <a:avLst/>
          </a:prstGeom>
          <a:noFill/>
          <a:ln w="9525" algn="ctr">
            <a:solidFill>
              <a:schemeClr val="tx1"/>
            </a:solidFill>
            <a:miter lim="800000"/>
            <a:headEnd/>
            <a:tailEnd/>
          </a:ln>
        </p:spPr>
        <p:txBody>
          <a:bodyPr lIns="45720" rIns="45720" rtlCol="0" anchor="ctr"/>
          <a:lstStyle/>
          <a:p>
            <a:pPr algn="ctr"/>
            <a:endParaRPr lang="en-US" sz="1800" dirty="0"/>
          </a:p>
        </p:txBody>
      </p:sp>
      <p:sp>
        <p:nvSpPr>
          <p:cNvPr id="8"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Component</a:t>
            </a:r>
          </a:p>
          <a:p>
            <a:pPr algn="ctr"/>
            <a:r>
              <a:rPr lang="en-US" sz="1000" dirty="0" smtClean="0">
                <a:solidFill>
                  <a:schemeClr val="bg1"/>
                </a:solidFill>
              </a:rPr>
              <a:t>Model</a:t>
            </a:r>
            <a:endParaRPr lang="en-US" sz="1000" dirty="0">
              <a:solidFill>
                <a:schemeClr val="bg1"/>
              </a:solidFill>
            </a:endParaRPr>
          </a:p>
        </p:txBody>
      </p:sp>
      <p:sp>
        <p:nvSpPr>
          <p:cNvPr id="5" name="TextBox 4"/>
          <p:cNvSpPr txBox="1"/>
          <p:nvPr/>
        </p:nvSpPr>
        <p:spPr>
          <a:xfrm>
            <a:off x="457200" y="5257800"/>
            <a:ext cx="8229600" cy="1446550"/>
          </a:xfrm>
          <a:prstGeom prst="rect">
            <a:avLst/>
          </a:prstGeom>
          <a:noFill/>
        </p:spPr>
        <p:txBody>
          <a:bodyPr wrap="square" rtlCol="0">
            <a:spAutoFit/>
          </a:bodyPr>
          <a:lstStyle/>
          <a:p>
            <a:r>
              <a:rPr lang="en-US" sz="800" dirty="0" smtClean="0"/>
              <a:t>Container </a:t>
            </a:r>
            <a:r>
              <a:rPr lang="en-US" sz="800" b="0" dirty="0"/>
              <a:t>- includes the application and its dependencies and runs on an isolated process in the userspace on the host operating system.  </a:t>
            </a:r>
          </a:p>
          <a:p>
            <a:r>
              <a:rPr lang="en-US" sz="800" b="0" dirty="0"/>
              <a:t>This could be container specific software like Docker or could be a JVM.</a:t>
            </a:r>
          </a:p>
          <a:p>
            <a:r>
              <a:rPr lang="en-US" sz="800" dirty="0" smtClean="0"/>
              <a:t>Application </a:t>
            </a:r>
            <a:r>
              <a:rPr lang="en-US" sz="800" dirty="0"/>
              <a:t>Server </a:t>
            </a:r>
            <a:r>
              <a:rPr lang="en-US" sz="800" b="0" dirty="0"/>
              <a:t>– provides the run-time application server for the application </a:t>
            </a:r>
            <a:r>
              <a:rPr lang="en-US" sz="800" b="0" dirty="0" smtClean="0"/>
              <a:t>components</a:t>
            </a:r>
          </a:p>
          <a:p>
            <a:r>
              <a:rPr lang="en-US" sz="800" dirty="0"/>
              <a:t>Restful API </a:t>
            </a:r>
            <a:r>
              <a:rPr lang="en-US" sz="800" b="0" dirty="0"/>
              <a:t>– API that is exposed for external clients to call</a:t>
            </a:r>
          </a:p>
          <a:p>
            <a:r>
              <a:rPr lang="en-US" sz="800" dirty="0"/>
              <a:t>SDK </a:t>
            </a:r>
            <a:r>
              <a:rPr lang="en-US" sz="800" b="0" dirty="0"/>
              <a:t>– leveraged by client applications and services to invoke Microservice capabilities that can be embedded in the client application</a:t>
            </a:r>
          </a:p>
          <a:p>
            <a:r>
              <a:rPr lang="en-US" sz="800" dirty="0" smtClean="0"/>
              <a:t>Message </a:t>
            </a:r>
            <a:r>
              <a:rPr lang="en-US" sz="800" dirty="0"/>
              <a:t>Formats &amp; Transformation</a:t>
            </a:r>
            <a:r>
              <a:rPr lang="en-US" sz="800" b="0" dirty="0"/>
              <a:t>– Can contain message formats that are sent to and from the clients;  Can also contain message formats in storage which may be different than those transmitted to the client and may require transformation</a:t>
            </a:r>
          </a:p>
          <a:p>
            <a:r>
              <a:rPr lang="en-US" sz="800" dirty="0"/>
              <a:t>Domain Logic </a:t>
            </a:r>
            <a:r>
              <a:rPr lang="en-US" sz="800" b="0" dirty="0"/>
              <a:t>– Logic, business decisions, calculations, validations for the microservice</a:t>
            </a:r>
          </a:p>
          <a:p>
            <a:r>
              <a:rPr lang="en-US" sz="800" dirty="0"/>
              <a:t>Common Frameworks </a:t>
            </a:r>
            <a:r>
              <a:rPr lang="en-US" sz="800" b="0" dirty="0"/>
              <a:t>– Common components for communication, caching, logging, security, messaging, storage (e.g. UPF or eAPI)</a:t>
            </a:r>
          </a:p>
          <a:p>
            <a:r>
              <a:rPr lang="en-US" sz="800" dirty="0"/>
              <a:t>Data Store </a:t>
            </a:r>
            <a:r>
              <a:rPr lang="en-US" sz="800" b="0" dirty="0"/>
              <a:t>-  Leveraged for data persistence for the microservice.  Only is accessible by the microservice</a:t>
            </a:r>
            <a:endParaRPr lang="en-US" sz="800" dirty="0"/>
          </a:p>
          <a:p>
            <a:endParaRPr lang="en-US" sz="800" b="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418" y="573464"/>
            <a:ext cx="2925164" cy="4100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0" y="3581400"/>
            <a:ext cx="1551069" cy="461665"/>
          </a:xfrm>
          <a:prstGeom prst="rect">
            <a:avLst/>
          </a:prstGeom>
          <a:noFill/>
        </p:spPr>
        <p:txBody>
          <a:bodyPr wrap="square" rtlCol="0">
            <a:spAutoFit/>
          </a:bodyPr>
          <a:lstStyle/>
          <a:p>
            <a:r>
              <a:rPr lang="en-US" sz="800" b="0" dirty="0" smtClean="0"/>
              <a:t>*this data store can only be accessed by going through the microservice</a:t>
            </a:r>
            <a:endParaRPr lang="en-US" sz="800" b="0" dirty="0"/>
          </a:p>
        </p:txBody>
      </p:sp>
      <p:sp>
        <p:nvSpPr>
          <p:cNvPr id="9" name="TextBox 8"/>
          <p:cNvSpPr txBox="1"/>
          <p:nvPr/>
        </p:nvSpPr>
        <p:spPr>
          <a:xfrm>
            <a:off x="6234223" y="1219200"/>
            <a:ext cx="1551069" cy="707886"/>
          </a:xfrm>
          <a:prstGeom prst="rect">
            <a:avLst/>
          </a:prstGeom>
          <a:noFill/>
        </p:spPr>
        <p:txBody>
          <a:bodyPr wrap="square" rtlCol="0">
            <a:spAutoFit/>
          </a:bodyPr>
          <a:lstStyle/>
          <a:p>
            <a:r>
              <a:rPr lang="en-US" sz="800" b="0" dirty="0" smtClean="0"/>
              <a:t>*Container is a deployment best practice and can have a range of implementation options (e.g. JVM, Docker, etc)</a:t>
            </a:r>
            <a:endParaRPr lang="en-US" sz="800" b="0" dirty="0"/>
          </a:p>
        </p:txBody>
      </p:sp>
    </p:spTree>
    <p:extLst>
      <p:ext uri="{BB962C8B-B14F-4D97-AF65-F5344CB8AC3E}">
        <p14:creationId xmlns:p14="http://schemas.microsoft.com/office/powerpoint/2010/main" val="35354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Microservice </a:t>
            </a:r>
            <a:r>
              <a:rPr lang="en-US" sz="1800" dirty="0"/>
              <a:t>+</a:t>
            </a:r>
            <a:r>
              <a:rPr lang="en-US" sz="1800" dirty="0" smtClean="0"/>
              <a:t> Server-Side Service Discovery Component Diagram</a:t>
            </a:r>
            <a:endParaRPr lang="en-US" sz="1800" dirty="0"/>
          </a:p>
        </p:txBody>
      </p:sp>
      <p:sp>
        <p:nvSpPr>
          <p:cNvPr id="3" name="Content Placeholder 2"/>
          <p:cNvSpPr>
            <a:spLocks noGrp="1"/>
          </p:cNvSpPr>
          <p:nvPr>
            <p:ph idx="1"/>
          </p:nvPr>
        </p:nvSpPr>
        <p:spPr>
          <a:xfrm>
            <a:off x="304800" y="4876800"/>
            <a:ext cx="8534400" cy="1752600"/>
          </a:xfrm>
          <a:solidFill>
            <a:schemeClr val="bg1">
              <a:lumMod val="85000"/>
            </a:schemeClr>
          </a:solidFill>
        </p:spPr>
        <p:txBody>
          <a:bodyPr/>
          <a:lstStyle/>
          <a:p>
            <a:pPr marL="0" indent="0">
              <a:buNone/>
            </a:pPr>
            <a:r>
              <a:rPr lang="en-US" dirty="0" smtClean="0"/>
              <a:t>System Overview</a:t>
            </a:r>
            <a:endParaRPr lang="en-US" dirty="0"/>
          </a:p>
        </p:txBody>
      </p:sp>
      <p:sp>
        <p:nvSpPr>
          <p:cNvPr id="4" name="Rectangle 3"/>
          <p:cNvSpPr/>
          <p:nvPr/>
        </p:nvSpPr>
        <p:spPr bwMode="gray">
          <a:xfrm>
            <a:off x="304800" y="533400"/>
            <a:ext cx="8534400" cy="6096000"/>
          </a:xfrm>
          <a:prstGeom prst="rect">
            <a:avLst/>
          </a:prstGeom>
          <a:noFill/>
          <a:ln w="9525" algn="ctr">
            <a:solidFill>
              <a:schemeClr val="tx1"/>
            </a:solidFill>
            <a:miter lim="800000"/>
            <a:headEnd/>
            <a:tailEnd/>
          </a:ln>
        </p:spPr>
        <p:txBody>
          <a:bodyPr lIns="45720" rIns="45720" rtlCol="0" anchor="ctr"/>
          <a:lstStyle/>
          <a:p>
            <a:pPr algn="ctr"/>
            <a:endParaRPr lang="en-US" sz="1800" dirty="0"/>
          </a:p>
        </p:txBody>
      </p:sp>
      <p:sp>
        <p:nvSpPr>
          <p:cNvPr id="8"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Component</a:t>
            </a:r>
          </a:p>
          <a:p>
            <a:pPr algn="ctr"/>
            <a:r>
              <a:rPr lang="en-US" sz="1000" dirty="0" smtClean="0">
                <a:solidFill>
                  <a:schemeClr val="bg1"/>
                </a:solidFill>
              </a:rPr>
              <a:t>Model</a:t>
            </a:r>
            <a:endParaRPr lang="en-US" sz="1000" dirty="0">
              <a:solidFill>
                <a:schemeClr val="bg1"/>
              </a:solidFill>
            </a:endParaRPr>
          </a:p>
        </p:txBody>
      </p:sp>
      <p:sp>
        <p:nvSpPr>
          <p:cNvPr id="5" name="TextBox 4"/>
          <p:cNvSpPr txBox="1"/>
          <p:nvPr/>
        </p:nvSpPr>
        <p:spPr>
          <a:xfrm>
            <a:off x="381000" y="5334000"/>
            <a:ext cx="7315200" cy="954107"/>
          </a:xfrm>
          <a:prstGeom prst="rect">
            <a:avLst/>
          </a:prstGeom>
          <a:noFill/>
        </p:spPr>
        <p:txBody>
          <a:bodyPr wrap="square" rtlCol="0">
            <a:spAutoFit/>
          </a:bodyPr>
          <a:lstStyle/>
          <a:p>
            <a:r>
              <a:rPr lang="en-US" sz="800" dirty="0" smtClean="0"/>
              <a:t>Authentication – </a:t>
            </a:r>
            <a:r>
              <a:rPr lang="en-US" sz="800" b="0" dirty="0" smtClean="0"/>
              <a:t>capability that validates who the client is</a:t>
            </a:r>
          </a:p>
          <a:p>
            <a:r>
              <a:rPr lang="en-US" sz="800" dirty="0" smtClean="0"/>
              <a:t>Authorization – </a:t>
            </a:r>
            <a:r>
              <a:rPr lang="en-US" sz="800" b="0" dirty="0" smtClean="0"/>
              <a:t>capability that confirms the authenticated client is authorized to call the service</a:t>
            </a:r>
          </a:p>
          <a:p>
            <a:r>
              <a:rPr lang="en-US" sz="800" dirty="0" smtClean="0"/>
              <a:t>Load Balancing </a:t>
            </a:r>
            <a:r>
              <a:rPr lang="en-US" sz="800" b="0" dirty="0"/>
              <a:t>– Spreads out the workload for a particular microservice across the various </a:t>
            </a:r>
            <a:r>
              <a:rPr lang="en-US" sz="800" b="0" dirty="0" smtClean="0"/>
              <a:t>instances, using the service registry</a:t>
            </a:r>
            <a:endParaRPr lang="en-US" sz="800" b="0" dirty="0"/>
          </a:p>
          <a:p>
            <a:r>
              <a:rPr lang="en-US" sz="800" dirty="0"/>
              <a:t>Service Discovery/Registry </a:t>
            </a:r>
            <a:r>
              <a:rPr lang="en-US" sz="800" b="0" dirty="0"/>
              <a:t>– Keeps track of container instances that are added/deleted in a registry and provides to the load balancer</a:t>
            </a:r>
          </a:p>
          <a:p>
            <a:r>
              <a:rPr lang="en-US" sz="800" dirty="0" smtClean="0"/>
              <a:t>Health </a:t>
            </a:r>
            <a:r>
              <a:rPr lang="en-US" sz="800" dirty="0"/>
              <a:t>Checking </a:t>
            </a:r>
            <a:r>
              <a:rPr lang="en-US" sz="800" b="0" dirty="0"/>
              <a:t>– Monitors the service instances and creates/destroys new microservice container instances if needed</a:t>
            </a:r>
          </a:p>
          <a:p>
            <a:r>
              <a:rPr lang="en-US" sz="800" dirty="0" smtClean="0"/>
              <a:t>Container</a:t>
            </a:r>
            <a:r>
              <a:rPr lang="en-US" sz="800" b="0" dirty="0" smtClean="0"/>
              <a:t> </a:t>
            </a:r>
            <a:r>
              <a:rPr lang="en-US" sz="800" b="0" dirty="0"/>
              <a:t>- includes the </a:t>
            </a:r>
            <a:r>
              <a:rPr lang="en-US" sz="800" b="0" dirty="0" smtClean="0"/>
              <a:t>application </a:t>
            </a:r>
            <a:r>
              <a:rPr lang="en-US" sz="800" b="0" dirty="0"/>
              <a:t>and its dependencies and runs on an isolated process in the userspace on the host operating system.</a:t>
            </a:r>
          </a:p>
          <a:p>
            <a:r>
              <a:rPr lang="en-US" sz="800" dirty="0" smtClean="0"/>
              <a:t>Data </a:t>
            </a:r>
            <a:r>
              <a:rPr lang="en-US" sz="800" dirty="0"/>
              <a:t>Store </a:t>
            </a:r>
            <a:r>
              <a:rPr lang="en-US" sz="800" b="0" dirty="0"/>
              <a:t>-  Leveraged for data persistence for the microservice.  Only is accessible by the </a:t>
            </a:r>
            <a:r>
              <a:rPr lang="en-US" sz="800" b="0" dirty="0" smtClean="0"/>
              <a:t>microservice</a:t>
            </a:r>
            <a:endParaRPr lang="en-US" sz="800" dirty="0"/>
          </a:p>
        </p:txBody>
      </p:sp>
      <p:sp>
        <p:nvSpPr>
          <p:cNvPr id="13" name="TextBox 12"/>
          <p:cNvSpPr txBox="1"/>
          <p:nvPr/>
        </p:nvSpPr>
        <p:spPr>
          <a:xfrm>
            <a:off x="914400" y="1614844"/>
            <a:ext cx="1219200" cy="461665"/>
          </a:xfrm>
          <a:prstGeom prst="rect">
            <a:avLst/>
          </a:prstGeom>
          <a:noFill/>
        </p:spPr>
        <p:txBody>
          <a:bodyPr wrap="square" rtlCol="0">
            <a:spAutoFit/>
          </a:bodyPr>
          <a:lstStyle/>
          <a:p>
            <a:r>
              <a:rPr lang="en-US" sz="800" b="0" dirty="0" smtClean="0"/>
              <a:t>*starts up/shuts down  instances based on behavior or workload</a:t>
            </a:r>
            <a:endParaRPr lang="en-US" sz="800" b="0" dirty="0"/>
          </a:p>
        </p:txBody>
      </p:sp>
      <p:sp>
        <p:nvSpPr>
          <p:cNvPr id="12" name="TextBox 11"/>
          <p:cNvSpPr txBox="1"/>
          <p:nvPr/>
        </p:nvSpPr>
        <p:spPr>
          <a:xfrm>
            <a:off x="6676250" y="1614844"/>
            <a:ext cx="1809019" cy="338554"/>
          </a:xfrm>
          <a:prstGeom prst="rect">
            <a:avLst/>
          </a:prstGeom>
          <a:noFill/>
        </p:spPr>
        <p:txBody>
          <a:bodyPr wrap="square" rtlCol="0">
            <a:spAutoFit/>
          </a:bodyPr>
          <a:lstStyle/>
          <a:p>
            <a:r>
              <a:rPr lang="en-US" sz="800" b="0" dirty="0" smtClean="0"/>
              <a:t>*service instances register/unregister with the registry</a:t>
            </a:r>
            <a:endParaRPr lang="en-US" sz="800" b="0" dirty="0"/>
          </a:p>
        </p:txBody>
      </p:sp>
      <p:sp>
        <p:nvSpPr>
          <p:cNvPr id="14" name="TextBox 13"/>
          <p:cNvSpPr txBox="1"/>
          <p:nvPr/>
        </p:nvSpPr>
        <p:spPr>
          <a:xfrm>
            <a:off x="6646124" y="2567860"/>
            <a:ext cx="1809019" cy="338554"/>
          </a:xfrm>
          <a:prstGeom prst="rect">
            <a:avLst/>
          </a:prstGeom>
          <a:noFill/>
        </p:spPr>
        <p:txBody>
          <a:bodyPr wrap="square" rtlCol="0">
            <a:spAutoFit/>
          </a:bodyPr>
          <a:lstStyle/>
          <a:p>
            <a:r>
              <a:rPr lang="en-US" sz="800" b="0" dirty="0" smtClean="0"/>
              <a:t>*service instances register/unregister with the registry</a:t>
            </a:r>
            <a:endParaRPr lang="en-US" sz="800" b="0" dirty="0"/>
          </a:p>
        </p:txBody>
      </p:sp>
      <p:sp>
        <p:nvSpPr>
          <p:cNvPr id="15" name="TextBox 14"/>
          <p:cNvSpPr txBox="1"/>
          <p:nvPr/>
        </p:nvSpPr>
        <p:spPr>
          <a:xfrm>
            <a:off x="6705600" y="990600"/>
            <a:ext cx="1676400" cy="338554"/>
          </a:xfrm>
          <a:prstGeom prst="rect">
            <a:avLst/>
          </a:prstGeom>
          <a:noFill/>
        </p:spPr>
        <p:txBody>
          <a:bodyPr wrap="square" rtlCol="0">
            <a:spAutoFit/>
          </a:bodyPr>
          <a:lstStyle/>
          <a:p>
            <a:r>
              <a:rPr lang="en-US" sz="800" b="0" dirty="0" smtClean="0"/>
              <a:t>*API Gateway would be leveraged for public APIs</a:t>
            </a: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01960"/>
            <a:ext cx="4270306" cy="427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539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8737"/>
            <a:ext cx="8839200" cy="703263"/>
          </a:xfrm>
        </p:spPr>
        <p:txBody>
          <a:bodyPr/>
          <a:lstStyle/>
          <a:p>
            <a:r>
              <a:rPr lang="en-US" sz="1400" dirty="0" smtClean="0"/>
              <a:t>Microservice </a:t>
            </a:r>
            <a:r>
              <a:rPr lang="en-US" sz="1400" dirty="0"/>
              <a:t>+</a:t>
            </a:r>
            <a:r>
              <a:rPr lang="en-US" sz="1400" dirty="0" smtClean="0"/>
              <a:t> Server-Side Service Discovery + EDA Broker Topology Component Diagram</a:t>
            </a:r>
            <a:endParaRPr lang="en-US" sz="1400" dirty="0"/>
          </a:p>
        </p:txBody>
      </p:sp>
      <p:sp>
        <p:nvSpPr>
          <p:cNvPr id="3" name="Content Placeholder 2"/>
          <p:cNvSpPr>
            <a:spLocks noGrp="1"/>
          </p:cNvSpPr>
          <p:nvPr>
            <p:ph idx="1"/>
          </p:nvPr>
        </p:nvSpPr>
        <p:spPr>
          <a:xfrm>
            <a:off x="304800" y="4800599"/>
            <a:ext cx="8534400" cy="1981200"/>
          </a:xfrm>
          <a:solidFill>
            <a:schemeClr val="bg1">
              <a:lumMod val="85000"/>
            </a:schemeClr>
          </a:solidFill>
        </p:spPr>
        <p:txBody>
          <a:bodyPr/>
          <a:lstStyle/>
          <a:p>
            <a:pPr marL="0" indent="0">
              <a:buNone/>
            </a:pPr>
            <a:r>
              <a:rPr lang="en-US" dirty="0" smtClean="0"/>
              <a:t>System Overview</a:t>
            </a:r>
            <a:endParaRPr lang="en-US" dirty="0"/>
          </a:p>
        </p:txBody>
      </p:sp>
      <p:sp>
        <p:nvSpPr>
          <p:cNvPr id="4" name="Rectangle 3"/>
          <p:cNvSpPr/>
          <p:nvPr/>
        </p:nvSpPr>
        <p:spPr bwMode="gray">
          <a:xfrm>
            <a:off x="304800" y="457200"/>
            <a:ext cx="8534400" cy="6324600"/>
          </a:xfrm>
          <a:prstGeom prst="rect">
            <a:avLst/>
          </a:prstGeom>
          <a:noFill/>
          <a:ln w="9525" algn="ctr">
            <a:solidFill>
              <a:schemeClr val="tx1"/>
            </a:solidFill>
            <a:miter lim="800000"/>
            <a:headEnd/>
            <a:tailEnd/>
          </a:ln>
        </p:spPr>
        <p:txBody>
          <a:bodyPr lIns="45720" rIns="45720" rtlCol="0" anchor="ctr"/>
          <a:lstStyle/>
          <a:p>
            <a:pPr algn="ctr"/>
            <a:endParaRPr lang="en-US" sz="1800" dirty="0"/>
          </a:p>
        </p:txBody>
      </p:sp>
      <p:sp>
        <p:nvSpPr>
          <p:cNvPr id="8"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Component</a:t>
            </a:r>
          </a:p>
          <a:p>
            <a:pPr algn="ctr"/>
            <a:r>
              <a:rPr lang="en-US" sz="1000" dirty="0" smtClean="0">
                <a:solidFill>
                  <a:schemeClr val="bg1"/>
                </a:solidFill>
              </a:rPr>
              <a:t>Model</a:t>
            </a:r>
            <a:endParaRPr lang="en-US" sz="1000" dirty="0">
              <a:solidFill>
                <a:schemeClr val="bg1"/>
              </a:solidFill>
            </a:endParaRPr>
          </a:p>
        </p:txBody>
      </p:sp>
      <p:sp>
        <p:nvSpPr>
          <p:cNvPr id="5" name="TextBox 4"/>
          <p:cNvSpPr txBox="1"/>
          <p:nvPr/>
        </p:nvSpPr>
        <p:spPr>
          <a:xfrm>
            <a:off x="457200" y="5105400"/>
            <a:ext cx="8118282" cy="1938992"/>
          </a:xfrm>
          <a:prstGeom prst="rect">
            <a:avLst/>
          </a:prstGeom>
          <a:noFill/>
        </p:spPr>
        <p:txBody>
          <a:bodyPr wrap="square" rtlCol="0">
            <a:spAutoFit/>
          </a:bodyPr>
          <a:lstStyle/>
          <a:p>
            <a:r>
              <a:rPr lang="en-US" sz="800" dirty="0" smtClean="0"/>
              <a:t>API Gateway - </a:t>
            </a:r>
            <a:r>
              <a:rPr lang="en-US" sz="800" b="0" dirty="0"/>
              <a:t>manages access to services and can </a:t>
            </a:r>
            <a:r>
              <a:rPr lang="en-US" sz="800" b="0" dirty="0" smtClean="0"/>
              <a:t>enforce </a:t>
            </a:r>
            <a:r>
              <a:rPr lang="en-US" sz="800" b="0" dirty="0"/>
              <a:t>traffic management and security </a:t>
            </a:r>
            <a:r>
              <a:rPr lang="en-US" sz="800" b="0" dirty="0" smtClean="0"/>
              <a:t>policy</a:t>
            </a:r>
          </a:p>
          <a:p>
            <a:r>
              <a:rPr lang="en-US" sz="800" dirty="0"/>
              <a:t>Authentication – </a:t>
            </a:r>
            <a:r>
              <a:rPr lang="en-US" sz="800" b="0" dirty="0"/>
              <a:t>capability that validates who the client is</a:t>
            </a:r>
          </a:p>
          <a:p>
            <a:r>
              <a:rPr lang="en-US" sz="800" dirty="0"/>
              <a:t>Authorization – </a:t>
            </a:r>
            <a:r>
              <a:rPr lang="en-US" sz="800" b="0" dirty="0"/>
              <a:t>capability that confirms the authenticated client is authorized to call the service</a:t>
            </a:r>
          </a:p>
          <a:p>
            <a:r>
              <a:rPr lang="en-US" sz="800" dirty="0" smtClean="0"/>
              <a:t>Service Routing </a:t>
            </a:r>
            <a:r>
              <a:rPr lang="en-US" sz="800" b="0" dirty="0" smtClean="0"/>
              <a:t>– Routes requests </a:t>
            </a:r>
            <a:r>
              <a:rPr lang="en-US" sz="800" b="0" dirty="0"/>
              <a:t>to </a:t>
            </a:r>
            <a:r>
              <a:rPr lang="en-US" sz="800" b="0" dirty="0" smtClean="0"/>
              <a:t>the </a:t>
            </a:r>
            <a:r>
              <a:rPr lang="en-US" sz="800" b="0" dirty="0"/>
              <a:t>right microservice based on configuration and </a:t>
            </a:r>
            <a:r>
              <a:rPr lang="en-US" sz="800" b="0" dirty="0" smtClean="0"/>
              <a:t>policy</a:t>
            </a:r>
            <a:endParaRPr lang="en-US" sz="800" dirty="0" smtClean="0"/>
          </a:p>
          <a:p>
            <a:r>
              <a:rPr lang="en-US" sz="800" dirty="0" smtClean="0"/>
              <a:t>Load </a:t>
            </a:r>
            <a:r>
              <a:rPr lang="en-US" sz="800" dirty="0"/>
              <a:t>Balancing </a:t>
            </a:r>
            <a:r>
              <a:rPr lang="en-US" sz="800" b="0" dirty="0"/>
              <a:t>– Spreads out the workload for a particular microservice across the various instances, using the service registry</a:t>
            </a:r>
          </a:p>
          <a:p>
            <a:r>
              <a:rPr lang="en-US" sz="800" dirty="0" smtClean="0"/>
              <a:t>Event Bus </a:t>
            </a:r>
            <a:r>
              <a:rPr lang="en-US" sz="800" b="0" dirty="0" smtClean="0"/>
              <a:t>– Publishes events to subscribers, subscribers take action if necessary on that event</a:t>
            </a:r>
          </a:p>
          <a:p>
            <a:r>
              <a:rPr lang="en-US" sz="800" dirty="0" smtClean="0"/>
              <a:t>Service </a:t>
            </a:r>
            <a:r>
              <a:rPr lang="en-US" sz="800" dirty="0"/>
              <a:t>Discovery/Registry </a:t>
            </a:r>
            <a:r>
              <a:rPr lang="en-US" sz="800" b="0" dirty="0"/>
              <a:t>– Keeps track of container instances that are added/deleted in a registry and provides to the load balancer</a:t>
            </a:r>
          </a:p>
          <a:p>
            <a:r>
              <a:rPr lang="en-US" sz="800" dirty="0" smtClean="0"/>
              <a:t>Health </a:t>
            </a:r>
            <a:r>
              <a:rPr lang="en-US" sz="800" dirty="0"/>
              <a:t>Checking </a:t>
            </a:r>
            <a:r>
              <a:rPr lang="en-US" sz="800" b="0" dirty="0"/>
              <a:t>– Monitors the </a:t>
            </a:r>
            <a:r>
              <a:rPr lang="en-US" sz="800" b="0" dirty="0" smtClean="0"/>
              <a:t>service instances, sends alerts, and </a:t>
            </a:r>
            <a:r>
              <a:rPr lang="en-US" sz="800" b="0" dirty="0"/>
              <a:t>creates/destroys new microservice container instances if needed</a:t>
            </a:r>
          </a:p>
          <a:p>
            <a:r>
              <a:rPr lang="en-US" sz="800" dirty="0" smtClean="0"/>
              <a:t>Container </a:t>
            </a:r>
            <a:r>
              <a:rPr lang="en-US" sz="800" b="0" dirty="0"/>
              <a:t>- includes the application and its dependencies and runs on an isolated process in the userspace on the host operating system.  </a:t>
            </a:r>
          </a:p>
          <a:p>
            <a:r>
              <a:rPr lang="en-US" sz="800" b="0" dirty="0" smtClean="0"/>
              <a:t>This </a:t>
            </a:r>
            <a:r>
              <a:rPr lang="en-US" sz="800" b="0" dirty="0"/>
              <a:t>could be container specific software like Docker or could be a JVM.</a:t>
            </a:r>
          </a:p>
          <a:p>
            <a:r>
              <a:rPr lang="en-US" sz="800" dirty="0" smtClean="0"/>
              <a:t>Application </a:t>
            </a:r>
            <a:r>
              <a:rPr lang="en-US" sz="800" dirty="0"/>
              <a:t>Server </a:t>
            </a:r>
            <a:r>
              <a:rPr lang="en-US" sz="800" b="0" dirty="0"/>
              <a:t>– provides the run-time application server for the application </a:t>
            </a:r>
            <a:r>
              <a:rPr lang="en-US" sz="800" b="0" dirty="0" smtClean="0"/>
              <a:t>components</a:t>
            </a:r>
          </a:p>
          <a:p>
            <a:r>
              <a:rPr lang="en-US" sz="800" dirty="0"/>
              <a:t>Event Processor </a:t>
            </a:r>
            <a:r>
              <a:rPr lang="en-US" sz="800" b="0" dirty="0"/>
              <a:t>– Listens to the event bus and processes events</a:t>
            </a:r>
          </a:p>
          <a:p>
            <a:r>
              <a:rPr lang="en-US" sz="800" dirty="0"/>
              <a:t>Data Store </a:t>
            </a:r>
            <a:r>
              <a:rPr lang="en-US" sz="800" b="0" dirty="0"/>
              <a:t>-  Leveraged for data persistence for the microservice.  Only is accessible by the microservice</a:t>
            </a:r>
          </a:p>
          <a:p>
            <a:endParaRPr lang="en-US" sz="800" b="0" dirty="0"/>
          </a:p>
          <a:p>
            <a:endParaRPr lang="en-US" sz="800" b="0" dirty="0"/>
          </a:p>
        </p:txBody>
      </p:sp>
      <p:sp>
        <p:nvSpPr>
          <p:cNvPr id="14" name="TextBox 13"/>
          <p:cNvSpPr txBox="1"/>
          <p:nvPr/>
        </p:nvSpPr>
        <p:spPr>
          <a:xfrm>
            <a:off x="7086600" y="1752600"/>
            <a:ext cx="1676400" cy="461665"/>
          </a:xfrm>
          <a:prstGeom prst="rect">
            <a:avLst/>
          </a:prstGeom>
          <a:noFill/>
        </p:spPr>
        <p:txBody>
          <a:bodyPr wrap="square" rtlCol="0">
            <a:spAutoFit/>
          </a:bodyPr>
          <a:lstStyle/>
          <a:p>
            <a:r>
              <a:rPr lang="en-US" sz="800" b="0" dirty="0" smtClean="0"/>
              <a:t>*Microservice B is calling public Microservice A through the API Gateway</a:t>
            </a:r>
            <a:endParaRPr lang="en-US" sz="800" b="0" dirty="0"/>
          </a:p>
        </p:txBody>
      </p:sp>
      <p:sp>
        <p:nvSpPr>
          <p:cNvPr id="13" name="TextBox 12"/>
          <p:cNvSpPr txBox="1"/>
          <p:nvPr/>
        </p:nvSpPr>
        <p:spPr>
          <a:xfrm>
            <a:off x="7086600" y="2521803"/>
            <a:ext cx="1676400" cy="830997"/>
          </a:xfrm>
          <a:prstGeom prst="rect">
            <a:avLst/>
          </a:prstGeom>
          <a:noFill/>
        </p:spPr>
        <p:txBody>
          <a:bodyPr wrap="square" rtlCol="0">
            <a:spAutoFit/>
          </a:bodyPr>
          <a:lstStyle/>
          <a:p>
            <a:r>
              <a:rPr lang="en-US" sz="800" b="0" dirty="0" smtClean="0"/>
              <a:t>*multiple containers of the same microservice can run in the same OS host (as depicted in Microservice A) or in separate OS hosts (as depicted in Microservice B)</a:t>
            </a:r>
            <a:endParaRPr lang="en-US" sz="800" b="0" dirty="0"/>
          </a:p>
        </p:txBody>
      </p:sp>
      <p:sp>
        <p:nvSpPr>
          <p:cNvPr id="16" name="TextBox 15"/>
          <p:cNvSpPr txBox="1"/>
          <p:nvPr/>
        </p:nvSpPr>
        <p:spPr>
          <a:xfrm>
            <a:off x="533400" y="3581173"/>
            <a:ext cx="1163128" cy="584775"/>
          </a:xfrm>
          <a:prstGeom prst="rect">
            <a:avLst/>
          </a:prstGeom>
          <a:noFill/>
        </p:spPr>
        <p:txBody>
          <a:bodyPr wrap="square" rtlCol="0">
            <a:spAutoFit/>
          </a:bodyPr>
          <a:lstStyle/>
          <a:p>
            <a:r>
              <a:rPr lang="en-US" sz="800" b="0" dirty="0" smtClean="0"/>
              <a:t>*Microservice A publishes an event that Microservice B is subscribed to</a:t>
            </a:r>
            <a:endParaRPr lang="en-US" sz="800" b="0" dirty="0"/>
          </a:p>
        </p:txBody>
      </p:sp>
      <p:sp>
        <p:nvSpPr>
          <p:cNvPr id="15" name="TextBox 14"/>
          <p:cNvSpPr txBox="1"/>
          <p:nvPr/>
        </p:nvSpPr>
        <p:spPr>
          <a:xfrm>
            <a:off x="7086600" y="1261646"/>
            <a:ext cx="1676400" cy="338554"/>
          </a:xfrm>
          <a:prstGeom prst="rect">
            <a:avLst/>
          </a:prstGeom>
          <a:noFill/>
        </p:spPr>
        <p:txBody>
          <a:bodyPr wrap="square" rtlCol="0">
            <a:spAutoFit/>
          </a:bodyPr>
          <a:lstStyle/>
          <a:p>
            <a:r>
              <a:rPr lang="en-US" sz="800" b="0" dirty="0" smtClean="0"/>
              <a:t>*an application can be made up of multiple microservices</a:t>
            </a:r>
            <a:endParaRPr lang="en-US" sz="800" b="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528" y="491791"/>
            <a:ext cx="5281937" cy="4205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426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Patterns</a:t>
            </a:r>
            <a:endParaRPr lang="en-US" dirty="0"/>
          </a:p>
        </p:txBody>
      </p:sp>
      <p:grpSp>
        <p:nvGrpSpPr>
          <p:cNvPr id="10" name="Group 9"/>
          <p:cNvGrpSpPr/>
          <p:nvPr/>
        </p:nvGrpSpPr>
        <p:grpSpPr>
          <a:xfrm>
            <a:off x="304800" y="762000"/>
            <a:ext cx="8610600" cy="5562600"/>
            <a:chOff x="304800" y="762000"/>
            <a:chExt cx="8610600" cy="5562600"/>
          </a:xfrm>
        </p:grpSpPr>
        <p:sp>
          <p:nvSpPr>
            <p:cNvPr id="4" name="Rectangle 3"/>
            <p:cNvSpPr/>
            <p:nvPr/>
          </p:nvSpPr>
          <p:spPr bwMode="gray">
            <a:xfrm>
              <a:off x="304800" y="762000"/>
              <a:ext cx="8610600" cy="5562600"/>
            </a:xfrm>
            <a:prstGeom prst="rect">
              <a:avLst/>
            </a:prstGeom>
            <a:noFill/>
            <a:ln w="9525" algn="ctr">
              <a:solidFill>
                <a:schemeClr val="tx1"/>
              </a:solidFill>
              <a:miter lim="800000"/>
              <a:headEnd/>
              <a:tailEnd/>
            </a:ln>
          </p:spPr>
          <p:txBody>
            <a:bodyPr lIns="45720" rIns="45720" rtlCol="0" anchor="ctr"/>
            <a:lstStyle/>
            <a:p>
              <a:pPr algn="ctr"/>
              <a:endParaRPr lang="en-US" sz="1800" dirty="0"/>
            </a:p>
          </p:txBody>
        </p:sp>
        <p:pic>
          <p:nvPicPr>
            <p:cNvPr id="1027" name="Picture 4" descr="Figure 1 - The actors in the Scheduler Agent Supervisor patte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149" y="1066800"/>
              <a:ext cx="2742051"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Event-driven architecture mediator top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193204"/>
              <a:ext cx="2743200" cy="210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Event-driven architecture broker topolog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269283"/>
              <a:ext cx="2743200" cy="185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Figure 1 - An overview and example of the Event Sourcing patter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7901" y="4145280"/>
              <a:ext cx="3301899"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Follow link to expan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0" y="1143000"/>
              <a:ext cx="281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0" y="4145280"/>
              <a:ext cx="2320919"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81000" y="762000"/>
              <a:ext cx="2667000" cy="215444"/>
            </a:xfrm>
            <a:prstGeom prst="rect">
              <a:avLst/>
            </a:prstGeom>
            <a:noFill/>
          </p:spPr>
          <p:txBody>
            <a:bodyPr wrap="square" rtlCol="0">
              <a:spAutoFit/>
            </a:bodyPr>
            <a:lstStyle/>
            <a:p>
              <a:pPr algn="ctr"/>
              <a:r>
                <a:rPr lang="en-US" sz="800" dirty="0" smtClean="0"/>
                <a:t>Service Orchestrator(Scheduler Agent Supervisor)</a:t>
              </a:r>
              <a:endParaRPr lang="en-US" sz="800" dirty="0"/>
            </a:p>
          </p:txBody>
        </p:sp>
        <p:sp>
          <p:nvSpPr>
            <p:cNvPr id="14" name="TextBox 13"/>
            <p:cNvSpPr txBox="1"/>
            <p:nvPr/>
          </p:nvSpPr>
          <p:spPr>
            <a:xfrm>
              <a:off x="3124200" y="762000"/>
              <a:ext cx="2667000" cy="338554"/>
            </a:xfrm>
            <a:prstGeom prst="rect">
              <a:avLst/>
            </a:prstGeom>
            <a:noFill/>
          </p:spPr>
          <p:txBody>
            <a:bodyPr wrap="square" rtlCol="0">
              <a:spAutoFit/>
            </a:bodyPr>
            <a:lstStyle/>
            <a:p>
              <a:pPr algn="ctr"/>
              <a:r>
                <a:rPr lang="en-US" sz="800" dirty="0" smtClean="0"/>
                <a:t>Event Driven Architecture – Event Mediator (Orchestration)</a:t>
              </a:r>
              <a:endParaRPr lang="en-US" sz="800" dirty="0"/>
            </a:p>
          </p:txBody>
        </p:sp>
        <p:sp>
          <p:nvSpPr>
            <p:cNvPr id="15" name="TextBox 14"/>
            <p:cNvSpPr txBox="1"/>
            <p:nvPr/>
          </p:nvSpPr>
          <p:spPr>
            <a:xfrm>
              <a:off x="6096000" y="762000"/>
              <a:ext cx="2667000" cy="215444"/>
            </a:xfrm>
            <a:prstGeom prst="rect">
              <a:avLst/>
            </a:prstGeom>
            <a:noFill/>
          </p:spPr>
          <p:txBody>
            <a:bodyPr wrap="square" rtlCol="0">
              <a:spAutoFit/>
            </a:bodyPr>
            <a:lstStyle/>
            <a:p>
              <a:pPr algn="ctr"/>
              <a:r>
                <a:rPr lang="en-US" sz="800" dirty="0" smtClean="0"/>
                <a:t>Command Query Responsibility Separation</a:t>
              </a:r>
              <a:endParaRPr lang="en-US" sz="800" dirty="0"/>
            </a:p>
          </p:txBody>
        </p:sp>
        <p:sp>
          <p:nvSpPr>
            <p:cNvPr id="16" name="TextBox 15"/>
            <p:cNvSpPr txBox="1"/>
            <p:nvPr/>
          </p:nvSpPr>
          <p:spPr>
            <a:xfrm>
              <a:off x="381000" y="3746956"/>
              <a:ext cx="2667000" cy="215444"/>
            </a:xfrm>
            <a:prstGeom prst="rect">
              <a:avLst/>
            </a:prstGeom>
            <a:noFill/>
          </p:spPr>
          <p:txBody>
            <a:bodyPr wrap="square" rtlCol="0">
              <a:spAutoFit/>
            </a:bodyPr>
            <a:lstStyle/>
            <a:p>
              <a:pPr algn="ctr"/>
              <a:r>
                <a:rPr lang="en-US" sz="800" dirty="0" smtClean="0"/>
                <a:t>Circuit Breaker</a:t>
              </a:r>
              <a:endParaRPr lang="en-US" sz="800" dirty="0"/>
            </a:p>
          </p:txBody>
        </p:sp>
        <p:sp>
          <p:nvSpPr>
            <p:cNvPr id="17" name="TextBox 16"/>
            <p:cNvSpPr txBox="1"/>
            <p:nvPr/>
          </p:nvSpPr>
          <p:spPr>
            <a:xfrm>
              <a:off x="3124200" y="3746956"/>
              <a:ext cx="2667000" cy="215444"/>
            </a:xfrm>
            <a:prstGeom prst="rect">
              <a:avLst/>
            </a:prstGeom>
            <a:noFill/>
          </p:spPr>
          <p:txBody>
            <a:bodyPr wrap="square" rtlCol="0">
              <a:spAutoFit/>
            </a:bodyPr>
            <a:lstStyle/>
            <a:p>
              <a:pPr algn="ctr"/>
              <a:r>
                <a:rPr lang="en-US" sz="800" dirty="0" smtClean="0"/>
                <a:t>Event Driven Architecture – Event Sourcing</a:t>
              </a:r>
              <a:endParaRPr lang="en-US" sz="800" dirty="0"/>
            </a:p>
          </p:txBody>
        </p:sp>
        <p:sp>
          <p:nvSpPr>
            <p:cNvPr id="18" name="TextBox 17"/>
            <p:cNvSpPr txBox="1"/>
            <p:nvPr/>
          </p:nvSpPr>
          <p:spPr>
            <a:xfrm>
              <a:off x="6096000" y="3746956"/>
              <a:ext cx="2667000" cy="338554"/>
            </a:xfrm>
            <a:prstGeom prst="rect">
              <a:avLst/>
            </a:prstGeom>
            <a:noFill/>
          </p:spPr>
          <p:txBody>
            <a:bodyPr wrap="square" rtlCol="0">
              <a:spAutoFit/>
            </a:bodyPr>
            <a:lstStyle/>
            <a:p>
              <a:pPr algn="ctr"/>
              <a:r>
                <a:rPr lang="en-US" sz="800" dirty="0" smtClean="0"/>
                <a:t>Event Driven Architecture – Event Broker</a:t>
              </a:r>
            </a:p>
            <a:p>
              <a:pPr algn="ctr"/>
              <a:r>
                <a:rPr lang="en-US" sz="800" dirty="0" smtClean="0"/>
                <a:t>(Coordination/Choreography)</a:t>
              </a:r>
              <a:endParaRPr lang="en-US" sz="800" dirty="0"/>
            </a:p>
          </p:txBody>
        </p:sp>
        <p:sp>
          <p:nvSpPr>
            <p:cNvPr id="8" name="TextBox 7"/>
            <p:cNvSpPr txBox="1"/>
            <p:nvPr/>
          </p:nvSpPr>
          <p:spPr>
            <a:xfrm>
              <a:off x="2286000" y="3429000"/>
              <a:ext cx="4267200" cy="338554"/>
            </a:xfrm>
            <a:prstGeom prst="rect">
              <a:avLst/>
            </a:prstGeom>
            <a:noFill/>
          </p:spPr>
          <p:txBody>
            <a:bodyPr wrap="square" rtlCol="0">
              <a:spAutoFit/>
            </a:bodyPr>
            <a:lstStyle/>
            <a:p>
              <a:pPr algn="ctr"/>
              <a:r>
                <a:rPr lang="en-US" dirty="0" smtClean="0">
                  <a:solidFill>
                    <a:schemeClr val="bg2">
                      <a:lumMod val="60000"/>
                      <a:lumOff val="40000"/>
                    </a:schemeClr>
                  </a:solidFill>
                </a:rPr>
                <a:t>Detailed Patterns in Microservices RA</a:t>
              </a:r>
              <a:endParaRPr lang="en-US" dirty="0">
                <a:solidFill>
                  <a:schemeClr val="bg2">
                    <a:lumMod val="60000"/>
                    <a:lumOff val="40000"/>
                  </a:schemeClr>
                </a:solidFill>
              </a:endParaRPr>
            </a:p>
          </p:txBody>
        </p:sp>
      </p:grpSp>
      <p:sp>
        <p:nvSpPr>
          <p:cNvPr id="19"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Patterns</a:t>
            </a:r>
            <a:endParaRPr lang="en-US" sz="1000" dirty="0">
              <a:solidFill>
                <a:schemeClr val="bg1"/>
              </a:solidFill>
            </a:endParaRPr>
          </a:p>
        </p:txBody>
      </p:sp>
    </p:spTree>
    <p:extLst>
      <p:ext uri="{BB962C8B-B14F-4D97-AF65-F5344CB8AC3E}">
        <p14:creationId xmlns:p14="http://schemas.microsoft.com/office/powerpoint/2010/main" val="3799479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703263"/>
          </a:xfrm>
        </p:spPr>
        <p:txBody>
          <a:bodyPr/>
          <a:lstStyle/>
          <a:p>
            <a:r>
              <a:rPr lang="en-US" sz="1800" dirty="0" smtClean="0"/>
              <a:t>Below are some reasons when to use and not to use a Microservices</a:t>
            </a:r>
            <a:br>
              <a:rPr lang="en-US" sz="1800" dirty="0" smtClean="0"/>
            </a:br>
            <a:r>
              <a:rPr lang="en-US" sz="1800" dirty="0" smtClean="0"/>
              <a:t>approach</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994854177"/>
              </p:ext>
            </p:extLst>
          </p:nvPr>
        </p:nvGraphicFramePr>
        <p:xfrm>
          <a:off x="152400" y="894080"/>
          <a:ext cx="8763000" cy="4668520"/>
        </p:xfrm>
        <a:graphic>
          <a:graphicData uri="http://schemas.openxmlformats.org/drawingml/2006/table">
            <a:tbl>
              <a:tblPr firstRow="1" bandRow="1">
                <a:tableStyleId>{69012ECD-51FC-41F1-AA8D-1B2483CD663E}</a:tableStyleId>
              </a:tblPr>
              <a:tblGrid>
                <a:gridCol w="2895600"/>
                <a:gridCol w="2819400"/>
                <a:gridCol w="3048000"/>
              </a:tblGrid>
              <a:tr h="370840">
                <a:tc>
                  <a:txBody>
                    <a:bodyPr/>
                    <a:lstStyle/>
                    <a:p>
                      <a:r>
                        <a:rPr lang="en-US" sz="1600" dirty="0" smtClean="0"/>
                        <a:t>When</a:t>
                      </a:r>
                      <a:r>
                        <a:rPr lang="en-US" sz="1600" baseline="0" dirty="0" smtClean="0"/>
                        <a:t> to use</a:t>
                      </a:r>
                      <a:endParaRPr 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When not to use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Reasoning</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dirty="0" smtClean="0"/>
                        <a:t>Change is </a:t>
                      </a:r>
                      <a:r>
                        <a:rPr lang="en-US" sz="1200" baseline="0" dirty="0" smtClean="0"/>
                        <a:t>frequent; Agility / Speed to Market is critical</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Change is in-frequent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Immutable</a:t>
                      </a:r>
                      <a:r>
                        <a:rPr lang="en-US" sz="1200" baseline="0" dirty="0" smtClean="0"/>
                        <a:t>, independent, smaller, simple services make things faster</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Highly</a:t>
                      </a:r>
                      <a:r>
                        <a:rPr lang="en-US" sz="1200" baseline="0" dirty="0" smtClean="0"/>
                        <a:t> </a:t>
                      </a:r>
                      <a:r>
                        <a:rPr lang="en-US" sz="1200" dirty="0" smtClean="0"/>
                        <a:t>scalable with option</a:t>
                      </a:r>
                      <a:r>
                        <a:rPr lang="en-US" sz="1200" baseline="0" dirty="0" smtClean="0"/>
                        <a:t> to deploy in the cloud</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High scalability or cloud deployment</a:t>
                      </a:r>
                      <a:r>
                        <a:rPr lang="en-US" sz="1200" baseline="0" dirty="0" smtClean="0"/>
                        <a:t> </a:t>
                      </a:r>
                      <a:r>
                        <a:rPr lang="en-US" sz="1200" dirty="0" smtClean="0"/>
                        <a:t>is not important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Microservices exist inside a container that can be independently scaled</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Components of the architecture can be broken into smaller </a:t>
                      </a:r>
                      <a:r>
                        <a:rPr lang="en-US" sz="1200" baseline="0" dirty="0" smtClean="0"/>
                        <a:t>services</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Components</a:t>
                      </a:r>
                      <a:r>
                        <a:rPr lang="en-US" sz="1200" baseline="0" dirty="0" smtClean="0"/>
                        <a:t> of the architecture cannot be broken into smaller or services;  e.g. single shared data store is required across multiple services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Smaller</a:t>
                      </a:r>
                      <a:r>
                        <a:rPr lang="en-US" sz="1200" baseline="0" dirty="0" smtClean="0"/>
                        <a:t> components are easier to develop, deploy, and scale</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kern="1200" dirty="0" smtClean="0">
                          <a:solidFill>
                            <a:schemeClr val="tx1"/>
                          </a:solidFill>
                          <a:effectLst/>
                          <a:latin typeface="+mn-lt"/>
                          <a:ea typeface="+mn-ea"/>
                          <a:cs typeface="+mn-cs"/>
                        </a:rPr>
                        <a:t>A service can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changed and it can be deployed by itself without changing anything else</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Service</a:t>
                      </a:r>
                      <a:r>
                        <a:rPr lang="en-US" sz="1200" baseline="0" dirty="0" smtClean="0"/>
                        <a:t> is coupled to other services and changes must be deployed together with them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Microservices</a:t>
                      </a:r>
                      <a:r>
                        <a:rPr lang="en-US" sz="1200" baseline="0" dirty="0" smtClean="0"/>
                        <a:t> have their own stack and are independent, reducing dependencies</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Overall application complexity can be managed effectively</a:t>
                      </a:r>
                      <a:r>
                        <a:rPr lang="en-US" sz="1200" baseline="0" dirty="0" smtClean="0"/>
                        <a:t> </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Other</a:t>
                      </a:r>
                      <a:r>
                        <a:rPr lang="en-US" sz="1200" baseline="0" dirty="0" smtClean="0"/>
                        <a:t> architectural styles (e.g. SOA, monolithic) may provide higher value with less complexity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Having more pieces</a:t>
                      </a:r>
                      <a:r>
                        <a:rPr lang="en-US" sz="1200" baseline="0" dirty="0" smtClean="0"/>
                        <a:t> means more management and coordination, automation is key</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The desired level of data consistency and latency</a:t>
                      </a:r>
                      <a:r>
                        <a:rPr lang="en-US" sz="1200" baseline="0" dirty="0" smtClean="0"/>
                        <a:t> </a:t>
                      </a:r>
                      <a:r>
                        <a:rPr lang="en-US" sz="1200" dirty="0" smtClean="0"/>
                        <a:t>can be achieved</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Real-time zero latency</a:t>
                      </a:r>
                      <a:r>
                        <a:rPr lang="en-US" sz="1200" baseline="0" dirty="0" smtClean="0"/>
                        <a:t> </a:t>
                      </a:r>
                      <a:r>
                        <a:rPr lang="en-US" sz="1200" dirty="0" smtClean="0"/>
                        <a:t>data consistency is required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Event driven architecture approach helps address data consistency,</a:t>
                      </a:r>
                      <a:r>
                        <a:rPr lang="en-US" sz="1200" baseline="0" dirty="0" smtClean="0"/>
                        <a:t> but async nature adds in possibility of latency</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Most services are stateless, some stateful</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All</a:t>
                      </a:r>
                      <a:r>
                        <a:rPr lang="en-US" sz="1200" baseline="0" dirty="0" smtClean="0"/>
                        <a:t> services are stateful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Stateless applications are the easiest</a:t>
                      </a:r>
                      <a:r>
                        <a:rPr lang="en-US" sz="1200" baseline="0" dirty="0" smtClean="0"/>
                        <a:t> to horizontally scale, while stateful services require additional patterns</a:t>
                      </a:r>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Fit for Purpose Model</a:t>
            </a:r>
            <a:endParaRPr lang="en-US" sz="1000" dirty="0">
              <a:solidFill>
                <a:schemeClr val="bg1"/>
              </a:solidFill>
            </a:endParaRPr>
          </a:p>
        </p:txBody>
      </p:sp>
    </p:spTree>
    <p:extLst>
      <p:ext uri="{BB962C8B-B14F-4D97-AF65-F5344CB8AC3E}">
        <p14:creationId xmlns:p14="http://schemas.microsoft.com/office/powerpoint/2010/main" val="3544135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are divisional efforts that are considering microservices</a:t>
            </a:r>
            <a:br>
              <a:rPr lang="en-US" dirty="0" smtClean="0"/>
            </a:br>
            <a:r>
              <a:rPr lang="en-US" dirty="0" smtClean="0"/>
              <a:t>along with the key use cases they are trying to solve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4456192"/>
              </p:ext>
            </p:extLst>
          </p:nvPr>
        </p:nvGraphicFramePr>
        <p:xfrm>
          <a:off x="152400" y="894080"/>
          <a:ext cx="8763000" cy="5491480"/>
        </p:xfrm>
        <a:graphic>
          <a:graphicData uri="http://schemas.openxmlformats.org/drawingml/2006/table">
            <a:tbl>
              <a:tblPr firstRow="1" bandRow="1">
                <a:tableStyleId>{69012ECD-51FC-41F1-AA8D-1B2483CD663E}</a:tableStyleId>
              </a:tblPr>
              <a:tblGrid>
                <a:gridCol w="1143000"/>
                <a:gridCol w="1066800"/>
                <a:gridCol w="4141366"/>
                <a:gridCol w="2411834"/>
              </a:tblGrid>
              <a:tr h="370840">
                <a:tc>
                  <a:txBody>
                    <a:bodyPr/>
                    <a:lstStyle/>
                    <a:p>
                      <a:r>
                        <a:rPr lang="en-US" sz="1800" dirty="0" smtClean="0"/>
                        <a:t>Division</a:t>
                      </a: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800" dirty="0" smtClean="0"/>
                        <a:t>Effort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800" dirty="0" smtClean="0"/>
                        <a:t>Details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800" dirty="0" smtClean="0"/>
                        <a:t>Use Case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0840">
                <a:tc rowSpan="3">
                  <a:txBody>
                    <a:bodyPr/>
                    <a:lstStyle/>
                    <a:p>
                      <a:r>
                        <a:rPr lang="en-US" sz="1200" dirty="0" smtClean="0"/>
                        <a:t>Card</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Rewards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effectLst/>
                          <a:latin typeface="+mn-lt"/>
                          <a:ea typeface="+mn-ea"/>
                          <a:cs typeface="+mn-cs"/>
                        </a:rPr>
                        <a:t>TLP is the current system of record for rewards accounts, and they are tightly coupled with the accounts they belong to.  The long term vision for Rewards Technology is to move away from TLP as the points bank and earn engine, and to build a suite of functionality inside of Capital One that we can leverage for enhanced functionality and resiliency;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Decompose a monolithic application to create more functionality and resiliency,</a:t>
                      </a:r>
                      <a:r>
                        <a:rPr lang="en-US" sz="1200" baseline="0" dirty="0" smtClean="0"/>
                        <a:t> reduce </a:t>
                      </a:r>
                      <a:r>
                        <a:rPr lang="en-US" sz="1200" dirty="0" smtClean="0"/>
                        <a:t>tight coupling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Imaging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Evaluating creating</a:t>
                      </a:r>
                      <a:r>
                        <a:rPr lang="en-US" sz="1200" baseline="0" dirty="0" smtClean="0"/>
                        <a:t> a microservice to put and get images to multiple image repositories, while keeping the client transparent of which repository to go to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Multiple independent</a:t>
                      </a:r>
                      <a:r>
                        <a:rPr lang="en-US" sz="1200" baseline="0" dirty="0" smtClean="0"/>
                        <a:t> services called together in orchestration/coordination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Payments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EPS is currently a COTS monolithic</a:t>
                      </a:r>
                      <a:r>
                        <a:rPr lang="en-US" sz="1200" baseline="0" dirty="0" smtClean="0"/>
                        <a:t> application used for batch processing for payments.  There is a desire to break this up into mini-services and apply microservice concepts.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Decompose a monolithic application, apply </a:t>
                      </a:r>
                      <a:r>
                        <a:rPr lang="en-US" sz="1200" dirty="0" err="1" smtClean="0"/>
                        <a:t>microservices</a:t>
                      </a:r>
                      <a:r>
                        <a:rPr lang="en-US" sz="1200" dirty="0" smtClean="0"/>
                        <a:t> concepts to</a:t>
                      </a:r>
                      <a:r>
                        <a:rPr lang="en-US" sz="1200" baseline="0" dirty="0" smtClean="0"/>
                        <a:t> batch processing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Bank</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Bank Customer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Looking at leveraging microservices for Customer Identity</a:t>
                      </a:r>
                      <a:r>
                        <a:rPr lang="en-US" sz="1200" baseline="0" dirty="0" smtClean="0"/>
                        <a:t> </a:t>
                      </a:r>
                      <a:r>
                        <a:rPr lang="en-US" sz="1200" dirty="0" smtClean="0"/>
                        <a:t>and Customer Contact</a:t>
                      </a:r>
                      <a:r>
                        <a:rPr lang="en-US" sz="1200" baseline="0" dirty="0" smtClean="0"/>
                        <a:t> Focus.  Need to m</a:t>
                      </a:r>
                      <a:r>
                        <a:rPr lang="en-US" sz="1200" dirty="0" smtClean="0"/>
                        <a:t>igrate all back book (Systematics, CST) to front book and customer is key;  May</a:t>
                      </a:r>
                      <a:r>
                        <a:rPr lang="en-US" sz="1200" baseline="0" dirty="0" smtClean="0"/>
                        <a:t> have ~24 microservice capabilities.  Primary reasons for using microservices are for 1)  Speed  2)  Ability to pick and chose data stores relevant to domain boundary 3)  To create smaller services whose data stores can be managed as a System of Record vs. System of Reference; Plan to stitch components together with a decoupled event bus; eventually monolithic apps go away and they are broken up into the respective domain contexts;  want a decoupled event bus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Leverage</a:t>
                      </a:r>
                      <a:r>
                        <a:rPr lang="en-US" sz="1200" baseline="0" dirty="0" smtClean="0"/>
                        <a:t> </a:t>
                      </a:r>
                      <a:r>
                        <a:rPr lang="en-US" sz="1200" dirty="0" smtClean="0"/>
                        <a:t>polyglot persistence across services to provide developers freedom of data store choice;</a:t>
                      </a:r>
                      <a:r>
                        <a:rPr lang="en-US" sz="1200" baseline="0" dirty="0" smtClean="0"/>
                        <a:t> </a:t>
                      </a:r>
                    </a:p>
                    <a:p>
                      <a:endParaRPr lang="en-US" sz="1200" dirty="0" smtClean="0"/>
                    </a:p>
                    <a:p>
                      <a:r>
                        <a:rPr lang="en-US" sz="1200" dirty="0" smtClean="0"/>
                        <a:t>Integrating</a:t>
                      </a:r>
                      <a:r>
                        <a:rPr lang="en-US" sz="1200" baseline="0" dirty="0" smtClean="0"/>
                        <a:t> stateful human centric processes as clients in 2/3 of the services</a:t>
                      </a:r>
                    </a:p>
                    <a:p>
                      <a:endParaRPr lang="en-US" sz="1200" baseline="0" dirty="0" smtClean="0"/>
                    </a:p>
                    <a:p>
                      <a:r>
                        <a:rPr lang="en-US" sz="1200" dirty="0" smtClean="0"/>
                        <a:t>Desire federated</a:t>
                      </a:r>
                      <a:r>
                        <a:rPr lang="en-US" sz="1200" baseline="0" dirty="0" smtClean="0"/>
                        <a:t> services </a:t>
                      </a:r>
                    </a:p>
                    <a:p>
                      <a:endParaRPr lang="en-US" sz="1200" dirty="0" smtClean="0"/>
                    </a:p>
                    <a:p>
                      <a:r>
                        <a:rPr lang="en-US" sz="1200" dirty="0" smtClean="0"/>
                        <a:t>Leverage</a:t>
                      </a:r>
                      <a:r>
                        <a:rPr lang="en-US" sz="1200" baseline="0" dirty="0" smtClean="0"/>
                        <a:t> event bus with event driven architecture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Use Cases</a:t>
            </a:r>
            <a:endParaRPr lang="en-US" sz="1000" dirty="0">
              <a:solidFill>
                <a:schemeClr val="bg1"/>
              </a:solidFill>
            </a:endParaRPr>
          </a:p>
        </p:txBody>
      </p:sp>
    </p:spTree>
    <p:extLst>
      <p:ext uri="{BB962C8B-B14F-4D97-AF65-F5344CB8AC3E}">
        <p14:creationId xmlns:p14="http://schemas.microsoft.com/office/powerpoint/2010/main" val="2569644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Below are divisional efforts that are considering </a:t>
            </a:r>
            <a:r>
              <a:rPr lang="en-US" dirty="0" smtClean="0"/>
              <a:t>microservices</a:t>
            </a:r>
            <a:br>
              <a:rPr lang="en-US" dirty="0" smtClean="0"/>
            </a:br>
            <a:r>
              <a:rPr lang="en-US" dirty="0" smtClean="0"/>
              <a:t>along </a:t>
            </a:r>
            <a:r>
              <a:rPr lang="en-US" dirty="0"/>
              <a:t>with the key use cases they are trying to </a:t>
            </a:r>
            <a:r>
              <a:rPr lang="en-US" dirty="0" smtClean="0"/>
              <a:t>solve (</a:t>
            </a:r>
            <a:r>
              <a:rPr lang="en-US" dirty="0"/>
              <a:t>continued</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0462203"/>
              </p:ext>
            </p:extLst>
          </p:nvPr>
        </p:nvGraphicFramePr>
        <p:xfrm>
          <a:off x="152400" y="894080"/>
          <a:ext cx="8763000" cy="5638800"/>
        </p:xfrm>
        <a:graphic>
          <a:graphicData uri="http://schemas.openxmlformats.org/drawingml/2006/table">
            <a:tbl>
              <a:tblPr firstRow="1" bandRow="1">
                <a:tableStyleId>{69012ECD-51FC-41F1-AA8D-1B2483CD663E}</a:tableStyleId>
              </a:tblPr>
              <a:tblGrid>
                <a:gridCol w="1205918"/>
                <a:gridCol w="1527496"/>
                <a:gridCol w="3617752"/>
                <a:gridCol w="2411834"/>
              </a:tblGrid>
              <a:tr h="0">
                <a:tc>
                  <a:txBody>
                    <a:bodyPr/>
                    <a:lstStyle/>
                    <a:p>
                      <a:r>
                        <a:rPr lang="en-US" sz="1600" dirty="0" smtClean="0"/>
                        <a:t>Division</a:t>
                      </a:r>
                      <a:endParaRPr 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Effort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Details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Use Case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0840">
                <a:tc rowSpan="2">
                  <a:txBody>
                    <a:bodyPr/>
                    <a:lstStyle/>
                    <a:p>
                      <a:r>
                        <a:rPr lang="en-US" sz="1200" dirty="0" smtClean="0"/>
                        <a:t>Digital</a:t>
                      </a:r>
                      <a:endParaRPr lang="en-US"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Enterprise</a:t>
                      </a:r>
                      <a:r>
                        <a:rPr lang="en-US" sz="1200" baseline="0" dirty="0" smtClean="0"/>
                        <a:t> API platform (EAP)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effectLst/>
                          <a:latin typeface="+mn-lt"/>
                          <a:ea typeface="+mn-ea"/>
                          <a:cs typeface="+mn-cs"/>
                        </a:rPr>
                        <a:t>Evaluating using microservices</a:t>
                      </a:r>
                      <a:r>
                        <a:rPr lang="en-US" sz="1200" kern="1200" baseline="0" dirty="0" smtClean="0">
                          <a:solidFill>
                            <a:schemeClr val="tx1"/>
                          </a:solidFill>
                          <a:effectLst/>
                          <a:latin typeface="+mn-lt"/>
                          <a:ea typeface="+mn-ea"/>
                          <a:cs typeface="+mn-cs"/>
                        </a:rPr>
                        <a:t> in EAP</a:t>
                      </a:r>
                      <a:endParaRPr lang="en-US" sz="120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Smaller services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Mobile Wallet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effectLst/>
                          <a:latin typeface="+mn-lt"/>
                          <a:ea typeface="+mn-ea"/>
                          <a:cs typeface="+mn-cs"/>
                        </a:rPr>
                        <a:t>Planning to use in 4 different capabilities:</a:t>
                      </a:r>
                    </a:p>
                    <a:p>
                      <a:pPr marL="228600" indent="-228600">
                        <a:buAutoNum type="arabicParenR"/>
                      </a:pPr>
                      <a:r>
                        <a:rPr lang="en-US" sz="1200" kern="1200" dirty="0" smtClean="0">
                          <a:solidFill>
                            <a:schemeClr val="tx1"/>
                          </a:solidFill>
                          <a:effectLst/>
                          <a:latin typeface="+mn-lt"/>
                          <a:ea typeface="+mn-ea"/>
                          <a:cs typeface="+mn-cs"/>
                        </a:rPr>
                        <a:t>Trip grouping</a:t>
                      </a:r>
                      <a:r>
                        <a:rPr lang="en-US" sz="1200" kern="1200" baseline="0" dirty="0" smtClean="0">
                          <a:solidFill>
                            <a:schemeClr val="tx1"/>
                          </a:solidFill>
                          <a:effectLst/>
                          <a:latin typeface="+mn-lt"/>
                          <a:ea typeface="+mn-ea"/>
                          <a:cs typeface="+mn-cs"/>
                        </a:rPr>
                        <a:t> – Look at the Card &amp; Bank authorization stream and determine if customers are on a trip, if so, group transactions together ;  will probably have at least two microservices:  1)  service that determines trustworthiness of GPS data 2)  produce trip output data</a:t>
                      </a:r>
                    </a:p>
                    <a:p>
                      <a:pPr marL="228600" indent="-228600">
                        <a:buAutoNum type="arabicParenR"/>
                      </a:pPr>
                      <a:r>
                        <a:rPr lang="en-US" sz="1200" kern="1200" dirty="0" smtClean="0">
                          <a:solidFill>
                            <a:schemeClr val="tx1"/>
                          </a:solidFill>
                          <a:effectLst/>
                          <a:latin typeface="+mn-lt"/>
                          <a:ea typeface="+mn-ea"/>
                          <a:cs typeface="+mn-cs"/>
                        </a:rPr>
                        <a:t>Customer receipts - </a:t>
                      </a:r>
                      <a:r>
                        <a:rPr lang="en-US" sz="1200" kern="1200" baseline="0" dirty="0" smtClean="0">
                          <a:solidFill>
                            <a:schemeClr val="tx1"/>
                          </a:solidFill>
                          <a:effectLst/>
                          <a:latin typeface="+mn-lt"/>
                          <a:ea typeface="+mn-ea"/>
                          <a:cs typeface="+mn-cs"/>
                        </a:rPr>
                        <a:t>adding more functionality to </a:t>
                      </a:r>
                      <a:r>
                        <a:rPr lang="en-US" sz="1200" kern="1200" dirty="0" smtClean="0">
                          <a:solidFill>
                            <a:schemeClr val="tx1"/>
                          </a:solidFill>
                          <a:effectLst/>
                          <a:latin typeface="+mn-lt"/>
                          <a:ea typeface="+mn-ea"/>
                          <a:cs typeface="+mn-cs"/>
                        </a:rPr>
                        <a:t>push notifications</a:t>
                      </a:r>
                      <a:r>
                        <a:rPr lang="en-US" sz="1200" kern="1200" baseline="0" dirty="0" smtClean="0">
                          <a:solidFill>
                            <a:schemeClr val="tx1"/>
                          </a:solidFill>
                          <a:effectLst/>
                          <a:latin typeface="+mn-lt"/>
                          <a:ea typeface="+mn-ea"/>
                          <a:cs typeface="+mn-cs"/>
                        </a:rPr>
                        <a:t> in mobile wallet for transactions (e.g. taking picture of receipt); Microservices would a) capture and store transaction id, image;  b)  perform OCR on receipts</a:t>
                      </a:r>
                    </a:p>
                    <a:p>
                      <a:pPr marL="228600" indent="-228600">
                        <a:buAutoNum type="arabicParenR"/>
                      </a:pPr>
                      <a:r>
                        <a:rPr lang="en-US" sz="1200" kern="1200" baseline="0" dirty="0" smtClean="0">
                          <a:solidFill>
                            <a:schemeClr val="tx1"/>
                          </a:solidFill>
                          <a:effectLst/>
                          <a:latin typeface="+mn-lt"/>
                          <a:ea typeface="+mn-ea"/>
                          <a:cs typeface="+mn-cs"/>
                        </a:rPr>
                        <a:t>Second Look - L</a:t>
                      </a:r>
                      <a:r>
                        <a:rPr lang="en-US" sz="1200" kern="1200" dirty="0" smtClean="0">
                          <a:solidFill>
                            <a:schemeClr val="tx1"/>
                          </a:solidFill>
                          <a:effectLst/>
                          <a:latin typeface="+mn-lt"/>
                          <a:ea typeface="+mn-ea"/>
                          <a:cs typeface="+mn-cs"/>
                        </a:rPr>
                        <a:t>ook at the authorization stream for specific activities and verify</a:t>
                      </a:r>
                      <a:r>
                        <a:rPr lang="en-US" sz="1200" kern="1200" baseline="0" dirty="0" smtClean="0">
                          <a:solidFill>
                            <a:schemeClr val="tx1"/>
                          </a:solidFill>
                          <a:effectLst/>
                          <a:latin typeface="+mn-lt"/>
                          <a:ea typeface="+mn-ea"/>
                          <a:cs typeface="+mn-cs"/>
                        </a:rPr>
                        <a:t> them with the customer, such as :  a)  Double swipes  b)  Blank tip lines on restaurant receipts</a:t>
                      </a:r>
                    </a:p>
                    <a:p>
                      <a:pPr marL="228600" indent="-228600">
                        <a:buAutoNum type="arabicParenR"/>
                      </a:pPr>
                      <a:r>
                        <a:rPr lang="en-US" sz="1200" kern="1200" dirty="0" smtClean="0">
                          <a:solidFill>
                            <a:schemeClr val="tx1"/>
                          </a:solidFill>
                          <a:effectLst/>
                          <a:latin typeface="+mn-lt"/>
                          <a:ea typeface="+mn-ea"/>
                          <a:cs typeface="+mn-cs"/>
                        </a:rPr>
                        <a:t>Device Whitelist/Blacklist – would have several microservices</a:t>
                      </a:r>
                      <a:r>
                        <a:rPr lang="en-US" sz="1200" kern="1200" baseline="0" dirty="0" smtClean="0">
                          <a:solidFill>
                            <a:schemeClr val="tx1"/>
                          </a:solidFill>
                          <a:effectLst/>
                          <a:latin typeface="+mn-lt"/>
                          <a:ea typeface="+mn-ea"/>
                          <a:cs typeface="+mn-cs"/>
                        </a:rPr>
                        <a:t> including :  a) authenticate </a:t>
                      </a:r>
                      <a:r>
                        <a:rPr lang="en-US" sz="1200" kern="1200" dirty="0" smtClean="0">
                          <a:solidFill>
                            <a:schemeClr val="tx1"/>
                          </a:solidFill>
                          <a:effectLst/>
                          <a:latin typeface="+mn-lt"/>
                          <a:ea typeface="+mn-ea"/>
                          <a:cs typeface="+mn-cs"/>
                        </a:rPr>
                        <a:t>the mobile device id using </a:t>
                      </a:r>
                      <a:r>
                        <a:rPr lang="en-US" sz="1200" kern="1200" baseline="0" dirty="0" smtClean="0">
                          <a:solidFill>
                            <a:schemeClr val="tx1"/>
                          </a:solidFill>
                          <a:effectLst/>
                          <a:latin typeface="+mn-lt"/>
                          <a:ea typeface="+mn-ea"/>
                          <a:cs typeface="+mn-cs"/>
                        </a:rPr>
                        <a:t>InAuth b) add device id to a whitelist/blacklist data store</a:t>
                      </a:r>
                      <a:r>
                        <a:rPr lang="en-US" sz="1200" kern="1200" dirty="0" smtClean="0">
                          <a:solidFill>
                            <a:schemeClr val="tx1"/>
                          </a:solidFill>
                          <a:effectLst/>
                          <a:latin typeface="+mn-lt"/>
                          <a:ea typeface="+mn-ea"/>
                          <a:cs typeface="+mn-cs"/>
                        </a:rPr>
                        <a:t>;  Fraud group to leverage the data to track fraud cases;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 </a:t>
                      </a:r>
                      <a:r>
                        <a:rPr lang="en-US" sz="1200" kern="1200" baseline="0" dirty="0" smtClean="0">
                          <a:solidFill>
                            <a:schemeClr val="tx1"/>
                          </a:solidFill>
                          <a:effectLst/>
                          <a:latin typeface="+mn-lt"/>
                          <a:ea typeface="+mn-ea"/>
                          <a:cs typeface="+mn-cs"/>
                        </a:rPr>
                        <a:t>degraded authentication mode when InAuth is down using OS device ID (software level, not hardware) in mobile wallet,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Each microservice has its own data store</a:t>
                      </a:r>
                      <a:r>
                        <a:rPr lang="en-US" sz="1200" baseline="0" dirty="0" smtClean="0"/>
                        <a:t> and is storing the keys of data that may exist in other services;</a:t>
                      </a:r>
                    </a:p>
                    <a:p>
                      <a:endParaRPr lang="en-US" sz="1200" dirty="0" smtClean="0"/>
                    </a:p>
                    <a:p>
                      <a:r>
                        <a:rPr lang="en-US" sz="1200" dirty="0" smtClean="0"/>
                        <a:t>Any limit to number of operations</a:t>
                      </a:r>
                      <a:r>
                        <a:rPr lang="en-US" sz="1200" baseline="0" dirty="0" smtClean="0"/>
                        <a:t> in a microservice?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Use Cases</a:t>
            </a:r>
            <a:endParaRPr lang="en-US" sz="1000" dirty="0">
              <a:solidFill>
                <a:schemeClr val="bg1"/>
              </a:solidFill>
            </a:endParaRPr>
          </a:p>
        </p:txBody>
      </p:sp>
    </p:spTree>
    <p:extLst>
      <p:ext uri="{BB962C8B-B14F-4D97-AF65-F5344CB8AC3E}">
        <p14:creationId xmlns:p14="http://schemas.microsoft.com/office/powerpoint/2010/main" val="255662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How to break apart a monolithic application</a:t>
            </a:r>
            <a:r>
              <a:rPr lang="en-US" dirty="0"/>
              <a:t/>
            </a:r>
            <a:br>
              <a:rPr lang="en-US" dirty="0"/>
            </a:br>
            <a:endParaRPr lang="en-US" dirty="0"/>
          </a:p>
        </p:txBody>
      </p:sp>
      <p:sp>
        <p:nvSpPr>
          <p:cNvPr id="3" name="Content Placeholder 2"/>
          <p:cNvSpPr>
            <a:spLocks noGrp="1"/>
          </p:cNvSpPr>
          <p:nvPr>
            <p:ph idx="1"/>
          </p:nvPr>
        </p:nvSpPr>
        <p:spPr>
          <a:xfrm>
            <a:off x="304800" y="1058863"/>
            <a:ext cx="8534400" cy="5494337"/>
          </a:xfrm>
        </p:spPr>
        <p:txBody>
          <a:bodyPr/>
          <a:lstStyle/>
          <a:p>
            <a:r>
              <a:rPr lang="en-US" sz="1600" dirty="0" smtClean="0"/>
              <a:t>Divide a monolithic application into different </a:t>
            </a:r>
            <a:r>
              <a:rPr lang="en-US" sz="1600" dirty="0"/>
              <a:t>bounded </a:t>
            </a:r>
            <a:r>
              <a:rPr lang="en-US" sz="1600" dirty="0" smtClean="0"/>
              <a:t>contexts</a:t>
            </a:r>
          </a:p>
          <a:p>
            <a:pPr lvl="1"/>
            <a:r>
              <a:rPr lang="en-US" sz="1400" dirty="0"/>
              <a:t>S</a:t>
            </a:r>
            <a:r>
              <a:rPr lang="en-US" sz="1400" dirty="0" smtClean="0"/>
              <a:t>pecific sub-models </a:t>
            </a:r>
            <a:r>
              <a:rPr lang="en-US" sz="1400" dirty="0"/>
              <a:t>of a software </a:t>
            </a:r>
            <a:r>
              <a:rPr lang="en-US" sz="1400" dirty="0" smtClean="0"/>
              <a:t>application</a:t>
            </a:r>
          </a:p>
          <a:p>
            <a:r>
              <a:rPr lang="en-US" sz="1600" dirty="0" smtClean="0"/>
              <a:t>Some ways to identify </a:t>
            </a:r>
            <a:r>
              <a:rPr lang="en-US" sz="1600" dirty="0"/>
              <a:t>the different bounded contexts </a:t>
            </a:r>
            <a:r>
              <a:rPr lang="en-US" sz="1600" dirty="0" smtClean="0"/>
              <a:t>include</a:t>
            </a:r>
          </a:p>
          <a:p>
            <a:pPr lvl="1"/>
            <a:r>
              <a:rPr lang="en-US" sz="1400" dirty="0" smtClean="0"/>
              <a:t>When </a:t>
            </a:r>
            <a:r>
              <a:rPr lang="en-US" sz="1400" dirty="0"/>
              <a:t>the language in a model </a:t>
            </a:r>
            <a:r>
              <a:rPr lang="en-US" sz="1400" dirty="0" smtClean="0"/>
              <a:t>changes</a:t>
            </a:r>
          </a:p>
          <a:p>
            <a:pPr lvl="1"/>
            <a:r>
              <a:rPr lang="en-US" sz="1400" dirty="0"/>
              <a:t>I</a:t>
            </a:r>
            <a:r>
              <a:rPr lang="en-US" sz="1400" dirty="0" smtClean="0"/>
              <a:t>f it is becoming difficult to fit everything into a unified model</a:t>
            </a:r>
          </a:p>
          <a:p>
            <a:pPr lvl="1"/>
            <a:r>
              <a:rPr lang="en-US" sz="1400" dirty="0" smtClean="0"/>
              <a:t>Single Responsibility Principle (Robert C Martin)</a:t>
            </a:r>
          </a:p>
          <a:p>
            <a:pPr lvl="2"/>
            <a:r>
              <a:rPr lang="en-US" sz="1200" dirty="0"/>
              <a:t>gather together those things that change for the same reason, and separate those things that change for different </a:t>
            </a:r>
            <a:r>
              <a:rPr lang="en-US" sz="1200" dirty="0" smtClean="0"/>
              <a:t>reasons</a:t>
            </a:r>
            <a:endParaRPr lang="en-US" sz="1200" dirty="0"/>
          </a:p>
          <a:p>
            <a:r>
              <a:rPr lang="en-US" sz="1600" dirty="0" smtClean="0"/>
              <a:t>Be explicit </a:t>
            </a:r>
            <a:r>
              <a:rPr lang="en-US" sz="1600" dirty="0"/>
              <a:t>about the interrelationships between bounded contexts so the service can be built independently of other services. </a:t>
            </a:r>
          </a:p>
          <a:p>
            <a:r>
              <a:rPr lang="en-US" sz="1600" dirty="0" smtClean="0"/>
              <a:t>In the below example, the </a:t>
            </a:r>
            <a:r>
              <a:rPr lang="en-US" sz="1600" dirty="0"/>
              <a:t>language shifts from a Person responsible for a specific Territory to a Defect having a </a:t>
            </a:r>
            <a:r>
              <a:rPr lang="en-US" sz="1600" dirty="0" smtClean="0"/>
              <a:t>Ticket, indicating a different bounded context</a:t>
            </a:r>
            <a:endParaRPr lang="en-US" sz="1600" dirty="0"/>
          </a:p>
          <a:p>
            <a:pPr marL="0" indent="0">
              <a:buNone/>
            </a:pPr>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419600"/>
            <a:ext cx="3259064" cy="2017918"/>
          </a:xfrm>
          <a:prstGeom prst="rect">
            <a:avLst/>
          </a:prstGeom>
        </p:spPr>
      </p:pic>
      <p:sp>
        <p:nvSpPr>
          <p:cNvPr id="5" name="TextBox 4"/>
          <p:cNvSpPr txBox="1"/>
          <p:nvPr/>
        </p:nvSpPr>
        <p:spPr>
          <a:xfrm>
            <a:off x="1447800" y="6443246"/>
            <a:ext cx="2667000" cy="338554"/>
          </a:xfrm>
          <a:prstGeom prst="rect">
            <a:avLst/>
          </a:prstGeom>
          <a:noFill/>
        </p:spPr>
        <p:txBody>
          <a:bodyPr wrap="square" rtlCol="0">
            <a:spAutoFit/>
          </a:bodyPr>
          <a:lstStyle/>
          <a:p>
            <a:pPr algn="ctr"/>
            <a:r>
              <a:rPr lang="en-US" sz="800" b="0" dirty="0"/>
              <a:t>http://martinfowler.com/bliki/BoundedContext.html</a:t>
            </a:r>
          </a:p>
          <a:p>
            <a:pPr algn="ctr"/>
            <a:endParaRPr lang="en-US" sz="800" b="0" dirty="0"/>
          </a:p>
        </p:txBody>
      </p:sp>
      <p:sp>
        <p:nvSpPr>
          <p:cNvPr id="7"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Use Cases</a:t>
            </a:r>
            <a:endParaRPr lang="en-US" sz="1000" dirty="0">
              <a:solidFill>
                <a:schemeClr val="bg1"/>
              </a:solidFill>
            </a:endParaRPr>
          </a:p>
        </p:txBody>
      </p:sp>
    </p:spTree>
    <p:extLst>
      <p:ext uri="{BB962C8B-B14F-4D97-AF65-F5344CB8AC3E}">
        <p14:creationId xmlns:p14="http://schemas.microsoft.com/office/powerpoint/2010/main" val="185194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304800" y="762000"/>
            <a:ext cx="8534400" cy="5410200"/>
          </a:xfrm>
        </p:spPr>
        <p:txBody>
          <a:bodyPr/>
          <a:lstStyle/>
          <a:p>
            <a:r>
              <a:rPr lang="en-US" sz="1400" dirty="0" smtClean="0"/>
              <a:t>Microservices is a new architecture style that provides various benefits over a </a:t>
            </a:r>
            <a:r>
              <a:rPr lang="en-US" sz="1400" dirty="0"/>
              <a:t>traditional monolithic style </a:t>
            </a:r>
            <a:r>
              <a:rPr lang="en-US" sz="1400" dirty="0" smtClean="0"/>
              <a:t>architecture</a:t>
            </a:r>
            <a:endParaRPr lang="en-US" sz="1400" dirty="0"/>
          </a:p>
          <a:p>
            <a:pPr lvl="1"/>
            <a:r>
              <a:rPr lang="en-US" sz="1200" dirty="0" smtClean="0"/>
              <a:t>Easier </a:t>
            </a:r>
            <a:r>
              <a:rPr lang="en-US" sz="1200" dirty="0"/>
              <a:t>to understand and develop </a:t>
            </a:r>
            <a:endParaRPr lang="en-US" sz="1200" dirty="0" smtClean="0"/>
          </a:p>
          <a:p>
            <a:pPr lvl="2"/>
            <a:r>
              <a:rPr lang="en-US" sz="1100" dirty="0" smtClean="0"/>
              <a:t>smaller</a:t>
            </a:r>
            <a:r>
              <a:rPr lang="en-US" sz="1100" b="0" dirty="0"/>
              <a:t>, simpler </a:t>
            </a:r>
            <a:r>
              <a:rPr lang="en-US" sz="1100" dirty="0" smtClean="0"/>
              <a:t>services</a:t>
            </a:r>
            <a:endParaRPr lang="en-US" sz="1100" b="0" dirty="0"/>
          </a:p>
          <a:p>
            <a:pPr lvl="1"/>
            <a:r>
              <a:rPr lang="en-US" sz="1200" dirty="0"/>
              <a:t>Faster to build and </a:t>
            </a:r>
            <a:r>
              <a:rPr lang="en-US" sz="1200" dirty="0" smtClean="0"/>
              <a:t>deploy </a:t>
            </a:r>
          </a:p>
          <a:p>
            <a:pPr lvl="2"/>
            <a:r>
              <a:rPr lang="en-US" sz="1100" dirty="0" smtClean="0"/>
              <a:t>self contained independent services</a:t>
            </a:r>
          </a:p>
          <a:p>
            <a:pPr lvl="2"/>
            <a:r>
              <a:rPr lang="en-US" sz="1100" dirty="0" smtClean="0"/>
              <a:t>l</a:t>
            </a:r>
            <a:r>
              <a:rPr lang="en-US" sz="1100" b="0" dirty="0" smtClean="0"/>
              <a:t>ess </a:t>
            </a:r>
            <a:r>
              <a:rPr lang="en-US" sz="1100" b="0" dirty="0"/>
              <a:t>dependency management and regression </a:t>
            </a:r>
            <a:r>
              <a:rPr lang="en-US" sz="1100" b="0" dirty="0" smtClean="0"/>
              <a:t>testing</a:t>
            </a:r>
          </a:p>
          <a:p>
            <a:pPr lvl="1"/>
            <a:r>
              <a:rPr lang="en-US" sz="1200" dirty="0" smtClean="0"/>
              <a:t>Easier to scale</a:t>
            </a:r>
          </a:p>
          <a:p>
            <a:pPr lvl="2"/>
            <a:r>
              <a:rPr lang="en-US" sz="1100" dirty="0" smtClean="0"/>
              <a:t>Used as a solution by multiple </a:t>
            </a:r>
            <a:r>
              <a:rPr lang="en-US" sz="1100" dirty="0"/>
              <a:t>cloud friendly companies </a:t>
            </a:r>
            <a:r>
              <a:rPr lang="en-US" sz="1100" dirty="0" smtClean="0"/>
              <a:t>to </a:t>
            </a:r>
            <a:r>
              <a:rPr lang="en-US" sz="1100" dirty="0"/>
              <a:t>take advantage of cloud capabilities and become more resilient</a:t>
            </a:r>
            <a:r>
              <a:rPr lang="en-US" sz="1100" dirty="0" smtClean="0"/>
              <a:t>.</a:t>
            </a:r>
          </a:p>
          <a:p>
            <a:pPr lvl="1"/>
            <a:endParaRPr lang="en-US" sz="1200" dirty="0"/>
          </a:p>
          <a:p>
            <a:r>
              <a:rPr lang="en-US" sz="1400" dirty="0" smtClean="0"/>
              <a:t>With those benefits come challenges that need to be addressed</a:t>
            </a:r>
          </a:p>
          <a:p>
            <a:pPr lvl="1"/>
            <a:r>
              <a:rPr lang="en-US" sz="1200" dirty="0" smtClean="0"/>
              <a:t>Increased complexity due to being highly distributed and more components</a:t>
            </a:r>
          </a:p>
          <a:p>
            <a:pPr lvl="1"/>
            <a:r>
              <a:rPr lang="en-US" sz="1200" dirty="0" smtClean="0"/>
              <a:t>Careful </a:t>
            </a:r>
            <a:r>
              <a:rPr lang="en-US" sz="1200" dirty="0"/>
              <a:t>coordination </a:t>
            </a:r>
            <a:r>
              <a:rPr lang="en-US" sz="1200" dirty="0" smtClean="0"/>
              <a:t>is needed for features </a:t>
            </a:r>
            <a:r>
              <a:rPr lang="en-US" sz="1200" dirty="0"/>
              <a:t>that span multiple </a:t>
            </a:r>
            <a:r>
              <a:rPr lang="en-US" sz="1200" dirty="0" smtClean="0"/>
              <a:t>services</a:t>
            </a:r>
            <a:endParaRPr lang="en-US" sz="1200" dirty="0"/>
          </a:p>
          <a:p>
            <a:pPr lvl="1"/>
            <a:endParaRPr lang="en-US" sz="1200" dirty="0" smtClean="0"/>
          </a:p>
          <a:p>
            <a:r>
              <a:rPr lang="en-US" sz="1400" dirty="0" smtClean="0"/>
              <a:t>As Capital One adopts the new microservices architectural style, teams will need guidance for when and when not to use them, how to build them, and the implications to consider</a:t>
            </a:r>
          </a:p>
          <a:p>
            <a:endParaRPr lang="en-US" sz="1400" dirty="0" smtClean="0"/>
          </a:p>
          <a:p>
            <a:r>
              <a:rPr lang="en-US" sz="1400" dirty="0" smtClean="0"/>
              <a:t>This </a:t>
            </a:r>
            <a:r>
              <a:rPr lang="en-US" sz="1400" dirty="0" smtClean="0">
                <a:hlinkClick r:id="rId2"/>
              </a:rPr>
              <a:t>Microservices Reference Architecture </a:t>
            </a:r>
            <a:r>
              <a:rPr lang="en-US" sz="1400" dirty="0" smtClean="0"/>
              <a:t>will provide high level guidance</a:t>
            </a:r>
          </a:p>
          <a:p>
            <a:pPr lvl="1"/>
            <a:r>
              <a:rPr lang="en-US" sz="1200" dirty="0" smtClean="0"/>
              <a:t>Capability reference and component views, use cases, fit for purpose model, and patterns</a:t>
            </a:r>
          </a:p>
          <a:p>
            <a:pPr marL="225425" lvl="1" indent="0">
              <a:buNone/>
            </a:pPr>
            <a:endParaRPr lang="en-US" sz="1200" dirty="0" smtClean="0"/>
          </a:p>
          <a:p>
            <a:r>
              <a:rPr lang="en-US" sz="1400" dirty="0" smtClean="0"/>
              <a:t>Next Steps</a:t>
            </a:r>
          </a:p>
          <a:p>
            <a:pPr lvl="1"/>
            <a:r>
              <a:rPr lang="en-US" sz="1200" dirty="0" smtClean="0"/>
              <a:t>A Microservices </a:t>
            </a:r>
            <a:r>
              <a:rPr lang="en-US" sz="1200" i="1" u="sng" dirty="0" smtClean="0"/>
              <a:t>Architecture</a:t>
            </a:r>
            <a:r>
              <a:rPr lang="en-US" sz="1200" dirty="0" smtClean="0"/>
              <a:t> will provide the next level down of detail such as deployment views (e.g. hosting, containers), Security, Dev Ops, Governance, Resiliency, NFRs</a:t>
            </a:r>
          </a:p>
        </p:txBody>
      </p:sp>
    </p:spTree>
    <p:extLst>
      <p:ext uri="{BB962C8B-B14F-4D97-AF65-F5344CB8AC3E}">
        <p14:creationId xmlns:p14="http://schemas.microsoft.com/office/powerpoint/2010/main" val="1933638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762000"/>
          </a:xfrm>
        </p:spPr>
        <p:txBody>
          <a:bodyPr/>
          <a:lstStyle/>
          <a:p>
            <a:r>
              <a:rPr lang="en-US" dirty="0" smtClean="0"/>
              <a:t>Use Case – ECR</a:t>
            </a:r>
            <a:r>
              <a:rPr lang="en-US" dirty="0"/>
              <a:t> </a:t>
            </a:r>
            <a:r>
              <a:rPr lang="en-US" dirty="0" smtClean="0"/>
              <a:t>event </a:t>
            </a:r>
            <a:r>
              <a:rPr lang="en-US" dirty="0"/>
              <a:t>bus w/ </a:t>
            </a:r>
            <a:r>
              <a:rPr lang="en-US" dirty="0" smtClean="0"/>
              <a:t>Event Driven Architecture </a:t>
            </a:r>
            <a:br>
              <a:rPr lang="en-US" dirty="0" smtClean="0"/>
            </a:br>
            <a:r>
              <a:rPr lang="en-US" sz="1800" dirty="0" smtClean="0"/>
              <a:t>Coordination/Choreography</a:t>
            </a:r>
            <a:endParaRPr lang="en-US" sz="1800" dirty="0"/>
          </a:p>
        </p:txBody>
      </p:sp>
      <p:sp>
        <p:nvSpPr>
          <p:cNvPr id="3" name="Content Placeholder 2"/>
          <p:cNvSpPr>
            <a:spLocks noGrp="1"/>
          </p:cNvSpPr>
          <p:nvPr>
            <p:ph idx="1"/>
          </p:nvPr>
        </p:nvSpPr>
        <p:spPr/>
        <p:txBody>
          <a:bodyPr/>
          <a:lstStyle/>
          <a:p>
            <a:pPr marL="0" indent="0">
              <a:buNone/>
            </a:pPr>
            <a:r>
              <a:rPr lang="en-US" dirty="0" smtClean="0"/>
              <a:t>Fit for purpose: </a:t>
            </a:r>
          </a:p>
          <a:p>
            <a:pPr fontAlgn="t"/>
            <a:r>
              <a:rPr lang="en-US" dirty="0"/>
              <a:t>Change is frequent; Agility / Speed to Market is </a:t>
            </a:r>
            <a:r>
              <a:rPr lang="en-US" dirty="0" smtClean="0"/>
              <a:t>critical</a:t>
            </a:r>
          </a:p>
          <a:p>
            <a:pPr lvl="1" fontAlgn="t"/>
            <a:r>
              <a:rPr lang="en-US" i="1" dirty="0" smtClean="0"/>
              <a:t>Because the services are independent, each can be modified as frequently as needed</a:t>
            </a:r>
            <a:endParaRPr lang="en-US" b="0" i="1" dirty="0" smtClean="0"/>
          </a:p>
          <a:p>
            <a:pPr fontAlgn="t"/>
            <a:r>
              <a:rPr lang="en-US" dirty="0" smtClean="0"/>
              <a:t>Highly scalable with option to deploy in the cloud </a:t>
            </a:r>
            <a:r>
              <a:rPr lang="en-US" b="0" dirty="0" smtClean="0"/>
              <a:t>– </a:t>
            </a:r>
          </a:p>
          <a:p>
            <a:pPr lvl="1" fontAlgn="t"/>
            <a:r>
              <a:rPr lang="en-US" b="0" dirty="0" smtClean="0"/>
              <a:t>Solution is deployed in AWS</a:t>
            </a:r>
            <a:endParaRPr lang="en-US" b="0" dirty="0"/>
          </a:p>
          <a:p>
            <a:pPr fontAlgn="t"/>
            <a:r>
              <a:rPr lang="en-US" dirty="0"/>
              <a:t>Components of the architecture can be broken into smaller </a:t>
            </a:r>
            <a:r>
              <a:rPr lang="en-US" dirty="0" smtClean="0"/>
              <a:t>services </a:t>
            </a:r>
            <a:r>
              <a:rPr lang="en-US" b="0" dirty="0" smtClean="0"/>
              <a:t>– </a:t>
            </a:r>
          </a:p>
          <a:p>
            <a:pPr lvl="1" fontAlgn="t"/>
            <a:r>
              <a:rPr lang="en-US" b="0" i="1" dirty="0" smtClean="0"/>
              <a:t>ECR Monolith broken into DDD Aggregates – Customer, Account, Digital Profile</a:t>
            </a:r>
            <a:endParaRPr lang="en-US" b="0" i="1" dirty="0"/>
          </a:p>
          <a:p>
            <a:pPr fontAlgn="t"/>
            <a:r>
              <a:rPr lang="en-US" dirty="0"/>
              <a:t>A service can be changed and it can be deployed by itself without changing anything </a:t>
            </a:r>
            <a:r>
              <a:rPr lang="en-US" dirty="0" smtClean="0"/>
              <a:t>else</a:t>
            </a:r>
          </a:p>
          <a:p>
            <a:pPr lvl="1" fontAlgn="t"/>
            <a:r>
              <a:rPr lang="en-US" i="1" dirty="0" smtClean="0"/>
              <a:t>Aggregate Customer, Accounts and Digital Profile</a:t>
            </a:r>
            <a:endParaRPr lang="en-US" b="0" i="1" dirty="0"/>
          </a:p>
          <a:p>
            <a:pPr fontAlgn="t"/>
            <a:r>
              <a:rPr lang="en-US" dirty="0"/>
              <a:t>Overall application complexity can be managed effectively </a:t>
            </a:r>
          </a:p>
          <a:p>
            <a:pPr fontAlgn="t"/>
            <a:r>
              <a:rPr lang="en-US" dirty="0"/>
              <a:t>The desired level of data consistency and latency can be </a:t>
            </a:r>
            <a:r>
              <a:rPr lang="en-US" dirty="0" smtClean="0"/>
              <a:t>achieved</a:t>
            </a:r>
          </a:p>
          <a:p>
            <a:pPr lvl="1" fontAlgn="t"/>
            <a:r>
              <a:rPr lang="en-US" i="1" dirty="0" smtClean="0"/>
              <a:t>Data is eventually consistent through Events</a:t>
            </a:r>
            <a:endParaRPr lang="en-US" b="0" i="1" dirty="0"/>
          </a:p>
          <a:p>
            <a:pPr fontAlgn="t"/>
            <a:r>
              <a:rPr lang="en-US" dirty="0" smtClean="0"/>
              <a:t>Services </a:t>
            </a:r>
            <a:r>
              <a:rPr lang="en-US" dirty="0"/>
              <a:t>are </a:t>
            </a:r>
            <a:r>
              <a:rPr lang="en-US" dirty="0" smtClean="0"/>
              <a:t>stateless</a:t>
            </a:r>
          </a:p>
          <a:p>
            <a:pPr lvl="1" fontAlgn="t"/>
            <a:r>
              <a:rPr lang="en-US" i="1" dirty="0" smtClean="0"/>
              <a:t>Each Microservice produced is stateless and can be autoscaled as needed</a:t>
            </a:r>
            <a:endParaRPr lang="en-US" b="0" i="1" dirty="0" smtClean="0"/>
          </a:p>
          <a:p>
            <a:pPr marL="0" indent="0">
              <a:buNone/>
            </a:pPr>
            <a:endParaRPr lang="en-US" dirty="0"/>
          </a:p>
        </p:txBody>
      </p:sp>
      <p:sp>
        <p:nvSpPr>
          <p:cNvPr id="4"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Use Cases</a:t>
            </a:r>
            <a:endParaRPr lang="en-US" sz="1000" dirty="0">
              <a:solidFill>
                <a:schemeClr val="bg1"/>
              </a:solidFill>
            </a:endParaRPr>
          </a:p>
        </p:txBody>
      </p:sp>
    </p:spTree>
    <p:extLst>
      <p:ext uri="{BB962C8B-B14F-4D97-AF65-F5344CB8AC3E}">
        <p14:creationId xmlns:p14="http://schemas.microsoft.com/office/powerpoint/2010/main" val="3381461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76200"/>
            <a:ext cx="8385014" cy="703263"/>
          </a:xfrm>
        </p:spPr>
        <p:txBody>
          <a:bodyPr/>
          <a:lstStyle/>
          <a:p>
            <a:r>
              <a:rPr lang="en-US" sz="1800" dirty="0" smtClean="0"/>
              <a:t>For a POC, Enterprise Customer Registry (ECR) application, applied </a:t>
            </a:r>
            <a:br>
              <a:rPr lang="en-US" sz="1800" dirty="0" smtClean="0"/>
            </a:br>
            <a:r>
              <a:rPr lang="en-US" sz="1800" dirty="0" smtClean="0"/>
              <a:t>DDD principles, identified aggregates and developed microservices</a:t>
            </a:r>
            <a:endParaRPr lang="en-US" sz="1800" dirty="0"/>
          </a:p>
        </p:txBody>
      </p:sp>
      <p:grpSp>
        <p:nvGrpSpPr>
          <p:cNvPr id="22" name="Group 21"/>
          <p:cNvGrpSpPr/>
          <p:nvPr/>
        </p:nvGrpSpPr>
        <p:grpSpPr>
          <a:xfrm>
            <a:off x="1358900" y="2679700"/>
            <a:ext cx="1676400" cy="1358900"/>
            <a:chOff x="3657600" y="1181100"/>
            <a:chExt cx="1498600" cy="1358900"/>
          </a:xfrm>
        </p:grpSpPr>
        <p:sp>
          <p:nvSpPr>
            <p:cNvPr id="7" name="Rectangle 6"/>
            <p:cNvSpPr/>
            <p:nvPr/>
          </p:nvSpPr>
          <p:spPr bwMode="auto">
            <a:xfrm>
              <a:off x="3657600" y="1181100"/>
              <a:ext cx="1498600" cy="2159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a:t>Customer</a:t>
              </a:r>
              <a:endParaRPr kumimoji="0" lang="en-US" sz="1400" i="0" u="none" strike="noStrike" cap="none" normalizeH="0" baseline="0" dirty="0" smtClean="0">
                <a:ln>
                  <a:noFill/>
                </a:ln>
                <a:solidFill>
                  <a:schemeClr val="tx1"/>
                </a:solidFill>
                <a:effectLst/>
              </a:endParaRPr>
            </a:p>
          </p:txBody>
        </p:sp>
        <p:sp>
          <p:nvSpPr>
            <p:cNvPr id="8" name="Rectangle 7"/>
            <p:cNvSpPr/>
            <p:nvPr/>
          </p:nvSpPr>
          <p:spPr bwMode="auto">
            <a:xfrm>
              <a:off x="3657600" y="1397000"/>
              <a:ext cx="1498600" cy="11430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000" dirty="0"/>
                <a:t>enterpriseCustomerId</a:t>
              </a:r>
            </a:p>
            <a:p>
              <a:pPr algn="l"/>
              <a:r>
                <a:rPr lang="en-US" sz="1000" dirty="0"/>
                <a:t>firstName</a:t>
              </a:r>
            </a:p>
            <a:p>
              <a:pPr algn="l"/>
              <a:r>
                <a:rPr lang="en-US" sz="1000" dirty="0"/>
                <a:t>lastName</a:t>
              </a:r>
            </a:p>
            <a:p>
              <a:pPr algn="l"/>
              <a:r>
                <a:rPr lang="en-US" sz="1000" dirty="0"/>
                <a:t>dateOfBirth</a:t>
              </a:r>
            </a:p>
            <a:p>
              <a:pPr algn="l"/>
              <a:r>
                <a:rPr lang="en-US" sz="1000" dirty="0"/>
                <a:t>SSN</a:t>
              </a:r>
            </a:p>
          </p:txBody>
        </p:sp>
      </p:grpSp>
      <p:grpSp>
        <p:nvGrpSpPr>
          <p:cNvPr id="24" name="Group 23"/>
          <p:cNvGrpSpPr/>
          <p:nvPr/>
        </p:nvGrpSpPr>
        <p:grpSpPr>
          <a:xfrm>
            <a:off x="393700" y="4406900"/>
            <a:ext cx="1498600" cy="1625600"/>
            <a:chOff x="2032000" y="3022600"/>
            <a:chExt cx="1498600" cy="1625600"/>
          </a:xfrm>
        </p:grpSpPr>
        <p:sp>
          <p:nvSpPr>
            <p:cNvPr id="11" name="Rectangle 10"/>
            <p:cNvSpPr/>
            <p:nvPr/>
          </p:nvSpPr>
          <p:spPr bwMode="auto">
            <a:xfrm>
              <a:off x="2032000" y="3022600"/>
              <a:ext cx="1498600" cy="2159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smtClean="0"/>
                <a:t>Account</a:t>
              </a:r>
              <a:endParaRPr kumimoji="0" lang="en-US" sz="1400" b="1"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2032000" y="3238500"/>
              <a:ext cx="1498600" cy="14097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000" dirty="0"/>
                <a:t>accountId</a:t>
              </a:r>
            </a:p>
            <a:p>
              <a:pPr algn="l"/>
              <a:r>
                <a:rPr lang="en-US" sz="1000" dirty="0"/>
                <a:t>sorAccountId</a:t>
              </a:r>
            </a:p>
            <a:p>
              <a:pPr algn="l"/>
              <a:r>
                <a:rPr lang="en-US" sz="1000" dirty="0"/>
                <a:t>sorCustomerId</a:t>
              </a:r>
            </a:p>
            <a:p>
              <a:pPr algn="l"/>
              <a:r>
                <a:rPr lang="en-US" sz="1000" dirty="0"/>
                <a:t>sorId</a:t>
              </a:r>
            </a:p>
            <a:p>
              <a:pPr algn="l"/>
              <a:r>
                <a:rPr lang="en-US" sz="1000" dirty="0"/>
                <a:t>s</a:t>
              </a:r>
              <a:r>
                <a:rPr lang="en-US" sz="1000" dirty="0" smtClean="0"/>
                <a:t>tatus</a:t>
              </a:r>
              <a:endParaRPr lang="en-US" sz="1000" dirty="0"/>
            </a:p>
            <a:p>
              <a:pPr algn="l"/>
              <a:r>
                <a:rPr lang="en-US" sz="1000" dirty="0"/>
                <a:t>preferences</a:t>
              </a:r>
            </a:p>
          </p:txBody>
        </p:sp>
      </p:grpSp>
      <p:grpSp>
        <p:nvGrpSpPr>
          <p:cNvPr id="23" name="Group 22"/>
          <p:cNvGrpSpPr/>
          <p:nvPr/>
        </p:nvGrpSpPr>
        <p:grpSpPr>
          <a:xfrm>
            <a:off x="2273300" y="4406900"/>
            <a:ext cx="1498600" cy="1625600"/>
            <a:chOff x="5295900" y="3048000"/>
            <a:chExt cx="1498600" cy="1625600"/>
          </a:xfrm>
        </p:grpSpPr>
        <p:sp>
          <p:nvSpPr>
            <p:cNvPr id="13" name="Rectangle 12"/>
            <p:cNvSpPr/>
            <p:nvPr/>
          </p:nvSpPr>
          <p:spPr bwMode="auto">
            <a:xfrm>
              <a:off x="5295900" y="3048000"/>
              <a:ext cx="1498600" cy="2159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smtClean="0"/>
                <a:t>DigitalProfile</a:t>
              </a:r>
              <a:endParaRPr kumimoji="0" lang="en-US" sz="14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5295900" y="3263900"/>
              <a:ext cx="1498600" cy="1409700"/>
            </a:xfrm>
            <a:prstGeom prst="rect">
              <a:avLst/>
            </a:prstGeom>
            <a:noFill/>
            <a:ln w="1905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a:r>
                <a:rPr lang="en-US" sz="1000" dirty="0" smtClean="0"/>
                <a:t>digitalProfileId</a:t>
              </a:r>
              <a:endParaRPr lang="en-US" sz="1000" dirty="0"/>
            </a:p>
            <a:p>
              <a:pPr algn="l"/>
              <a:r>
                <a:rPr lang="en-US" sz="1000" dirty="0"/>
                <a:t>digitalProfileName</a:t>
              </a:r>
            </a:p>
            <a:p>
              <a:pPr algn="l"/>
              <a:r>
                <a:rPr lang="en-US" sz="1000" dirty="0"/>
                <a:t>issoId</a:t>
              </a:r>
            </a:p>
            <a:p>
              <a:pPr algn="l"/>
              <a:r>
                <a:rPr lang="en-US" sz="1000" dirty="0"/>
                <a:t>s</a:t>
              </a:r>
              <a:r>
                <a:rPr lang="en-US" sz="1000" dirty="0" smtClean="0"/>
                <a:t>tatus</a:t>
              </a:r>
            </a:p>
            <a:p>
              <a:pPr algn="l"/>
              <a:r>
                <a:rPr kumimoji="0" lang="en-US" sz="1000" b="1" i="0" u="none" strike="noStrike" cap="none" normalizeH="0" baseline="0" dirty="0" smtClean="0">
                  <a:ln>
                    <a:noFill/>
                  </a:ln>
                  <a:solidFill>
                    <a:schemeClr val="tx1"/>
                  </a:solidFill>
                  <a:effectLst/>
                </a:rPr>
                <a:t>preferences</a:t>
              </a:r>
            </a:p>
          </p:txBody>
        </p:sp>
      </p:grpSp>
      <p:cxnSp>
        <p:nvCxnSpPr>
          <p:cNvPr id="16" name="Straight Arrow Connector 15"/>
          <p:cNvCxnSpPr>
            <a:stCxn id="8" idx="2"/>
            <a:endCxn id="11" idx="0"/>
          </p:cNvCxnSpPr>
          <p:nvPr/>
        </p:nvCxnSpPr>
        <p:spPr bwMode="auto">
          <a:xfrm flipH="1">
            <a:off x="1143000" y="4038600"/>
            <a:ext cx="1054100" cy="368300"/>
          </a:xfrm>
          <a:prstGeom prst="straightConnector1">
            <a:avLst/>
          </a:prstGeom>
          <a:noFill/>
          <a:ln w="19050" cap="flat" cmpd="sng" algn="ctr">
            <a:solidFill>
              <a:srgbClr val="00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8" idx="2"/>
            <a:endCxn id="13" idx="0"/>
          </p:cNvCxnSpPr>
          <p:nvPr/>
        </p:nvCxnSpPr>
        <p:spPr bwMode="auto">
          <a:xfrm>
            <a:off x="2197100" y="4038600"/>
            <a:ext cx="825500" cy="368300"/>
          </a:xfrm>
          <a:prstGeom prst="straightConnector1">
            <a:avLst/>
          </a:prstGeom>
          <a:noFill/>
          <a:ln w="19050" cap="flat" cmpd="sng" algn="ctr">
            <a:solidFill>
              <a:srgbClr val="00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14" idx="1"/>
            <a:endCxn id="12" idx="3"/>
          </p:cNvCxnSpPr>
          <p:nvPr/>
        </p:nvCxnSpPr>
        <p:spPr bwMode="auto">
          <a:xfrm flipH="1">
            <a:off x="1892300" y="5327650"/>
            <a:ext cx="381000" cy="0"/>
          </a:xfrm>
          <a:prstGeom prst="straightConnector1">
            <a:avLst/>
          </a:prstGeom>
          <a:noFill/>
          <a:ln w="19050" cap="flat" cmpd="sng" algn="ctr">
            <a:solidFill>
              <a:srgbClr val="0000FF"/>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a:off x="355600" y="1371600"/>
            <a:ext cx="38100" cy="1333500"/>
          </a:xfrm>
          <a:prstGeom prst="straightConnector1">
            <a:avLst/>
          </a:prstGeom>
          <a:noFill/>
          <a:ln w="28575" cap="flat" cmpd="sng" algn="ctr">
            <a:solidFill>
              <a:srgbClr val="00AB3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279400" y="1079500"/>
            <a:ext cx="2603500" cy="307777"/>
          </a:xfrm>
          <a:prstGeom prst="rect">
            <a:avLst/>
          </a:prstGeom>
          <a:solidFill>
            <a:srgbClr val="00AB39"/>
          </a:solidFill>
          <a:ln>
            <a:solidFill>
              <a:srgbClr val="00AB39"/>
            </a:solidFill>
          </a:ln>
        </p:spPr>
        <p:txBody>
          <a:bodyPr wrap="square" rtlCol="0">
            <a:spAutoFit/>
          </a:bodyPr>
          <a:lstStyle/>
          <a:p>
            <a:r>
              <a:rPr lang="en-US" sz="1200" dirty="0" smtClean="0">
                <a:solidFill>
                  <a:schemeClr val="bg1"/>
                </a:solidFill>
              </a:rPr>
              <a:t>ECR is the </a:t>
            </a:r>
            <a:r>
              <a:rPr lang="en-US" sz="1200" dirty="0">
                <a:solidFill>
                  <a:schemeClr val="bg1"/>
                </a:solidFill>
              </a:rPr>
              <a:t>B</a:t>
            </a:r>
            <a:r>
              <a:rPr lang="en-US" sz="1200" dirty="0" smtClean="0">
                <a:solidFill>
                  <a:schemeClr val="bg1"/>
                </a:solidFill>
              </a:rPr>
              <a:t>ounded </a:t>
            </a:r>
            <a:r>
              <a:rPr lang="en-US" sz="1200" dirty="0">
                <a:solidFill>
                  <a:schemeClr val="bg1"/>
                </a:solidFill>
              </a:rPr>
              <a:t>C</a:t>
            </a:r>
            <a:r>
              <a:rPr lang="en-US" sz="1200" dirty="0" smtClean="0">
                <a:solidFill>
                  <a:schemeClr val="bg1"/>
                </a:solidFill>
              </a:rPr>
              <a:t>ontext</a:t>
            </a:r>
            <a:endParaRPr lang="en-US" sz="1200" dirty="0">
              <a:solidFill>
                <a:schemeClr val="bg1"/>
              </a:solidFill>
            </a:endParaRPr>
          </a:p>
        </p:txBody>
      </p:sp>
      <p:cxnSp>
        <p:nvCxnSpPr>
          <p:cNvPr id="31" name="Straight Arrow Connector 30"/>
          <p:cNvCxnSpPr/>
          <p:nvPr/>
        </p:nvCxnSpPr>
        <p:spPr bwMode="auto">
          <a:xfrm>
            <a:off x="635000" y="1778000"/>
            <a:ext cx="332126" cy="2556128"/>
          </a:xfrm>
          <a:prstGeom prst="straightConnector1">
            <a:avLst/>
          </a:prstGeom>
          <a:solidFill>
            <a:srgbClr val="3366FF"/>
          </a:solidFill>
          <a:ln w="19050" cmpd="sng">
            <a:solidFill>
              <a:srgbClr val="3366FF"/>
            </a:solidFill>
            <a:headEnd type="none"/>
            <a:tailEnd type="arrow"/>
          </a:ln>
          <a:extLst/>
        </p:spPr>
      </p:cxnSp>
      <p:sp>
        <p:nvSpPr>
          <p:cNvPr id="32" name="TextBox 31"/>
          <p:cNvSpPr txBox="1"/>
          <p:nvPr/>
        </p:nvSpPr>
        <p:spPr>
          <a:xfrm>
            <a:off x="457200" y="1549400"/>
            <a:ext cx="3683000" cy="307777"/>
          </a:xfrm>
          <a:prstGeom prst="rect">
            <a:avLst/>
          </a:prstGeom>
          <a:solidFill>
            <a:srgbClr val="3366FF"/>
          </a:solidFill>
          <a:ln>
            <a:solidFill>
              <a:srgbClr val="00AB39"/>
            </a:solidFill>
          </a:ln>
        </p:spPr>
        <p:txBody>
          <a:bodyPr wrap="square" rtlCol="0">
            <a:spAutoFit/>
          </a:bodyPr>
          <a:lstStyle/>
          <a:p>
            <a:r>
              <a:rPr lang="en-US" sz="1200" dirty="0" smtClean="0">
                <a:solidFill>
                  <a:schemeClr val="bg1"/>
                </a:solidFill>
              </a:rPr>
              <a:t>Domain Model within the ECR Bounded Context</a:t>
            </a:r>
            <a:endParaRPr lang="en-US" sz="1200" dirty="0">
              <a:solidFill>
                <a:schemeClr val="bg1"/>
              </a:solidFill>
            </a:endParaRPr>
          </a:p>
        </p:txBody>
      </p:sp>
      <p:sp>
        <p:nvSpPr>
          <p:cNvPr id="36" name="TextBox 35"/>
          <p:cNvSpPr txBox="1"/>
          <p:nvPr/>
        </p:nvSpPr>
        <p:spPr>
          <a:xfrm>
            <a:off x="762000" y="1981200"/>
            <a:ext cx="3492500" cy="492955"/>
          </a:xfrm>
          <a:prstGeom prst="rect">
            <a:avLst/>
          </a:prstGeom>
          <a:noFill/>
          <a:ln>
            <a:solidFill>
              <a:srgbClr val="3366FF"/>
            </a:solidFill>
          </a:ln>
        </p:spPr>
        <p:txBody>
          <a:bodyPr wrap="square" rtlCol="0">
            <a:spAutoFit/>
          </a:bodyPr>
          <a:lstStyle/>
          <a:p>
            <a:r>
              <a:rPr lang="en-US" sz="1100" b="0" dirty="0" smtClean="0"/>
              <a:t>Customer, Account, DigitialProfile, Preferences are entity objects</a:t>
            </a:r>
            <a:endParaRPr lang="en-US" sz="1100" b="0" dirty="0"/>
          </a:p>
        </p:txBody>
      </p:sp>
      <p:sp>
        <p:nvSpPr>
          <p:cNvPr id="39" name="Rounded Rectangle 38"/>
          <p:cNvSpPr/>
          <p:nvPr/>
        </p:nvSpPr>
        <p:spPr bwMode="auto">
          <a:xfrm>
            <a:off x="266700" y="2552700"/>
            <a:ext cx="3695700" cy="3759200"/>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53" name="TextBox 52"/>
          <p:cNvSpPr txBox="1"/>
          <p:nvPr/>
        </p:nvSpPr>
        <p:spPr>
          <a:xfrm>
            <a:off x="1155700" y="4102100"/>
            <a:ext cx="304800" cy="343684"/>
          </a:xfrm>
          <a:prstGeom prst="rect">
            <a:avLst/>
          </a:prstGeom>
          <a:noFill/>
        </p:spPr>
        <p:txBody>
          <a:bodyPr wrap="square" rtlCol="0">
            <a:spAutoFit/>
          </a:bodyPr>
          <a:lstStyle/>
          <a:p>
            <a:r>
              <a:rPr lang="en-US" dirty="0" smtClean="0"/>
              <a:t>*</a:t>
            </a:r>
            <a:endParaRPr lang="en-US" dirty="0"/>
          </a:p>
        </p:txBody>
      </p:sp>
      <p:sp>
        <p:nvSpPr>
          <p:cNvPr id="54" name="TextBox 53"/>
          <p:cNvSpPr txBox="1"/>
          <p:nvPr/>
        </p:nvSpPr>
        <p:spPr>
          <a:xfrm>
            <a:off x="2882900" y="4152900"/>
            <a:ext cx="304800" cy="343684"/>
          </a:xfrm>
          <a:prstGeom prst="rect">
            <a:avLst/>
          </a:prstGeom>
          <a:noFill/>
        </p:spPr>
        <p:txBody>
          <a:bodyPr wrap="square" rtlCol="0">
            <a:spAutoFit/>
          </a:bodyPr>
          <a:lstStyle/>
          <a:p>
            <a:r>
              <a:rPr lang="en-US" dirty="0" smtClean="0"/>
              <a:t>*</a:t>
            </a:r>
            <a:endParaRPr lang="en-US" dirty="0"/>
          </a:p>
        </p:txBody>
      </p:sp>
      <p:sp>
        <p:nvSpPr>
          <p:cNvPr id="55" name="TextBox 54"/>
          <p:cNvSpPr txBox="1"/>
          <p:nvPr/>
        </p:nvSpPr>
        <p:spPr>
          <a:xfrm>
            <a:off x="1803400" y="5041900"/>
            <a:ext cx="304800" cy="343684"/>
          </a:xfrm>
          <a:prstGeom prst="rect">
            <a:avLst/>
          </a:prstGeom>
          <a:noFill/>
        </p:spPr>
        <p:txBody>
          <a:bodyPr wrap="square" rtlCol="0">
            <a:spAutoFit/>
          </a:bodyPr>
          <a:lstStyle/>
          <a:p>
            <a:r>
              <a:rPr lang="en-US" dirty="0" smtClean="0"/>
              <a:t>*</a:t>
            </a:r>
            <a:endParaRPr lang="en-US" dirty="0"/>
          </a:p>
        </p:txBody>
      </p:sp>
      <p:grpSp>
        <p:nvGrpSpPr>
          <p:cNvPr id="86" name="Group 85"/>
          <p:cNvGrpSpPr/>
          <p:nvPr/>
        </p:nvGrpSpPr>
        <p:grpSpPr>
          <a:xfrm>
            <a:off x="4615860" y="2832100"/>
            <a:ext cx="1422400" cy="2794000"/>
            <a:chOff x="4711700" y="2832100"/>
            <a:chExt cx="1422400" cy="2794000"/>
          </a:xfrm>
        </p:grpSpPr>
        <p:sp>
          <p:nvSpPr>
            <p:cNvPr id="57" name="Rectangle 56"/>
            <p:cNvSpPr/>
            <p:nvPr/>
          </p:nvSpPr>
          <p:spPr bwMode="auto">
            <a:xfrm>
              <a:off x="4711700" y="2832100"/>
              <a:ext cx="1422400" cy="292575"/>
            </a:xfrm>
            <a:prstGeom prst="rect">
              <a:avLst/>
            </a:prstGeom>
            <a:noFill/>
            <a:ln w="19050" cap="flat" cmpd="sng" algn="ctr">
              <a:solidFill>
                <a:srgbClr val="A1283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a:t>Customer</a:t>
              </a:r>
              <a:endParaRPr kumimoji="0" lang="en-US" sz="1400" i="0" u="none" strike="noStrike" cap="none" normalizeH="0" baseline="0" dirty="0" smtClean="0">
                <a:ln>
                  <a:noFill/>
                </a:ln>
                <a:solidFill>
                  <a:schemeClr val="tx1"/>
                </a:solidFill>
                <a:effectLst/>
              </a:endParaRPr>
            </a:p>
          </p:txBody>
        </p:sp>
        <p:sp>
          <p:nvSpPr>
            <p:cNvPr id="58" name="Rectangle 57"/>
            <p:cNvSpPr/>
            <p:nvPr/>
          </p:nvSpPr>
          <p:spPr bwMode="auto">
            <a:xfrm>
              <a:off x="4711700" y="3124675"/>
              <a:ext cx="1422400" cy="1548925"/>
            </a:xfrm>
            <a:prstGeom prst="rect">
              <a:avLst/>
            </a:prstGeom>
            <a:noFill/>
            <a:ln w="19050" cap="flat" cmpd="sng" algn="ctr">
              <a:solidFill>
                <a:srgbClr val="A1283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000" b="0" dirty="0"/>
                <a:t>enterpriseCustomerId</a:t>
              </a:r>
            </a:p>
            <a:p>
              <a:pPr algn="l"/>
              <a:r>
                <a:rPr lang="en-US" sz="1000" b="0" dirty="0"/>
                <a:t>firstName</a:t>
              </a:r>
            </a:p>
            <a:p>
              <a:pPr algn="l"/>
              <a:r>
                <a:rPr lang="en-US" sz="1000" b="0" dirty="0"/>
                <a:t>lastName</a:t>
              </a:r>
            </a:p>
            <a:p>
              <a:pPr algn="l"/>
              <a:r>
                <a:rPr lang="en-US" sz="1000" b="0" dirty="0"/>
                <a:t>dateOfBirth</a:t>
              </a:r>
            </a:p>
            <a:p>
              <a:pPr algn="l"/>
              <a:r>
                <a:rPr lang="en-US" sz="1000" b="0" dirty="0" smtClean="0"/>
                <a:t>SSN</a:t>
              </a:r>
            </a:p>
            <a:p>
              <a:pPr algn="l"/>
              <a:r>
                <a:rPr lang="en-US" sz="1000" dirty="0" smtClean="0"/>
                <a:t>accountRefId[]</a:t>
              </a:r>
            </a:p>
            <a:p>
              <a:pPr algn="l"/>
              <a:r>
                <a:rPr lang="en-US" sz="1000" dirty="0" smtClean="0"/>
                <a:t>digitialProfileRefId[]</a:t>
              </a:r>
              <a:endParaRPr lang="en-US" sz="1000" dirty="0"/>
            </a:p>
          </p:txBody>
        </p:sp>
        <p:sp>
          <p:nvSpPr>
            <p:cNvPr id="69" name="Can 68"/>
            <p:cNvSpPr/>
            <p:nvPr/>
          </p:nvSpPr>
          <p:spPr bwMode="auto">
            <a:xfrm>
              <a:off x="4851400" y="4991100"/>
              <a:ext cx="1143000" cy="635000"/>
            </a:xfrm>
            <a:prstGeom prst="can">
              <a:avLst/>
            </a:prstGeom>
            <a:noFill/>
            <a:ln w="19050" cap="flat" cmpd="sng" algn="ctr">
              <a:solidFill>
                <a:srgbClr val="A1283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0" dirty="0"/>
                <a:t>customerdb</a:t>
              </a:r>
            </a:p>
          </p:txBody>
        </p:sp>
        <p:cxnSp>
          <p:nvCxnSpPr>
            <p:cNvPr id="73" name="Straight Arrow Connector 72"/>
            <p:cNvCxnSpPr>
              <a:endCxn id="69" idx="1"/>
            </p:cNvCxnSpPr>
            <p:nvPr/>
          </p:nvCxnSpPr>
          <p:spPr bwMode="auto">
            <a:xfrm>
              <a:off x="5422900" y="4673600"/>
              <a:ext cx="0" cy="317500"/>
            </a:xfrm>
            <a:prstGeom prst="straightConnector1">
              <a:avLst/>
            </a:prstGeom>
            <a:noFill/>
            <a:ln w="9525" cap="flat" cmpd="sng" algn="ctr">
              <a:solidFill>
                <a:schemeClr val="tx1"/>
              </a:solidFill>
              <a:prstDash val="solid"/>
              <a:round/>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7" name="Group 86"/>
          <p:cNvGrpSpPr/>
          <p:nvPr/>
        </p:nvGrpSpPr>
        <p:grpSpPr>
          <a:xfrm>
            <a:off x="6141299" y="2819400"/>
            <a:ext cx="1430282" cy="2806700"/>
            <a:chOff x="6261100" y="2819400"/>
            <a:chExt cx="1333500" cy="2806700"/>
          </a:xfrm>
        </p:grpSpPr>
        <p:sp>
          <p:nvSpPr>
            <p:cNvPr id="60" name="Rectangle 59"/>
            <p:cNvSpPr/>
            <p:nvPr/>
          </p:nvSpPr>
          <p:spPr bwMode="auto">
            <a:xfrm>
              <a:off x="6261100" y="2819400"/>
              <a:ext cx="1333500" cy="304800"/>
            </a:xfrm>
            <a:prstGeom prst="rect">
              <a:avLst/>
            </a:prstGeom>
            <a:noFill/>
            <a:ln w="19050" cap="flat" cmpd="sng" algn="ctr">
              <a:solidFill>
                <a:srgbClr val="FFCE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smtClean="0"/>
                <a:t>Account</a:t>
              </a:r>
              <a:endParaRPr kumimoji="0" lang="en-US" sz="1400" i="0" u="none" strike="noStrike" cap="none" normalizeH="0" baseline="0" dirty="0" smtClean="0">
                <a:ln>
                  <a:noFill/>
                </a:ln>
                <a:solidFill>
                  <a:schemeClr val="tx1"/>
                </a:solidFill>
                <a:effectLst/>
              </a:endParaRPr>
            </a:p>
          </p:txBody>
        </p:sp>
        <p:sp>
          <p:nvSpPr>
            <p:cNvPr id="61" name="Rectangle 60"/>
            <p:cNvSpPr/>
            <p:nvPr/>
          </p:nvSpPr>
          <p:spPr bwMode="auto">
            <a:xfrm>
              <a:off x="6261100" y="3124200"/>
              <a:ext cx="1333500" cy="1612900"/>
            </a:xfrm>
            <a:prstGeom prst="rect">
              <a:avLst/>
            </a:prstGeom>
            <a:noFill/>
            <a:ln w="19050" cap="flat" cmpd="sng" algn="ctr">
              <a:solidFill>
                <a:srgbClr val="FFCE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000" b="0" dirty="0"/>
                <a:t>accountId</a:t>
              </a:r>
            </a:p>
            <a:p>
              <a:pPr algn="l"/>
              <a:r>
                <a:rPr lang="en-US" sz="1000" b="0" dirty="0"/>
                <a:t>sorAccountId</a:t>
              </a:r>
            </a:p>
            <a:p>
              <a:pPr algn="l"/>
              <a:r>
                <a:rPr lang="en-US" sz="1000" b="0" dirty="0"/>
                <a:t>sorCustomerId</a:t>
              </a:r>
            </a:p>
            <a:p>
              <a:pPr algn="l"/>
              <a:r>
                <a:rPr lang="en-US" sz="1000" b="0" dirty="0"/>
                <a:t>sorId</a:t>
              </a:r>
            </a:p>
            <a:p>
              <a:pPr algn="l"/>
              <a:r>
                <a:rPr lang="en-US" sz="1000" b="0" dirty="0"/>
                <a:t>s</a:t>
              </a:r>
              <a:r>
                <a:rPr lang="en-US" sz="1000" b="0" dirty="0" smtClean="0"/>
                <a:t>tatus</a:t>
              </a:r>
              <a:endParaRPr lang="en-US" sz="1000" b="0" dirty="0"/>
            </a:p>
            <a:p>
              <a:pPr algn="l"/>
              <a:r>
                <a:rPr lang="en-US" sz="1000" b="0" dirty="0" smtClean="0"/>
                <a:t>preferences</a:t>
              </a:r>
            </a:p>
            <a:p>
              <a:pPr algn="l"/>
              <a:r>
                <a:rPr lang="en-US" sz="1000" dirty="0" smtClean="0"/>
                <a:t>enterpriseCustRefId</a:t>
              </a:r>
              <a:endParaRPr lang="en-US" sz="1000" dirty="0"/>
            </a:p>
          </p:txBody>
        </p:sp>
        <p:sp>
          <p:nvSpPr>
            <p:cNvPr id="70" name="Can 69"/>
            <p:cNvSpPr/>
            <p:nvPr/>
          </p:nvSpPr>
          <p:spPr bwMode="auto">
            <a:xfrm>
              <a:off x="6356350" y="4991100"/>
              <a:ext cx="1143000" cy="635000"/>
            </a:xfrm>
            <a:prstGeom prst="can">
              <a:avLst/>
            </a:prstGeom>
            <a:noFill/>
            <a:ln w="19050" cap="flat" cmpd="sng" algn="ctr">
              <a:solidFill>
                <a:srgbClr val="FFCE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0" dirty="0"/>
                <a:t>accountdb</a:t>
              </a:r>
            </a:p>
          </p:txBody>
        </p:sp>
        <p:cxnSp>
          <p:nvCxnSpPr>
            <p:cNvPr id="74" name="Straight Arrow Connector 73"/>
            <p:cNvCxnSpPr>
              <a:endCxn id="70" idx="1"/>
            </p:cNvCxnSpPr>
            <p:nvPr/>
          </p:nvCxnSpPr>
          <p:spPr bwMode="auto">
            <a:xfrm>
              <a:off x="6927850" y="4737100"/>
              <a:ext cx="0" cy="254000"/>
            </a:xfrm>
            <a:prstGeom prst="straightConnector1">
              <a:avLst/>
            </a:prstGeom>
            <a:noFill/>
            <a:ln w="9525" cap="flat" cmpd="sng" algn="ctr">
              <a:solidFill>
                <a:schemeClr val="tx1"/>
              </a:solidFill>
              <a:prstDash val="solid"/>
              <a:round/>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8" name="Group 87"/>
          <p:cNvGrpSpPr/>
          <p:nvPr/>
        </p:nvGrpSpPr>
        <p:grpSpPr>
          <a:xfrm>
            <a:off x="7661700" y="2827671"/>
            <a:ext cx="1422400" cy="2798429"/>
            <a:chOff x="7721600" y="2827671"/>
            <a:chExt cx="1422400" cy="2798429"/>
          </a:xfrm>
        </p:grpSpPr>
        <p:sp>
          <p:nvSpPr>
            <p:cNvPr id="66" name="Rectangle 65"/>
            <p:cNvSpPr/>
            <p:nvPr/>
          </p:nvSpPr>
          <p:spPr bwMode="auto">
            <a:xfrm>
              <a:off x="7721600" y="2827671"/>
              <a:ext cx="1422400" cy="276784"/>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dirty="0" smtClean="0"/>
                <a:t>DigitalProfile</a:t>
              </a:r>
              <a:endParaRPr kumimoji="0" lang="en-US" sz="1400" i="0" u="none" strike="noStrike" cap="none" normalizeH="0" baseline="0" dirty="0" smtClean="0">
                <a:ln>
                  <a:noFill/>
                </a:ln>
                <a:solidFill>
                  <a:schemeClr val="tx1"/>
                </a:solidFill>
                <a:effectLst/>
              </a:endParaRPr>
            </a:p>
          </p:txBody>
        </p:sp>
        <p:sp>
          <p:nvSpPr>
            <p:cNvPr id="67" name="Rectangle 66"/>
            <p:cNvSpPr/>
            <p:nvPr/>
          </p:nvSpPr>
          <p:spPr bwMode="auto">
            <a:xfrm>
              <a:off x="7721600" y="3104455"/>
              <a:ext cx="1422400" cy="1645345"/>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l"/>
              <a:r>
                <a:rPr lang="en-US" sz="1000" b="0" dirty="0" smtClean="0"/>
                <a:t>digitalProfileId</a:t>
              </a:r>
              <a:endParaRPr lang="en-US" sz="1000" b="0" dirty="0"/>
            </a:p>
            <a:p>
              <a:pPr algn="l"/>
              <a:r>
                <a:rPr lang="en-US" sz="1000" b="0" dirty="0"/>
                <a:t>digitalProfileName</a:t>
              </a:r>
            </a:p>
            <a:p>
              <a:pPr algn="l"/>
              <a:r>
                <a:rPr lang="en-US" sz="1000" b="0" dirty="0"/>
                <a:t>issoId</a:t>
              </a:r>
            </a:p>
            <a:p>
              <a:pPr algn="l"/>
              <a:r>
                <a:rPr lang="en-US" sz="1000" b="0" dirty="0"/>
                <a:t>s</a:t>
              </a:r>
              <a:r>
                <a:rPr lang="en-US" sz="1000" b="0" dirty="0" smtClean="0"/>
                <a:t>tatus</a:t>
              </a:r>
            </a:p>
            <a:p>
              <a:pPr algn="l"/>
              <a:r>
                <a:rPr lang="en-US" sz="1000" b="0" dirty="0"/>
                <a:t>p</a:t>
              </a:r>
              <a:r>
                <a:rPr kumimoji="0" lang="en-US" sz="1000" b="0" i="0" u="none" strike="noStrike" cap="none" normalizeH="0" baseline="0" dirty="0" smtClean="0">
                  <a:ln>
                    <a:noFill/>
                  </a:ln>
                  <a:solidFill>
                    <a:schemeClr val="tx1"/>
                  </a:solidFill>
                  <a:effectLst/>
                </a:rPr>
                <a:t>references</a:t>
              </a:r>
            </a:p>
            <a:p>
              <a:pPr algn="l"/>
              <a:r>
                <a:rPr lang="en-US" sz="1000" dirty="0" smtClean="0"/>
                <a:t>enterpriseCustRefId</a:t>
              </a:r>
            </a:p>
            <a:p>
              <a:pPr algn="l"/>
              <a:r>
                <a:rPr lang="en-US" sz="1000" dirty="0" smtClean="0"/>
                <a:t>accountRefId[]</a:t>
              </a:r>
            </a:p>
            <a:p>
              <a:pPr algn="l"/>
              <a:endParaRPr kumimoji="0" lang="en-US" sz="1000" b="0" i="0" u="none" strike="noStrike" cap="none" normalizeH="0" baseline="0" dirty="0" smtClean="0">
                <a:ln>
                  <a:noFill/>
                </a:ln>
                <a:solidFill>
                  <a:schemeClr val="tx1"/>
                </a:solidFill>
                <a:effectLst/>
              </a:endParaRPr>
            </a:p>
          </p:txBody>
        </p:sp>
        <p:sp>
          <p:nvSpPr>
            <p:cNvPr id="71" name="Can 70"/>
            <p:cNvSpPr/>
            <p:nvPr/>
          </p:nvSpPr>
          <p:spPr bwMode="auto">
            <a:xfrm>
              <a:off x="7785100" y="4991100"/>
              <a:ext cx="1143000" cy="635000"/>
            </a:xfrm>
            <a:prstGeom prst="can">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sz="1200" b="0" dirty="0"/>
                <a:t>digitialpfdb</a:t>
              </a:r>
            </a:p>
          </p:txBody>
        </p:sp>
        <p:cxnSp>
          <p:nvCxnSpPr>
            <p:cNvPr id="83" name="Straight Arrow Connector 82"/>
            <p:cNvCxnSpPr/>
            <p:nvPr/>
          </p:nvCxnSpPr>
          <p:spPr bwMode="auto">
            <a:xfrm>
              <a:off x="8356600" y="4749800"/>
              <a:ext cx="0" cy="241300"/>
            </a:xfrm>
            <a:prstGeom prst="straightConnector1">
              <a:avLst/>
            </a:prstGeom>
            <a:noFill/>
            <a:ln w="9525" cap="flat" cmpd="sng" algn="ctr">
              <a:solidFill>
                <a:srgbClr val="FF0000"/>
              </a:solidFill>
              <a:prstDash val="solid"/>
              <a:round/>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9" name="Right Arrow 88"/>
          <p:cNvSpPr/>
          <p:nvPr/>
        </p:nvSpPr>
        <p:spPr bwMode="auto">
          <a:xfrm>
            <a:off x="4037378" y="4085744"/>
            <a:ext cx="539115" cy="323503"/>
          </a:xfrm>
          <a:prstGeom prst="rightArrow">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charset="0"/>
              </a:rPr>
              <a:t>DDD</a:t>
            </a:r>
            <a:endParaRPr kumimoji="0" lang="en-US" sz="1000" b="1" i="0" u="none" strike="noStrike" cap="none" normalizeH="0" baseline="0" dirty="0" smtClean="0">
              <a:ln>
                <a:noFill/>
              </a:ln>
              <a:solidFill>
                <a:srgbClr val="FFFFFF"/>
              </a:solidFill>
              <a:effectLst/>
              <a:latin typeface="Arial" charset="0"/>
            </a:endParaRPr>
          </a:p>
        </p:txBody>
      </p:sp>
      <p:sp>
        <p:nvSpPr>
          <p:cNvPr id="90" name="Rectangle 89"/>
          <p:cNvSpPr/>
          <p:nvPr/>
        </p:nvSpPr>
        <p:spPr bwMode="auto">
          <a:xfrm>
            <a:off x="4612434" y="1042404"/>
            <a:ext cx="4360846" cy="1461762"/>
          </a:xfrm>
          <a:prstGeom prst="rect">
            <a:avLst/>
          </a:prstGeom>
          <a:solidFill>
            <a:srgbClr val="FF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285750" marR="0" indent="-285750" algn="l" defTabSz="914400" rtl="0" eaLnBrk="1" fontAlgn="base" latinLnBrk="0" hangingPunct="1">
              <a:lnSpc>
                <a:spcPct val="120000"/>
              </a:lnSpc>
              <a:spcBef>
                <a:spcPct val="2000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latin typeface="Arial" charset="0"/>
              </a:rPr>
              <a:t>Applying DDD principles we decomposed</a:t>
            </a:r>
            <a:r>
              <a:rPr kumimoji="0" lang="en-US" sz="1200" b="1" i="0" u="none" strike="noStrike" cap="none" normalizeH="0" dirty="0" smtClean="0">
                <a:ln>
                  <a:noFill/>
                </a:ln>
                <a:solidFill>
                  <a:srgbClr val="FFFFFF"/>
                </a:solidFill>
                <a:effectLst/>
                <a:latin typeface="Arial" charset="0"/>
              </a:rPr>
              <a:t> ECR domain model to three aggregates.</a:t>
            </a:r>
          </a:p>
          <a:p>
            <a:pPr marL="285750" marR="0" indent="-285750" algn="l" defTabSz="914400" rtl="0" eaLnBrk="1" fontAlgn="base" latinLnBrk="0" hangingPunct="1">
              <a:lnSpc>
                <a:spcPct val="120000"/>
              </a:lnSpc>
              <a:spcBef>
                <a:spcPct val="20000"/>
              </a:spcBef>
              <a:spcAft>
                <a:spcPct val="0"/>
              </a:spcAft>
              <a:buClrTx/>
              <a:buSzTx/>
              <a:buFont typeface="Arial"/>
              <a:buChar char="•"/>
              <a:tabLst/>
            </a:pPr>
            <a:r>
              <a:rPr kumimoji="0" lang="en-US" sz="1200" b="1" i="0" u="none" strike="noStrike" cap="none" normalizeH="0" dirty="0" smtClean="0">
                <a:ln>
                  <a:noFill/>
                </a:ln>
                <a:solidFill>
                  <a:srgbClr val="FFFFFF"/>
                </a:solidFill>
                <a:effectLst/>
                <a:latin typeface="Arial" charset="0"/>
              </a:rPr>
              <a:t>These aggregates are developed as microservices. </a:t>
            </a:r>
          </a:p>
          <a:p>
            <a:pPr marL="285750" marR="0" indent="-285750" algn="l" defTabSz="914400" rtl="0" eaLnBrk="1" fontAlgn="base" latinLnBrk="0" hangingPunct="1">
              <a:lnSpc>
                <a:spcPct val="120000"/>
              </a:lnSpc>
              <a:spcBef>
                <a:spcPct val="20000"/>
              </a:spcBef>
              <a:spcAft>
                <a:spcPct val="0"/>
              </a:spcAft>
              <a:buClrTx/>
              <a:buSzTx/>
              <a:buFont typeface="Arial"/>
              <a:buChar char="•"/>
              <a:tabLst/>
            </a:pPr>
            <a:r>
              <a:rPr lang="en-US" sz="1200" dirty="0" smtClean="0">
                <a:solidFill>
                  <a:srgbClr val="FFFFFF"/>
                </a:solidFill>
              </a:rPr>
              <a:t>They are deployed in its own containers. </a:t>
            </a:r>
          </a:p>
          <a:p>
            <a:pPr marL="285750" marR="0" indent="-285750" algn="l" defTabSz="914400" rtl="0" eaLnBrk="1" fontAlgn="base" latinLnBrk="0" hangingPunct="1">
              <a:lnSpc>
                <a:spcPct val="120000"/>
              </a:lnSpc>
              <a:spcBef>
                <a:spcPct val="20000"/>
              </a:spcBef>
              <a:spcAft>
                <a:spcPct val="0"/>
              </a:spcAft>
              <a:buClrTx/>
              <a:buSzTx/>
              <a:buFont typeface="Arial"/>
              <a:buChar char="•"/>
              <a:tabLst/>
            </a:pPr>
            <a:r>
              <a:rPr lang="en-US" sz="1200" dirty="0" smtClean="0">
                <a:solidFill>
                  <a:srgbClr val="FFFFFF"/>
                </a:solidFill>
              </a:rPr>
              <a:t>Data sync between them happen via events.</a:t>
            </a:r>
            <a:endParaRPr kumimoji="0" lang="en-US" sz="1200" b="1" i="0" u="none" strike="noStrike" cap="none" normalizeH="0" baseline="0" dirty="0" smtClean="0">
              <a:ln>
                <a:noFill/>
              </a:ln>
              <a:solidFill>
                <a:srgbClr val="FFFFFF"/>
              </a:solidFill>
              <a:effectLst/>
              <a:latin typeface="Arial" charset="0"/>
            </a:endParaRPr>
          </a:p>
        </p:txBody>
      </p:sp>
      <p:sp>
        <p:nvSpPr>
          <p:cNvPr id="91" name="Rectangle 90"/>
          <p:cNvSpPr/>
          <p:nvPr/>
        </p:nvSpPr>
        <p:spPr bwMode="auto">
          <a:xfrm>
            <a:off x="4684315" y="5763177"/>
            <a:ext cx="4324906" cy="31152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lang="en-US" sz="1100" dirty="0" smtClean="0"/>
              <a:t>Event Bus</a:t>
            </a:r>
            <a:endParaRPr kumimoji="0" lang="en-US" sz="1100" i="0" u="none" strike="noStrike" cap="none" normalizeH="0" baseline="0" dirty="0" smtClean="0">
              <a:ln>
                <a:noFill/>
              </a:ln>
              <a:solidFill>
                <a:schemeClr val="tx1"/>
              </a:solidFill>
              <a:effectLst/>
            </a:endParaRPr>
          </a:p>
        </p:txBody>
      </p:sp>
      <p:sp>
        <p:nvSpPr>
          <p:cNvPr id="42" name="TextBox 41"/>
          <p:cNvSpPr txBox="1"/>
          <p:nvPr/>
        </p:nvSpPr>
        <p:spPr>
          <a:xfrm>
            <a:off x="1447800" y="6443246"/>
            <a:ext cx="2667000" cy="338554"/>
          </a:xfrm>
          <a:prstGeom prst="rect">
            <a:avLst/>
          </a:prstGeom>
          <a:noFill/>
        </p:spPr>
        <p:txBody>
          <a:bodyPr wrap="square" rtlCol="0">
            <a:spAutoFit/>
          </a:bodyPr>
          <a:lstStyle/>
          <a:p>
            <a:r>
              <a:rPr lang="en-US" sz="800" b="0" dirty="0" smtClean="0"/>
              <a:t>*this slide </a:t>
            </a:r>
            <a:r>
              <a:rPr lang="en-US" sz="800" b="0" dirty="0"/>
              <a:t>is from Gnanendra </a:t>
            </a:r>
            <a:r>
              <a:rPr lang="en-US" sz="800" b="0" dirty="0" smtClean="0"/>
              <a:t>Dathathreya’s microservices-poc.ppt</a:t>
            </a:r>
            <a:endParaRPr lang="en-US" sz="800" b="0" dirty="0"/>
          </a:p>
        </p:txBody>
      </p:sp>
      <p:sp>
        <p:nvSpPr>
          <p:cNvPr id="43" name="Rectangle 2"/>
          <p:cNvSpPr>
            <a:spLocks noChangeArrowheads="1"/>
          </p:cNvSpPr>
          <p:nvPr/>
        </p:nvSpPr>
        <p:spPr bwMode="gray">
          <a:xfrm>
            <a:off x="8014822" y="4712"/>
            <a:ext cx="1121321" cy="376287"/>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Use Cases</a:t>
            </a:r>
            <a:endParaRPr lang="en-US" sz="1000" dirty="0">
              <a:solidFill>
                <a:schemeClr val="bg1"/>
              </a:solidFill>
            </a:endParaRPr>
          </a:p>
        </p:txBody>
      </p:sp>
    </p:spTree>
    <p:extLst>
      <p:ext uri="{BB962C8B-B14F-4D97-AF65-F5344CB8AC3E}">
        <p14:creationId xmlns:p14="http://schemas.microsoft.com/office/powerpoint/2010/main" val="4263471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68370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are some common characteristics of a microservice</a:t>
            </a:r>
            <a:endParaRPr lang="en-US" dirty="0"/>
          </a:p>
        </p:txBody>
      </p:sp>
      <p:sp>
        <p:nvSpPr>
          <p:cNvPr id="4"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19726600"/>
              </p:ext>
            </p:extLst>
          </p:nvPr>
        </p:nvGraphicFramePr>
        <p:xfrm>
          <a:off x="381000" y="685800"/>
          <a:ext cx="8229600" cy="4912360"/>
        </p:xfrm>
        <a:graphic>
          <a:graphicData uri="http://schemas.openxmlformats.org/drawingml/2006/table">
            <a:tbl>
              <a:tblPr firstRow="1" bandRow="1">
                <a:tableStyleId>{69012ECD-51FC-41F1-AA8D-1B2483CD663E}</a:tableStyleId>
              </a:tblPr>
              <a:tblGrid>
                <a:gridCol w="2209800"/>
                <a:gridCol w="6019800"/>
              </a:tblGrid>
              <a:tr h="370840">
                <a:tc>
                  <a:txBody>
                    <a:bodyPr/>
                    <a:lstStyle/>
                    <a:p>
                      <a:r>
                        <a:rPr lang="en-US" sz="1600" b="1" dirty="0" smtClean="0">
                          <a:ln>
                            <a:noFill/>
                          </a:ln>
                          <a:solidFill>
                            <a:schemeClr val="bg1"/>
                          </a:solidFill>
                        </a:rPr>
                        <a:t>Key Characteristic</a:t>
                      </a:r>
                      <a:endParaRPr lang="en-US" sz="1600" b="1" dirty="0">
                        <a:ln>
                          <a:no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ln>
                            <a:noFill/>
                          </a:ln>
                          <a:solidFill>
                            <a:schemeClr val="bg1"/>
                          </a:solidFill>
                        </a:rPr>
                        <a:t>Description</a:t>
                      </a:r>
                      <a:endParaRPr lang="en-US" sz="1600" b="1" dirty="0">
                        <a:ln>
                          <a:no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dirty="0" smtClean="0">
                          <a:ln>
                            <a:noFill/>
                          </a:ln>
                          <a:solidFill>
                            <a:sysClr val="windowText" lastClr="000000"/>
                          </a:solidFill>
                        </a:rPr>
                        <a:t>Small</a:t>
                      </a:r>
                      <a:r>
                        <a:rPr lang="en-US" sz="1400" b="0" baseline="0" dirty="0" smtClean="0">
                          <a:ln>
                            <a:noFill/>
                          </a:ln>
                          <a:solidFill>
                            <a:sysClr val="windowText" lastClr="000000"/>
                          </a:solidFill>
                        </a:rPr>
                        <a:t>, focused on doing one thing well</a:t>
                      </a:r>
                      <a:endParaRPr lang="en-US" sz="1400" b="0" dirty="0">
                        <a:ln>
                          <a:no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Is a unit of functionality that provides a set of capabilities oriented around a domain,</a:t>
                      </a:r>
                      <a:r>
                        <a:rPr lang="en-US" sz="1400" kern="1200" baseline="0" dirty="0" smtClean="0">
                          <a:solidFill>
                            <a:schemeClr val="tx1"/>
                          </a:solidFill>
                          <a:effectLst/>
                          <a:latin typeface="+mn-lt"/>
                          <a:ea typeface="+mn-ea"/>
                          <a:cs typeface="+mn-cs"/>
                        </a:rPr>
                        <a:t> </a:t>
                      </a:r>
                      <a:r>
                        <a:rPr lang="en-US" sz="1400" kern="1200" dirty="0" smtClean="0">
                          <a:solidFill>
                            <a:schemeClr val="tx1"/>
                          </a:solidFill>
                          <a:effectLst/>
                          <a:latin typeface="+mn-lt"/>
                          <a:ea typeface="+mn-ea"/>
                          <a:cs typeface="+mn-cs"/>
                        </a:rPr>
                        <a:t>known as a bounded context; provides a single responsibility</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Small keeps the service nimble, easy to change, easy to understand.</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Automation</a:t>
                      </a:r>
                      <a:r>
                        <a:rPr lang="en-US" sz="1400" kern="1200" baseline="0" dirty="0" smtClean="0">
                          <a:solidFill>
                            <a:schemeClr val="tx1"/>
                          </a:solidFill>
                          <a:effectLst/>
                          <a:latin typeface="+mn-lt"/>
                          <a:ea typeface="+mn-ea"/>
                          <a:cs typeface="+mn-cs"/>
                        </a:rPr>
                        <a:t> is key to manage the lifecycle - </a:t>
                      </a:r>
                      <a:r>
                        <a:rPr lang="en-US" sz="1400" kern="1200" dirty="0" smtClean="0">
                          <a:solidFill>
                            <a:schemeClr val="tx1"/>
                          </a:solidFill>
                          <a:effectLst/>
                          <a:latin typeface="+mn-lt"/>
                          <a:ea typeface="+mn-ea"/>
                          <a:cs typeface="+mn-cs"/>
                        </a:rPr>
                        <a:t> development, build, test, staging, production and distribution </a:t>
                      </a:r>
                      <a:endParaRPr lang="en-US" sz="14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dirty="0" smtClean="0">
                          <a:ln>
                            <a:noFill/>
                          </a:ln>
                          <a:solidFill>
                            <a:sysClr val="windowText" lastClr="000000"/>
                          </a:solidFill>
                        </a:rPr>
                        <a:t>Separate, independent</a:t>
                      </a:r>
                      <a:r>
                        <a:rPr lang="en-US" sz="1400" b="0" baseline="0" dirty="0" smtClean="0">
                          <a:ln>
                            <a:noFill/>
                          </a:ln>
                          <a:solidFill>
                            <a:sysClr val="windowText" lastClr="000000"/>
                          </a:solidFill>
                        </a:rPr>
                        <a:t>, has its own stack</a:t>
                      </a:r>
                      <a:endParaRPr lang="en-US" sz="1400" b="0" dirty="0">
                        <a:ln>
                          <a:no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Only way to access the service is through defined boundaries behind an API interface;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Does not share its middleware or database tables;</a:t>
                      </a:r>
                      <a:r>
                        <a:rPr lang="en-US" sz="1400" kern="1200" baseline="0" dirty="0" smtClean="0">
                          <a:solidFill>
                            <a:schemeClr val="tx1"/>
                          </a:solidFill>
                          <a:effectLst/>
                          <a:latin typeface="+mn-lt"/>
                          <a:ea typeface="+mn-ea"/>
                          <a:cs typeface="+mn-cs"/>
                        </a:rPr>
                        <a:t>  </a:t>
                      </a:r>
                      <a:r>
                        <a:rPr lang="en-US" sz="1400" kern="1200" dirty="0" smtClean="0">
                          <a:solidFill>
                            <a:schemeClr val="tx1"/>
                          </a:solidFill>
                          <a:effectLst/>
                          <a:latin typeface="+mn-lt"/>
                          <a:ea typeface="+mn-ea"/>
                          <a:cs typeface="+mn-cs"/>
                        </a:rPr>
                        <a:t>Owns its own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Is a unit of deployment and can be changed, tested and deployed without impact other areas of a solution;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tx1"/>
                          </a:solidFill>
                          <a:effectLst/>
                          <a:latin typeface="+mn-lt"/>
                          <a:ea typeface="+mn-ea"/>
                          <a:cs typeface="+mn-cs"/>
                        </a:rPr>
                        <a:t>Versioned API – provides clients flexibility for when to </a:t>
                      </a:r>
                      <a:r>
                        <a:rPr lang="en-US" sz="1400" kern="1200" baseline="0" dirty="0" smtClean="0">
                          <a:solidFill>
                            <a:schemeClr val="tx1"/>
                          </a:solidFill>
                          <a:effectLst/>
                          <a:latin typeface="+mn-lt"/>
                          <a:ea typeface="+mn-ea"/>
                          <a:cs typeface="+mn-cs"/>
                        </a:rPr>
                        <a:t>move to the new version;  Versions are immutable </a:t>
                      </a:r>
                      <a:r>
                        <a:rPr lang="en-US" sz="1400" kern="1200" dirty="0" smtClean="0">
                          <a:solidFill>
                            <a:schemeClr val="tx1"/>
                          </a:solidFill>
                          <a:effectLst/>
                          <a:latin typeface="+mn-lt"/>
                          <a:ea typeface="+mn-ea"/>
                          <a:cs typeface="+mn-cs"/>
                        </a:rPr>
                        <a:t>meaning you deploy</a:t>
                      </a:r>
                      <a:r>
                        <a:rPr lang="en-US" sz="1400" kern="1200" baseline="0" dirty="0" smtClean="0">
                          <a:solidFill>
                            <a:schemeClr val="tx1"/>
                          </a:solidFill>
                          <a:effectLst/>
                          <a:latin typeface="+mn-lt"/>
                          <a:ea typeface="+mn-ea"/>
                          <a:cs typeface="+mn-cs"/>
                        </a:rPr>
                        <a:t> a new version in production, instead of </a:t>
                      </a:r>
                      <a:r>
                        <a:rPr lang="en-US" sz="1400" kern="1200" dirty="0" smtClean="0">
                          <a:solidFill>
                            <a:schemeClr val="tx1"/>
                          </a:solidFill>
                          <a:effectLst/>
                          <a:latin typeface="+mn-lt"/>
                          <a:ea typeface="+mn-ea"/>
                          <a:cs typeface="+mn-cs"/>
                        </a:rPr>
                        <a:t>deploying over an existing version</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b="0" dirty="0" smtClean="0">
                          <a:ln>
                            <a:noFill/>
                          </a:ln>
                          <a:solidFill>
                            <a:sysClr val="windowText" lastClr="000000"/>
                          </a:solidFill>
                        </a:rPr>
                        <a:t>Scalable, highly distributed, resilient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Can be horizontally scaled up and down as needed and can be deployed in</a:t>
                      </a:r>
                      <a:r>
                        <a:rPr lang="en-US" sz="1400" kern="1200" baseline="0" dirty="0" smtClean="0">
                          <a:solidFill>
                            <a:schemeClr val="tx1"/>
                          </a:solidFill>
                          <a:effectLst/>
                          <a:latin typeface="+mn-lt"/>
                          <a:ea typeface="+mn-ea"/>
                          <a:cs typeface="+mn-cs"/>
                        </a:rPr>
                        <a:t> the cloud; </a:t>
                      </a:r>
                      <a:r>
                        <a:rPr lang="en-US" sz="1400" kern="1200" dirty="0" smtClean="0">
                          <a:solidFill>
                            <a:schemeClr val="tx1"/>
                          </a:solidFill>
                          <a:effectLst/>
                          <a:latin typeface="+mn-lt"/>
                          <a:ea typeface="+mn-ea"/>
                          <a:cs typeface="+mn-cs"/>
                        </a:rPr>
                        <a:t>Designed for failure;</a:t>
                      </a:r>
                      <a:r>
                        <a:rPr lang="en-US" sz="1400" kern="1200" baseline="0" dirty="0" smtClean="0">
                          <a:solidFill>
                            <a:schemeClr val="tx1"/>
                          </a:solidFill>
                          <a:effectLst/>
                          <a:latin typeface="+mn-lt"/>
                          <a:ea typeface="+mn-ea"/>
                          <a:cs typeface="+mn-cs"/>
                        </a:rPr>
                        <a:t> </a:t>
                      </a:r>
                    </a:p>
                    <a:p>
                      <a:pPr marL="285750" lvl="0" indent="-285750">
                        <a:buFont typeface="Arial" panose="020B0604020202020204" pitchFamily="34" charset="0"/>
                        <a:buChar char="•"/>
                      </a:pPr>
                      <a:r>
                        <a:rPr lang="en-US" sz="1400" kern="1200" baseline="0" dirty="0" smtClean="0">
                          <a:solidFill>
                            <a:schemeClr val="tx1"/>
                          </a:solidFill>
                          <a:effectLst/>
                          <a:latin typeface="+mn-lt"/>
                          <a:ea typeface="+mn-ea"/>
                          <a:cs typeface="+mn-cs"/>
                        </a:rPr>
                        <a:t>A</a:t>
                      </a:r>
                      <a:r>
                        <a:rPr lang="en-US" sz="1400" kern="1200" dirty="0" smtClean="0">
                          <a:solidFill>
                            <a:schemeClr val="tx1"/>
                          </a:solidFill>
                          <a:effectLst/>
                          <a:latin typeface="+mn-lt"/>
                          <a:ea typeface="+mn-ea"/>
                          <a:cs typeface="+mn-cs"/>
                        </a:rPr>
                        <a:t>pplications are composed from multiple microservices; </a:t>
                      </a:r>
                    </a:p>
                    <a:p>
                      <a:pPr marL="285750" lvl="0" indent="-285750">
                        <a:buFont typeface="Arial" panose="020B0604020202020204" pitchFamily="34" charset="0"/>
                        <a:buChar char="•"/>
                      </a:pPr>
                      <a:r>
                        <a:rPr lang="en-US" sz="1400" kern="1200" dirty="0" smtClean="0">
                          <a:solidFill>
                            <a:schemeClr val="tx1"/>
                          </a:solidFill>
                          <a:effectLst/>
                          <a:latin typeface="+mn-lt"/>
                          <a:ea typeface="+mn-ea"/>
                          <a:cs typeface="+mn-cs"/>
                        </a:rPr>
                        <a:t>Interactions use decentralized choreography vs. centralized orchestration;</a:t>
                      </a:r>
                      <a:r>
                        <a:rPr lang="en-US" sz="1400" kern="1200" baseline="0" dirty="0" smtClean="0">
                          <a:solidFill>
                            <a:schemeClr val="tx1"/>
                          </a:solidFill>
                          <a:effectLst/>
                          <a:latin typeface="+mn-lt"/>
                          <a:ea typeface="+mn-ea"/>
                          <a:cs typeface="+mn-cs"/>
                        </a:rPr>
                        <a:t> </a:t>
                      </a:r>
                      <a:r>
                        <a:rPr lang="en-US" sz="1400" kern="1200" dirty="0" smtClean="0">
                          <a:solidFill>
                            <a:schemeClr val="tx1"/>
                          </a:solidFill>
                          <a:effectLst/>
                          <a:latin typeface="+mn-lt"/>
                          <a:ea typeface="+mn-ea"/>
                          <a:cs typeface="+mn-cs"/>
                        </a:rPr>
                        <a:t>Event driven architecture approach can provide more effective scale, resiliency, and backflow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4"/>
          <p:cNvSpPr>
            <a:spLocks noChangeArrowheads="1"/>
          </p:cNvSpPr>
          <p:nvPr/>
        </p:nvSpPr>
        <p:spPr bwMode="auto">
          <a:xfrm>
            <a:off x="612775" y="5638800"/>
            <a:ext cx="7997825" cy="685800"/>
          </a:xfrm>
          <a:prstGeom prst="rect">
            <a:avLst/>
          </a:prstGeom>
          <a:solidFill>
            <a:srgbClr val="003A6F"/>
          </a:solidFill>
          <a:ln w="9525" algn="ctr">
            <a:solidFill>
              <a:schemeClr val="tx1"/>
            </a:solidFill>
            <a:miter lim="800000"/>
            <a:headEnd/>
            <a:tailEnd/>
          </a:ln>
        </p:spPr>
        <p:txBody>
          <a:bodyPr anchor="ctr"/>
          <a:lstStyle/>
          <a:p>
            <a:pPr algn="ctr"/>
            <a:r>
              <a:rPr lang="en-US" dirty="0" smtClean="0">
                <a:solidFill>
                  <a:schemeClr val="bg1"/>
                </a:solidFill>
              </a:rPr>
              <a:t>The Microservices Architecture approach is not based on all-new principles, rather it combines proven </a:t>
            </a:r>
            <a:r>
              <a:rPr lang="en-US" dirty="0">
                <a:solidFill>
                  <a:schemeClr val="bg1"/>
                </a:solidFill>
              </a:rPr>
              <a:t>frameworks, architecture patterns and </a:t>
            </a:r>
            <a:r>
              <a:rPr lang="en-US" dirty="0" smtClean="0">
                <a:solidFill>
                  <a:schemeClr val="bg1"/>
                </a:solidFill>
              </a:rPr>
              <a:t>best practices</a:t>
            </a:r>
            <a:endParaRPr lang="en-US" dirty="0">
              <a:solidFill>
                <a:schemeClr val="bg1"/>
              </a:solidFill>
            </a:endParaRPr>
          </a:p>
        </p:txBody>
      </p:sp>
    </p:spTree>
    <p:extLst>
      <p:ext uri="{BB962C8B-B14F-4D97-AF65-F5344CB8AC3E}">
        <p14:creationId xmlns:p14="http://schemas.microsoft.com/office/powerpoint/2010/main" val="3064899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an example of the Postal Codes microservice and how it lines up against the characteristics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3860595"/>
              </p:ext>
            </p:extLst>
          </p:nvPr>
        </p:nvGraphicFramePr>
        <p:xfrm>
          <a:off x="457200" y="1066800"/>
          <a:ext cx="8305800" cy="5252720"/>
        </p:xfrm>
        <a:graphic>
          <a:graphicData uri="http://schemas.openxmlformats.org/drawingml/2006/table">
            <a:tbl>
              <a:tblPr firstRow="1" bandRow="1">
                <a:tableStyleId>{69012ECD-51FC-41F1-AA8D-1B2483CD663E}</a:tableStyleId>
              </a:tblPr>
              <a:tblGrid>
                <a:gridCol w="2966357"/>
                <a:gridCol w="5339443"/>
              </a:tblGrid>
              <a:tr h="370840">
                <a:tc>
                  <a:txBody>
                    <a:bodyPr/>
                    <a:lstStyle/>
                    <a:p>
                      <a:r>
                        <a:rPr lang="en-US" sz="1400" dirty="0" smtClean="0"/>
                        <a:t>Characteristic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Postal Codes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Deployed as a unit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Yes, has</a:t>
                      </a:r>
                      <a:r>
                        <a:rPr lang="en-US" sz="1400" baseline="0" dirty="0" smtClean="0"/>
                        <a:t> a</a:t>
                      </a:r>
                      <a:r>
                        <a:rPr lang="en-US" sz="1400" dirty="0" smtClean="0"/>
                        <a:t> cloud formation template and</a:t>
                      </a:r>
                      <a:r>
                        <a:rPr lang="en-US" sz="1400" baseline="0" dirty="0" smtClean="0"/>
                        <a:t> </a:t>
                      </a:r>
                      <a:r>
                        <a:rPr lang="en-US" sz="1400" dirty="0" smtClean="0"/>
                        <a:t>each instance is self contained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Well defined interface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Yes, provides 2 Get services and is read</a:t>
                      </a:r>
                      <a:r>
                        <a:rPr lang="en-US" sz="1400" baseline="0" dirty="0" smtClean="0"/>
                        <a:t> </a:t>
                      </a:r>
                      <a:r>
                        <a:rPr lang="en-US" sz="1400" dirty="0" smtClean="0"/>
                        <a:t>only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Domain model description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mn-lt"/>
                          <a:ea typeface="+mn-ea"/>
                          <a:cs typeface="+mn-cs"/>
                        </a:rPr>
                        <a:t>Client provides</a:t>
                      </a:r>
                      <a:r>
                        <a:rPr lang="en-US" sz="1400" b="0" i="0" kern="1200" baseline="0" dirty="0" smtClean="0">
                          <a:solidFill>
                            <a:schemeClr val="tx1"/>
                          </a:solidFill>
                          <a:effectLst/>
                          <a:latin typeface="+mn-lt"/>
                          <a:ea typeface="+mn-ea"/>
                          <a:cs typeface="+mn-cs"/>
                        </a:rPr>
                        <a:t> </a:t>
                      </a:r>
                      <a:r>
                        <a:rPr lang="en-US" sz="1400" b="0" i="0" kern="1200" dirty="0" smtClean="0">
                          <a:solidFill>
                            <a:schemeClr val="tx1"/>
                          </a:solidFill>
                          <a:effectLst/>
                          <a:latin typeface="+mn-lt"/>
                          <a:ea typeface="+mn-ea"/>
                          <a:cs typeface="+mn-cs"/>
                        </a:rPr>
                        <a:t>a postal code (</a:t>
                      </a:r>
                      <a:r>
                        <a:rPr lang="en-US" sz="1400" b="0" i="0" kern="1200" dirty="0" err="1" smtClean="0">
                          <a:solidFill>
                            <a:schemeClr val="tx1"/>
                          </a:solidFill>
                          <a:effectLst/>
                          <a:latin typeface="+mn-lt"/>
                          <a:ea typeface="+mn-ea"/>
                          <a:cs typeface="+mn-cs"/>
                        </a:rPr>
                        <a:t>zipcode</a:t>
                      </a:r>
                      <a:r>
                        <a:rPr lang="en-US" sz="1400" b="0" i="0" kern="1200" dirty="0" smtClean="0">
                          <a:solidFill>
                            <a:schemeClr val="tx1"/>
                          </a:solidFill>
                          <a:effectLst/>
                          <a:latin typeface="+mn-lt"/>
                          <a:ea typeface="+mn-ea"/>
                          <a:cs typeface="+mn-cs"/>
                        </a:rPr>
                        <a:t>) and service returns relevant information - city, county, state, </a:t>
                      </a:r>
                      <a:r>
                        <a:rPr lang="en-US" sz="1400" b="0" i="0" kern="1200" dirty="0" err="1" smtClean="0">
                          <a:solidFill>
                            <a:schemeClr val="tx1"/>
                          </a:solidFill>
                          <a:effectLst/>
                          <a:latin typeface="+mn-lt"/>
                          <a:ea typeface="+mn-ea"/>
                          <a:cs typeface="+mn-cs"/>
                        </a:rPr>
                        <a:t>lat</a:t>
                      </a:r>
                      <a:r>
                        <a:rPr lang="en-US" sz="1400" b="0" i="0" kern="1200" dirty="0" smtClean="0">
                          <a:solidFill>
                            <a:schemeClr val="tx1"/>
                          </a:solidFill>
                          <a:effectLst/>
                          <a:latin typeface="+mn-lt"/>
                          <a:ea typeface="+mn-ea"/>
                          <a:cs typeface="+mn-cs"/>
                        </a:rPr>
                        <a:t>/long, DMA, </a:t>
                      </a:r>
                      <a:r>
                        <a:rPr lang="en-US" sz="1400" b="0" i="0" kern="1200" dirty="0" err="1" smtClean="0">
                          <a:solidFill>
                            <a:schemeClr val="tx1"/>
                          </a:solidFill>
                          <a:effectLst/>
                          <a:latin typeface="+mn-lt"/>
                          <a:ea typeface="+mn-ea"/>
                          <a:cs typeface="+mn-cs"/>
                        </a:rPr>
                        <a:t>etc</a:t>
                      </a:r>
                      <a:r>
                        <a:rPr lang="en-US" sz="1400" b="0" i="0" kern="1200" dirty="0" smtClean="0">
                          <a:solidFill>
                            <a:schemeClr val="tx1"/>
                          </a:solidFill>
                          <a:effectLst/>
                          <a:latin typeface="+mn-lt"/>
                          <a:ea typeface="+mn-ea"/>
                          <a:cs typeface="+mn-cs"/>
                        </a:rPr>
                        <a:t>;  Part of a</a:t>
                      </a:r>
                      <a:r>
                        <a:rPr lang="en-US" sz="1400" b="0" i="0" kern="1200" baseline="0" dirty="0" smtClean="0">
                          <a:solidFill>
                            <a:schemeClr val="tx1"/>
                          </a:solidFill>
                          <a:effectLst/>
                          <a:latin typeface="+mn-lt"/>
                          <a:ea typeface="+mn-ea"/>
                          <a:cs typeface="+mn-cs"/>
                        </a:rPr>
                        <a:t> larger capability to </a:t>
                      </a:r>
                      <a:r>
                        <a:rPr lang="en-US" sz="1400" dirty="0" smtClean="0"/>
                        <a:t>support the ability to automatically load pricing and region information based on the user’s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Has separate data and owns its own data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Yes, uses</a:t>
                      </a:r>
                      <a:r>
                        <a:rPr lang="en-US" sz="1400" baseline="0" dirty="0" smtClean="0"/>
                        <a:t> postal code file based data from </a:t>
                      </a:r>
                      <a:r>
                        <a:rPr lang="en-US" sz="1400" dirty="0" smtClean="0"/>
                        <a:t>3</a:t>
                      </a:r>
                      <a:r>
                        <a:rPr lang="en-US" sz="1400" baseline="30000" dirty="0" smtClean="0"/>
                        <a:t>rd</a:t>
                      </a:r>
                      <a:r>
                        <a:rPr lang="en-US" sz="1400" dirty="0" smtClean="0"/>
                        <a:t> party which is stored in the Chef recipe;</a:t>
                      </a:r>
                      <a:r>
                        <a:rPr lang="en-US" sz="1400" baseline="0" dirty="0" smtClean="0"/>
                        <a:t>  I</a:t>
                      </a:r>
                      <a:r>
                        <a:rPr lang="en-US" sz="1400" dirty="0" smtClean="0"/>
                        <a:t>s loaded into an Apache </a:t>
                      </a:r>
                      <a:r>
                        <a:rPr lang="en-US" sz="1400" dirty="0" err="1" smtClean="0"/>
                        <a:t>Solr</a:t>
                      </a:r>
                      <a:r>
                        <a:rPr lang="en-US" sz="1400" dirty="0" smtClean="0"/>
                        <a:t> index;  </a:t>
                      </a:r>
                      <a:r>
                        <a:rPr lang="en-US" sz="1400" dirty="0" err="1" smtClean="0"/>
                        <a:t>Solr</a:t>
                      </a:r>
                      <a:r>
                        <a:rPr lang="en-US" sz="1400" baseline="0" dirty="0" smtClean="0"/>
                        <a:t> </a:t>
                      </a:r>
                      <a:r>
                        <a:rPr lang="en-US" sz="1400" dirty="0" smtClean="0"/>
                        <a:t>is called by the WAR file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Leverages continuous delivery and automation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US" sz="1400" dirty="0" smtClean="0"/>
                        <a:t>Yes, service is destroyed and re-created every day, even if there aren't changes;  the data files are updated every quarter into the Chef recipe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Immutability and ephemeral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Currently are defining their immutability</a:t>
                      </a:r>
                      <a:r>
                        <a:rPr lang="en-US" sz="1400" baseline="0" dirty="0" smtClean="0"/>
                        <a:t> strategy (only have 1 version in prod).  Yes for </a:t>
                      </a:r>
                      <a:r>
                        <a:rPr lang="en-US" sz="1400" dirty="0" smtClean="0"/>
                        <a:t>ephemeral</a:t>
                      </a:r>
                      <a:r>
                        <a:rPr lang="en-US" sz="1400" baseline="0" dirty="0" smtClean="0"/>
                        <a:t>.  Leverage </a:t>
                      </a:r>
                      <a:r>
                        <a:rPr lang="en-US" sz="1400" dirty="0" smtClean="0"/>
                        <a:t>ELB for auto-scaling (spin</a:t>
                      </a:r>
                      <a:r>
                        <a:rPr lang="en-US" sz="1400" baseline="0" dirty="0" smtClean="0"/>
                        <a:t> up and down in &lt;8 </a:t>
                      </a:r>
                      <a:r>
                        <a:rPr lang="en-US" sz="1400" baseline="0" dirty="0" err="1" smtClean="0"/>
                        <a:t>mins</a:t>
                      </a:r>
                      <a:r>
                        <a:rPr lang="en-US" sz="1400" baseline="0" dirty="0" smtClean="0"/>
                        <a:t>) along with </a:t>
                      </a:r>
                      <a:r>
                        <a:rPr lang="en-US" sz="1400" dirty="0" smtClean="0"/>
                        <a:t>health checks with </a:t>
                      </a:r>
                      <a:r>
                        <a:rPr lang="en-US" sz="1400" dirty="0" err="1" smtClean="0"/>
                        <a:t>TomCat</a:t>
                      </a:r>
                      <a:r>
                        <a:rPr lang="en-US" sz="1400" dirty="0" smtClean="0"/>
                        <a:t> today, plan</a:t>
                      </a:r>
                      <a:r>
                        <a:rPr lang="en-US" sz="1400" baseline="0" dirty="0" smtClean="0"/>
                        <a:t> to extend in the future.  T</a:t>
                      </a:r>
                      <a:r>
                        <a:rPr lang="en-US" sz="1400" kern="1200" dirty="0" smtClean="0">
                          <a:solidFill>
                            <a:schemeClr val="tx1"/>
                          </a:solidFill>
                          <a:effectLst/>
                          <a:latin typeface="+mn-lt"/>
                          <a:ea typeface="+mn-ea"/>
                          <a:cs typeface="+mn-cs"/>
                        </a:rPr>
                        <a:t>roubleshooting strategy is to completely terminate instances that are misbehaving, and let them get recreated by the </a:t>
                      </a:r>
                      <a:r>
                        <a:rPr lang="en-US" sz="1400" kern="1200" dirty="0" err="1" smtClean="0">
                          <a:solidFill>
                            <a:schemeClr val="tx1"/>
                          </a:solidFill>
                          <a:effectLst/>
                          <a:latin typeface="+mn-lt"/>
                          <a:ea typeface="+mn-ea"/>
                          <a:cs typeface="+mn-cs"/>
                        </a:rPr>
                        <a:t>autoscaling</a:t>
                      </a:r>
                      <a:r>
                        <a:rPr lang="en-US" sz="1400" kern="1200" dirty="0" smtClean="0">
                          <a:solidFill>
                            <a:schemeClr val="tx1"/>
                          </a:solidFill>
                          <a:effectLst/>
                          <a:latin typeface="+mn-lt"/>
                          <a:ea typeface="+mn-ea"/>
                          <a:cs typeface="+mn-cs"/>
                        </a:rPr>
                        <a:t> group.</a:t>
                      </a:r>
                      <a:endParaRPr lang="en-US" sz="160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1447800" y="6443246"/>
            <a:ext cx="4038600" cy="338554"/>
          </a:xfrm>
          <a:prstGeom prst="rect">
            <a:avLst/>
          </a:prstGeom>
          <a:noFill/>
        </p:spPr>
        <p:txBody>
          <a:bodyPr wrap="square" rtlCol="0">
            <a:spAutoFit/>
          </a:bodyPr>
          <a:lstStyle/>
          <a:p>
            <a:r>
              <a:rPr lang="en-US" sz="800" b="0" dirty="0" smtClean="0"/>
              <a:t>*www is the only consumer of the microservice currently</a:t>
            </a:r>
          </a:p>
          <a:p>
            <a:r>
              <a:rPr lang="en-US" sz="800" b="0" dirty="0" smtClean="0"/>
              <a:t>**Postal codes is going through the API Gateway today</a:t>
            </a:r>
            <a:endParaRPr lang="en-US" sz="800" b="0" dirty="0"/>
          </a:p>
        </p:txBody>
      </p:sp>
    </p:spTree>
    <p:extLst>
      <p:ext uri="{BB962C8B-B14F-4D97-AF65-F5344CB8AC3E}">
        <p14:creationId xmlns:p14="http://schemas.microsoft.com/office/powerpoint/2010/main" val="1517503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how we see </a:t>
            </a:r>
            <a:r>
              <a:rPr lang="en-US" dirty="0" err="1" smtClean="0"/>
              <a:t>microservices</a:t>
            </a:r>
            <a:r>
              <a:rPr lang="en-US" dirty="0" smtClean="0"/>
              <a:t> fitting into the Architecture Meta-Model</a:t>
            </a:r>
            <a:endParaRPr lang="en-US" dirty="0"/>
          </a:p>
        </p:txBody>
      </p:sp>
      <p:sp>
        <p:nvSpPr>
          <p:cNvPr id="4" name="AutoShape 2" descr="MetaModel.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MetaModel.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MetaModel.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84" y="838200"/>
            <a:ext cx="8190416" cy="4312037"/>
          </a:xfrm>
          <a:prstGeom prst="rect">
            <a:avLst/>
          </a:prstGeom>
        </p:spPr>
      </p:pic>
      <p:sp>
        <p:nvSpPr>
          <p:cNvPr id="8" name="Rounded Rectangle 7"/>
          <p:cNvSpPr/>
          <p:nvPr/>
        </p:nvSpPr>
        <p:spPr bwMode="auto">
          <a:xfrm>
            <a:off x="4495800" y="1752600"/>
            <a:ext cx="1157177" cy="274320"/>
          </a:xfrm>
          <a:prstGeom prst="roundRect">
            <a:avLst/>
          </a:prstGeom>
          <a:solidFill>
            <a:schemeClr val="accent2"/>
          </a:solidFill>
          <a:ln w="9525" cap="flat" cmpd="sng" algn="ctr">
            <a:solidFill>
              <a:schemeClr val="tx1"/>
            </a:solidFill>
            <a:prstDash val="dash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Microservice</a:t>
            </a:r>
          </a:p>
        </p:txBody>
      </p:sp>
      <p:sp>
        <p:nvSpPr>
          <p:cNvPr id="9" name="TextBox 8"/>
          <p:cNvSpPr txBox="1"/>
          <p:nvPr/>
        </p:nvSpPr>
        <p:spPr>
          <a:xfrm>
            <a:off x="155575" y="4038600"/>
            <a:ext cx="5299812" cy="2492990"/>
          </a:xfrm>
          <a:prstGeom prst="rect">
            <a:avLst/>
          </a:prstGeom>
          <a:noFill/>
        </p:spPr>
        <p:txBody>
          <a:bodyPr wrap="square" rtlCol="0">
            <a:spAutoFit/>
          </a:bodyPr>
          <a:lstStyle/>
          <a:p>
            <a:r>
              <a:rPr lang="en-US" sz="1200" dirty="0"/>
              <a:t>Business Service (BSV):</a:t>
            </a:r>
            <a:r>
              <a:rPr lang="en-US" sz="1200" b="0" dirty="0"/>
              <a:t> An automated or manual process or set of activities that delivers work to benefit one or more customers (e.g., Acquire Customers</a:t>
            </a:r>
            <a:r>
              <a:rPr lang="en-US" sz="1200" b="0" dirty="0" smtClean="0"/>
              <a:t>).</a:t>
            </a:r>
            <a:endParaRPr lang="en-US" sz="1200" dirty="0" smtClean="0"/>
          </a:p>
          <a:p>
            <a:endParaRPr lang="en-US" sz="1200" dirty="0"/>
          </a:p>
          <a:p>
            <a:r>
              <a:rPr lang="en-US" sz="1200" dirty="0" smtClean="0"/>
              <a:t>Application </a:t>
            </a:r>
            <a:r>
              <a:rPr lang="en-US" sz="1200" dirty="0"/>
              <a:t>Service (ASV): </a:t>
            </a:r>
            <a:r>
              <a:rPr lang="en-US" sz="1200" b="0" dirty="0"/>
              <a:t>A logical grouping of physical components that directly support a Business Service (e.g., Capstone</a:t>
            </a:r>
            <a:r>
              <a:rPr lang="en-US" sz="1200" b="0" dirty="0" smtClean="0"/>
              <a:t>).</a:t>
            </a:r>
          </a:p>
          <a:p>
            <a:endParaRPr lang="en-US" sz="1200" b="0" dirty="0"/>
          </a:p>
          <a:p>
            <a:r>
              <a:rPr lang="en-US" sz="1200" dirty="0"/>
              <a:t>Component</a:t>
            </a:r>
            <a:r>
              <a:rPr lang="en-US" sz="1200" b="0" dirty="0"/>
              <a:t>: A logical deconstructed element of an ASV that is discrete and interacts with other components. Components </a:t>
            </a:r>
            <a:r>
              <a:rPr lang="en-US" sz="1200" u="sng" dirty="0"/>
              <a:t>must</a:t>
            </a:r>
            <a:r>
              <a:rPr lang="en-US" sz="1200" b="0" dirty="0"/>
              <a:t> have a clear interface with another component and reside on one and only one domain. Example components include: Customer Portals, Relational Databases, API Gateways, etc</a:t>
            </a:r>
            <a:r>
              <a:rPr lang="en-US" sz="1200" b="0" dirty="0" smtClean="0"/>
              <a:t>.).</a:t>
            </a:r>
            <a:endParaRPr lang="en-US" sz="1200" b="0" dirty="0"/>
          </a:p>
          <a:p>
            <a:endParaRPr lang="en-US" sz="1200" dirty="0"/>
          </a:p>
        </p:txBody>
      </p:sp>
      <p:sp>
        <p:nvSpPr>
          <p:cNvPr id="10" name="TextBox 9"/>
          <p:cNvSpPr txBox="1"/>
          <p:nvPr/>
        </p:nvSpPr>
        <p:spPr>
          <a:xfrm>
            <a:off x="5181600" y="6139190"/>
            <a:ext cx="3688613" cy="261610"/>
          </a:xfrm>
          <a:prstGeom prst="rect">
            <a:avLst/>
          </a:prstGeom>
          <a:noFill/>
        </p:spPr>
        <p:txBody>
          <a:bodyPr wrap="square" rtlCol="0">
            <a:spAutoFit/>
          </a:bodyPr>
          <a:lstStyle/>
          <a:p>
            <a:r>
              <a:rPr lang="en-US" sz="1050" dirty="0" smtClean="0">
                <a:hlinkClick r:id="rId3"/>
              </a:rPr>
              <a:t>See the architectural meta-model for more details</a:t>
            </a:r>
            <a:endParaRPr lang="en-US" sz="1050" dirty="0"/>
          </a:p>
        </p:txBody>
      </p:sp>
      <p:sp>
        <p:nvSpPr>
          <p:cNvPr id="11" name="Rounded Rectangle 10"/>
          <p:cNvSpPr/>
          <p:nvPr/>
        </p:nvSpPr>
        <p:spPr bwMode="auto">
          <a:xfrm>
            <a:off x="1128823" y="2514600"/>
            <a:ext cx="1157177" cy="274320"/>
          </a:xfrm>
          <a:prstGeom prst="roundRect">
            <a:avLst/>
          </a:prstGeom>
          <a:solidFill>
            <a:schemeClr val="accent2"/>
          </a:solidFill>
          <a:ln w="9525" cap="flat" cmpd="sng" algn="ctr">
            <a:solidFill>
              <a:schemeClr val="tx1"/>
            </a:solidFill>
            <a:prstDash val="dash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API Product</a:t>
            </a:r>
          </a:p>
        </p:txBody>
      </p:sp>
      <p:sp>
        <p:nvSpPr>
          <p:cNvPr id="12" name="Rounded Rectangle 11"/>
          <p:cNvSpPr/>
          <p:nvPr/>
        </p:nvSpPr>
        <p:spPr bwMode="auto">
          <a:xfrm>
            <a:off x="2971800" y="3688080"/>
            <a:ext cx="1157177" cy="274320"/>
          </a:xfrm>
          <a:prstGeom prst="roundRect">
            <a:avLst/>
          </a:prstGeom>
          <a:solidFill>
            <a:schemeClr val="accent2"/>
          </a:solidFill>
          <a:ln w="9525" cap="flat" cmpd="sng" algn="ctr">
            <a:solidFill>
              <a:schemeClr val="tx1"/>
            </a:solidFill>
            <a:prstDash val="dash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2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API End</a:t>
            </a:r>
            <a:r>
              <a:rPr kumimoji="0" lang="en-US" sz="1100" b="1" i="0" u="none" strike="noStrike" cap="none" normalizeH="0" dirty="0" smtClean="0">
                <a:ln>
                  <a:noFill/>
                </a:ln>
                <a:solidFill>
                  <a:schemeClr val="tx1"/>
                </a:solidFill>
                <a:effectLst/>
                <a:latin typeface="Arial" charset="0"/>
              </a:rPr>
              <a:t> Point</a:t>
            </a:r>
            <a:endParaRPr kumimoji="0" lang="en-US" sz="11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765167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Landscape</a:t>
            </a:r>
            <a:endParaRPr lang="en-US" dirty="0"/>
          </a:p>
        </p:txBody>
      </p:sp>
      <p:pic>
        <p:nvPicPr>
          <p:cNvPr id="4" name="Content Placeholder 3" descr="MesosKubernetes.png"/>
          <p:cNvPicPr>
            <a:picLocks noGrp="1" noChangeAspect="1"/>
          </p:cNvPicPr>
          <p:nvPr>
            <p:ph idx="1"/>
          </p:nvPr>
        </p:nvPicPr>
        <p:blipFill>
          <a:blip r:embed="rId2">
            <a:extLst>
              <a:ext uri="{28A0092B-C50C-407E-A947-70E740481C1C}">
                <a14:useLocalDpi xmlns:a14="http://schemas.microsoft.com/office/drawing/2010/main" val="0"/>
              </a:ext>
            </a:extLst>
          </a:blip>
          <a:srcRect l="766" r="766"/>
          <a:stretch>
            <a:fillRect/>
          </a:stretch>
        </p:blipFill>
        <p:spPr/>
      </p:pic>
    </p:spTree>
    <p:extLst>
      <p:ext uri="{BB962C8B-B14F-4D97-AF65-F5344CB8AC3E}">
        <p14:creationId xmlns:p14="http://schemas.microsoft.com/office/powerpoint/2010/main" val="189464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Landscape Technology Options</a:t>
            </a:r>
            <a:endParaRPr lang="en-US" dirty="0"/>
          </a:p>
        </p:txBody>
      </p:sp>
      <p:sp>
        <p:nvSpPr>
          <p:cNvPr id="3" name="Content Placeholder 2"/>
          <p:cNvSpPr>
            <a:spLocks noGrp="1"/>
          </p:cNvSpPr>
          <p:nvPr>
            <p:ph idx="1"/>
          </p:nvPr>
        </p:nvSpPr>
        <p:spPr>
          <a:xfrm>
            <a:off x="304800" y="1058863"/>
            <a:ext cx="8534400" cy="5254473"/>
          </a:xfrm>
        </p:spPr>
        <p:txBody>
          <a:bodyPr/>
          <a:lstStyle/>
          <a:p>
            <a:r>
              <a:rPr lang="en-US" sz="1050" dirty="0" smtClean="0"/>
              <a:t>Distributed Tracing</a:t>
            </a:r>
          </a:p>
          <a:p>
            <a:pPr lvl="1"/>
            <a:r>
              <a:rPr lang="en-US" sz="1000" dirty="0" smtClean="0"/>
              <a:t>Dapper and Zipkin</a:t>
            </a:r>
          </a:p>
          <a:p>
            <a:r>
              <a:rPr lang="en-US" sz="1100" dirty="0" smtClean="0"/>
              <a:t>Log centralization</a:t>
            </a:r>
          </a:p>
          <a:p>
            <a:pPr lvl="1"/>
            <a:r>
              <a:rPr lang="en-US" sz="1050" dirty="0" smtClean="0"/>
              <a:t>Logstash, ElasticSearch, Kibana, Splunk, Logspout</a:t>
            </a:r>
          </a:p>
          <a:p>
            <a:r>
              <a:rPr lang="en-US" sz="1100" dirty="0" smtClean="0"/>
              <a:t>Container</a:t>
            </a:r>
          </a:p>
          <a:p>
            <a:pPr lvl="1"/>
            <a:r>
              <a:rPr lang="en-US" sz="1050" dirty="0" smtClean="0"/>
              <a:t>libContainer, Docker, Rocket, lxc/lxd</a:t>
            </a:r>
          </a:p>
          <a:p>
            <a:r>
              <a:rPr lang="en-US" sz="1100" dirty="0" smtClean="0"/>
              <a:t>Service Discovery</a:t>
            </a:r>
          </a:p>
          <a:p>
            <a:pPr lvl="1"/>
            <a:r>
              <a:rPr lang="en-US" sz="1050" dirty="0" smtClean="0"/>
              <a:t>Consul, etcd</a:t>
            </a:r>
            <a:endParaRPr lang="en-US" sz="1050" dirty="0"/>
          </a:p>
          <a:p>
            <a:r>
              <a:rPr lang="en-US" sz="1100" dirty="0" smtClean="0"/>
              <a:t>Configuration</a:t>
            </a:r>
          </a:p>
          <a:p>
            <a:pPr lvl="1"/>
            <a:r>
              <a:rPr lang="en-US" sz="1050" dirty="0" smtClean="0"/>
              <a:t>Consul, ZooKeeper, etcd</a:t>
            </a:r>
          </a:p>
          <a:p>
            <a:r>
              <a:rPr lang="en-US" sz="1100" dirty="0" smtClean="0"/>
              <a:t>Event Queue</a:t>
            </a:r>
          </a:p>
          <a:p>
            <a:pPr lvl="1"/>
            <a:r>
              <a:rPr lang="en-US" sz="1050" dirty="0" smtClean="0"/>
              <a:t>Kafka, ActiveMQ, RabbitMQ, Any event store with push capabilities</a:t>
            </a:r>
          </a:p>
          <a:p>
            <a:r>
              <a:rPr lang="en-US" sz="1100" dirty="0" smtClean="0"/>
              <a:t>Template System</a:t>
            </a:r>
          </a:p>
          <a:p>
            <a:pPr lvl="1"/>
            <a:r>
              <a:rPr lang="en-US" sz="1050" dirty="0" smtClean="0"/>
              <a:t>Ruby/ERB, Python/Jinja2,Go/Go,Shell/Sed,Consul/Consul-template</a:t>
            </a:r>
          </a:p>
          <a:p>
            <a:r>
              <a:rPr lang="en-US" sz="1100" dirty="0" smtClean="0"/>
              <a:t>Monitoring</a:t>
            </a:r>
          </a:p>
          <a:p>
            <a:pPr lvl="1"/>
            <a:r>
              <a:rPr lang="en-US" sz="1050" dirty="0" smtClean="0"/>
              <a:t>/stats collectd polling to favorite tool, Hysterix, </a:t>
            </a:r>
          </a:p>
          <a:p>
            <a:r>
              <a:rPr lang="en-US" sz="1100" dirty="0" smtClean="0"/>
              <a:t>Service Registration</a:t>
            </a:r>
          </a:p>
          <a:p>
            <a:pPr lvl="1"/>
            <a:r>
              <a:rPr lang="en-US" sz="1050" dirty="0" smtClean="0"/>
              <a:t>Registrator</a:t>
            </a:r>
          </a:p>
          <a:p>
            <a:r>
              <a:rPr lang="en-US" sz="1100" dirty="0" smtClean="0"/>
              <a:t>Client Libraries</a:t>
            </a:r>
          </a:p>
          <a:p>
            <a:pPr lvl="1"/>
            <a:r>
              <a:rPr lang="en-US" sz="1050" dirty="0" smtClean="0"/>
              <a:t>Finagle, roll your own</a:t>
            </a:r>
          </a:p>
          <a:p>
            <a:r>
              <a:rPr lang="en-US" sz="1100" dirty="0" smtClean="0"/>
              <a:t>Consumer Driven Contracts</a:t>
            </a:r>
          </a:p>
          <a:p>
            <a:pPr lvl="1"/>
            <a:r>
              <a:rPr lang="en-US" sz="1050" dirty="0" smtClean="0"/>
              <a:t>Pacto, Pact</a:t>
            </a:r>
          </a:p>
          <a:p>
            <a:r>
              <a:rPr lang="en-US" sz="1100" dirty="0" smtClean="0"/>
              <a:t>Continuous Integration</a:t>
            </a:r>
          </a:p>
          <a:p>
            <a:pPr lvl="1"/>
            <a:r>
              <a:rPr lang="en-US" sz="1050" dirty="0" smtClean="0"/>
              <a:t>Jenkins, mvn, drone, gocd</a:t>
            </a:r>
          </a:p>
          <a:p>
            <a:r>
              <a:rPr lang="en-US" sz="1100" dirty="0" smtClean="0"/>
              <a:t>Orchestration</a:t>
            </a:r>
          </a:p>
          <a:p>
            <a:pPr lvl="1"/>
            <a:r>
              <a:rPr lang="en-US" sz="900" dirty="0" smtClean="0"/>
              <a:t>Docker, Kubernetes, Vulcand </a:t>
            </a:r>
            <a:r>
              <a:rPr lang="en-US" sz="900" dirty="0"/>
              <a:t>and </a:t>
            </a:r>
            <a:r>
              <a:rPr lang="en-US" sz="900" dirty="0" smtClean="0"/>
              <a:t>Gogeta </a:t>
            </a:r>
          </a:p>
          <a:p>
            <a:r>
              <a:rPr lang="en-US" sz="1100" dirty="0" smtClean="0"/>
              <a:t>Reactive Client Libraries/Functional programming</a:t>
            </a:r>
          </a:p>
          <a:p>
            <a:pPr lvl="1"/>
            <a:endParaRPr lang="en-US" sz="1050" dirty="0"/>
          </a:p>
        </p:txBody>
      </p:sp>
    </p:spTree>
    <p:extLst>
      <p:ext uri="{BB962C8B-B14F-4D97-AF65-F5344CB8AC3E}">
        <p14:creationId xmlns:p14="http://schemas.microsoft.com/office/powerpoint/2010/main" val="3555111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Containers Landscape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8924625"/>
              </p:ext>
            </p:extLst>
          </p:nvPr>
        </p:nvGraphicFramePr>
        <p:xfrm>
          <a:off x="304800" y="838200"/>
          <a:ext cx="8534400" cy="4860036"/>
        </p:xfrm>
        <a:graphic>
          <a:graphicData uri="http://schemas.openxmlformats.org/drawingml/2006/table">
            <a:tbl>
              <a:tblPr firstRow="1" bandRow="1">
                <a:tableStyleId>{5C22544A-7EE6-4342-B048-85BDC9FD1C3A}</a:tableStyleId>
              </a:tblPr>
              <a:tblGrid>
                <a:gridCol w="2133600"/>
                <a:gridCol w="2133600"/>
                <a:gridCol w="2133600"/>
                <a:gridCol w="2133600"/>
              </a:tblGrid>
              <a:tr h="370840">
                <a:tc>
                  <a:txBody>
                    <a:bodyPr/>
                    <a:lstStyle/>
                    <a:p>
                      <a:pPr algn="ctr">
                        <a:lnSpc>
                          <a:spcPct val="105000"/>
                        </a:lnSpc>
                        <a:spcBef>
                          <a:spcPct val="10000"/>
                        </a:spcBef>
                      </a:pPr>
                      <a:r>
                        <a:rPr lang="en-US" sz="1400" dirty="0" smtClean="0">
                          <a:solidFill>
                            <a:schemeClr val="tx1"/>
                          </a:solidFill>
                        </a:rPr>
                        <a:t>Monitoring</a:t>
                      </a:r>
                    </a:p>
                    <a:p>
                      <a:pPr algn="ctr">
                        <a:lnSpc>
                          <a:spcPct val="105000"/>
                        </a:lnSpc>
                        <a:spcBef>
                          <a:spcPct val="10000"/>
                        </a:spcBef>
                      </a:pPr>
                      <a:r>
                        <a:rPr lang="en-US" sz="1200" b="0" dirty="0" smtClean="0">
                          <a:solidFill>
                            <a:schemeClr val="tx1"/>
                          </a:solidFill>
                        </a:rPr>
                        <a:t>Log File Collection</a:t>
                      </a:r>
                    </a:p>
                    <a:p>
                      <a:pPr algn="ctr">
                        <a:lnSpc>
                          <a:spcPct val="105000"/>
                        </a:lnSpc>
                        <a:spcBef>
                          <a:spcPct val="10000"/>
                        </a:spcBef>
                      </a:pPr>
                      <a:r>
                        <a:rPr lang="en-US" sz="1200" b="0" dirty="0" smtClean="0">
                          <a:solidFill>
                            <a:schemeClr val="tx1"/>
                          </a:solidFill>
                        </a:rPr>
                        <a:t>Distributed Tracing</a:t>
                      </a:r>
                    </a:p>
                    <a:p>
                      <a:pPr algn="ctr">
                        <a:lnSpc>
                          <a:spcPct val="105000"/>
                        </a:lnSpc>
                        <a:spcBef>
                          <a:spcPct val="10000"/>
                        </a:spcBef>
                      </a:pPr>
                      <a:r>
                        <a:rPr lang="en-US" sz="1200" b="0" dirty="0" smtClean="0">
                          <a:solidFill>
                            <a:schemeClr val="tx1"/>
                          </a:solidFill>
                        </a:rPr>
                        <a:t>Stats Collection</a:t>
                      </a:r>
                    </a:p>
                    <a:p>
                      <a:pPr algn="ctr">
                        <a:lnSpc>
                          <a:spcPct val="105000"/>
                        </a:lnSpc>
                        <a:spcBef>
                          <a:spcPct val="10000"/>
                        </a:spcBef>
                      </a:pPr>
                      <a:r>
                        <a:rPr lang="en-US" sz="1200" b="0" dirty="0" smtClean="0">
                          <a:solidFill>
                            <a:schemeClr val="tx1"/>
                          </a:solidFill>
                        </a:rPr>
                        <a:t>Monitoring Console</a:t>
                      </a:r>
                    </a:p>
                    <a:p>
                      <a:pPr algn="ctr">
                        <a:lnSpc>
                          <a:spcPct val="105000"/>
                        </a:lnSpc>
                        <a:spcBef>
                          <a:spcPct val="10000"/>
                        </a:spcBef>
                      </a:pPr>
                      <a:r>
                        <a:rPr lang="en-US" sz="1200" b="0" dirty="0" smtClean="0">
                          <a:solidFill>
                            <a:schemeClr val="tx1"/>
                          </a:solidFill>
                        </a:rPr>
                        <a:t>Indexing</a:t>
                      </a:r>
                      <a:endParaRPr lang="en-US" dirty="0">
                        <a:solidFill>
                          <a:schemeClr val="tx1"/>
                        </a:solidFill>
                      </a:endParaRPr>
                    </a:p>
                  </a:txBody>
                  <a:tcPr>
                    <a:solidFill>
                      <a:schemeClr val="accent1">
                        <a:lumMod val="20000"/>
                        <a:lumOff val="80000"/>
                      </a:schemeClr>
                    </a:solidFill>
                  </a:tcPr>
                </a:tc>
                <a:tc>
                  <a:txBody>
                    <a:bodyPr/>
                    <a:lstStyle/>
                    <a:p>
                      <a:pPr algn="ctr">
                        <a:lnSpc>
                          <a:spcPct val="105000"/>
                        </a:lnSpc>
                        <a:spcBef>
                          <a:spcPct val="10000"/>
                        </a:spcBef>
                      </a:pPr>
                      <a:r>
                        <a:rPr lang="en-US" sz="1400" dirty="0" smtClean="0">
                          <a:solidFill>
                            <a:schemeClr val="tx1"/>
                          </a:solidFill>
                        </a:rPr>
                        <a:t>Security &amp; Networking</a:t>
                      </a:r>
                    </a:p>
                    <a:p>
                      <a:pPr algn="ctr">
                        <a:lnSpc>
                          <a:spcPct val="105000"/>
                        </a:lnSpc>
                        <a:spcBef>
                          <a:spcPct val="10000"/>
                        </a:spcBef>
                      </a:pPr>
                      <a:r>
                        <a:rPr lang="en-US" sz="1200" b="0" dirty="0" smtClean="0">
                          <a:solidFill>
                            <a:schemeClr val="tx1"/>
                          </a:solidFill>
                        </a:rPr>
                        <a:t>Software Defined</a:t>
                      </a:r>
                    </a:p>
                    <a:p>
                      <a:pPr algn="ctr">
                        <a:lnSpc>
                          <a:spcPct val="105000"/>
                        </a:lnSpc>
                        <a:spcBef>
                          <a:spcPct val="10000"/>
                        </a:spcBef>
                      </a:pPr>
                      <a:r>
                        <a:rPr lang="en-US" sz="1200" b="0" dirty="0" smtClean="0">
                          <a:solidFill>
                            <a:schemeClr val="tx1"/>
                          </a:solidFill>
                        </a:rPr>
                        <a:t>Multi-host Networking</a:t>
                      </a:r>
                    </a:p>
                    <a:p>
                      <a:pPr algn="ctr">
                        <a:lnSpc>
                          <a:spcPct val="105000"/>
                        </a:lnSpc>
                        <a:spcBef>
                          <a:spcPct val="10000"/>
                        </a:spcBef>
                      </a:pPr>
                      <a:r>
                        <a:rPr lang="en-US" sz="1200" b="0" dirty="0" smtClean="0">
                          <a:solidFill>
                            <a:schemeClr val="tx1"/>
                          </a:solidFill>
                        </a:rPr>
                        <a:t>Isolation</a:t>
                      </a:r>
                    </a:p>
                    <a:p>
                      <a:pPr algn="ctr">
                        <a:lnSpc>
                          <a:spcPct val="105000"/>
                        </a:lnSpc>
                        <a:spcBef>
                          <a:spcPct val="10000"/>
                        </a:spcBef>
                      </a:pPr>
                      <a:r>
                        <a:rPr lang="en-US" sz="1200" b="0" dirty="0" smtClean="0">
                          <a:solidFill>
                            <a:schemeClr val="tx1"/>
                          </a:solidFill>
                        </a:rPr>
                        <a:t>Host Hardening</a:t>
                      </a:r>
                    </a:p>
                    <a:p>
                      <a:pPr algn="ctr">
                        <a:lnSpc>
                          <a:spcPct val="105000"/>
                        </a:lnSpc>
                        <a:spcBef>
                          <a:spcPct val="10000"/>
                        </a:spcBef>
                      </a:pPr>
                      <a:r>
                        <a:rPr lang="en-US" sz="1200" b="0" dirty="0" smtClean="0">
                          <a:solidFill>
                            <a:schemeClr val="tx1"/>
                          </a:solidFill>
                        </a:rPr>
                        <a:t>Update and Patching</a:t>
                      </a:r>
                      <a:endParaRPr lang="en-US" dirty="0">
                        <a:solidFill>
                          <a:schemeClr val="tx1"/>
                        </a:solidFill>
                      </a:endParaRPr>
                    </a:p>
                  </a:txBody>
                  <a:tcPr>
                    <a:solidFill>
                      <a:schemeClr val="accent1">
                        <a:lumMod val="20000"/>
                        <a:lumOff val="80000"/>
                      </a:schemeClr>
                    </a:solidFill>
                  </a:tcPr>
                </a:tc>
                <a:tc>
                  <a:txBody>
                    <a:bodyPr/>
                    <a:lstStyle/>
                    <a:p>
                      <a:pPr algn="ctr">
                        <a:lnSpc>
                          <a:spcPct val="105000"/>
                        </a:lnSpc>
                        <a:spcBef>
                          <a:spcPct val="10000"/>
                        </a:spcBef>
                      </a:pPr>
                      <a:r>
                        <a:rPr lang="en-US" sz="1400" dirty="0" smtClean="0">
                          <a:solidFill>
                            <a:schemeClr val="tx1"/>
                          </a:solidFill>
                        </a:rPr>
                        <a:t>Data Movement</a:t>
                      </a:r>
                    </a:p>
                    <a:p>
                      <a:pPr algn="ctr">
                        <a:lnSpc>
                          <a:spcPct val="105000"/>
                        </a:lnSpc>
                        <a:spcBef>
                          <a:spcPct val="10000"/>
                        </a:spcBef>
                      </a:pPr>
                      <a:r>
                        <a:rPr lang="en-US" sz="1200" b="0" dirty="0" smtClean="0">
                          <a:solidFill>
                            <a:schemeClr val="tx1"/>
                          </a:solidFill>
                        </a:rPr>
                        <a:t>File System Replication</a:t>
                      </a:r>
                    </a:p>
                    <a:p>
                      <a:pPr algn="ctr">
                        <a:lnSpc>
                          <a:spcPct val="105000"/>
                        </a:lnSpc>
                        <a:spcBef>
                          <a:spcPct val="10000"/>
                        </a:spcBef>
                      </a:pPr>
                      <a:r>
                        <a:rPr lang="en-US" sz="1200" b="0" dirty="0" smtClean="0">
                          <a:solidFill>
                            <a:schemeClr val="tx1"/>
                          </a:solidFill>
                        </a:rPr>
                        <a:t>Volumes</a:t>
                      </a:r>
                    </a:p>
                    <a:p>
                      <a:pPr algn="ctr">
                        <a:lnSpc>
                          <a:spcPct val="105000"/>
                        </a:lnSpc>
                        <a:spcBef>
                          <a:spcPct val="10000"/>
                        </a:spcBef>
                      </a:pPr>
                      <a:r>
                        <a:rPr lang="en-US" sz="1200" b="0" dirty="0" smtClean="0">
                          <a:solidFill>
                            <a:schemeClr val="tx1"/>
                          </a:solidFill>
                        </a:rPr>
                        <a:t>Distributed Database</a:t>
                      </a:r>
                    </a:p>
                    <a:p>
                      <a:pPr algn="ctr">
                        <a:lnSpc>
                          <a:spcPct val="105000"/>
                        </a:lnSpc>
                        <a:spcBef>
                          <a:spcPct val="10000"/>
                        </a:spcBef>
                      </a:pPr>
                      <a:r>
                        <a:rPr lang="en-US" sz="1200" b="0" dirty="0" smtClean="0">
                          <a:solidFill>
                            <a:schemeClr val="tx1"/>
                          </a:solidFill>
                        </a:rPr>
                        <a:t>DBaaS</a:t>
                      </a:r>
                    </a:p>
                    <a:p>
                      <a:pPr algn="ctr"/>
                      <a:endParaRPr lang="en-US" dirty="0">
                        <a:solidFill>
                          <a:schemeClr val="tx1"/>
                        </a:solidFill>
                      </a:endParaRPr>
                    </a:p>
                  </a:txBody>
                  <a:tcPr>
                    <a:solidFill>
                      <a:schemeClr val="accent1">
                        <a:lumMod val="20000"/>
                        <a:lumOff val="80000"/>
                      </a:schemeClr>
                    </a:solidFill>
                  </a:tcPr>
                </a:tc>
                <a:tc>
                  <a:txBody>
                    <a:bodyPr/>
                    <a:lstStyle/>
                    <a:p>
                      <a:pPr algn="ctr">
                        <a:lnSpc>
                          <a:spcPct val="105000"/>
                        </a:lnSpc>
                        <a:spcBef>
                          <a:spcPct val="10000"/>
                        </a:spcBef>
                      </a:pPr>
                      <a:r>
                        <a:rPr lang="en-US" sz="1400" dirty="0" smtClean="0">
                          <a:solidFill>
                            <a:schemeClr val="tx1"/>
                          </a:solidFill>
                        </a:rPr>
                        <a:t>Runtime Services</a:t>
                      </a:r>
                    </a:p>
                    <a:p>
                      <a:pPr algn="ctr">
                        <a:lnSpc>
                          <a:spcPct val="105000"/>
                        </a:lnSpc>
                        <a:spcBef>
                          <a:spcPct val="10000"/>
                        </a:spcBef>
                      </a:pPr>
                      <a:r>
                        <a:rPr lang="en-US" sz="1200" b="0" dirty="0" smtClean="0">
                          <a:solidFill>
                            <a:schemeClr val="tx1"/>
                          </a:solidFill>
                        </a:rPr>
                        <a:t>Service Discovery</a:t>
                      </a:r>
                    </a:p>
                    <a:p>
                      <a:pPr algn="ctr">
                        <a:lnSpc>
                          <a:spcPct val="105000"/>
                        </a:lnSpc>
                        <a:spcBef>
                          <a:spcPct val="10000"/>
                        </a:spcBef>
                      </a:pPr>
                      <a:r>
                        <a:rPr lang="en-US" sz="1200" b="0" dirty="0" smtClean="0">
                          <a:solidFill>
                            <a:schemeClr val="tx1"/>
                          </a:solidFill>
                        </a:rPr>
                        <a:t>Configuration</a:t>
                      </a:r>
                    </a:p>
                    <a:p>
                      <a:pPr algn="ctr">
                        <a:lnSpc>
                          <a:spcPct val="105000"/>
                        </a:lnSpc>
                        <a:spcBef>
                          <a:spcPct val="10000"/>
                        </a:spcBef>
                      </a:pPr>
                      <a:r>
                        <a:rPr lang="en-US" sz="1200" b="0" dirty="0" smtClean="0">
                          <a:solidFill>
                            <a:schemeClr val="tx1"/>
                          </a:solidFill>
                        </a:rPr>
                        <a:t>Utilization Management</a:t>
                      </a:r>
                    </a:p>
                    <a:p>
                      <a:pPr algn="ctr">
                        <a:lnSpc>
                          <a:spcPct val="105000"/>
                        </a:lnSpc>
                        <a:spcBef>
                          <a:spcPct val="10000"/>
                        </a:spcBef>
                      </a:pPr>
                      <a:r>
                        <a:rPr lang="en-US" sz="1200" b="0" dirty="0" smtClean="0">
                          <a:solidFill>
                            <a:schemeClr val="tx1"/>
                          </a:solidFill>
                        </a:rPr>
                        <a:t>Multi-tenancy</a:t>
                      </a:r>
                    </a:p>
                    <a:p>
                      <a:pPr algn="ctr">
                        <a:lnSpc>
                          <a:spcPct val="105000"/>
                        </a:lnSpc>
                        <a:spcBef>
                          <a:spcPct val="10000"/>
                        </a:spcBef>
                      </a:pPr>
                      <a:r>
                        <a:rPr lang="en-US" sz="1200" b="0" dirty="0" smtClean="0">
                          <a:solidFill>
                            <a:schemeClr val="tx1"/>
                          </a:solidFill>
                        </a:rPr>
                        <a:t>Batch</a:t>
                      </a:r>
                      <a:endParaRPr lang="en-US" dirty="0">
                        <a:solidFill>
                          <a:schemeClr val="tx1"/>
                        </a:solidFill>
                      </a:endParaRPr>
                    </a:p>
                  </a:txBody>
                  <a:tcPr>
                    <a:solidFill>
                      <a:schemeClr val="accent1">
                        <a:lumMod val="20000"/>
                        <a:lumOff val="80000"/>
                      </a:schemeClr>
                    </a:solidFill>
                  </a:tcPr>
                </a:tc>
              </a:tr>
              <a:tr h="370840">
                <a:tc gridSpan="4">
                  <a:txBody>
                    <a:bodyPr/>
                    <a:lstStyle/>
                    <a:p>
                      <a:pPr algn="ctr">
                        <a:lnSpc>
                          <a:spcPct val="105000"/>
                        </a:lnSpc>
                        <a:spcBef>
                          <a:spcPct val="10000"/>
                        </a:spcBef>
                      </a:pPr>
                      <a:r>
                        <a:rPr lang="en-US" sz="1400" b="1" dirty="0" smtClean="0"/>
                        <a:t>Container Deployment Services</a:t>
                      </a:r>
                    </a:p>
                    <a:p>
                      <a:pPr algn="ctr">
                        <a:lnSpc>
                          <a:spcPct val="105000"/>
                        </a:lnSpc>
                        <a:spcBef>
                          <a:spcPct val="10000"/>
                        </a:spcBef>
                      </a:pPr>
                      <a:r>
                        <a:rPr lang="en-US" sz="1200" dirty="0" smtClean="0"/>
                        <a:t>Template System</a:t>
                      </a:r>
                    </a:p>
                    <a:p>
                      <a:pPr algn="ctr">
                        <a:lnSpc>
                          <a:spcPct val="105000"/>
                        </a:lnSpc>
                        <a:spcBef>
                          <a:spcPct val="10000"/>
                        </a:spcBef>
                      </a:pPr>
                      <a:r>
                        <a:rPr lang="en-US" sz="1200" dirty="0" smtClean="0"/>
                        <a:t>Orchestration</a:t>
                      </a:r>
                    </a:p>
                    <a:p>
                      <a:pPr algn="ctr">
                        <a:lnSpc>
                          <a:spcPct val="105000"/>
                        </a:lnSpc>
                        <a:spcBef>
                          <a:spcPct val="10000"/>
                        </a:spcBef>
                      </a:pPr>
                      <a:r>
                        <a:rPr lang="en-US" sz="1200" dirty="0" smtClean="0"/>
                        <a:t>Image Registry</a:t>
                      </a:r>
                    </a:p>
                    <a:p>
                      <a:pPr algn="ctr">
                        <a:lnSpc>
                          <a:spcPct val="105000"/>
                        </a:lnSpc>
                        <a:spcBef>
                          <a:spcPct val="10000"/>
                        </a:spcBef>
                      </a:pPr>
                      <a:r>
                        <a:rPr lang="en-US" sz="1200" dirty="0" smtClean="0"/>
                        <a:t>Scheduling</a:t>
                      </a:r>
                      <a:endParaRPr lang="en-US" dirty="0"/>
                    </a:p>
                  </a:txBody>
                  <a:tcPr>
                    <a:solidFill>
                      <a:srgbClr val="D0CBD7"/>
                    </a:solidFill>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gridSpan="4">
                  <a:txBody>
                    <a:bodyPr/>
                    <a:lstStyle/>
                    <a:p>
                      <a:pPr algn="ctr">
                        <a:lnSpc>
                          <a:spcPct val="105000"/>
                        </a:lnSpc>
                        <a:spcBef>
                          <a:spcPct val="10000"/>
                        </a:spcBef>
                      </a:pPr>
                      <a:r>
                        <a:rPr lang="en-US" sz="1400" b="1" dirty="0" smtClean="0"/>
                        <a:t>Container Management (Packaging-Isolation and Updates) </a:t>
                      </a:r>
                    </a:p>
                    <a:p>
                      <a:pPr algn="ctr">
                        <a:lnSpc>
                          <a:spcPct val="105000"/>
                        </a:lnSpc>
                        <a:spcBef>
                          <a:spcPct val="10000"/>
                        </a:spcBef>
                      </a:pPr>
                      <a:r>
                        <a:rPr lang="en-US" sz="1200" dirty="0" smtClean="0"/>
                        <a:t>Cluster Management, Cluster Deployment, Registry, Networking Management</a:t>
                      </a:r>
                      <a:endParaRPr lang="en-US" dirty="0"/>
                    </a:p>
                  </a:txBody>
                  <a:tcPr>
                    <a:solidFill>
                      <a:schemeClr val="accent1">
                        <a:lumMod val="20000"/>
                        <a:lumOff val="80000"/>
                      </a:schemeClr>
                    </a:solidFill>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gridSpan="4">
                  <a:txBody>
                    <a:bodyPr/>
                    <a:lstStyle/>
                    <a:p>
                      <a:pPr algn="ctr">
                        <a:lnSpc>
                          <a:spcPct val="105000"/>
                        </a:lnSpc>
                        <a:spcBef>
                          <a:spcPct val="10000"/>
                        </a:spcBef>
                      </a:pPr>
                      <a:r>
                        <a:rPr lang="en-US" sz="1400" b="1" dirty="0" smtClean="0"/>
                        <a:t>Host Management</a:t>
                      </a:r>
                    </a:p>
                    <a:p>
                      <a:pPr algn="ctr">
                        <a:lnSpc>
                          <a:spcPct val="105000"/>
                        </a:lnSpc>
                        <a:spcBef>
                          <a:spcPct val="10000"/>
                        </a:spcBef>
                      </a:pPr>
                      <a:r>
                        <a:rPr lang="en-US" sz="1200" dirty="0" smtClean="0"/>
                        <a:t>Automated Provisioning, Container OS</a:t>
                      </a:r>
                      <a:endParaRPr lang="en-US" dirty="0"/>
                    </a:p>
                  </a:txBody>
                  <a:tcPr>
                    <a:solidFill>
                      <a:srgbClr val="D0CBD7"/>
                    </a:solidFill>
                  </a:tcPr>
                </a:tc>
                <a:tc hMerge="1">
                  <a:txBody>
                    <a:bodyPr/>
                    <a:lstStyle/>
                    <a:p>
                      <a:endParaRPr lang="en-US"/>
                    </a:p>
                  </a:txBody>
                  <a:tcPr/>
                </a:tc>
                <a:tc hMerge="1">
                  <a:txBody>
                    <a:bodyPr/>
                    <a:lstStyle/>
                    <a:p>
                      <a:endParaRPr lang="en-US" dirty="0"/>
                    </a:p>
                  </a:txBody>
                  <a:tcPr/>
                </a:tc>
                <a:tc hMerge="1">
                  <a:txBody>
                    <a:bodyPr/>
                    <a:lstStyle/>
                    <a:p>
                      <a:endParaRPr lang="en-US"/>
                    </a:p>
                  </a:txBody>
                  <a:tcPr/>
                </a:tc>
              </a:tr>
              <a:tr h="370840">
                <a:tc gridSpan="4">
                  <a:txBody>
                    <a:bodyPr/>
                    <a:lstStyle/>
                    <a:p>
                      <a:pPr algn="ctr">
                        <a:lnSpc>
                          <a:spcPct val="105000"/>
                        </a:lnSpc>
                        <a:spcBef>
                          <a:spcPct val="10000"/>
                        </a:spcBef>
                      </a:pPr>
                      <a:r>
                        <a:rPr lang="en-US" sz="1400" b="1" dirty="0" smtClean="0"/>
                        <a:t>Infrastructure Services (HW Fault tolerance)</a:t>
                      </a:r>
                    </a:p>
                    <a:p>
                      <a:pPr algn="ctr">
                        <a:lnSpc>
                          <a:spcPct val="105000"/>
                        </a:lnSpc>
                        <a:spcBef>
                          <a:spcPct val="10000"/>
                        </a:spcBef>
                      </a:pPr>
                      <a:r>
                        <a:rPr lang="en-US" sz="1200" dirty="0" smtClean="0"/>
                        <a:t>Public Cloud</a:t>
                      </a:r>
                    </a:p>
                    <a:p>
                      <a:pPr algn="ctr">
                        <a:lnSpc>
                          <a:spcPct val="105000"/>
                        </a:lnSpc>
                        <a:spcBef>
                          <a:spcPct val="10000"/>
                        </a:spcBef>
                      </a:pPr>
                      <a:r>
                        <a:rPr lang="en-US" sz="1200" dirty="0" smtClean="0"/>
                        <a:t>Private Cloud</a:t>
                      </a:r>
                    </a:p>
                    <a:p>
                      <a:pPr algn="ctr">
                        <a:lnSpc>
                          <a:spcPct val="105000"/>
                        </a:lnSpc>
                        <a:spcBef>
                          <a:spcPct val="10000"/>
                        </a:spcBef>
                      </a:pPr>
                      <a:r>
                        <a:rPr lang="en-US" sz="1200" dirty="0" smtClean="0"/>
                        <a:t>Multi Cloud</a:t>
                      </a:r>
                    </a:p>
                    <a:p>
                      <a:endParaRPr lang="en-US" dirty="0"/>
                    </a:p>
                  </a:txBody>
                  <a:tcPr>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161259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2" y="76200"/>
            <a:ext cx="8077198" cy="703263"/>
          </a:xfrm>
        </p:spPr>
        <p:txBody>
          <a:bodyPr/>
          <a:lstStyle/>
          <a:p>
            <a:r>
              <a:rPr lang="en-US" sz="1600" dirty="0" smtClean="0"/>
              <a:t>POC developed 3 microservices, built them as Docker containers and deployed in AWS. Each microservice owns its database, and syncs with others via events. </a:t>
            </a:r>
            <a:endParaRPr lang="en-US" dirty="0"/>
          </a:p>
        </p:txBody>
      </p:sp>
      <p:sp>
        <p:nvSpPr>
          <p:cNvPr id="5" name="Rectangle 4"/>
          <p:cNvSpPr/>
          <p:nvPr/>
        </p:nvSpPr>
        <p:spPr bwMode="gray">
          <a:xfrm>
            <a:off x="869316" y="2596325"/>
            <a:ext cx="1903890" cy="288573"/>
          </a:xfrm>
          <a:prstGeom prst="rect">
            <a:avLst/>
          </a:prstGeom>
          <a:solidFill>
            <a:schemeClr val="accent1">
              <a:lumMod val="20000"/>
              <a:lumOff val="80000"/>
            </a:schemeClr>
          </a:solidFill>
          <a:ln w="9525" algn="ctr">
            <a:solidFill>
              <a:srgbClr val="000090"/>
            </a:solidFill>
            <a:miter lim="800000"/>
            <a:headEnd/>
            <a:tailEnd/>
          </a:ln>
        </p:spPr>
        <p:txBody>
          <a:bodyPr lIns="45720" rIns="45720" rtlCol="0" anchor="ctr"/>
          <a:lstStyle/>
          <a:p>
            <a:pPr algn="ctr"/>
            <a:r>
              <a:rPr lang="en-US" dirty="0" smtClean="0"/>
              <a:t>Docker</a:t>
            </a:r>
            <a:endParaRPr lang="en-US" dirty="0"/>
          </a:p>
        </p:txBody>
      </p:sp>
      <p:sp>
        <p:nvSpPr>
          <p:cNvPr id="6" name="Rectangle 5"/>
          <p:cNvSpPr/>
          <p:nvPr/>
        </p:nvSpPr>
        <p:spPr bwMode="gray">
          <a:xfrm>
            <a:off x="869315" y="2308482"/>
            <a:ext cx="1903890" cy="288573"/>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Ubuntu</a:t>
            </a:r>
            <a:endParaRPr lang="en-US" b="0" dirty="0"/>
          </a:p>
        </p:txBody>
      </p:sp>
      <p:sp>
        <p:nvSpPr>
          <p:cNvPr id="7" name="Rectangle 6"/>
          <p:cNvSpPr/>
          <p:nvPr/>
        </p:nvSpPr>
        <p:spPr bwMode="gray">
          <a:xfrm>
            <a:off x="869315" y="2011617"/>
            <a:ext cx="1903890" cy="288573"/>
          </a:xfrm>
          <a:prstGeom prst="rect">
            <a:avLst/>
          </a:prstGeom>
          <a:solidFill>
            <a:schemeClr val="accent6"/>
          </a:solidFill>
          <a:ln w="9525" algn="ctr">
            <a:solidFill>
              <a:schemeClr val="tx1"/>
            </a:solidFill>
            <a:miter lim="800000"/>
            <a:headEnd/>
            <a:tailEnd/>
          </a:ln>
        </p:spPr>
        <p:txBody>
          <a:bodyPr lIns="45720" rIns="45720" rtlCol="0" anchor="ctr"/>
          <a:lstStyle/>
          <a:p>
            <a:pPr algn="ctr"/>
            <a:r>
              <a:rPr lang="en-US" b="0" dirty="0" smtClean="0"/>
              <a:t>Java8</a:t>
            </a:r>
            <a:endParaRPr lang="en-US" b="0" dirty="0"/>
          </a:p>
        </p:txBody>
      </p:sp>
      <p:sp>
        <p:nvSpPr>
          <p:cNvPr id="8" name="Rectangle 7"/>
          <p:cNvSpPr/>
          <p:nvPr/>
        </p:nvSpPr>
        <p:spPr bwMode="gray">
          <a:xfrm>
            <a:off x="869315" y="1714753"/>
            <a:ext cx="1903890" cy="288573"/>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pPr algn="ctr"/>
            <a:r>
              <a:rPr lang="en-US" b="0" dirty="0" smtClean="0"/>
              <a:t>Spring-boot-Tomcat</a:t>
            </a:r>
            <a:endParaRPr lang="en-US" b="0" dirty="0"/>
          </a:p>
        </p:txBody>
      </p:sp>
      <p:sp>
        <p:nvSpPr>
          <p:cNvPr id="9" name="Rectangle 8"/>
          <p:cNvSpPr/>
          <p:nvPr/>
        </p:nvSpPr>
        <p:spPr bwMode="gray">
          <a:xfrm>
            <a:off x="869315" y="1417889"/>
            <a:ext cx="1903890" cy="288573"/>
          </a:xfrm>
          <a:prstGeom prst="rect">
            <a:avLst/>
          </a:prstGeom>
          <a:solidFill>
            <a:schemeClr val="accent3"/>
          </a:solidFill>
          <a:ln w="9525" algn="ctr">
            <a:solidFill>
              <a:schemeClr val="tx1"/>
            </a:solidFill>
            <a:miter lim="800000"/>
            <a:headEnd/>
            <a:tailEnd/>
          </a:ln>
        </p:spPr>
        <p:txBody>
          <a:bodyPr lIns="45720" rIns="45720" rtlCol="0" anchor="ctr"/>
          <a:lstStyle/>
          <a:p>
            <a:pPr algn="ctr"/>
            <a:r>
              <a:rPr lang="en-US" dirty="0" smtClean="0">
                <a:solidFill>
                  <a:srgbClr val="FFFFFF"/>
                </a:solidFill>
              </a:rPr>
              <a:t>Customer-ms.jar</a:t>
            </a:r>
            <a:endParaRPr lang="en-US" dirty="0">
              <a:solidFill>
                <a:srgbClr val="FFFFFF"/>
              </a:solidFill>
            </a:endParaRPr>
          </a:p>
        </p:txBody>
      </p:sp>
      <p:sp>
        <p:nvSpPr>
          <p:cNvPr id="20" name="Rectangle 19"/>
          <p:cNvSpPr/>
          <p:nvPr/>
        </p:nvSpPr>
        <p:spPr bwMode="gray">
          <a:xfrm>
            <a:off x="881891" y="4048935"/>
            <a:ext cx="1903890" cy="288573"/>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21" name="Rectangle 20"/>
          <p:cNvSpPr/>
          <p:nvPr/>
        </p:nvSpPr>
        <p:spPr bwMode="gray">
          <a:xfrm>
            <a:off x="881890" y="3761091"/>
            <a:ext cx="1903890" cy="288573"/>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RHEL</a:t>
            </a:r>
            <a:endParaRPr lang="en-US" b="0" dirty="0"/>
          </a:p>
        </p:txBody>
      </p:sp>
      <p:sp>
        <p:nvSpPr>
          <p:cNvPr id="22" name="Rectangle 21"/>
          <p:cNvSpPr/>
          <p:nvPr/>
        </p:nvSpPr>
        <p:spPr bwMode="gray">
          <a:xfrm>
            <a:off x="881890" y="3464227"/>
            <a:ext cx="1903890" cy="288573"/>
          </a:xfrm>
          <a:prstGeom prst="rect">
            <a:avLst/>
          </a:prstGeom>
          <a:solidFill>
            <a:srgbClr val="00AB39"/>
          </a:solidFill>
          <a:ln w="9525" algn="ctr">
            <a:solidFill>
              <a:schemeClr val="tx1"/>
            </a:solidFill>
            <a:miter lim="800000"/>
            <a:headEnd/>
            <a:tailEnd/>
          </a:ln>
        </p:spPr>
        <p:txBody>
          <a:bodyPr lIns="45720" rIns="45720" rtlCol="0" anchor="ctr"/>
          <a:lstStyle/>
          <a:p>
            <a:pPr algn="ctr"/>
            <a:r>
              <a:rPr lang="en-US" b="0" dirty="0" smtClean="0"/>
              <a:t>MongoDB</a:t>
            </a:r>
            <a:endParaRPr lang="en-US" b="0" dirty="0"/>
          </a:p>
        </p:txBody>
      </p:sp>
      <p:sp>
        <p:nvSpPr>
          <p:cNvPr id="23" name="Rectangle 22"/>
          <p:cNvSpPr/>
          <p:nvPr/>
        </p:nvSpPr>
        <p:spPr bwMode="gray">
          <a:xfrm>
            <a:off x="881890" y="3167362"/>
            <a:ext cx="1903890" cy="288573"/>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pPr algn="ctr"/>
            <a:r>
              <a:rPr lang="en-US" dirty="0"/>
              <a:t>c</a:t>
            </a:r>
            <a:r>
              <a:rPr lang="en-US" dirty="0" smtClean="0"/>
              <a:t>ustomer-db</a:t>
            </a:r>
            <a:endParaRPr lang="en-US" dirty="0"/>
          </a:p>
        </p:txBody>
      </p:sp>
      <p:cxnSp>
        <p:nvCxnSpPr>
          <p:cNvPr id="34" name="Straight Arrow Connector 33"/>
          <p:cNvCxnSpPr>
            <a:stCxn id="5" idx="2"/>
            <a:endCxn id="23" idx="0"/>
          </p:cNvCxnSpPr>
          <p:nvPr/>
        </p:nvCxnSpPr>
        <p:spPr bwMode="auto">
          <a:xfrm>
            <a:off x="1821261" y="2884898"/>
            <a:ext cx="12574" cy="282464"/>
          </a:xfrm>
          <a:prstGeom prst="straightConnector1">
            <a:avLst/>
          </a:prstGeom>
          <a:noFill/>
          <a:ln w="9525" cap="flat" cmpd="sng" algn="ctr">
            <a:solidFill>
              <a:schemeClr val="tx1"/>
            </a:solidFill>
            <a:prstDash val="solid"/>
            <a:round/>
            <a:headEnd type="arrow"/>
            <a:tailEnd type="arrow"/>
          </a:ln>
          <a:effectLst/>
        </p:spPr>
      </p:cxnSp>
      <p:sp>
        <p:nvSpPr>
          <p:cNvPr id="35" name="Rectangle 34"/>
          <p:cNvSpPr/>
          <p:nvPr/>
        </p:nvSpPr>
        <p:spPr bwMode="gray">
          <a:xfrm>
            <a:off x="745736" y="1270694"/>
            <a:ext cx="2190598" cy="3192343"/>
          </a:xfrm>
          <a:prstGeom prst="rect">
            <a:avLst/>
          </a:prstGeom>
          <a:noFill/>
          <a:ln w="9525" algn="ctr">
            <a:solidFill>
              <a:schemeClr val="tx1"/>
            </a:solidFill>
            <a:prstDash val="dash"/>
            <a:miter lim="800000"/>
            <a:headEnd/>
            <a:tailEnd/>
          </a:ln>
        </p:spPr>
        <p:txBody>
          <a:bodyPr lIns="45720" rIns="45720" rtlCol="0" anchor="ctr"/>
          <a:lstStyle/>
          <a:p>
            <a:pPr algn="ctr"/>
            <a:endParaRPr lang="en-US" sz="1800" dirty="0"/>
          </a:p>
        </p:txBody>
      </p:sp>
      <p:sp>
        <p:nvSpPr>
          <p:cNvPr id="36" name="Rectangle 35"/>
          <p:cNvSpPr/>
          <p:nvPr/>
        </p:nvSpPr>
        <p:spPr bwMode="gray">
          <a:xfrm>
            <a:off x="3547534" y="2624126"/>
            <a:ext cx="1903890" cy="284276"/>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37" name="Rectangle 36"/>
          <p:cNvSpPr/>
          <p:nvPr/>
        </p:nvSpPr>
        <p:spPr bwMode="gray">
          <a:xfrm>
            <a:off x="3547533" y="2340569"/>
            <a:ext cx="1903890" cy="284276"/>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Ubuntu</a:t>
            </a:r>
            <a:endParaRPr lang="en-US" b="0" dirty="0"/>
          </a:p>
        </p:txBody>
      </p:sp>
      <p:sp>
        <p:nvSpPr>
          <p:cNvPr id="38" name="Rectangle 37"/>
          <p:cNvSpPr/>
          <p:nvPr/>
        </p:nvSpPr>
        <p:spPr bwMode="gray">
          <a:xfrm>
            <a:off x="3547533" y="2048126"/>
            <a:ext cx="1903890" cy="284276"/>
          </a:xfrm>
          <a:prstGeom prst="rect">
            <a:avLst/>
          </a:prstGeom>
          <a:solidFill>
            <a:schemeClr val="accent6"/>
          </a:solidFill>
          <a:ln w="9525" algn="ctr">
            <a:solidFill>
              <a:schemeClr val="tx1"/>
            </a:solidFill>
            <a:miter lim="800000"/>
            <a:headEnd/>
            <a:tailEnd/>
          </a:ln>
        </p:spPr>
        <p:txBody>
          <a:bodyPr lIns="45720" rIns="45720" rtlCol="0" anchor="ctr"/>
          <a:lstStyle/>
          <a:p>
            <a:pPr algn="ctr"/>
            <a:r>
              <a:rPr lang="en-US" b="0" dirty="0" smtClean="0"/>
              <a:t>Java8</a:t>
            </a:r>
            <a:endParaRPr lang="en-US" b="0" dirty="0"/>
          </a:p>
        </p:txBody>
      </p:sp>
      <p:sp>
        <p:nvSpPr>
          <p:cNvPr id="39" name="Rectangle 38"/>
          <p:cNvSpPr/>
          <p:nvPr/>
        </p:nvSpPr>
        <p:spPr bwMode="gray">
          <a:xfrm>
            <a:off x="3547533" y="1755683"/>
            <a:ext cx="1903890" cy="284276"/>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r>
              <a:rPr lang="en-US" b="0" dirty="0"/>
              <a:t>Spring-boot-Tomcat</a:t>
            </a:r>
          </a:p>
        </p:txBody>
      </p:sp>
      <p:sp>
        <p:nvSpPr>
          <p:cNvPr id="40" name="Rectangle 39"/>
          <p:cNvSpPr/>
          <p:nvPr/>
        </p:nvSpPr>
        <p:spPr bwMode="gray">
          <a:xfrm>
            <a:off x="3547533" y="1463239"/>
            <a:ext cx="1903890" cy="284276"/>
          </a:xfrm>
          <a:prstGeom prst="rect">
            <a:avLst/>
          </a:prstGeom>
          <a:solidFill>
            <a:schemeClr val="accent3"/>
          </a:solidFill>
          <a:ln w="9525" algn="ctr">
            <a:solidFill>
              <a:schemeClr val="tx1"/>
            </a:solidFill>
            <a:miter lim="800000"/>
            <a:headEnd/>
            <a:tailEnd/>
          </a:ln>
        </p:spPr>
        <p:txBody>
          <a:bodyPr lIns="45720" rIns="45720" rtlCol="0" anchor="ctr"/>
          <a:lstStyle/>
          <a:p>
            <a:pPr algn="ctr"/>
            <a:r>
              <a:rPr lang="en-US" dirty="0" smtClean="0">
                <a:solidFill>
                  <a:srgbClr val="FFFFFF"/>
                </a:solidFill>
              </a:rPr>
              <a:t>account-ms.jar</a:t>
            </a:r>
            <a:endParaRPr lang="en-US" dirty="0">
              <a:solidFill>
                <a:srgbClr val="FFFFFF"/>
              </a:solidFill>
            </a:endParaRPr>
          </a:p>
        </p:txBody>
      </p:sp>
      <p:sp>
        <p:nvSpPr>
          <p:cNvPr id="41" name="Rectangle 40"/>
          <p:cNvSpPr/>
          <p:nvPr/>
        </p:nvSpPr>
        <p:spPr bwMode="gray">
          <a:xfrm>
            <a:off x="3560109" y="4055102"/>
            <a:ext cx="1903890" cy="284276"/>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42" name="Rectangle 41"/>
          <p:cNvSpPr/>
          <p:nvPr/>
        </p:nvSpPr>
        <p:spPr bwMode="gray">
          <a:xfrm>
            <a:off x="3560108" y="3771545"/>
            <a:ext cx="1903890" cy="284276"/>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RHEL</a:t>
            </a:r>
            <a:endParaRPr lang="en-US" b="0" dirty="0"/>
          </a:p>
        </p:txBody>
      </p:sp>
      <p:sp>
        <p:nvSpPr>
          <p:cNvPr id="43" name="Rectangle 42"/>
          <p:cNvSpPr/>
          <p:nvPr/>
        </p:nvSpPr>
        <p:spPr bwMode="gray">
          <a:xfrm>
            <a:off x="3560108" y="3479102"/>
            <a:ext cx="1903890" cy="284276"/>
          </a:xfrm>
          <a:prstGeom prst="rect">
            <a:avLst/>
          </a:prstGeom>
          <a:solidFill>
            <a:srgbClr val="00AB39"/>
          </a:solidFill>
          <a:ln w="9525" algn="ctr">
            <a:solidFill>
              <a:schemeClr val="tx1"/>
            </a:solidFill>
            <a:miter lim="800000"/>
            <a:headEnd/>
            <a:tailEnd/>
          </a:ln>
        </p:spPr>
        <p:txBody>
          <a:bodyPr lIns="45720" rIns="45720" rtlCol="0" anchor="ctr"/>
          <a:lstStyle/>
          <a:p>
            <a:pPr algn="ctr"/>
            <a:r>
              <a:rPr lang="en-US" b="0" dirty="0" smtClean="0"/>
              <a:t>MongoDB</a:t>
            </a:r>
            <a:endParaRPr lang="en-US" b="0" dirty="0"/>
          </a:p>
        </p:txBody>
      </p:sp>
      <p:sp>
        <p:nvSpPr>
          <p:cNvPr id="44" name="Rectangle 43"/>
          <p:cNvSpPr/>
          <p:nvPr/>
        </p:nvSpPr>
        <p:spPr bwMode="gray">
          <a:xfrm>
            <a:off x="3560108" y="3186659"/>
            <a:ext cx="1903890" cy="284276"/>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pPr algn="ctr"/>
            <a:r>
              <a:rPr lang="en-US" dirty="0" smtClean="0"/>
              <a:t>account-db</a:t>
            </a:r>
            <a:endParaRPr lang="en-US" dirty="0"/>
          </a:p>
        </p:txBody>
      </p:sp>
      <p:cxnSp>
        <p:nvCxnSpPr>
          <p:cNvPr id="45" name="Straight Arrow Connector 44"/>
          <p:cNvCxnSpPr>
            <a:stCxn id="36" idx="2"/>
            <a:endCxn id="44" idx="0"/>
          </p:cNvCxnSpPr>
          <p:nvPr/>
        </p:nvCxnSpPr>
        <p:spPr bwMode="auto">
          <a:xfrm>
            <a:off x="4499479" y="2908401"/>
            <a:ext cx="12574" cy="278257"/>
          </a:xfrm>
          <a:prstGeom prst="straightConnector1">
            <a:avLst/>
          </a:prstGeom>
          <a:noFill/>
          <a:ln w="9525" cap="flat" cmpd="sng" algn="ctr">
            <a:solidFill>
              <a:schemeClr val="tx1"/>
            </a:solidFill>
            <a:prstDash val="solid"/>
            <a:round/>
            <a:headEnd type="arrow"/>
            <a:tailEnd type="arrow"/>
          </a:ln>
          <a:effectLst/>
        </p:spPr>
      </p:cxnSp>
      <p:sp>
        <p:nvSpPr>
          <p:cNvPr id="46" name="Rectangle 45"/>
          <p:cNvSpPr/>
          <p:nvPr/>
        </p:nvSpPr>
        <p:spPr bwMode="gray">
          <a:xfrm>
            <a:off x="3423954" y="1318237"/>
            <a:ext cx="2190598" cy="3144800"/>
          </a:xfrm>
          <a:prstGeom prst="rect">
            <a:avLst/>
          </a:prstGeom>
          <a:noFill/>
          <a:ln w="9525" algn="ctr">
            <a:solidFill>
              <a:schemeClr val="tx1"/>
            </a:solidFill>
            <a:prstDash val="dash"/>
            <a:miter lim="800000"/>
            <a:headEnd/>
            <a:tailEnd/>
          </a:ln>
        </p:spPr>
        <p:txBody>
          <a:bodyPr lIns="45720" rIns="45720" rtlCol="0" anchor="ctr"/>
          <a:lstStyle/>
          <a:p>
            <a:pPr algn="ctr"/>
            <a:endParaRPr lang="en-US" sz="1800" dirty="0"/>
          </a:p>
        </p:txBody>
      </p:sp>
      <p:sp>
        <p:nvSpPr>
          <p:cNvPr id="47" name="Rectangle 46"/>
          <p:cNvSpPr/>
          <p:nvPr/>
        </p:nvSpPr>
        <p:spPr bwMode="gray">
          <a:xfrm>
            <a:off x="6242787" y="2617862"/>
            <a:ext cx="1903890" cy="285244"/>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48" name="Rectangle 47"/>
          <p:cNvSpPr/>
          <p:nvPr/>
        </p:nvSpPr>
        <p:spPr bwMode="gray">
          <a:xfrm>
            <a:off x="6242786" y="2333340"/>
            <a:ext cx="1903890" cy="285244"/>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Ubuntu</a:t>
            </a:r>
            <a:endParaRPr lang="en-US" b="0" dirty="0"/>
          </a:p>
        </p:txBody>
      </p:sp>
      <p:sp>
        <p:nvSpPr>
          <p:cNvPr id="49" name="Rectangle 48"/>
          <p:cNvSpPr/>
          <p:nvPr/>
        </p:nvSpPr>
        <p:spPr bwMode="gray">
          <a:xfrm>
            <a:off x="6242786" y="2039900"/>
            <a:ext cx="1903890" cy="285244"/>
          </a:xfrm>
          <a:prstGeom prst="rect">
            <a:avLst/>
          </a:prstGeom>
          <a:solidFill>
            <a:schemeClr val="accent6"/>
          </a:solidFill>
          <a:ln w="9525" algn="ctr">
            <a:solidFill>
              <a:schemeClr val="tx1"/>
            </a:solidFill>
            <a:miter lim="800000"/>
            <a:headEnd/>
            <a:tailEnd/>
          </a:ln>
        </p:spPr>
        <p:txBody>
          <a:bodyPr lIns="45720" rIns="45720" rtlCol="0" anchor="ctr"/>
          <a:lstStyle/>
          <a:p>
            <a:pPr algn="ctr"/>
            <a:r>
              <a:rPr lang="en-US" b="0" dirty="0" smtClean="0"/>
              <a:t>Java8</a:t>
            </a:r>
            <a:endParaRPr lang="en-US" b="0" dirty="0"/>
          </a:p>
        </p:txBody>
      </p:sp>
      <p:sp>
        <p:nvSpPr>
          <p:cNvPr id="50" name="Rectangle 49"/>
          <p:cNvSpPr/>
          <p:nvPr/>
        </p:nvSpPr>
        <p:spPr bwMode="gray">
          <a:xfrm>
            <a:off x="6242786" y="1746461"/>
            <a:ext cx="1903890" cy="285244"/>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r>
              <a:rPr lang="en-US" b="0" dirty="0"/>
              <a:t>Spring-boot-Tomcat</a:t>
            </a:r>
          </a:p>
        </p:txBody>
      </p:sp>
      <p:sp>
        <p:nvSpPr>
          <p:cNvPr id="51" name="Rectangle 50"/>
          <p:cNvSpPr/>
          <p:nvPr/>
        </p:nvSpPr>
        <p:spPr bwMode="gray">
          <a:xfrm>
            <a:off x="6242786" y="1453021"/>
            <a:ext cx="1903890" cy="285244"/>
          </a:xfrm>
          <a:prstGeom prst="rect">
            <a:avLst/>
          </a:prstGeom>
          <a:solidFill>
            <a:schemeClr val="accent3"/>
          </a:solidFill>
          <a:ln w="9525" algn="ctr">
            <a:solidFill>
              <a:schemeClr val="tx1"/>
            </a:solidFill>
            <a:miter lim="800000"/>
            <a:headEnd/>
            <a:tailEnd/>
          </a:ln>
        </p:spPr>
        <p:txBody>
          <a:bodyPr lIns="45720" rIns="45720" rtlCol="0" anchor="ctr"/>
          <a:lstStyle/>
          <a:p>
            <a:pPr algn="ctr"/>
            <a:r>
              <a:rPr lang="en-US" dirty="0" smtClean="0">
                <a:solidFill>
                  <a:srgbClr val="FFFFFF"/>
                </a:solidFill>
              </a:rPr>
              <a:t>digitalprofile-ms.jar</a:t>
            </a:r>
            <a:endParaRPr lang="en-US" dirty="0">
              <a:solidFill>
                <a:srgbClr val="FFFFFF"/>
              </a:solidFill>
            </a:endParaRPr>
          </a:p>
        </p:txBody>
      </p:sp>
      <p:sp>
        <p:nvSpPr>
          <p:cNvPr id="52" name="Rectangle 51"/>
          <p:cNvSpPr/>
          <p:nvPr/>
        </p:nvSpPr>
        <p:spPr bwMode="gray">
          <a:xfrm>
            <a:off x="6255362" y="4053712"/>
            <a:ext cx="1903890" cy="285244"/>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53" name="Rectangle 52"/>
          <p:cNvSpPr/>
          <p:nvPr/>
        </p:nvSpPr>
        <p:spPr bwMode="gray">
          <a:xfrm>
            <a:off x="6255361" y="3769190"/>
            <a:ext cx="1903890" cy="285244"/>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RHEL</a:t>
            </a:r>
            <a:endParaRPr lang="en-US" b="0" dirty="0"/>
          </a:p>
        </p:txBody>
      </p:sp>
      <p:sp>
        <p:nvSpPr>
          <p:cNvPr id="54" name="Rectangle 53"/>
          <p:cNvSpPr/>
          <p:nvPr/>
        </p:nvSpPr>
        <p:spPr bwMode="gray">
          <a:xfrm>
            <a:off x="6255361" y="3475750"/>
            <a:ext cx="1903890" cy="285244"/>
          </a:xfrm>
          <a:prstGeom prst="rect">
            <a:avLst/>
          </a:prstGeom>
          <a:solidFill>
            <a:srgbClr val="00AB39"/>
          </a:solidFill>
          <a:ln w="9525" algn="ctr">
            <a:solidFill>
              <a:schemeClr val="tx1"/>
            </a:solidFill>
            <a:miter lim="800000"/>
            <a:headEnd/>
            <a:tailEnd/>
          </a:ln>
        </p:spPr>
        <p:txBody>
          <a:bodyPr lIns="45720" rIns="45720" rtlCol="0" anchor="ctr"/>
          <a:lstStyle/>
          <a:p>
            <a:pPr algn="ctr"/>
            <a:r>
              <a:rPr lang="en-US" b="0" dirty="0" smtClean="0"/>
              <a:t>MongoDB</a:t>
            </a:r>
            <a:endParaRPr lang="en-US" b="0" dirty="0"/>
          </a:p>
        </p:txBody>
      </p:sp>
      <p:sp>
        <p:nvSpPr>
          <p:cNvPr id="55" name="Rectangle 54"/>
          <p:cNvSpPr/>
          <p:nvPr/>
        </p:nvSpPr>
        <p:spPr bwMode="gray">
          <a:xfrm>
            <a:off x="6255361" y="3182311"/>
            <a:ext cx="1903890" cy="285244"/>
          </a:xfrm>
          <a:prstGeom prst="rect">
            <a:avLst/>
          </a:prstGeom>
          <a:solidFill>
            <a:schemeClr val="accent4">
              <a:lumMod val="20000"/>
              <a:lumOff val="80000"/>
            </a:schemeClr>
          </a:solidFill>
          <a:ln w="9525" algn="ctr">
            <a:solidFill>
              <a:schemeClr val="tx1"/>
            </a:solidFill>
            <a:miter lim="800000"/>
            <a:headEnd/>
            <a:tailEnd/>
          </a:ln>
        </p:spPr>
        <p:txBody>
          <a:bodyPr lIns="45720" rIns="45720" rtlCol="0" anchor="ctr"/>
          <a:lstStyle/>
          <a:p>
            <a:pPr algn="ctr"/>
            <a:r>
              <a:rPr lang="en-US" dirty="0" smtClean="0"/>
              <a:t>digitalprofile-db</a:t>
            </a:r>
            <a:endParaRPr lang="en-US" dirty="0"/>
          </a:p>
        </p:txBody>
      </p:sp>
      <p:cxnSp>
        <p:nvCxnSpPr>
          <p:cNvPr id="56" name="Straight Arrow Connector 55"/>
          <p:cNvCxnSpPr>
            <a:stCxn id="47" idx="2"/>
            <a:endCxn id="55" idx="0"/>
          </p:cNvCxnSpPr>
          <p:nvPr/>
        </p:nvCxnSpPr>
        <p:spPr bwMode="auto">
          <a:xfrm>
            <a:off x="7194732" y="2903106"/>
            <a:ext cx="12574" cy="279205"/>
          </a:xfrm>
          <a:prstGeom prst="straightConnector1">
            <a:avLst/>
          </a:prstGeom>
          <a:noFill/>
          <a:ln w="9525" cap="flat" cmpd="sng" algn="ctr">
            <a:solidFill>
              <a:schemeClr val="tx1"/>
            </a:solidFill>
            <a:prstDash val="solid"/>
            <a:round/>
            <a:headEnd type="arrow"/>
            <a:tailEnd type="arrow"/>
          </a:ln>
          <a:effectLst/>
        </p:spPr>
      </p:cxnSp>
      <p:sp>
        <p:nvSpPr>
          <p:cNvPr id="57" name="Rectangle 56"/>
          <p:cNvSpPr/>
          <p:nvPr/>
        </p:nvSpPr>
        <p:spPr bwMode="gray">
          <a:xfrm>
            <a:off x="6119207" y="1307525"/>
            <a:ext cx="2190598" cy="3155512"/>
          </a:xfrm>
          <a:prstGeom prst="rect">
            <a:avLst/>
          </a:prstGeom>
          <a:noFill/>
          <a:ln w="9525" algn="ctr">
            <a:solidFill>
              <a:schemeClr val="tx1"/>
            </a:solidFill>
            <a:prstDash val="dash"/>
            <a:miter lim="800000"/>
            <a:headEnd/>
            <a:tailEnd/>
          </a:ln>
        </p:spPr>
        <p:txBody>
          <a:bodyPr lIns="45720" rIns="45720" rtlCol="0" anchor="ctr"/>
          <a:lstStyle/>
          <a:p>
            <a:pPr algn="ctr"/>
            <a:endParaRPr lang="en-US" sz="1800" dirty="0"/>
          </a:p>
        </p:txBody>
      </p:sp>
      <p:sp>
        <p:nvSpPr>
          <p:cNvPr id="67" name="Rectangle 66"/>
          <p:cNvSpPr/>
          <p:nvPr/>
        </p:nvSpPr>
        <p:spPr bwMode="gray">
          <a:xfrm>
            <a:off x="1582767" y="5727549"/>
            <a:ext cx="6147136" cy="284276"/>
          </a:xfrm>
          <a:prstGeom prst="rect">
            <a:avLst/>
          </a:prstGeom>
          <a:solidFill>
            <a:schemeClr val="accent1">
              <a:lumMod val="20000"/>
              <a:lumOff val="80000"/>
            </a:schemeClr>
          </a:solidFill>
          <a:ln w="9525" algn="ctr">
            <a:solidFill>
              <a:schemeClr val="tx1"/>
            </a:solidFill>
            <a:miter lim="800000"/>
            <a:headEnd/>
            <a:tailEnd/>
          </a:ln>
        </p:spPr>
        <p:txBody>
          <a:bodyPr lIns="45720" rIns="45720" rtlCol="0" anchor="ctr"/>
          <a:lstStyle/>
          <a:p>
            <a:pPr algn="ctr"/>
            <a:r>
              <a:rPr lang="en-US" dirty="0" smtClean="0"/>
              <a:t>Docker</a:t>
            </a:r>
            <a:endParaRPr lang="en-US" dirty="0"/>
          </a:p>
        </p:txBody>
      </p:sp>
      <p:sp>
        <p:nvSpPr>
          <p:cNvPr id="68" name="Rectangle 67"/>
          <p:cNvSpPr/>
          <p:nvPr/>
        </p:nvSpPr>
        <p:spPr bwMode="gray">
          <a:xfrm>
            <a:off x="1582767" y="5443992"/>
            <a:ext cx="6147136" cy="284276"/>
          </a:xfrm>
          <a:prstGeom prst="rect">
            <a:avLst/>
          </a:prstGeom>
          <a:solidFill>
            <a:schemeClr val="accent6">
              <a:lumMod val="60000"/>
              <a:lumOff val="40000"/>
            </a:schemeClr>
          </a:solidFill>
          <a:ln w="9525" algn="ctr">
            <a:solidFill>
              <a:schemeClr val="tx1"/>
            </a:solidFill>
            <a:miter lim="800000"/>
            <a:headEnd/>
            <a:tailEnd/>
          </a:ln>
        </p:spPr>
        <p:txBody>
          <a:bodyPr lIns="45720" rIns="45720" rtlCol="0" anchor="ctr"/>
          <a:lstStyle/>
          <a:p>
            <a:pPr algn="ctr"/>
            <a:r>
              <a:rPr lang="en-US" b="0" dirty="0" smtClean="0"/>
              <a:t>RHEL</a:t>
            </a:r>
            <a:endParaRPr lang="en-US" b="0" dirty="0"/>
          </a:p>
        </p:txBody>
      </p:sp>
      <p:sp>
        <p:nvSpPr>
          <p:cNvPr id="69" name="Rectangle 68"/>
          <p:cNvSpPr/>
          <p:nvPr/>
        </p:nvSpPr>
        <p:spPr bwMode="gray">
          <a:xfrm>
            <a:off x="1582767" y="5151549"/>
            <a:ext cx="6147136" cy="284276"/>
          </a:xfrm>
          <a:prstGeom prst="rect">
            <a:avLst/>
          </a:prstGeom>
          <a:solidFill>
            <a:schemeClr val="accent6"/>
          </a:solidFill>
          <a:ln w="9525" algn="ctr">
            <a:solidFill>
              <a:schemeClr val="tx1"/>
            </a:solidFill>
            <a:miter lim="800000"/>
            <a:headEnd/>
            <a:tailEnd/>
          </a:ln>
        </p:spPr>
        <p:txBody>
          <a:bodyPr lIns="45720" rIns="45720" rtlCol="0" anchor="ctr"/>
          <a:lstStyle/>
          <a:p>
            <a:pPr algn="ctr"/>
            <a:r>
              <a:rPr lang="en-US" b="0" dirty="0" smtClean="0"/>
              <a:t>Java8</a:t>
            </a:r>
            <a:endParaRPr lang="en-US" b="0" dirty="0"/>
          </a:p>
        </p:txBody>
      </p:sp>
      <p:sp>
        <p:nvSpPr>
          <p:cNvPr id="70" name="Rectangle 69"/>
          <p:cNvSpPr/>
          <p:nvPr/>
        </p:nvSpPr>
        <p:spPr bwMode="gray">
          <a:xfrm>
            <a:off x="1582767" y="4859106"/>
            <a:ext cx="6147136" cy="284276"/>
          </a:xfrm>
          <a:prstGeom prst="rect">
            <a:avLst/>
          </a:prstGeom>
          <a:solidFill>
            <a:schemeClr val="accent3">
              <a:lumMod val="60000"/>
              <a:lumOff val="40000"/>
            </a:schemeClr>
          </a:solidFill>
          <a:ln w="9525" algn="ctr">
            <a:solidFill>
              <a:schemeClr val="tx1"/>
            </a:solidFill>
            <a:miter lim="800000"/>
            <a:headEnd/>
            <a:tailEnd/>
          </a:ln>
        </p:spPr>
        <p:txBody>
          <a:bodyPr lIns="45720" rIns="45720" rtlCol="0" anchor="ctr"/>
          <a:lstStyle/>
          <a:p>
            <a:pPr algn="ctr"/>
            <a:r>
              <a:rPr lang="en-US" dirty="0" smtClean="0">
                <a:solidFill>
                  <a:srgbClr val="FFFFFF"/>
                </a:solidFill>
              </a:rPr>
              <a:t>activemq</a:t>
            </a:r>
            <a:endParaRPr lang="en-US" dirty="0">
              <a:solidFill>
                <a:srgbClr val="FFFFFF"/>
              </a:solidFill>
            </a:endParaRPr>
          </a:p>
        </p:txBody>
      </p:sp>
      <p:cxnSp>
        <p:nvCxnSpPr>
          <p:cNvPr id="76" name="Elbow Connector 75"/>
          <p:cNvCxnSpPr>
            <a:stCxn id="9" idx="3"/>
          </p:cNvCxnSpPr>
          <p:nvPr/>
        </p:nvCxnSpPr>
        <p:spPr bwMode="auto">
          <a:xfrm>
            <a:off x="2773205" y="1562176"/>
            <a:ext cx="384519" cy="3343595"/>
          </a:xfrm>
          <a:prstGeom prst="bentConnector2">
            <a:avLst/>
          </a:prstGeom>
          <a:noFill/>
          <a:ln w="19050" cap="flat" cmpd="sng" algn="ctr">
            <a:solidFill>
              <a:srgbClr val="008000"/>
            </a:solidFill>
            <a:prstDash val="solid"/>
            <a:round/>
            <a:headEnd type="arrow"/>
            <a:tailEnd type="arrow"/>
          </a:ln>
          <a:effectLst/>
        </p:spPr>
      </p:cxnSp>
      <p:cxnSp>
        <p:nvCxnSpPr>
          <p:cNvPr id="77" name="Elbow Connector 76"/>
          <p:cNvCxnSpPr>
            <a:stCxn id="40" idx="3"/>
          </p:cNvCxnSpPr>
          <p:nvPr/>
        </p:nvCxnSpPr>
        <p:spPr bwMode="auto">
          <a:xfrm>
            <a:off x="5451423" y="1605377"/>
            <a:ext cx="328028" cy="3288743"/>
          </a:xfrm>
          <a:prstGeom prst="bentConnector2">
            <a:avLst/>
          </a:prstGeom>
          <a:noFill/>
          <a:ln w="19050" cap="flat" cmpd="sng" algn="ctr">
            <a:solidFill>
              <a:srgbClr val="008000"/>
            </a:solidFill>
            <a:prstDash val="solid"/>
            <a:round/>
            <a:headEnd type="arrow"/>
            <a:tailEnd type="arrow"/>
          </a:ln>
          <a:effectLst/>
        </p:spPr>
      </p:cxnSp>
      <p:cxnSp>
        <p:nvCxnSpPr>
          <p:cNvPr id="87" name="Elbow Connector 86"/>
          <p:cNvCxnSpPr>
            <a:stCxn id="51" idx="1"/>
          </p:cNvCxnSpPr>
          <p:nvPr/>
        </p:nvCxnSpPr>
        <p:spPr bwMode="auto">
          <a:xfrm rot="10800000" flipV="1">
            <a:off x="6035800" y="1595643"/>
            <a:ext cx="206987" cy="3298476"/>
          </a:xfrm>
          <a:prstGeom prst="bentConnector2">
            <a:avLst/>
          </a:prstGeom>
          <a:noFill/>
          <a:ln w="19050" cap="flat" cmpd="sng" algn="ctr">
            <a:solidFill>
              <a:srgbClr val="008000"/>
            </a:solidFill>
            <a:prstDash val="solid"/>
            <a:round/>
            <a:headEnd type="arrow"/>
            <a:tailEnd type="arrow"/>
          </a:ln>
          <a:effectLst/>
        </p:spPr>
      </p:cxnSp>
      <p:sp>
        <p:nvSpPr>
          <p:cNvPr id="3" name="Rectangle 2"/>
          <p:cNvSpPr/>
          <p:nvPr/>
        </p:nvSpPr>
        <p:spPr bwMode="gray">
          <a:xfrm>
            <a:off x="794495" y="917144"/>
            <a:ext cx="2093081" cy="293956"/>
          </a:xfrm>
          <a:prstGeom prst="rect">
            <a:avLst/>
          </a:prstGeom>
          <a:solidFill>
            <a:schemeClr val="accent1">
              <a:lumMod val="75000"/>
            </a:schemeClr>
          </a:solidFill>
          <a:ln w="9525" algn="ctr">
            <a:solidFill>
              <a:schemeClr val="tx1"/>
            </a:solidFill>
            <a:miter lim="800000"/>
            <a:headEnd/>
            <a:tailEnd/>
          </a:ln>
        </p:spPr>
        <p:txBody>
          <a:bodyPr lIns="45720" rIns="45720" rtlCol="0" anchor="b"/>
          <a:lstStyle/>
          <a:p>
            <a:r>
              <a:rPr lang="en-US" sz="1200" dirty="0" smtClean="0">
                <a:solidFill>
                  <a:schemeClr val="bg1"/>
                </a:solidFill>
              </a:rPr>
              <a:t>Customer microservice</a:t>
            </a:r>
            <a:endParaRPr lang="en-US" sz="1200" dirty="0">
              <a:solidFill>
                <a:schemeClr val="bg1"/>
              </a:solidFill>
            </a:endParaRPr>
          </a:p>
        </p:txBody>
      </p:sp>
      <p:sp>
        <p:nvSpPr>
          <p:cNvPr id="61" name="Rectangle 60"/>
          <p:cNvSpPr/>
          <p:nvPr/>
        </p:nvSpPr>
        <p:spPr bwMode="gray">
          <a:xfrm>
            <a:off x="3472713" y="928445"/>
            <a:ext cx="2093081" cy="293956"/>
          </a:xfrm>
          <a:prstGeom prst="rect">
            <a:avLst/>
          </a:prstGeom>
          <a:solidFill>
            <a:schemeClr val="accent1">
              <a:lumMod val="75000"/>
            </a:schemeClr>
          </a:solidFill>
          <a:ln w="9525" algn="ctr">
            <a:solidFill>
              <a:schemeClr val="tx1"/>
            </a:solidFill>
            <a:miter lim="800000"/>
            <a:headEnd/>
            <a:tailEnd/>
          </a:ln>
        </p:spPr>
        <p:txBody>
          <a:bodyPr lIns="45720" rIns="45720" rtlCol="0" anchor="b"/>
          <a:lstStyle/>
          <a:p>
            <a:r>
              <a:rPr lang="en-US" sz="1200" dirty="0" smtClean="0">
                <a:solidFill>
                  <a:schemeClr val="bg1"/>
                </a:solidFill>
              </a:rPr>
              <a:t>Account microservice</a:t>
            </a:r>
            <a:endParaRPr lang="en-US" sz="1200" dirty="0">
              <a:solidFill>
                <a:schemeClr val="bg1"/>
              </a:solidFill>
            </a:endParaRPr>
          </a:p>
        </p:txBody>
      </p:sp>
      <p:sp>
        <p:nvSpPr>
          <p:cNvPr id="62" name="Rectangle 61"/>
          <p:cNvSpPr/>
          <p:nvPr/>
        </p:nvSpPr>
        <p:spPr bwMode="gray">
          <a:xfrm>
            <a:off x="6167966" y="939746"/>
            <a:ext cx="2093081" cy="293956"/>
          </a:xfrm>
          <a:prstGeom prst="rect">
            <a:avLst/>
          </a:prstGeom>
          <a:solidFill>
            <a:schemeClr val="accent1">
              <a:lumMod val="75000"/>
            </a:schemeClr>
          </a:solidFill>
          <a:ln w="9525" algn="ctr">
            <a:solidFill>
              <a:schemeClr val="tx1"/>
            </a:solidFill>
            <a:miter lim="800000"/>
            <a:headEnd/>
            <a:tailEnd/>
          </a:ln>
        </p:spPr>
        <p:txBody>
          <a:bodyPr lIns="45720" rIns="45720" rtlCol="0" anchor="b"/>
          <a:lstStyle/>
          <a:p>
            <a:r>
              <a:rPr lang="en-US" sz="1200" dirty="0" smtClean="0">
                <a:solidFill>
                  <a:schemeClr val="bg1"/>
                </a:solidFill>
              </a:rPr>
              <a:t>DigitalProfile microservice</a:t>
            </a:r>
            <a:endParaRPr lang="en-US" sz="1200" dirty="0">
              <a:solidFill>
                <a:schemeClr val="bg1"/>
              </a:solidFill>
            </a:endParaRPr>
          </a:p>
        </p:txBody>
      </p:sp>
      <p:sp>
        <p:nvSpPr>
          <p:cNvPr id="63" name="Rectangle 62"/>
          <p:cNvSpPr/>
          <p:nvPr/>
        </p:nvSpPr>
        <p:spPr bwMode="gray">
          <a:xfrm>
            <a:off x="3639413" y="6131275"/>
            <a:ext cx="2093081" cy="293956"/>
          </a:xfrm>
          <a:prstGeom prst="rect">
            <a:avLst/>
          </a:prstGeom>
          <a:solidFill>
            <a:schemeClr val="accent1">
              <a:lumMod val="75000"/>
            </a:schemeClr>
          </a:solidFill>
          <a:ln w="9525" algn="ctr">
            <a:solidFill>
              <a:schemeClr val="tx1"/>
            </a:solidFill>
            <a:miter lim="800000"/>
            <a:headEnd/>
            <a:tailEnd/>
          </a:ln>
        </p:spPr>
        <p:txBody>
          <a:bodyPr lIns="45720" rIns="45720" rtlCol="0" anchor="b"/>
          <a:lstStyle/>
          <a:p>
            <a:r>
              <a:rPr lang="en-US" sz="1200" dirty="0" smtClean="0">
                <a:solidFill>
                  <a:schemeClr val="bg1"/>
                </a:solidFill>
              </a:rPr>
              <a:t>Event bus</a:t>
            </a:r>
            <a:endParaRPr lang="en-US" sz="1200" dirty="0">
              <a:solidFill>
                <a:schemeClr val="bg1"/>
              </a:solidFill>
            </a:endParaRPr>
          </a:p>
        </p:txBody>
      </p:sp>
      <p:sp>
        <p:nvSpPr>
          <p:cNvPr id="10" name="Rectangle 9"/>
          <p:cNvSpPr/>
          <p:nvPr/>
        </p:nvSpPr>
        <p:spPr bwMode="gray">
          <a:xfrm>
            <a:off x="2878666" y="1294194"/>
            <a:ext cx="592667" cy="350762"/>
          </a:xfrm>
          <a:prstGeom prst="rect">
            <a:avLst/>
          </a:prstGeom>
          <a:noFill/>
          <a:ln w="9525" algn="ctr">
            <a:noFill/>
            <a:miter lim="800000"/>
            <a:headEnd/>
            <a:tailEnd/>
          </a:ln>
        </p:spPr>
        <p:txBody>
          <a:bodyPr lIns="45720" rIns="45720" rtlCol="0" anchor="ctr"/>
          <a:lstStyle/>
          <a:p>
            <a:pPr algn="ctr"/>
            <a:r>
              <a:rPr lang="en-US" sz="1100" dirty="0" smtClean="0"/>
              <a:t>events</a:t>
            </a:r>
            <a:endParaRPr lang="en-US" sz="1100" dirty="0"/>
          </a:p>
        </p:txBody>
      </p:sp>
      <p:sp>
        <p:nvSpPr>
          <p:cNvPr id="64" name="Rectangle 63"/>
          <p:cNvSpPr/>
          <p:nvPr/>
        </p:nvSpPr>
        <p:spPr bwMode="gray">
          <a:xfrm>
            <a:off x="5558971" y="1313545"/>
            <a:ext cx="592667" cy="350762"/>
          </a:xfrm>
          <a:prstGeom prst="rect">
            <a:avLst/>
          </a:prstGeom>
          <a:noFill/>
          <a:ln w="9525" algn="ctr">
            <a:noFill/>
            <a:miter lim="800000"/>
            <a:headEnd/>
            <a:tailEnd/>
          </a:ln>
        </p:spPr>
        <p:txBody>
          <a:bodyPr lIns="45720" rIns="45720" rtlCol="0" anchor="ctr"/>
          <a:lstStyle/>
          <a:p>
            <a:pPr algn="ctr"/>
            <a:r>
              <a:rPr lang="en-US" sz="1100" dirty="0" smtClean="0"/>
              <a:t>events</a:t>
            </a:r>
            <a:endParaRPr lang="en-US" sz="1100" dirty="0"/>
          </a:p>
        </p:txBody>
      </p:sp>
      <p:sp>
        <p:nvSpPr>
          <p:cNvPr id="4" name="TextBox 3"/>
          <p:cNvSpPr txBox="1"/>
          <p:nvPr/>
        </p:nvSpPr>
        <p:spPr>
          <a:xfrm>
            <a:off x="1447800" y="6443246"/>
            <a:ext cx="2667000" cy="338554"/>
          </a:xfrm>
          <a:prstGeom prst="rect">
            <a:avLst/>
          </a:prstGeom>
          <a:noFill/>
        </p:spPr>
        <p:txBody>
          <a:bodyPr wrap="square" rtlCol="0">
            <a:spAutoFit/>
          </a:bodyPr>
          <a:lstStyle/>
          <a:p>
            <a:r>
              <a:rPr lang="en-US" sz="800" b="0" dirty="0" smtClean="0"/>
              <a:t>*this slide </a:t>
            </a:r>
            <a:r>
              <a:rPr lang="en-US" sz="800" b="0" dirty="0"/>
              <a:t>is from Gnanendra </a:t>
            </a:r>
            <a:r>
              <a:rPr lang="en-US" sz="800" b="0" dirty="0" smtClean="0"/>
              <a:t>Dathathreya’s microservices-poc.ppt</a:t>
            </a:r>
            <a:endParaRPr lang="en-US" sz="800" b="0" dirty="0"/>
          </a:p>
        </p:txBody>
      </p:sp>
    </p:spTree>
    <p:extLst>
      <p:ext uri="{BB962C8B-B14F-4D97-AF65-F5344CB8AC3E}">
        <p14:creationId xmlns:p14="http://schemas.microsoft.com/office/powerpoint/2010/main" val="281083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gray">
          <a:xfrm>
            <a:off x="1060450" y="990600"/>
            <a:ext cx="2006600" cy="10668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Overview &amp; Reference Models</a:t>
            </a:r>
            <a:endParaRPr lang="en-US" sz="1800" dirty="0">
              <a:solidFill>
                <a:schemeClr val="bg1"/>
              </a:solidFill>
            </a:endParaRPr>
          </a:p>
        </p:txBody>
      </p:sp>
      <p:sp>
        <p:nvSpPr>
          <p:cNvPr id="41986" name="Rectangle 3"/>
          <p:cNvSpPr>
            <a:spLocks noChangeArrowheads="1"/>
          </p:cNvSpPr>
          <p:nvPr/>
        </p:nvSpPr>
        <p:spPr bwMode="auto">
          <a:xfrm>
            <a:off x="6019800" y="990600"/>
            <a:ext cx="2006600" cy="10668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Fit for Purpose Model &amp; Use Cases</a:t>
            </a:r>
            <a:endParaRPr lang="en-US" sz="1800" dirty="0">
              <a:solidFill>
                <a:schemeClr val="bg1"/>
              </a:solidFill>
            </a:endParaRPr>
          </a:p>
        </p:txBody>
      </p:sp>
      <p:sp>
        <p:nvSpPr>
          <p:cNvPr id="3" name="Content Placeholder 2"/>
          <p:cNvSpPr>
            <a:spLocks noGrp="1"/>
          </p:cNvSpPr>
          <p:nvPr>
            <p:ph idx="4294967295"/>
          </p:nvPr>
        </p:nvSpPr>
        <p:spPr>
          <a:xfrm>
            <a:off x="5929311" y="2133600"/>
            <a:ext cx="2320925" cy="4051300"/>
          </a:xfrm>
        </p:spPr>
        <p:txBody>
          <a:bodyPr/>
          <a:lstStyle/>
          <a:p>
            <a:r>
              <a:rPr lang="en-US" sz="1400" dirty="0">
                <a:latin typeface="Arial" pitchFamily="34" charset="0"/>
                <a:cs typeface="Arial" pitchFamily="34" charset="0"/>
              </a:rPr>
              <a:t>Use Cases</a:t>
            </a:r>
          </a:p>
          <a:p>
            <a:pPr lvl="1"/>
            <a:r>
              <a:rPr lang="en-US" sz="1200" dirty="0">
                <a:latin typeface="Arial" pitchFamily="34" charset="0"/>
                <a:cs typeface="Arial" pitchFamily="34" charset="0"/>
              </a:rPr>
              <a:t>Efforts that divisions have identified as a fit for microservices, mapped back to use cases</a:t>
            </a:r>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Fit for purpose models</a:t>
            </a:r>
          </a:p>
          <a:p>
            <a:pPr lvl="1"/>
            <a:r>
              <a:rPr lang="en-US" sz="1200" dirty="0" smtClean="0">
                <a:latin typeface="Arial" pitchFamily="34" charset="0"/>
                <a:cs typeface="Arial" pitchFamily="34" charset="0"/>
              </a:rPr>
              <a:t>Microservice</a:t>
            </a:r>
          </a:p>
          <a:p>
            <a:pPr lvl="1"/>
            <a:r>
              <a:rPr lang="en-US" sz="1200" dirty="0" smtClean="0">
                <a:latin typeface="Arial" pitchFamily="34" charset="0"/>
                <a:cs typeface="Arial" pitchFamily="34" charset="0"/>
              </a:rPr>
              <a:t>Cloud ready</a:t>
            </a:r>
          </a:p>
        </p:txBody>
      </p:sp>
      <p:sp>
        <p:nvSpPr>
          <p:cNvPr id="41988" name="Rectangle 5"/>
          <p:cNvSpPr>
            <a:spLocks noGrp="1" noChangeArrowheads="1"/>
          </p:cNvSpPr>
          <p:nvPr>
            <p:ph type="title"/>
          </p:nvPr>
        </p:nvSpPr>
        <p:spPr>
          <a:xfrm>
            <a:off x="304800" y="76200"/>
            <a:ext cx="8153400" cy="703263"/>
          </a:xfrm>
        </p:spPr>
        <p:txBody>
          <a:bodyPr/>
          <a:lstStyle/>
          <a:p>
            <a:pPr eaLnBrk="1" hangingPunct="1"/>
            <a:r>
              <a:rPr lang="en-US" dirty="0" smtClean="0"/>
              <a:t>Below is the scope of the Microservices Reference Architecture</a:t>
            </a:r>
          </a:p>
        </p:txBody>
      </p:sp>
      <p:sp>
        <p:nvSpPr>
          <p:cNvPr id="2" name="Content Placeholder 1"/>
          <p:cNvSpPr>
            <a:spLocks noGrp="1"/>
          </p:cNvSpPr>
          <p:nvPr>
            <p:ph idx="4294967295"/>
          </p:nvPr>
        </p:nvSpPr>
        <p:spPr>
          <a:xfrm>
            <a:off x="990600" y="2133600"/>
            <a:ext cx="2108200" cy="4191000"/>
          </a:xfrm>
        </p:spPr>
        <p:txBody>
          <a:bodyPr/>
          <a:lstStyle/>
          <a:p>
            <a:r>
              <a:rPr lang="en-US" sz="1400" dirty="0" smtClean="0">
                <a:latin typeface="Arial" pitchFamily="34" charset="0"/>
                <a:cs typeface="Arial" pitchFamily="34" charset="0"/>
              </a:rPr>
              <a:t>Definition</a:t>
            </a:r>
          </a:p>
          <a:p>
            <a:endParaRPr lang="en-US" sz="1200" dirty="0">
              <a:latin typeface="Arial" pitchFamily="34" charset="0"/>
              <a:cs typeface="Arial" pitchFamily="34" charset="0"/>
            </a:endParaRPr>
          </a:p>
          <a:p>
            <a:r>
              <a:rPr lang="en-US" sz="1400" dirty="0" smtClean="0">
                <a:latin typeface="Arial" pitchFamily="34" charset="0"/>
                <a:cs typeface="Arial" pitchFamily="34" charset="0"/>
              </a:rPr>
              <a:t>Capability Reference Model </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Component Model</a:t>
            </a:r>
          </a:p>
          <a:p>
            <a:pPr lvl="1"/>
            <a:r>
              <a:rPr lang="en-US" sz="1200" dirty="0" smtClean="0">
                <a:latin typeface="Arial" pitchFamily="34" charset="0"/>
                <a:cs typeface="Arial" pitchFamily="34" charset="0"/>
              </a:rPr>
              <a:t>Describe each component in detail</a:t>
            </a:r>
          </a:p>
          <a:p>
            <a:pPr lvl="1"/>
            <a:r>
              <a:rPr lang="en-US" sz="1200" dirty="0" smtClean="0">
                <a:latin typeface="Arial" pitchFamily="34" charset="0"/>
                <a:cs typeface="Arial" pitchFamily="34" charset="0"/>
              </a:rPr>
              <a:t>How to decompose a monolithic app</a:t>
            </a:r>
          </a:p>
          <a:p>
            <a:pPr lvl="1"/>
            <a:endParaRPr lang="en-US" sz="1200" dirty="0" smtClean="0">
              <a:latin typeface="Arial" pitchFamily="34" charset="0"/>
              <a:cs typeface="Arial" pitchFamily="34" charset="0"/>
            </a:endParaRPr>
          </a:p>
        </p:txBody>
      </p:sp>
      <p:sp>
        <p:nvSpPr>
          <p:cNvPr id="6" name="Rectangle 5"/>
          <p:cNvSpPr/>
          <p:nvPr/>
        </p:nvSpPr>
        <p:spPr bwMode="gray">
          <a:xfrm>
            <a:off x="381000" y="762000"/>
            <a:ext cx="8305800" cy="4876800"/>
          </a:xfrm>
          <a:prstGeom prst="rect">
            <a:avLst/>
          </a:prstGeom>
          <a:noFill/>
          <a:ln w="9525" algn="ctr">
            <a:solidFill>
              <a:schemeClr val="tx1"/>
            </a:solidFill>
            <a:miter lim="800000"/>
            <a:headEnd/>
            <a:tailEnd/>
          </a:ln>
        </p:spPr>
        <p:txBody>
          <a:bodyPr lIns="45720" rIns="45720" rtlCol="0" anchor="ctr"/>
          <a:lstStyle/>
          <a:p>
            <a:pPr algn="ctr"/>
            <a:endParaRPr lang="en-US" sz="1800" dirty="0"/>
          </a:p>
        </p:txBody>
      </p:sp>
      <p:sp>
        <p:nvSpPr>
          <p:cNvPr id="17" name="Rectangle 3"/>
          <p:cNvSpPr>
            <a:spLocks noChangeArrowheads="1"/>
          </p:cNvSpPr>
          <p:nvPr/>
        </p:nvSpPr>
        <p:spPr bwMode="auto">
          <a:xfrm>
            <a:off x="3519489" y="990600"/>
            <a:ext cx="2006600" cy="10668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800" dirty="0" smtClean="0">
                <a:solidFill>
                  <a:schemeClr val="bg1"/>
                </a:solidFill>
              </a:rPr>
              <a:t>Architecture Patterns</a:t>
            </a:r>
            <a:endParaRPr lang="en-US" sz="1800" dirty="0">
              <a:solidFill>
                <a:schemeClr val="bg1"/>
              </a:solidFill>
            </a:endParaRPr>
          </a:p>
        </p:txBody>
      </p:sp>
      <p:sp>
        <p:nvSpPr>
          <p:cNvPr id="18" name="Content Placeholder 2"/>
          <p:cNvSpPr>
            <a:spLocks noGrp="1"/>
          </p:cNvSpPr>
          <p:nvPr>
            <p:ph idx="4294967295"/>
          </p:nvPr>
        </p:nvSpPr>
        <p:spPr>
          <a:xfrm>
            <a:off x="3429000" y="2133600"/>
            <a:ext cx="2320925" cy="3352800"/>
          </a:xfrm>
        </p:spPr>
        <p:txBody>
          <a:bodyPr/>
          <a:lstStyle/>
          <a:p>
            <a:r>
              <a:rPr lang="en-US" sz="1400" dirty="0" smtClean="0">
                <a:latin typeface="Arial" pitchFamily="34" charset="0"/>
                <a:cs typeface="Arial" pitchFamily="34" charset="0"/>
              </a:rPr>
              <a:t>Event </a:t>
            </a:r>
            <a:r>
              <a:rPr lang="en-US" sz="1400" dirty="0">
                <a:latin typeface="Arial" pitchFamily="34" charset="0"/>
                <a:cs typeface="Arial" pitchFamily="34" charset="0"/>
              </a:rPr>
              <a:t>Driven </a:t>
            </a:r>
            <a:r>
              <a:rPr lang="en-US" sz="1400" dirty="0" smtClean="0">
                <a:latin typeface="Arial" pitchFamily="34" charset="0"/>
                <a:cs typeface="Arial" pitchFamily="34" charset="0"/>
              </a:rPr>
              <a:t>Architecture</a:t>
            </a:r>
          </a:p>
          <a:p>
            <a:pPr lvl="1"/>
            <a:r>
              <a:rPr lang="en-US" sz="1200" dirty="0" smtClean="0">
                <a:latin typeface="Arial" pitchFamily="34" charset="0"/>
                <a:cs typeface="Arial" pitchFamily="34" charset="0"/>
              </a:rPr>
              <a:t>Event </a:t>
            </a:r>
            <a:r>
              <a:rPr lang="en-US" sz="1200" dirty="0">
                <a:latin typeface="Arial" pitchFamily="34" charset="0"/>
                <a:cs typeface="Arial" pitchFamily="34" charset="0"/>
              </a:rPr>
              <a:t>Broker (Choreography)</a:t>
            </a:r>
          </a:p>
          <a:p>
            <a:pPr lvl="1"/>
            <a:r>
              <a:rPr lang="en-US" sz="1200" dirty="0">
                <a:latin typeface="Arial" pitchFamily="34" charset="0"/>
                <a:cs typeface="Arial" pitchFamily="34" charset="0"/>
              </a:rPr>
              <a:t>Event Mediator (orchestration)</a:t>
            </a:r>
          </a:p>
          <a:p>
            <a:pPr lvl="1"/>
            <a:r>
              <a:rPr lang="en-US" sz="1200" dirty="0">
                <a:latin typeface="Arial" pitchFamily="34" charset="0"/>
                <a:cs typeface="Arial" pitchFamily="34" charset="0"/>
              </a:rPr>
              <a:t>Event </a:t>
            </a:r>
            <a:r>
              <a:rPr lang="en-US" sz="1200" dirty="0" smtClean="0">
                <a:latin typeface="Arial" pitchFamily="34" charset="0"/>
                <a:cs typeface="Arial" pitchFamily="34" charset="0"/>
              </a:rPr>
              <a:t>Sourcing</a:t>
            </a:r>
          </a:p>
          <a:p>
            <a:pPr lvl="1"/>
            <a:endParaRPr lang="en-US" sz="1200" dirty="0" smtClean="0">
              <a:latin typeface="Arial" pitchFamily="34" charset="0"/>
              <a:cs typeface="Arial" pitchFamily="34" charset="0"/>
            </a:endParaRPr>
          </a:p>
          <a:p>
            <a:r>
              <a:rPr lang="en-US" sz="1400" dirty="0" smtClean="0">
                <a:latin typeface="Arial" pitchFamily="34" charset="0"/>
                <a:cs typeface="Arial" pitchFamily="34" charset="0"/>
              </a:rPr>
              <a:t>Service Orchestrator</a:t>
            </a:r>
          </a:p>
          <a:p>
            <a:r>
              <a:rPr lang="en-US" sz="1400" dirty="0" smtClean="0">
                <a:latin typeface="Arial" pitchFamily="34" charset="0"/>
                <a:cs typeface="Arial" pitchFamily="34" charset="0"/>
              </a:rPr>
              <a:t>Command </a:t>
            </a:r>
            <a:r>
              <a:rPr lang="en-US" sz="1400" dirty="0">
                <a:latin typeface="Arial" pitchFamily="34" charset="0"/>
                <a:cs typeface="Arial" pitchFamily="34" charset="0"/>
              </a:rPr>
              <a:t>Query Responsibility </a:t>
            </a:r>
            <a:r>
              <a:rPr lang="en-US" sz="1400" dirty="0" smtClean="0">
                <a:latin typeface="Arial" pitchFamily="34" charset="0"/>
                <a:cs typeface="Arial" pitchFamily="34" charset="0"/>
              </a:rPr>
              <a:t>Separation</a:t>
            </a:r>
          </a:p>
          <a:p>
            <a:r>
              <a:rPr lang="en-US" sz="1400" dirty="0" smtClean="0">
                <a:latin typeface="Arial" pitchFamily="34" charset="0"/>
                <a:cs typeface="Arial" pitchFamily="34" charset="0"/>
              </a:rPr>
              <a:t>Circuit </a:t>
            </a:r>
            <a:r>
              <a:rPr lang="en-US" sz="1400" dirty="0">
                <a:latin typeface="Arial" pitchFamily="34" charset="0"/>
                <a:cs typeface="Arial" pitchFamily="34" charset="0"/>
              </a:rPr>
              <a:t>Breaker</a:t>
            </a:r>
          </a:p>
        </p:txBody>
      </p:sp>
      <p:sp>
        <p:nvSpPr>
          <p:cNvPr id="19" name="Rectangle 4"/>
          <p:cNvSpPr>
            <a:spLocks noChangeArrowheads="1"/>
          </p:cNvSpPr>
          <p:nvPr/>
        </p:nvSpPr>
        <p:spPr bwMode="auto">
          <a:xfrm>
            <a:off x="612775" y="5715000"/>
            <a:ext cx="7997825" cy="685800"/>
          </a:xfrm>
          <a:prstGeom prst="rect">
            <a:avLst/>
          </a:prstGeom>
          <a:solidFill>
            <a:srgbClr val="003A6F"/>
          </a:solidFill>
          <a:ln w="9525" algn="ctr">
            <a:solidFill>
              <a:schemeClr val="tx1"/>
            </a:solidFill>
            <a:miter lim="800000"/>
            <a:headEnd/>
            <a:tailEnd/>
          </a:ln>
        </p:spPr>
        <p:txBody>
          <a:bodyPr anchor="ctr"/>
          <a:lstStyle/>
          <a:p>
            <a:pPr algn="ctr"/>
            <a:r>
              <a:rPr lang="en-US" dirty="0" smtClean="0">
                <a:solidFill>
                  <a:schemeClr val="bg1"/>
                </a:solidFill>
              </a:rPr>
              <a:t>Future iterations of the architecture will focus on Application &amp; Deployment </a:t>
            </a:r>
            <a:r>
              <a:rPr lang="en-US" dirty="0">
                <a:solidFill>
                  <a:schemeClr val="bg1"/>
                </a:solidFill>
              </a:rPr>
              <a:t>P</a:t>
            </a:r>
            <a:r>
              <a:rPr lang="en-US" dirty="0" smtClean="0">
                <a:solidFill>
                  <a:schemeClr val="bg1"/>
                </a:solidFill>
              </a:rPr>
              <a:t>atterns, Security, Monitoring, Best Practices, Governance, Dev/Ops, Hosting, Cloud Resiliency</a:t>
            </a:r>
            <a:endParaRPr lang="en-US" dirty="0">
              <a:solidFill>
                <a:schemeClr val="bg1"/>
              </a:solidFill>
            </a:endParaRPr>
          </a:p>
        </p:txBody>
      </p:sp>
    </p:spTree>
    <p:extLst>
      <p:ext uri="{BB962C8B-B14F-4D97-AF65-F5344CB8AC3E}">
        <p14:creationId xmlns:p14="http://schemas.microsoft.com/office/powerpoint/2010/main" val="3587005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POC Use cases demonstrates Event </a:t>
            </a:r>
            <a:r>
              <a:rPr lang="en-US" sz="1800" dirty="0"/>
              <a:t>D</a:t>
            </a:r>
            <a:r>
              <a:rPr lang="en-US" sz="1800" dirty="0" smtClean="0"/>
              <a:t>riven </a:t>
            </a:r>
            <a:r>
              <a:rPr lang="en-US" sz="1800" dirty="0"/>
              <a:t>A</a:t>
            </a:r>
            <a:r>
              <a:rPr lang="en-US" sz="1800" dirty="0" smtClean="0"/>
              <a:t>rchitecture</a:t>
            </a: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9097354"/>
              </p:ext>
            </p:extLst>
          </p:nvPr>
        </p:nvGraphicFramePr>
        <p:xfrm>
          <a:off x="682877" y="1058863"/>
          <a:ext cx="7386396" cy="5034280"/>
        </p:xfrm>
        <a:graphic>
          <a:graphicData uri="http://schemas.openxmlformats.org/drawingml/2006/table">
            <a:tbl>
              <a:tblPr firstRow="1" bandRow="1">
                <a:tableStyleId>{B301B821-A1FF-4177-AEE7-76D212191A09}</a:tableStyleId>
              </a:tblPr>
              <a:tblGrid>
                <a:gridCol w="612523"/>
                <a:gridCol w="3221738"/>
                <a:gridCol w="3552135"/>
              </a:tblGrid>
              <a:tr h="370840">
                <a:tc>
                  <a:txBody>
                    <a:bodyPr/>
                    <a:lstStyle/>
                    <a:p>
                      <a:pPr marL="0" indent="0" algn="l">
                        <a:buFont typeface="Arial"/>
                        <a:buNone/>
                      </a:pPr>
                      <a:r>
                        <a:rPr lang="en-US" sz="1400" dirty="0" smtClean="0"/>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Use Case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Feature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indent="0" algn="l">
                        <a:buFont typeface="Arial"/>
                        <a:buNone/>
                      </a:pPr>
                      <a:r>
                        <a:rPr lang="en-US" sz="1400" dirty="0" smtClean="0"/>
                        <a:t>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Add a Customer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lgn="l">
                        <a:buFont typeface="Arial"/>
                        <a:buChar char="•"/>
                      </a:pPr>
                      <a:r>
                        <a:rPr lang="en-US" sz="1400" dirty="0" smtClean="0"/>
                        <a:t>Initial</a:t>
                      </a:r>
                      <a:r>
                        <a:rPr lang="en-US" sz="1400" baseline="0" dirty="0" smtClean="0"/>
                        <a:t> i</a:t>
                      </a:r>
                      <a:r>
                        <a:rPr lang="en-US" sz="1400" dirty="0" smtClean="0"/>
                        <a:t>mpact: Customer</a:t>
                      </a:r>
                      <a:r>
                        <a:rPr lang="en-US" sz="1400" baseline="0" dirty="0" smtClean="0"/>
                        <a:t> microservice.  </a:t>
                      </a:r>
                    </a:p>
                    <a:p>
                      <a:pPr marL="285750" indent="-285750" algn="l">
                        <a:buFont typeface="Arial"/>
                        <a:buChar char="•"/>
                      </a:pPr>
                      <a:r>
                        <a:rPr lang="en-US" sz="1400" baseline="0" dirty="0" smtClean="0"/>
                        <a:t>Independent of other microservices.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indent="0" algn="l">
                        <a:buFont typeface="Arial"/>
                        <a:buNone/>
                      </a:pPr>
                      <a:r>
                        <a:rPr lang="en-US" sz="1400" dirty="0" smtClean="0"/>
                        <a:t>2</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Create</a:t>
                      </a:r>
                      <a:r>
                        <a:rPr lang="en-US" sz="1400" baseline="0" dirty="0" smtClean="0"/>
                        <a:t> an Account for a customer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lgn="l">
                        <a:buFont typeface="Arial"/>
                        <a:buChar char="•"/>
                      </a:pPr>
                      <a:r>
                        <a:rPr lang="en-US" sz="1400" dirty="0" smtClean="0"/>
                        <a:t>Initial</a:t>
                      </a:r>
                      <a:r>
                        <a:rPr lang="en-US" sz="1400" baseline="0" dirty="0" smtClean="0"/>
                        <a:t> impact:  </a:t>
                      </a:r>
                      <a:r>
                        <a:rPr lang="en-US" sz="1400" dirty="0" smtClean="0"/>
                        <a:t>Account microservice.</a:t>
                      </a:r>
                      <a:r>
                        <a:rPr lang="en-US" sz="1400" baseline="0" dirty="0" smtClean="0"/>
                        <a:t> </a:t>
                      </a:r>
                    </a:p>
                    <a:p>
                      <a:pPr marL="285750" indent="-285750" algn="l">
                        <a:buFont typeface="Arial"/>
                        <a:buChar char="•"/>
                      </a:pPr>
                      <a:r>
                        <a:rPr lang="en-US" sz="1400" baseline="0" dirty="0" smtClean="0"/>
                        <a:t>Independent of other microservices.</a:t>
                      </a:r>
                    </a:p>
                    <a:p>
                      <a:pPr marL="285750" indent="-285750" algn="l">
                        <a:buFont typeface="Arial"/>
                        <a:buChar char="•"/>
                      </a:pPr>
                      <a:r>
                        <a:rPr lang="en-US" sz="1400" dirty="0" smtClean="0"/>
                        <a:t>Event</a:t>
                      </a:r>
                      <a:r>
                        <a:rPr lang="en-US" sz="1400" baseline="0" dirty="0" smtClean="0"/>
                        <a:t> driven syncs with Customer microservice.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indent="0" algn="l">
                        <a:buFont typeface="Arial"/>
                        <a:buNone/>
                      </a:pPr>
                      <a:r>
                        <a:rPr lang="en-US" sz="1400" dirty="0" smtClean="0"/>
                        <a:t>3</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Create a Service Profile for a</a:t>
                      </a:r>
                      <a:r>
                        <a:rPr lang="en-US" sz="1400" baseline="0" dirty="0" smtClean="0"/>
                        <a:t> customer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400" dirty="0" smtClean="0"/>
                        <a:t>Initial impact:</a:t>
                      </a:r>
                      <a:r>
                        <a:rPr lang="en-US" sz="1400" baseline="0" dirty="0" smtClean="0"/>
                        <a:t> </a:t>
                      </a:r>
                      <a:r>
                        <a:rPr lang="en-US" sz="1400" dirty="0" smtClean="0"/>
                        <a:t>DigitalProfile microservice.</a:t>
                      </a:r>
                      <a:endParaRPr lang="en-US" sz="1400" baseline="0" dirty="0" smtClean="0"/>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400" baseline="0" dirty="0" smtClean="0"/>
                        <a:t>Independent of other microservices.</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400" dirty="0" smtClean="0"/>
                        <a:t>Event</a:t>
                      </a:r>
                      <a:r>
                        <a:rPr lang="en-US" sz="1400" baseline="0" dirty="0" smtClean="0"/>
                        <a:t> driven syncs with Customer microservice.</a:t>
                      </a:r>
                      <a:endParaRPr lang="en-US" sz="14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760">
                <a:tc>
                  <a:txBody>
                    <a:bodyPr/>
                    <a:lstStyle/>
                    <a:p>
                      <a:pPr marL="0" indent="0" algn="l">
                        <a:buFont typeface="Arial"/>
                        <a:buNone/>
                      </a:pPr>
                      <a:r>
                        <a:rPr lang="en-US" sz="1400" dirty="0" smtClean="0"/>
                        <a:t>4</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Resilient microservices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lgn="l">
                        <a:buFont typeface="Arial"/>
                        <a:buChar char="•"/>
                      </a:pPr>
                      <a:r>
                        <a:rPr lang="en-US" sz="1400" dirty="0" smtClean="0"/>
                        <a:t>Account</a:t>
                      </a:r>
                      <a:r>
                        <a:rPr lang="en-US" sz="1400" baseline="0" dirty="0" smtClean="0"/>
                        <a:t>s can be created even when Customer service is down. </a:t>
                      </a:r>
                    </a:p>
                    <a:p>
                      <a:pPr marL="285750" indent="-285750" algn="l">
                        <a:buFont typeface="Arial"/>
                        <a:buChar char="•"/>
                      </a:pPr>
                      <a:r>
                        <a:rPr lang="en-US" sz="1400" baseline="0" dirty="0" smtClean="0"/>
                        <a:t>Customer Service will sync via events when it comes online.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760">
                <a:tc>
                  <a:txBody>
                    <a:bodyPr/>
                    <a:lstStyle/>
                    <a:p>
                      <a:pPr marL="0" indent="0" algn="l">
                        <a:buFont typeface="Arial"/>
                        <a:buNone/>
                      </a:pPr>
                      <a:r>
                        <a:rPr lang="en-US" sz="1400" dirty="0" smtClean="0"/>
                        <a:t>5</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baseline="0" dirty="0" smtClean="0"/>
                        <a:t>Scale Customer microservice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lgn="l">
                        <a:buFont typeface="Arial"/>
                        <a:buChar char="•"/>
                      </a:pPr>
                      <a:r>
                        <a:rPr lang="en-US" sz="1400" dirty="0" smtClean="0"/>
                        <a:t>Horizontal</a:t>
                      </a:r>
                      <a:r>
                        <a:rPr lang="en-US" sz="1400" baseline="0" dirty="0" smtClean="0"/>
                        <a:t>, faster scaling using Docker containers. </a:t>
                      </a:r>
                    </a:p>
                    <a:p>
                      <a:pPr marL="285750" indent="-285750" algn="l">
                        <a:buFont typeface="Arial"/>
                        <a:buChar char="•"/>
                      </a:pPr>
                      <a:r>
                        <a:rPr lang="en-US" sz="1400" baseline="0" dirty="0" smtClean="0"/>
                        <a:t>No change to other microservices.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760">
                <a:tc>
                  <a:txBody>
                    <a:bodyPr/>
                    <a:lstStyle/>
                    <a:p>
                      <a:pPr marL="0" indent="0" algn="l">
                        <a:buFont typeface="Arial"/>
                        <a:buNone/>
                      </a:pPr>
                      <a:r>
                        <a:rPr lang="en-US" sz="1400" dirty="0" smtClean="0"/>
                        <a:t>6</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lgn="l">
                        <a:buFont typeface="Arial"/>
                        <a:buNone/>
                      </a:pPr>
                      <a:r>
                        <a:rPr lang="en-US" sz="1400" dirty="0" smtClean="0"/>
                        <a:t>Batch Account adds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lgn="l">
                        <a:buFont typeface="Arial"/>
                        <a:buChar char="•"/>
                      </a:pPr>
                      <a:r>
                        <a:rPr lang="en-US" sz="1400" dirty="0" smtClean="0"/>
                        <a:t>Event</a:t>
                      </a:r>
                      <a:r>
                        <a:rPr lang="en-US" sz="1400" baseline="0" dirty="0" smtClean="0"/>
                        <a:t>s sync with Customer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1447800" y="6443246"/>
            <a:ext cx="2667000" cy="338554"/>
          </a:xfrm>
          <a:prstGeom prst="rect">
            <a:avLst/>
          </a:prstGeom>
          <a:noFill/>
        </p:spPr>
        <p:txBody>
          <a:bodyPr wrap="square" rtlCol="0">
            <a:spAutoFit/>
          </a:bodyPr>
          <a:lstStyle/>
          <a:p>
            <a:r>
              <a:rPr lang="en-US" sz="800" b="0" dirty="0" smtClean="0"/>
              <a:t>*this slide </a:t>
            </a:r>
            <a:r>
              <a:rPr lang="en-US" sz="800" b="0" dirty="0"/>
              <a:t>is from Gnanendra </a:t>
            </a:r>
            <a:r>
              <a:rPr lang="en-US" sz="800" b="0" dirty="0" smtClean="0"/>
              <a:t>Dathathreya’s microservices-poc.ppt</a:t>
            </a:r>
            <a:endParaRPr lang="en-US" sz="800" b="0" dirty="0"/>
          </a:p>
        </p:txBody>
      </p:sp>
    </p:spTree>
    <p:extLst>
      <p:ext uri="{BB962C8B-B14F-4D97-AF65-F5344CB8AC3E}">
        <p14:creationId xmlns:p14="http://schemas.microsoft.com/office/powerpoint/2010/main" val="2563375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Design Patterns</a:t>
            </a:r>
            <a:endParaRPr lang="en-US" dirty="0"/>
          </a:p>
        </p:txBody>
      </p:sp>
      <p:pic>
        <p:nvPicPr>
          <p:cNvPr id="4" name="Content Placeholder 3"/>
          <p:cNvPicPr>
            <a:picLocks noGrp="1" noChangeAspect="1"/>
          </p:cNvPicPr>
          <p:nvPr>
            <p:ph idx="1"/>
          </p:nvPr>
        </p:nvPicPr>
        <p:blipFill>
          <a:blip r:embed="rId2"/>
          <a:srcRect t="8659" b="8659"/>
          <a:stretch>
            <a:fillRect/>
          </a:stretch>
        </p:blipFill>
        <p:spPr/>
      </p:pic>
    </p:spTree>
    <p:extLst>
      <p:ext uri="{BB962C8B-B14F-4D97-AF65-F5344CB8AC3E}">
        <p14:creationId xmlns:p14="http://schemas.microsoft.com/office/powerpoint/2010/main" val="4062904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Pattern for Microservices, but there are Many Options</a:t>
            </a:r>
            <a:endParaRPr lang="en-US" dirty="0"/>
          </a:p>
        </p:txBody>
      </p:sp>
      <p:pic>
        <p:nvPicPr>
          <p:cNvPr id="4" name="Content Placeholder 3"/>
          <p:cNvPicPr>
            <a:picLocks noGrp="1" noChangeAspect="1"/>
          </p:cNvPicPr>
          <p:nvPr>
            <p:ph idx="1"/>
          </p:nvPr>
        </p:nvPicPr>
        <p:blipFill>
          <a:blip r:embed="rId2"/>
          <a:srcRect t="1542" b="1542"/>
          <a:stretch>
            <a:fillRect/>
          </a:stretch>
        </p:blipFill>
        <p:spPr/>
      </p:pic>
    </p:spTree>
    <p:extLst>
      <p:ext uri="{BB962C8B-B14F-4D97-AF65-F5344CB8AC3E}">
        <p14:creationId xmlns:p14="http://schemas.microsoft.com/office/powerpoint/2010/main" val="3651229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the industry definition of a microservice along with </a:t>
            </a:r>
            <a:br>
              <a:rPr lang="en-US" dirty="0" smtClean="0"/>
            </a:br>
            <a:r>
              <a:rPr lang="en-US" dirty="0" smtClean="0"/>
              <a:t>the proposed Capital One definition</a:t>
            </a:r>
            <a:endParaRPr lang="en-US" dirty="0"/>
          </a:p>
        </p:txBody>
      </p:sp>
      <p:sp>
        <p:nvSpPr>
          <p:cNvPr id="3" name="Content Placeholder 2"/>
          <p:cNvSpPr>
            <a:spLocks noGrp="1"/>
          </p:cNvSpPr>
          <p:nvPr>
            <p:ph idx="1"/>
          </p:nvPr>
        </p:nvSpPr>
        <p:spPr>
          <a:xfrm>
            <a:off x="304800" y="1058863"/>
            <a:ext cx="8534400" cy="5418137"/>
          </a:xfrm>
        </p:spPr>
        <p:txBody>
          <a:bodyPr/>
          <a:lstStyle/>
          <a:p>
            <a:r>
              <a:rPr lang="en-US" sz="1400" dirty="0" smtClean="0"/>
              <a:t>Sam Newman and Martin Fowler define </a:t>
            </a:r>
            <a:r>
              <a:rPr lang="en-US" sz="1400" dirty="0" err="1" smtClean="0"/>
              <a:t>microservices</a:t>
            </a:r>
            <a:r>
              <a:rPr lang="en-US" sz="1400" dirty="0" smtClean="0"/>
              <a:t> as:</a:t>
            </a:r>
          </a:p>
          <a:p>
            <a:pPr lvl="1"/>
            <a:r>
              <a:rPr lang="en-US" sz="1200" b="0" dirty="0" smtClean="0"/>
              <a:t>a</a:t>
            </a:r>
            <a:r>
              <a:rPr lang="en-US" sz="1200" b="0" dirty="0"/>
              <a:t> software architecture style, in which complex applications are composed of small, independent processes communicating with each other using language-agnostic </a:t>
            </a:r>
            <a:r>
              <a:rPr lang="en-US" sz="1200" b="0" dirty="0" smtClean="0"/>
              <a:t>APIs.  These</a:t>
            </a:r>
            <a:r>
              <a:rPr lang="en-US" sz="1200" b="0" dirty="0"/>
              <a:t> services are small, highly decoupled and focus on doing a small task</a:t>
            </a:r>
            <a:endParaRPr lang="en-US" sz="1200" dirty="0" smtClean="0"/>
          </a:p>
          <a:p>
            <a:endParaRPr lang="en-US" sz="1400" dirty="0" smtClean="0"/>
          </a:p>
          <a:p>
            <a:r>
              <a:rPr lang="en-US" sz="1400" dirty="0" smtClean="0"/>
              <a:t>Below are the key characteristics of a microservice that we want to embrace.  To be a microservice, you must meet each of these.</a:t>
            </a:r>
          </a:p>
          <a:p>
            <a:pPr lvl="1"/>
            <a:r>
              <a:rPr lang="en-US" sz="1200" dirty="0" smtClean="0"/>
              <a:t>deployed </a:t>
            </a:r>
            <a:r>
              <a:rPr lang="en-US" sz="1200" dirty="0"/>
              <a:t>as a unit</a:t>
            </a:r>
          </a:p>
          <a:p>
            <a:pPr lvl="1"/>
            <a:r>
              <a:rPr lang="en-US" sz="1200" dirty="0"/>
              <a:t>should have a well defined interface (may be things other than </a:t>
            </a:r>
            <a:r>
              <a:rPr lang="en-US" sz="1200" dirty="0" smtClean="0"/>
              <a:t>a </a:t>
            </a:r>
            <a:r>
              <a:rPr lang="en-US" sz="1200" dirty="0" err="1" smtClean="0"/>
              <a:t>RESTful</a:t>
            </a:r>
            <a:r>
              <a:rPr lang="en-US" sz="1200" dirty="0" smtClean="0"/>
              <a:t> </a:t>
            </a:r>
            <a:r>
              <a:rPr lang="en-US" sz="1200" dirty="0"/>
              <a:t>API)</a:t>
            </a:r>
          </a:p>
          <a:p>
            <a:pPr lvl="1"/>
            <a:r>
              <a:rPr lang="en-US" sz="1200" dirty="0"/>
              <a:t>domain model description for which the microservice </a:t>
            </a:r>
            <a:r>
              <a:rPr lang="en-US" sz="1200" dirty="0" smtClean="0"/>
              <a:t>represents (i.e. bounded context)</a:t>
            </a:r>
            <a:endParaRPr lang="en-US" sz="1200" dirty="0"/>
          </a:p>
          <a:p>
            <a:pPr lvl="1"/>
            <a:r>
              <a:rPr lang="en-US" sz="1200" dirty="0" smtClean="0"/>
              <a:t>has </a:t>
            </a:r>
            <a:r>
              <a:rPr lang="en-US" sz="1200" dirty="0"/>
              <a:t>separate data and owns its own </a:t>
            </a:r>
            <a:r>
              <a:rPr lang="en-US" sz="1200" dirty="0" smtClean="0"/>
              <a:t>data (if applicable)</a:t>
            </a:r>
            <a:endParaRPr lang="en-US" sz="1200" dirty="0"/>
          </a:p>
          <a:p>
            <a:pPr lvl="1"/>
            <a:r>
              <a:rPr lang="en-US" sz="1200" dirty="0" smtClean="0"/>
              <a:t>leverages Continuous Integration / Deployment (CI/CD)</a:t>
            </a:r>
            <a:endParaRPr lang="en-US" sz="1200" dirty="0"/>
          </a:p>
          <a:p>
            <a:pPr lvl="1"/>
            <a:r>
              <a:rPr lang="en-US" sz="1200" dirty="0" smtClean="0"/>
              <a:t>is immutable </a:t>
            </a:r>
            <a:r>
              <a:rPr lang="en-US" sz="1200" dirty="0"/>
              <a:t>and </a:t>
            </a:r>
            <a:r>
              <a:rPr lang="en-US" sz="1200" dirty="0" smtClean="0"/>
              <a:t>ephemeral</a:t>
            </a:r>
          </a:p>
          <a:p>
            <a:pPr lvl="2"/>
            <a:r>
              <a:rPr lang="en-US" sz="1100" dirty="0" smtClean="0"/>
              <a:t>immutability </a:t>
            </a:r>
            <a:r>
              <a:rPr lang="en-US" sz="1100" kern="1200" dirty="0" smtClean="0"/>
              <a:t>provides </a:t>
            </a:r>
            <a:r>
              <a:rPr lang="en-US" sz="1100" kern="1200" dirty="0"/>
              <a:t>clients flexibility for when to move to the new </a:t>
            </a:r>
            <a:r>
              <a:rPr lang="en-US" sz="1100" kern="1200" dirty="0" smtClean="0"/>
              <a:t>version by deploying </a:t>
            </a:r>
            <a:r>
              <a:rPr lang="en-US" sz="1100" kern="1200" dirty="0"/>
              <a:t>a new version in production, instead of deploying over an existing </a:t>
            </a:r>
            <a:r>
              <a:rPr lang="en-US" sz="1100" kern="1200" dirty="0" smtClean="0"/>
              <a:t>version</a:t>
            </a:r>
          </a:p>
          <a:p>
            <a:pPr lvl="2"/>
            <a:r>
              <a:rPr lang="en-US" sz="1100" kern="1200" dirty="0" smtClean="0"/>
              <a:t>ephemeral means the service can be short-lived;  for example a microservice in a </a:t>
            </a:r>
            <a:r>
              <a:rPr lang="en-US" sz="1100" kern="1200" dirty="0" err="1" smtClean="0"/>
              <a:t>Docker</a:t>
            </a:r>
            <a:r>
              <a:rPr lang="en-US" sz="1100" kern="1200" dirty="0" smtClean="0"/>
              <a:t> container can be dynamic and spun up based on demand and then shutdown if not in use or if it is misbehaving;  </a:t>
            </a:r>
          </a:p>
          <a:p>
            <a:pPr lvl="2"/>
            <a:endParaRPr lang="en-US" sz="1100" dirty="0"/>
          </a:p>
          <a:p>
            <a:r>
              <a:rPr lang="en-US" sz="1400" dirty="0" smtClean="0"/>
              <a:t>Size is the one characteristic that is found in the industry definition that we are leaving out for now</a:t>
            </a:r>
          </a:p>
          <a:p>
            <a:pPr lvl="1"/>
            <a:r>
              <a:rPr lang="en-US" sz="1200" dirty="0" smtClean="0"/>
              <a:t>Is subjective and can range depending on the use case</a:t>
            </a:r>
            <a:endParaRPr lang="en-US" sz="1200" dirty="0"/>
          </a:p>
        </p:txBody>
      </p:sp>
      <p:sp>
        <p:nvSpPr>
          <p:cNvPr id="4"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spTree>
    <p:extLst>
      <p:ext uri="{BB962C8B-B14F-4D97-AF65-F5344CB8AC3E}">
        <p14:creationId xmlns:p14="http://schemas.microsoft.com/office/powerpoint/2010/main" val="1850538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microservice is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3396789"/>
              </p:ext>
            </p:extLst>
          </p:nvPr>
        </p:nvGraphicFramePr>
        <p:xfrm>
          <a:off x="228600" y="533400"/>
          <a:ext cx="8763000" cy="5862320"/>
        </p:xfrm>
        <a:graphic>
          <a:graphicData uri="http://schemas.openxmlformats.org/drawingml/2006/table">
            <a:tbl>
              <a:tblPr firstRow="1" bandRow="1">
                <a:tableStyleId>{69012ECD-51FC-41F1-AA8D-1B2483CD663E}</a:tableStyleId>
              </a:tblPr>
              <a:tblGrid>
                <a:gridCol w="3962400"/>
                <a:gridCol w="4800600"/>
              </a:tblGrid>
              <a:tr h="370840">
                <a:tc>
                  <a:txBody>
                    <a:bodyPr/>
                    <a:lstStyle/>
                    <a:p>
                      <a:r>
                        <a:rPr lang="en-US" sz="1400" dirty="0" smtClean="0"/>
                        <a:t>A microservice </a:t>
                      </a:r>
                      <a:r>
                        <a:rPr lang="en-US" sz="1400" baseline="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 microservice is/does </a:t>
                      </a:r>
                      <a:r>
                        <a:rPr lang="en-US" sz="1400" baseline="0" dirty="0" smtClean="0"/>
                        <a:t>NOT…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Is independently</a:t>
                      </a:r>
                      <a:r>
                        <a:rPr lang="en-US" sz="1400" baseline="0" dirty="0" smtClean="0"/>
                        <a:t> deployable, you should not need to coordinate or ask permission to deploy a new </a:t>
                      </a:r>
                      <a:r>
                        <a:rPr lang="en-US" sz="1400" baseline="0" dirty="0" err="1" smtClean="0"/>
                        <a:t>microservice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Dependent on other </a:t>
                      </a:r>
                      <a:r>
                        <a:rPr lang="en-US" sz="1400" dirty="0" err="1" smtClean="0"/>
                        <a:t>microservices</a:t>
                      </a:r>
                      <a:r>
                        <a:rPr lang="en-US" sz="1400" dirty="0" smtClean="0"/>
                        <a:t> where everything must be</a:t>
                      </a:r>
                      <a:r>
                        <a:rPr lang="en-US" sz="1400" baseline="0" dirty="0" smtClean="0"/>
                        <a:t> tested and coordinated together to release a new </a:t>
                      </a:r>
                      <a:r>
                        <a:rPr lang="en-US" sz="1400" baseline="0" dirty="0" err="1" smtClean="0"/>
                        <a:t>microservice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Is exposed through a well defined and versioned interface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Expose</a:t>
                      </a:r>
                      <a:r>
                        <a:rPr lang="en-US" sz="1400" baseline="0" dirty="0" smtClean="0"/>
                        <a:t>d w</a:t>
                      </a:r>
                      <a:r>
                        <a:rPr lang="en-US" sz="1400" dirty="0" smtClean="0"/>
                        <a:t>ithout</a:t>
                      </a:r>
                      <a:r>
                        <a:rPr lang="en-US" sz="1400" baseline="0" dirty="0" smtClean="0"/>
                        <a:t> an interface. Its domain model is reused/shared in other </a:t>
                      </a:r>
                      <a:r>
                        <a:rPr lang="en-US" sz="1400" baseline="0" dirty="0" err="1" smtClean="0"/>
                        <a:t>microservices</a:t>
                      </a:r>
                      <a:r>
                        <a:rPr lang="en-US" sz="1400" baseline="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Is defined through a domain model description, focused on doing one thing well and has a single 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 </a:t>
                      </a:r>
                      <a:r>
                        <a:rPr lang="en-US" sz="1400" dirty="0" err="1" smtClean="0"/>
                        <a:t>microservice</a:t>
                      </a:r>
                      <a:r>
                        <a:rPr lang="en-US" sz="1400" dirty="0" smtClean="0"/>
                        <a:t> that has many responsibilities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Has separate</a:t>
                      </a:r>
                      <a:r>
                        <a:rPr lang="en-US" sz="1400" baseline="0" dirty="0" smtClean="0"/>
                        <a:t> data and may </a:t>
                      </a:r>
                      <a:r>
                        <a:rPr lang="en-US" sz="1400" dirty="0" smtClean="0"/>
                        <a:t>own </a:t>
                      </a:r>
                      <a:r>
                        <a:rPr lang="en-US" sz="1400" baseline="0" dirty="0" smtClean="0"/>
                        <a:t>its own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Dependent on a shared data store (i.e. a data store that multiple</a:t>
                      </a:r>
                      <a:r>
                        <a:rPr lang="en-US" sz="1400" baseline="0" dirty="0" smtClean="0"/>
                        <a:t>, </a:t>
                      </a:r>
                      <a:r>
                        <a:rPr lang="en-US" sz="1400" dirty="0" smtClean="0"/>
                        <a:t>different </a:t>
                      </a:r>
                      <a:r>
                        <a:rPr lang="en-US" sz="1400" dirty="0" err="1" smtClean="0"/>
                        <a:t>microservices</a:t>
                      </a:r>
                      <a:r>
                        <a:rPr lang="en-US" sz="1400" dirty="0" smtClean="0"/>
                        <a:t> are dependent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You can</a:t>
                      </a:r>
                      <a:r>
                        <a:rPr lang="en-US" sz="1400" baseline="0" dirty="0" smtClean="0"/>
                        <a:t> use a shared database, but should partition the data and use the security mechanisms to make sure a </a:t>
                      </a:r>
                      <a:r>
                        <a:rPr lang="en-US" sz="1400" baseline="0" dirty="0" err="1" smtClean="0"/>
                        <a:t>microservice</a:t>
                      </a:r>
                      <a:r>
                        <a:rPr lang="en-US" sz="1400" baseline="0" dirty="0" smtClean="0"/>
                        <a:t> can’t access the data directly.</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The only way to get to the data owned by the microservice is through a well defined and versioned interface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Allow</a:t>
                      </a:r>
                      <a:r>
                        <a:rPr lang="en-US" sz="1400" baseline="0" dirty="0" smtClean="0"/>
                        <a:t> direct </a:t>
                      </a:r>
                      <a:r>
                        <a:rPr lang="en-US" sz="1400" dirty="0" smtClean="0"/>
                        <a:t>access to its data (e.g. direct connection to the 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Leverages continuous integration and delivery for automation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Leverage manual build/deployment mechanisms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Is immutable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Overwrite previous versions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kern="1200" dirty="0" smtClean="0">
                          <a:solidFill>
                            <a:schemeClr val="tx1"/>
                          </a:solidFill>
                          <a:effectLst/>
                          <a:latin typeface="+mn-lt"/>
                          <a:ea typeface="+mn-ea"/>
                          <a:cs typeface="+mn-cs"/>
                        </a:rPr>
                        <a:t>Has ephemeral instances and the number of instances can be dynamically increased or decreased as needed</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kern="1200" dirty="0" smtClean="0">
                          <a:solidFill>
                            <a:schemeClr val="tx1"/>
                          </a:solidFill>
                          <a:effectLst/>
                          <a:latin typeface="+mn-lt"/>
                          <a:ea typeface="+mn-ea"/>
                          <a:cs typeface="+mn-cs"/>
                        </a:rPr>
                        <a:t>Have static instances so that the number of instances cannot be increased/decreased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spTree>
    <p:extLst>
      <p:ext uri="{BB962C8B-B14F-4D97-AF65-F5344CB8AC3E}">
        <p14:creationId xmlns:p14="http://schemas.microsoft.com/office/powerpoint/2010/main" val="56833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difference with Microservices </a:t>
            </a:r>
            <a:r>
              <a:rPr lang="en-US" dirty="0" smtClean="0"/>
              <a:t>over SOA is </a:t>
            </a:r>
            <a:r>
              <a:rPr lang="en-US" dirty="0"/>
              <a:t>they </a:t>
            </a:r>
            <a:r>
              <a:rPr lang="en-US" dirty="0" smtClean="0"/>
              <a:t/>
            </a:r>
            <a:br>
              <a:rPr lang="en-US" dirty="0" smtClean="0"/>
            </a:br>
            <a:r>
              <a:rPr lang="en-US" dirty="0" smtClean="0"/>
              <a:t>provide </a:t>
            </a:r>
            <a:r>
              <a:rPr lang="en-US" dirty="0"/>
              <a:t>increased agility and </a:t>
            </a:r>
            <a:r>
              <a:rPr lang="en-US" dirty="0" smtClean="0"/>
              <a:t>scalability</a:t>
            </a:r>
            <a:endParaRPr lang="en-US" dirty="0"/>
          </a:p>
        </p:txBody>
      </p:sp>
      <p:sp>
        <p:nvSpPr>
          <p:cNvPr id="4"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21608109"/>
              </p:ext>
            </p:extLst>
          </p:nvPr>
        </p:nvGraphicFramePr>
        <p:xfrm>
          <a:off x="304800" y="914400"/>
          <a:ext cx="8534400" cy="2682240"/>
        </p:xfrm>
        <a:graphic>
          <a:graphicData uri="http://schemas.openxmlformats.org/drawingml/2006/table">
            <a:tbl>
              <a:tblPr firstRow="1" bandRow="1">
                <a:tableStyleId>{69012ECD-51FC-41F1-AA8D-1B2483CD663E}</a:tableStyleId>
              </a:tblPr>
              <a:tblGrid>
                <a:gridCol w="1449238"/>
                <a:gridCol w="3046562"/>
                <a:gridCol w="4038600"/>
              </a:tblGrid>
              <a:tr h="0">
                <a:tc>
                  <a:txBody>
                    <a:bodyPr/>
                    <a:lstStyle/>
                    <a:p>
                      <a:r>
                        <a:rPr lang="en-US" sz="1400" dirty="0" smtClean="0"/>
                        <a:t>Category</a:t>
                      </a: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SOA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smtClean="0"/>
                        <a:t>Microservices</a:t>
                      </a:r>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100" b="1" dirty="0" smtClean="0"/>
                        <a:t>Deployment approach</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Overwrite</a:t>
                      </a:r>
                    </a:p>
                    <a:p>
                      <a:pPr marL="285750" indent="-285750">
                        <a:buFont typeface="Arial" panose="020B0604020202020204" pitchFamily="34" charset="0"/>
                        <a:buChar char="•"/>
                      </a:pPr>
                      <a:r>
                        <a:rPr lang="en-US" sz="1100" dirty="0" smtClean="0"/>
                        <a:t>Deployments can “blow away” previous versions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Immutable</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A</a:t>
                      </a:r>
                      <a:r>
                        <a:rPr lang="en-US" sz="1100" baseline="0" dirty="0" smtClean="0"/>
                        <a:t> service is unchangeable once deployed</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This reduces risk, versions are the same and presents opportunity for true A/B testing on any feature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Component Stack</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Dependent on other services</a:t>
                      </a:r>
                    </a:p>
                    <a:p>
                      <a:pPr marL="285750" indent="-285750">
                        <a:buFont typeface="Arial" panose="020B0604020202020204" pitchFamily="34" charset="0"/>
                        <a:buChar char="•"/>
                      </a:pPr>
                      <a:r>
                        <a:rPr lang="en-US" sz="1100" dirty="0" smtClean="0"/>
                        <a:t>A single data store is reused by</a:t>
                      </a:r>
                      <a:r>
                        <a:rPr lang="en-US" sz="1100" baseline="0" dirty="0" smtClean="0"/>
                        <a:t> many services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Independent</a:t>
                      </a:r>
                    </a:p>
                    <a:p>
                      <a:pPr marL="285750" indent="-285750">
                        <a:buFont typeface="Arial" panose="020B0604020202020204" pitchFamily="34" charset="0"/>
                        <a:buChar char="•"/>
                      </a:pPr>
                      <a:r>
                        <a:rPr lang="en-US" sz="1100" dirty="0" smtClean="0"/>
                        <a:t>Each service has its own layer (can</a:t>
                      </a:r>
                      <a:r>
                        <a:rPr lang="en-US" sz="1100" baseline="0" dirty="0" smtClean="0"/>
                        <a:t> include </a:t>
                      </a:r>
                      <a:r>
                        <a:rPr lang="en-US" sz="1100" dirty="0" smtClean="0"/>
                        <a:t>data store)</a:t>
                      </a:r>
                    </a:p>
                    <a:p>
                      <a:pPr marL="285750" indent="-285750">
                        <a:buFont typeface="Arial" panose="020B0604020202020204" pitchFamily="34" charset="0"/>
                        <a:buChar char="•"/>
                      </a:pPr>
                      <a:r>
                        <a:rPr lang="en-US" sz="1100" dirty="0" smtClean="0"/>
                        <a:t>Is deployed into its own container</a:t>
                      </a:r>
                      <a:endParaRPr lang="en-US"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Service Size</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Larger</a:t>
                      </a:r>
                      <a:endParaRPr lang="en-US" sz="11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Smaller</a:t>
                      </a:r>
                    </a:p>
                    <a:p>
                      <a:pPr marL="285750" indent="-285750">
                        <a:buFont typeface="Arial" panose="020B0604020202020204" pitchFamily="34" charset="0"/>
                        <a:buChar char="•"/>
                      </a:pPr>
                      <a:r>
                        <a:rPr lang="en-US" sz="1100" b="0" dirty="0" smtClean="0"/>
                        <a:t>Finer grained, narrower scope</a:t>
                      </a:r>
                      <a:endParaRPr lang="en-US" sz="11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Assembly</a:t>
                      </a:r>
                      <a:r>
                        <a:rPr lang="en-US" sz="1100" b="1" baseline="0" dirty="0" smtClean="0"/>
                        <a:t> of multiple services</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Orchestration</a:t>
                      </a:r>
                    </a:p>
                    <a:p>
                      <a:pPr marL="285750" indent="-285750">
                        <a:buFont typeface="Arial" panose="020B0604020202020204" pitchFamily="34" charset="0"/>
                        <a:buChar char="•"/>
                      </a:pPr>
                      <a:r>
                        <a:rPr lang="en-US" sz="1100" b="0" dirty="0" smtClean="0"/>
                        <a:t>Leverages a central Enterprise</a:t>
                      </a:r>
                      <a:r>
                        <a:rPr lang="en-US" sz="1100" b="0" baseline="0" dirty="0" smtClean="0"/>
                        <a:t> Service Bus (ESB) for command and control</a:t>
                      </a:r>
                      <a:endParaRPr lang="en-US" sz="11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Choreography/Coordination</a:t>
                      </a:r>
                    </a:p>
                    <a:p>
                      <a:pPr marL="285750" indent="-285750">
                        <a:buFont typeface="Arial" panose="020B0604020202020204" pitchFamily="34" charset="0"/>
                        <a:buChar char="•"/>
                      </a:pPr>
                      <a:r>
                        <a:rPr lang="en-US" sz="1100" b="0" dirty="0" smtClean="0"/>
                        <a:t>Services publish</a:t>
                      </a:r>
                      <a:r>
                        <a:rPr lang="en-US" sz="1100" b="0" baseline="0" dirty="0" smtClean="0"/>
                        <a:t> e</a:t>
                      </a:r>
                      <a:r>
                        <a:rPr lang="en-US" sz="1100" b="0" dirty="0" smtClean="0"/>
                        <a:t>vents over an event bus</a:t>
                      </a:r>
                      <a:r>
                        <a:rPr lang="en-US" sz="1100" b="0" baseline="0" dirty="0" smtClean="0"/>
                        <a:t> to keep other services synchronized</a:t>
                      </a:r>
                      <a:endParaRPr lang="en-US" sz="11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410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307" t="24286" r="6900" b="29790"/>
          <a:stretch/>
        </p:blipFill>
        <p:spPr bwMode="auto">
          <a:xfrm>
            <a:off x="762000" y="4069645"/>
            <a:ext cx="4056994" cy="2178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04" t="19527" r="14746" b="25164"/>
          <a:stretch/>
        </p:blipFill>
        <p:spPr bwMode="auto">
          <a:xfrm>
            <a:off x="5029200" y="3850709"/>
            <a:ext cx="3720885" cy="3007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76097" y="3733800"/>
            <a:ext cx="1828800" cy="246221"/>
          </a:xfrm>
          <a:prstGeom prst="rect">
            <a:avLst/>
          </a:prstGeom>
          <a:noFill/>
        </p:spPr>
        <p:txBody>
          <a:bodyPr wrap="square" rtlCol="0">
            <a:spAutoFit/>
          </a:bodyPr>
          <a:lstStyle/>
          <a:p>
            <a:pPr algn="ctr"/>
            <a:r>
              <a:rPr lang="en-US" sz="1000" dirty="0" smtClean="0"/>
              <a:t>SOA illustration:</a:t>
            </a:r>
            <a:endParaRPr lang="en-US" sz="1000" dirty="0"/>
          </a:p>
        </p:txBody>
      </p:sp>
      <p:sp>
        <p:nvSpPr>
          <p:cNvPr id="16" name="TextBox 15"/>
          <p:cNvSpPr txBox="1"/>
          <p:nvPr/>
        </p:nvSpPr>
        <p:spPr>
          <a:xfrm>
            <a:off x="5715000" y="3657600"/>
            <a:ext cx="2971800" cy="246221"/>
          </a:xfrm>
          <a:prstGeom prst="rect">
            <a:avLst/>
          </a:prstGeom>
          <a:noFill/>
        </p:spPr>
        <p:txBody>
          <a:bodyPr wrap="square" rtlCol="0">
            <a:spAutoFit/>
          </a:bodyPr>
          <a:lstStyle/>
          <a:p>
            <a:r>
              <a:rPr lang="en-US" sz="1000" dirty="0" smtClean="0"/>
              <a:t>Microservices illustration:</a:t>
            </a:r>
            <a:endParaRPr lang="en-US" sz="1000" dirty="0"/>
          </a:p>
        </p:txBody>
      </p:sp>
    </p:spTree>
    <p:extLst>
      <p:ext uri="{BB962C8B-B14F-4D97-AF65-F5344CB8AC3E}">
        <p14:creationId xmlns:p14="http://schemas.microsoft.com/office/powerpoint/2010/main" val="912574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a visual distinction between a traditional monolithic </a:t>
            </a:r>
            <a:br>
              <a:rPr lang="en-US" dirty="0" smtClean="0"/>
            </a:br>
            <a:r>
              <a:rPr lang="en-US" dirty="0" smtClean="0"/>
              <a:t>application and a microservices architecture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029" name="Picture 5" descr="monoli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85552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524000" y="6246168"/>
            <a:ext cx="5562600" cy="215444"/>
          </a:xfrm>
          <a:prstGeom prst="rect">
            <a:avLst/>
          </a:prstGeom>
          <a:noFill/>
        </p:spPr>
        <p:txBody>
          <a:bodyPr wrap="square" rtlCol="0">
            <a:spAutoFit/>
          </a:bodyPr>
          <a:lstStyle/>
          <a:p>
            <a:r>
              <a:rPr lang="en-US" sz="800" b="0" dirty="0" smtClean="0">
                <a:hlinkClick r:id="rId3"/>
              </a:rPr>
              <a:t>*This illustration is from http</a:t>
            </a:r>
            <a:r>
              <a:rPr lang="en-US" sz="800" b="0" dirty="0">
                <a:hlinkClick r:id="rId3"/>
              </a:rPr>
              <a:t>://</a:t>
            </a:r>
            <a:r>
              <a:rPr lang="en-US" sz="800" b="0" dirty="0" smtClean="0">
                <a:hlinkClick r:id="rId3"/>
              </a:rPr>
              <a:t>martinfowler.com/articles/microservices.html</a:t>
            </a:r>
            <a:endParaRPr lang="en-US" sz="800" b="0" dirty="0"/>
          </a:p>
        </p:txBody>
      </p:sp>
      <p:sp>
        <p:nvSpPr>
          <p:cNvPr id="15"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spTree>
    <p:extLst>
      <p:ext uri="{BB962C8B-B14F-4D97-AF65-F5344CB8AC3E}">
        <p14:creationId xmlns:p14="http://schemas.microsoft.com/office/powerpoint/2010/main" val="310183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a comparison between monolithic and microservice applications</a:t>
            </a:r>
            <a:endParaRPr lang="en-US" dirty="0"/>
          </a:p>
        </p:txBody>
      </p:sp>
      <p:sp>
        <p:nvSpPr>
          <p:cNvPr id="7" name="Rectangle 2"/>
          <p:cNvSpPr>
            <a:spLocks noChangeArrowheads="1"/>
          </p:cNvSpPr>
          <p:nvPr/>
        </p:nvSpPr>
        <p:spPr bwMode="gray">
          <a:xfrm>
            <a:off x="7834394" y="4713"/>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Overview</a:t>
            </a:r>
            <a:endParaRPr lang="en-US" sz="10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12908330"/>
              </p:ext>
            </p:extLst>
          </p:nvPr>
        </p:nvGraphicFramePr>
        <p:xfrm>
          <a:off x="304800" y="924560"/>
          <a:ext cx="8686800" cy="5600700"/>
        </p:xfrm>
        <a:graphic>
          <a:graphicData uri="http://schemas.openxmlformats.org/drawingml/2006/table">
            <a:tbl>
              <a:tblPr firstRow="1" bandRow="1">
                <a:tableStyleId>{69012ECD-51FC-41F1-AA8D-1B2483CD663E}</a:tableStyleId>
              </a:tblPr>
              <a:tblGrid>
                <a:gridCol w="1143000"/>
                <a:gridCol w="3200400"/>
                <a:gridCol w="4343400"/>
              </a:tblGrid>
              <a:tr h="218440">
                <a:tc>
                  <a:txBody>
                    <a:bodyPr/>
                    <a:lstStyle/>
                    <a:p>
                      <a:r>
                        <a:rPr lang="en-US" sz="1600" dirty="0" smtClean="0"/>
                        <a:t>Category</a:t>
                      </a:r>
                      <a:endParaRPr 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Monolithic</a:t>
                      </a:r>
                      <a:r>
                        <a:rPr lang="en-US" sz="1600" baseline="0" dirty="0" smtClean="0"/>
                        <a:t> App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t>Microservices App</a:t>
                      </a:r>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100" b="1" dirty="0" smtClean="0"/>
                        <a:t>Delivery</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Slower</a:t>
                      </a:r>
                    </a:p>
                    <a:p>
                      <a:pPr marL="171450" indent="-171450">
                        <a:buFont typeface="Arial" panose="020B0604020202020204" pitchFamily="34" charset="0"/>
                        <a:buChar char="•"/>
                      </a:pPr>
                      <a:r>
                        <a:rPr lang="en-US" sz="1050" dirty="0" smtClean="0"/>
                        <a:t>Introducing a new feature often requires coordination with other features to deliver all of them at the same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Faster</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Components</a:t>
                      </a:r>
                      <a:r>
                        <a:rPr lang="en-US" sz="1100" baseline="0" dirty="0" smtClean="0"/>
                        <a:t> </a:t>
                      </a:r>
                      <a:r>
                        <a:rPr lang="en-US" sz="1050" b="0" dirty="0" smtClean="0"/>
                        <a:t>are broken into smaller, simpler pieces and are independent.</a:t>
                      </a:r>
                      <a:r>
                        <a:rPr lang="en-US" sz="1050" b="0" baseline="0" dirty="0" smtClean="0"/>
                        <a:t>  This makes them f</a:t>
                      </a:r>
                      <a:r>
                        <a:rPr lang="en-US" sz="1100" dirty="0" smtClean="0"/>
                        <a:t>aster to build, deploy and scale along with being easier to understand and develop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Coupling</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Higher</a:t>
                      </a:r>
                    </a:p>
                    <a:p>
                      <a:pPr marL="171450" indent="-171450">
                        <a:buFont typeface="Arial" panose="020B0604020202020204" pitchFamily="34" charset="0"/>
                        <a:buChar char="•"/>
                      </a:pPr>
                      <a:r>
                        <a:rPr lang="en-US" sz="1100" b="0" dirty="0" smtClean="0"/>
                        <a:t>Many </a:t>
                      </a:r>
                      <a:r>
                        <a:rPr lang="en-US" sz="1050" dirty="0" smtClean="0"/>
                        <a:t>dependencies on other components</a:t>
                      </a:r>
                    </a:p>
                    <a:p>
                      <a:pPr marL="171450" indent="-171450">
                        <a:buFont typeface="Arial" panose="020B0604020202020204" pitchFamily="34" charset="0"/>
                        <a:buChar char="•"/>
                      </a:pPr>
                      <a:r>
                        <a:rPr lang="en-US" sz="1050" dirty="0" smtClean="0"/>
                        <a:t>L</a:t>
                      </a:r>
                      <a:r>
                        <a:rPr lang="en-US" sz="1100" dirty="0" smtClean="0"/>
                        <a:t>ow reusability as the f</a:t>
                      </a:r>
                      <a:r>
                        <a:rPr lang="en-US" sz="1050" dirty="0" smtClean="0"/>
                        <a:t>unctionality of a part cannot be reused alone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b="1" dirty="0" smtClean="0"/>
                        <a:t>Lower</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t>Each service is independent</a:t>
                      </a:r>
                      <a:r>
                        <a:rPr lang="en-US" sz="1050" b="0" baseline="0" dirty="0" smtClean="0"/>
                        <a:t> and has its own stack, which means l</a:t>
                      </a:r>
                      <a:r>
                        <a:rPr lang="en-US" sz="1050" b="0" dirty="0" smtClean="0"/>
                        <a:t>ess dependencies (jar/classpath)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Reliability</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Lower</a:t>
                      </a:r>
                    </a:p>
                    <a:p>
                      <a:pPr marL="171450" indent="-171450">
                        <a:buFont typeface="Arial" panose="020B0604020202020204" pitchFamily="34" charset="0"/>
                        <a:buChar char="•"/>
                      </a:pPr>
                      <a:r>
                        <a:rPr lang="en-US" sz="1050" dirty="0" smtClean="0"/>
                        <a:t>The failure of one component can potentially bring the entire monolith down (e.g. due to OutOfMemoryException)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Higher</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smtClean="0"/>
                        <a:t>Better Fault isolation</a:t>
                      </a:r>
                      <a:r>
                        <a:rPr lang="en-US" sz="1050" baseline="0" dirty="0" smtClean="0"/>
                        <a:t> as e</a:t>
                      </a:r>
                      <a:r>
                        <a:rPr lang="en-US" sz="1050" b="0" dirty="0" smtClean="0"/>
                        <a:t>ach service is its own bounded context and is not coupled to another service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Additional mechanisms (e.g. events)</a:t>
                      </a:r>
                      <a:r>
                        <a:rPr lang="en-US" sz="1100" baseline="0" dirty="0" smtClean="0"/>
                        <a:t> </a:t>
                      </a:r>
                      <a:r>
                        <a:rPr lang="en-US" sz="1100" dirty="0" smtClean="0"/>
                        <a:t>are needed to ensure data consistency across the system d</a:t>
                      </a:r>
                      <a:r>
                        <a:rPr lang="en-US" sz="1050" b="0" dirty="0" smtClean="0"/>
                        <a:t>ue to multiple database and transaction management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Effort to</a:t>
                      </a:r>
                      <a:r>
                        <a:rPr lang="en-US" sz="1100" b="1" baseline="0" dirty="0" smtClean="0"/>
                        <a:t> S</a:t>
                      </a:r>
                      <a:r>
                        <a:rPr lang="en-US" sz="1100" b="1" dirty="0" smtClean="0"/>
                        <a:t>upport</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High</a:t>
                      </a:r>
                    </a:p>
                    <a:p>
                      <a:pPr marL="171450" indent="-171450">
                        <a:buFont typeface="Arial" panose="020B0604020202020204" pitchFamily="34" charset="0"/>
                        <a:buChar char="•"/>
                      </a:pPr>
                      <a:r>
                        <a:rPr lang="en-US" sz="1100" dirty="0" smtClean="0"/>
                        <a:t>Large applications</a:t>
                      </a:r>
                      <a:r>
                        <a:rPr lang="en-US" sz="1100" baseline="0" dirty="0" smtClean="0"/>
                        <a:t> with many dependencies r</a:t>
                      </a:r>
                      <a:r>
                        <a:rPr lang="en-US" sz="1050" dirty="0" smtClean="0"/>
                        <a:t>equire high requirements on people’s mental capacity to keep the entire monolith in your head</a:t>
                      </a:r>
                    </a:p>
                    <a:p>
                      <a:pPr marL="171450" indent="-171450">
                        <a:buFont typeface="Arial" panose="020B0604020202020204" pitchFamily="34" charset="0"/>
                        <a:buChar char="•"/>
                      </a:pPr>
                      <a:r>
                        <a:rPr lang="en-US" sz="1050" dirty="0" smtClean="0"/>
                        <a:t>Apps grow in size and responsibilities over time</a:t>
                      </a:r>
                    </a:p>
                    <a:p>
                      <a:pPr marL="171450" indent="-171450">
                        <a:buFont typeface="Arial" panose="020B0604020202020204" pitchFamily="34" charset="0"/>
                        <a:buChar char="•"/>
                      </a:pPr>
                      <a:r>
                        <a:rPr lang="en-US" sz="1050" dirty="0" smtClean="0"/>
                        <a:t>Teams</a:t>
                      </a:r>
                      <a:r>
                        <a:rPr lang="en-US" sz="1050" baseline="0" dirty="0" smtClean="0"/>
                        <a:t> organize around applications</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Lower (service) and Higher (distributed system)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Requires different support</a:t>
                      </a:r>
                      <a:r>
                        <a:rPr lang="en-US" sz="1100" baseline="0" dirty="0" smtClean="0"/>
                        <a:t> model –teams organize around services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t>Managin</a:t>
                      </a:r>
                      <a:r>
                        <a:rPr lang="en-US" sz="1100" baseline="0" dirty="0" smtClean="0"/>
                        <a:t>g </a:t>
                      </a:r>
                      <a:r>
                        <a:rPr lang="en-US" sz="1100" dirty="0" smtClean="0"/>
                        <a:t>a distributed system requires addressing new</a:t>
                      </a:r>
                      <a:r>
                        <a:rPr lang="en-US" sz="1100" baseline="0" dirty="0" smtClean="0"/>
                        <a:t> complexities </a:t>
                      </a:r>
                      <a:r>
                        <a:rPr lang="en-US" sz="1100" dirty="0" smtClean="0"/>
                        <a:t>in development, testing, deploying, operating</a:t>
                      </a:r>
                    </a:p>
                    <a:p>
                      <a:pPr marL="171450" lvl="0" indent="-171450">
                        <a:buFont typeface="Arial" panose="020B0604020202020204" pitchFamily="34" charset="0"/>
                        <a:buChar char="•"/>
                      </a:pPr>
                      <a:r>
                        <a:rPr lang="en-US" sz="1100" dirty="0" smtClean="0"/>
                        <a:t>Automation with CI/CD is critical</a:t>
                      </a:r>
                      <a:r>
                        <a:rPr lang="en-US" sz="1100" baseline="0" dirty="0" smtClean="0"/>
                        <a:t> as there are more pieces moving faster through the lifecycle</a:t>
                      </a:r>
                    </a:p>
                    <a:p>
                      <a:pPr marL="171450" lvl="0" indent="-171450">
                        <a:buFont typeface="Arial" panose="020B0604020202020204" pitchFamily="34" charset="0"/>
                        <a:buChar char="•"/>
                      </a:pPr>
                      <a:r>
                        <a:rPr lang="en-US" sz="1100" b="0" dirty="0" smtClean="0"/>
                        <a:t>More run-time management and monitoring needs</a:t>
                      </a:r>
                      <a:r>
                        <a:rPr lang="en-US" sz="1100" b="0" baseline="0" dirty="0" smtClean="0"/>
                        <a:t> due to independent components (intermediaries such as service brokers and gateways)</a:t>
                      </a:r>
                    </a:p>
                    <a:p>
                      <a:pPr marL="171450" lvl="0" indent="-171450">
                        <a:buFont typeface="Arial" panose="020B0604020202020204" pitchFamily="34" charset="0"/>
                        <a:buChar char="•"/>
                      </a:pPr>
                      <a:r>
                        <a:rPr lang="en-US" sz="1100" b="0" baseline="0" dirty="0" smtClean="0"/>
                        <a:t>Features that span multiple services require careful coordination</a:t>
                      </a:r>
                      <a:endParaRPr lang="en-US" sz="1050" b="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100" b="1" dirty="0" smtClean="0"/>
                        <a:t>Ability to use new technology</a:t>
                      </a:r>
                      <a:endParaRPr lang="en-US" sz="11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Harder</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smtClean="0"/>
                        <a:t>To use new technologies you often need to rewrite the entire monolith (or use complicated solutions such as OSGi)</a:t>
                      </a:r>
                      <a:r>
                        <a:rPr lang="en-US" sz="1050" baseline="0" dirty="0" smtClean="0"/>
                        <a:t> </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dirty="0" smtClean="0"/>
                        <a:t>Easier</a:t>
                      </a:r>
                    </a:p>
                    <a:p>
                      <a:pPr marL="171450" indent="-171450">
                        <a:buFont typeface="Arial" panose="020B0604020202020204" pitchFamily="34" charset="0"/>
                        <a:buChar char="•"/>
                      </a:pPr>
                      <a:r>
                        <a:rPr lang="en-US" sz="1100" dirty="0" smtClean="0"/>
                        <a:t>Isolation and immutable approach</a:t>
                      </a:r>
                      <a:r>
                        <a:rPr lang="en-US" sz="1100" baseline="0" dirty="0" smtClean="0"/>
                        <a:t> enables </a:t>
                      </a:r>
                      <a:r>
                        <a:rPr lang="en-US" sz="1100" dirty="0" smtClean="0"/>
                        <a:t>a mix</a:t>
                      </a:r>
                      <a:r>
                        <a:rPr lang="en-US" sz="1100" baseline="0" dirty="0" smtClean="0"/>
                        <a:t> of technologies of technologies to be used</a:t>
                      </a:r>
                      <a:endParaRPr lang="en-US"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1777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6200" y="3967130"/>
            <a:ext cx="8991600" cy="2743200"/>
          </a:xfrm>
          <a:prstGeom prst="roundRect">
            <a:avLst>
              <a:gd name="adj" fmla="val 34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extBox 8"/>
          <p:cNvSpPr txBox="1"/>
          <p:nvPr/>
        </p:nvSpPr>
        <p:spPr>
          <a:xfrm>
            <a:off x="32129" y="4089737"/>
            <a:ext cx="1462015" cy="738664"/>
          </a:xfrm>
          <a:prstGeom prst="rect">
            <a:avLst/>
          </a:prstGeom>
          <a:noFill/>
        </p:spPr>
        <p:txBody>
          <a:bodyPr wrap="square" rtlCol="0">
            <a:spAutoFit/>
          </a:bodyPr>
          <a:lstStyle/>
          <a:p>
            <a:r>
              <a:rPr lang="en-US" sz="1400" dirty="0" smtClean="0">
                <a:solidFill>
                  <a:prstClr val="black"/>
                </a:solidFill>
              </a:rPr>
              <a:t>Distributed Computing Environment</a:t>
            </a:r>
            <a:endParaRPr lang="en-US" sz="1400" dirty="0">
              <a:solidFill>
                <a:prstClr val="black"/>
              </a:solidFill>
            </a:endParaRPr>
          </a:p>
        </p:txBody>
      </p:sp>
      <p:sp>
        <p:nvSpPr>
          <p:cNvPr id="6" name="Rounded Rectangle 5"/>
          <p:cNvSpPr/>
          <p:nvPr/>
        </p:nvSpPr>
        <p:spPr>
          <a:xfrm>
            <a:off x="61985" y="685800"/>
            <a:ext cx="9005816" cy="3200400"/>
          </a:xfrm>
          <a:prstGeom prst="roundRect">
            <a:avLst>
              <a:gd name="adj" fmla="val 34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Box 6"/>
          <p:cNvSpPr txBox="1"/>
          <p:nvPr/>
        </p:nvSpPr>
        <p:spPr>
          <a:xfrm>
            <a:off x="122544" y="813508"/>
            <a:ext cx="1477656" cy="738664"/>
          </a:xfrm>
          <a:prstGeom prst="rect">
            <a:avLst/>
          </a:prstGeom>
          <a:noFill/>
        </p:spPr>
        <p:txBody>
          <a:bodyPr wrap="square" rtlCol="0">
            <a:spAutoFit/>
          </a:bodyPr>
          <a:lstStyle/>
          <a:p>
            <a:r>
              <a:rPr lang="en-US" sz="1400" dirty="0" smtClean="0">
                <a:solidFill>
                  <a:prstClr val="black"/>
                </a:solidFill>
              </a:rPr>
              <a:t>Distributed Application</a:t>
            </a:r>
          </a:p>
          <a:p>
            <a:r>
              <a:rPr lang="en-US" sz="1400" dirty="0" smtClean="0">
                <a:solidFill>
                  <a:prstClr val="black"/>
                </a:solidFill>
              </a:rPr>
              <a:t>Components</a:t>
            </a:r>
            <a:endParaRPr lang="en-US" sz="1400" dirty="0">
              <a:solidFill>
                <a:prstClr val="black"/>
              </a:solidFill>
            </a:endParaRPr>
          </a:p>
        </p:txBody>
      </p:sp>
      <p:sp>
        <p:nvSpPr>
          <p:cNvPr id="2" name="Title 1"/>
          <p:cNvSpPr>
            <a:spLocks noGrp="1"/>
          </p:cNvSpPr>
          <p:nvPr>
            <p:ph type="title"/>
          </p:nvPr>
        </p:nvSpPr>
        <p:spPr/>
        <p:txBody>
          <a:bodyPr/>
          <a:lstStyle/>
          <a:p>
            <a:r>
              <a:rPr lang="en-US" sz="2400" dirty="0">
                <a:solidFill>
                  <a:srgbClr val="000000"/>
                </a:solidFill>
              </a:rPr>
              <a:t>Microservices Landscape</a:t>
            </a:r>
            <a:br>
              <a:rPr lang="en-US" sz="2400" dirty="0">
                <a:solidFill>
                  <a:srgbClr val="000000"/>
                </a:solidFill>
              </a:rPr>
            </a:br>
            <a:r>
              <a:rPr lang="en-US" sz="1200" dirty="0">
                <a:solidFill>
                  <a:srgbClr val="000000"/>
                </a:solidFill>
              </a:rPr>
              <a:t>Capabilities </a:t>
            </a:r>
            <a:r>
              <a:rPr lang="en-US" sz="1200" dirty="0" smtClean="0">
                <a:solidFill>
                  <a:srgbClr val="000000"/>
                </a:solidFill>
              </a:rPr>
              <a:t>and </a:t>
            </a:r>
            <a:r>
              <a:rPr lang="en-US" sz="1200" dirty="0">
                <a:solidFill>
                  <a:srgbClr val="000000"/>
                </a:solidFill>
              </a:rPr>
              <a:t>Deployments</a:t>
            </a:r>
            <a:endParaRPr lang="en-US" dirty="0"/>
          </a:p>
        </p:txBody>
      </p:sp>
      <p:sp>
        <p:nvSpPr>
          <p:cNvPr id="4" name="Rectangle 2"/>
          <p:cNvSpPr>
            <a:spLocks noChangeArrowheads="1"/>
          </p:cNvSpPr>
          <p:nvPr/>
        </p:nvSpPr>
        <p:spPr bwMode="gray">
          <a:xfrm>
            <a:off x="7834394" y="0"/>
            <a:ext cx="1301750" cy="533400"/>
          </a:xfrm>
          <a:prstGeom prst="rect">
            <a:avLst/>
          </a:prstGeom>
          <a:solidFill>
            <a:srgbClr val="003A6F"/>
          </a:solidFill>
          <a:ln w="9525" algn="ctr">
            <a:solidFill>
              <a:schemeClr val="tx1"/>
            </a:solidFill>
            <a:miter lim="800000"/>
            <a:headEnd/>
            <a:tailEnd/>
          </a:ln>
        </p:spPr>
        <p:txBody>
          <a:bodyPr lIns="45720" rIns="45720" anchor="ctr"/>
          <a:lstStyle/>
          <a:p>
            <a:pPr algn="ctr"/>
            <a:r>
              <a:rPr lang="en-US" sz="1000" dirty="0" smtClean="0">
                <a:solidFill>
                  <a:schemeClr val="bg1"/>
                </a:solidFill>
              </a:rPr>
              <a:t>Capability Reference Model</a:t>
            </a:r>
            <a:endParaRPr lang="en-US" sz="1000" dirty="0">
              <a:solidFill>
                <a:schemeClr val="bg1"/>
              </a:solidFill>
            </a:endParaRPr>
          </a:p>
        </p:txBody>
      </p:sp>
      <p:sp>
        <p:nvSpPr>
          <p:cNvPr id="11" name="Rectangle 12"/>
          <p:cNvSpPr>
            <a:spLocks noChangeArrowheads="1"/>
          </p:cNvSpPr>
          <p:nvPr/>
        </p:nvSpPr>
        <p:spPr bwMode="auto">
          <a:xfrm>
            <a:off x="1371600" y="762000"/>
            <a:ext cx="4026166" cy="145940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Frameworks</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a:t>Client Libraries</a:t>
            </a:r>
          </a:p>
          <a:p>
            <a:pPr algn="ctr">
              <a:lnSpc>
                <a:spcPct val="105000"/>
              </a:lnSpc>
              <a:spcBef>
                <a:spcPct val="10000"/>
              </a:spcBef>
            </a:pPr>
            <a:r>
              <a:rPr lang="en-US" sz="1200" dirty="0"/>
              <a:t>Consumer Driven Contracts/Service Virtualization</a:t>
            </a:r>
          </a:p>
          <a:p>
            <a:pPr algn="ctr">
              <a:lnSpc>
                <a:spcPct val="105000"/>
              </a:lnSpc>
              <a:spcBef>
                <a:spcPct val="10000"/>
              </a:spcBef>
            </a:pPr>
            <a:r>
              <a:rPr lang="en-US" sz="1200" dirty="0"/>
              <a:t>Document Driven Contracts</a:t>
            </a:r>
          </a:p>
          <a:p>
            <a:pPr algn="ctr">
              <a:lnSpc>
                <a:spcPct val="105000"/>
              </a:lnSpc>
              <a:spcBef>
                <a:spcPct val="10000"/>
              </a:spcBef>
            </a:pPr>
            <a:r>
              <a:rPr lang="en-US" sz="1200" dirty="0"/>
              <a:t>Reactive </a:t>
            </a:r>
            <a:r>
              <a:rPr lang="en-US" sz="1200" dirty="0" smtClean="0"/>
              <a:t>Programming</a:t>
            </a:r>
            <a:endParaRPr lang="en-US" sz="1200" dirty="0" smtClean="0">
              <a:solidFill>
                <a:prstClr val="black"/>
              </a:solidFill>
            </a:endParaRPr>
          </a:p>
          <a:p>
            <a:pPr algn="ctr">
              <a:lnSpc>
                <a:spcPct val="105000"/>
              </a:lnSpc>
              <a:spcBef>
                <a:spcPct val="10000"/>
              </a:spcBef>
            </a:pPr>
            <a:endParaRPr lang="en-US" sz="1200" dirty="0" smtClean="0">
              <a:solidFill>
                <a:prstClr val="black"/>
              </a:solidFill>
            </a:endParaRPr>
          </a:p>
        </p:txBody>
      </p:sp>
      <p:sp>
        <p:nvSpPr>
          <p:cNvPr id="12" name="Rectangle 12"/>
          <p:cNvSpPr>
            <a:spLocks noChangeArrowheads="1"/>
          </p:cNvSpPr>
          <p:nvPr/>
        </p:nvSpPr>
        <p:spPr bwMode="auto">
          <a:xfrm>
            <a:off x="1371600" y="2326479"/>
            <a:ext cx="4026166" cy="1508213"/>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Eventing &amp; Routing</a:t>
            </a:r>
          </a:p>
          <a:p>
            <a:pPr algn="ctr">
              <a:lnSpc>
                <a:spcPct val="105000"/>
              </a:lnSpc>
              <a:spcBef>
                <a:spcPct val="10000"/>
              </a:spcBef>
            </a:pPr>
            <a:endParaRPr lang="en-US" sz="1200" dirty="0" smtClean="0"/>
          </a:p>
          <a:p>
            <a:pPr algn="ctr">
              <a:lnSpc>
                <a:spcPct val="105000"/>
              </a:lnSpc>
              <a:spcBef>
                <a:spcPct val="10000"/>
              </a:spcBef>
            </a:pPr>
            <a:r>
              <a:rPr lang="en-US" sz="1200" dirty="0" smtClean="0"/>
              <a:t>Message </a:t>
            </a:r>
            <a:r>
              <a:rPr lang="en-US" sz="1200" dirty="0"/>
              <a:t>Queuing</a:t>
            </a:r>
          </a:p>
          <a:p>
            <a:pPr algn="ctr">
              <a:lnSpc>
                <a:spcPct val="105000"/>
              </a:lnSpc>
              <a:spcBef>
                <a:spcPct val="10000"/>
              </a:spcBef>
            </a:pPr>
            <a:r>
              <a:rPr lang="en-US" sz="1200" dirty="0"/>
              <a:t>Event Registry &amp; Discovery</a:t>
            </a:r>
          </a:p>
          <a:p>
            <a:pPr algn="ctr">
              <a:lnSpc>
                <a:spcPct val="105000"/>
              </a:lnSpc>
              <a:spcBef>
                <a:spcPct val="10000"/>
              </a:spcBef>
            </a:pPr>
            <a:endParaRPr lang="en-US" sz="1200" dirty="0" smtClean="0">
              <a:solidFill>
                <a:prstClr val="black"/>
              </a:solidFill>
            </a:endParaRPr>
          </a:p>
        </p:txBody>
      </p:sp>
      <p:sp>
        <p:nvSpPr>
          <p:cNvPr id="13" name="Rectangle 12"/>
          <p:cNvSpPr>
            <a:spLocks noChangeArrowheads="1"/>
          </p:cNvSpPr>
          <p:nvPr/>
        </p:nvSpPr>
        <p:spPr bwMode="auto">
          <a:xfrm>
            <a:off x="5646758" y="762000"/>
            <a:ext cx="3192442" cy="1423805"/>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Processing</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a:t>Computation</a:t>
            </a:r>
          </a:p>
          <a:p>
            <a:pPr algn="ctr">
              <a:lnSpc>
                <a:spcPct val="105000"/>
              </a:lnSpc>
              <a:spcBef>
                <a:spcPct val="10000"/>
              </a:spcBef>
            </a:pPr>
            <a:r>
              <a:rPr lang="en-US" sz="1200" dirty="0"/>
              <a:t>Streaming</a:t>
            </a:r>
          </a:p>
          <a:p>
            <a:pPr algn="ctr">
              <a:lnSpc>
                <a:spcPct val="105000"/>
              </a:lnSpc>
              <a:spcBef>
                <a:spcPct val="10000"/>
              </a:spcBef>
            </a:pPr>
            <a:r>
              <a:rPr lang="en-US" sz="1200" dirty="0"/>
              <a:t>Rules Engines</a:t>
            </a:r>
          </a:p>
          <a:p>
            <a:pPr algn="ctr">
              <a:lnSpc>
                <a:spcPct val="105000"/>
              </a:lnSpc>
              <a:spcBef>
                <a:spcPct val="10000"/>
              </a:spcBef>
            </a:pPr>
            <a:r>
              <a:rPr lang="en-US" sz="1200" dirty="0" smtClean="0"/>
              <a:t>Workflow</a:t>
            </a:r>
            <a:endParaRPr lang="en-US" sz="1200" dirty="0"/>
          </a:p>
        </p:txBody>
      </p:sp>
      <p:sp>
        <p:nvSpPr>
          <p:cNvPr id="14" name="Rectangle 13"/>
          <p:cNvSpPr>
            <a:spLocks noChangeArrowheads="1"/>
          </p:cNvSpPr>
          <p:nvPr/>
        </p:nvSpPr>
        <p:spPr bwMode="auto">
          <a:xfrm>
            <a:off x="5638800" y="2336858"/>
            <a:ext cx="3200400" cy="1497834"/>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Data Persistence</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a:t>In-Memory Databases</a:t>
            </a:r>
          </a:p>
          <a:p>
            <a:pPr algn="ctr">
              <a:lnSpc>
                <a:spcPct val="105000"/>
              </a:lnSpc>
              <a:spcBef>
                <a:spcPct val="10000"/>
              </a:spcBef>
            </a:pPr>
            <a:r>
              <a:rPr lang="en-US" sz="1200" dirty="0"/>
              <a:t>Object Stores</a:t>
            </a:r>
          </a:p>
          <a:p>
            <a:pPr algn="ctr">
              <a:lnSpc>
                <a:spcPct val="105000"/>
              </a:lnSpc>
              <a:spcBef>
                <a:spcPct val="10000"/>
              </a:spcBef>
            </a:pPr>
            <a:r>
              <a:rPr lang="en-US" sz="1200" dirty="0"/>
              <a:t>RDBMS</a:t>
            </a:r>
          </a:p>
          <a:p>
            <a:pPr algn="ctr">
              <a:lnSpc>
                <a:spcPct val="105000"/>
              </a:lnSpc>
              <a:spcBef>
                <a:spcPct val="10000"/>
              </a:spcBef>
            </a:pPr>
            <a:r>
              <a:rPr lang="en-US" sz="1200" dirty="0"/>
              <a:t>NoSQL</a:t>
            </a:r>
          </a:p>
          <a:p>
            <a:pPr algn="ctr">
              <a:lnSpc>
                <a:spcPct val="105000"/>
              </a:lnSpc>
              <a:spcBef>
                <a:spcPct val="10000"/>
              </a:spcBef>
            </a:pPr>
            <a:r>
              <a:rPr lang="en-US" sz="1200" dirty="0"/>
              <a:t>Distributed File Systems</a:t>
            </a:r>
          </a:p>
        </p:txBody>
      </p:sp>
      <p:sp>
        <p:nvSpPr>
          <p:cNvPr id="15" name="Rectangle 14"/>
          <p:cNvSpPr>
            <a:spLocks noChangeArrowheads="1"/>
          </p:cNvSpPr>
          <p:nvPr/>
        </p:nvSpPr>
        <p:spPr bwMode="auto">
          <a:xfrm>
            <a:off x="1371600" y="4043330"/>
            <a:ext cx="4038600" cy="13716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Distributed Application Support Services</a:t>
            </a:r>
          </a:p>
          <a:p>
            <a:pPr algn="ctr">
              <a:spcBef>
                <a:spcPct val="10000"/>
              </a:spcBef>
            </a:pPr>
            <a:endParaRPr lang="en-US" sz="1200" dirty="0" smtClean="0">
              <a:solidFill>
                <a:prstClr val="black"/>
              </a:solidFill>
            </a:endParaRPr>
          </a:p>
        </p:txBody>
      </p:sp>
      <p:sp>
        <p:nvSpPr>
          <p:cNvPr id="3" name="TextBox 2"/>
          <p:cNvSpPr txBox="1"/>
          <p:nvPr/>
        </p:nvSpPr>
        <p:spPr>
          <a:xfrm>
            <a:off x="3785191" y="4348130"/>
            <a:ext cx="1478826" cy="710964"/>
          </a:xfrm>
          <a:prstGeom prst="rect">
            <a:avLst/>
          </a:prstGeom>
          <a:noFill/>
        </p:spPr>
        <p:txBody>
          <a:bodyPr wrap="square" rtlCol="0">
            <a:spAutoFit/>
          </a:bodyPr>
          <a:lstStyle/>
          <a:p>
            <a:pPr>
              <a:lnSpc>
                <a:spcPct val="105000"/>
              </a:lnSpc>
              <a:spcBef>
                <a:spcPct val="10000"/>
              </a:spcBef>
            </a:pPr>
            <a:r>
              <a:rPr lang="en-US" sz="1200" dirty="0"/>
              <a:t>Template System</a:t>
            </a:r>
          </a:p>
          <a:p>
            <a:pPr>
              <a:lnSpc>
                <a:spcPct val="105000"/>
              </a:lnSpc>
              <a:spcBef>
                <a:spcPct val="10000"/>
              </a:spcBef>
            </a:pPr>
            <a:r>
              <a:rPr lang="en-US" sz="1200" dirty="0"/>
              <a:t>Provisioning</a:t>
            </a:r>
          </a:p>
          <a:p>
            <a:pPr>
              <a:lnSpc>
                <a:spcPct val="105000"/>
              </a:lnSpc>
              <a:spcBef>
                <a:spcPct val="10000"/>
              </a:spcBef>
            </a:pPr>
            <a:r>
              <a:rPr lang="en-US" sz="1200" dirty="0"/>
              <a:t>Orchestration</a:t>
            </a:r>
          </a:p>
        </p:txBody>
      </p:sp>
      <p:sp>
        <p:nvSpPr>
          <p:cNvPr id="10" name="TextBox 9"/>
          <p:cNvSpPr txBox="1"/>
          <p:nvPr/>
        </p:nvSpPr>
        <p:spPr>
          <a:xfrm>
            <a:off x="1524000" y="4352601"/>
            <a:ext cx="2133600" cy="909929"/>
          </a:xfrm>
          <a:prstGeom prst="rect">
            <a:avLst/>
          </a:prstGeom>
          <a:noFill/>
        </p:spPr>
        <p:txBody>
          <a:bodyPr wrap="square" rtlCol="0">
            <a:spAutoFit/>
          </a:bodyPr>
          <a:lstStyle/>
          <a:p>
            <a:pPr>
              <a:lnSpc>
                <a:spcPct val="105000"/>
              </a:lnSpc>
              <a:spcBef>
                <a:spcPct val="10000"/>
              </a:spcBef>
            </a:pPr>
            <a:r>
              <a:rPr lang="en-US" sz="1200" dirty="0"/>
              <a:t>Configuration</a:t>
            </a:r>
          </a:p>
          <a:p>
            <a:pPr>
              <a:lnSpc>
                <a:spcPct val="105000"/>
              </a:lnSpc>
              <a:spcBef>
                <a:spcPct val="10000"/>
              </a:spcBef>
            </a:pPr>
            <a:r>
              <a:rPr lang="en-US" sz="1200" dirty="0"/>
              <a:t>Resource Management</a:t>
            </a:r>
          </a:p>
          <a:p>
            <a:pPr>
              <a:lnSpc>
                <a:spcPct val="105000"/>
              </a:lnSpc>
              <a:spcBef>
                <a:spcPct val="10000"/>
              </a:spcBef>
            </a:pPr>
            <a:r>
              <a:rPr lang="en-US" sz="1200" dirty="0"/>
              <a:t>Scheduling</a:t>
            </a:r>
          </a:p>
          <a:p>
            <a:pPr>
              <a:lnSpc>
                <a:spcPct val="105000"/>
              </a:lnSpc>
              <a:spcBef>
                <a:spcPct val="10000"/>
              </a:spcBef>
            </a:pPr>
            <a:r>
              <a:rPr lang="en-US" sz="1200" dirty="0"/>
              <a:t>Service Discovery</a:t>
            </a:r>
          </a:p>
        </p:txBody>
      </p:sp>
      <p:sp>
        <p:nvSpPr>
          <p:cNvPr id="16" name="Rectangle 15"/>
          <p:cNvSpPr>
            <a:spLocks noChangeArrowheads="1"/>
          </p:cNvSpPr>
          <p:nvPr/>
        </p:nvSpPr>
        <p:spPr bwMode="auto">
          <a:xfrm>
            <a:off x="5651234" y="4061637"/>
            <a:ext cx="3187966" cy="1353293"/>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Monitoring</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a:t>Log File Collection</a:t>
            </a:r>
          </a:p>
          <a:p>
            <a:pPr algn="ctr">
              <a:lnSpc>
                <a:spcPct val="105000"/>
              </a:lnSpc>
              <a:spcBef>
                <a:spcPct val="10000"/>
              </a:spcBef>
            </a:pPr>
            <a:r>
              <a:rPr lang="en-US" sz="1200" dirty="0"/>
              <a:t>Distributed Tracing</a:t>
            </a:r>
          </a:p>
          <a:p>
            <a:pPr algn="ctr">
              <a:lnSpc>
                <a:spcPct val="105000"/>
              </a:lnSpc>
              <a:spcBef>
                <a:spcPct val="10000"/>
              </a:spcBef>
            </a:pPr>
            <a:r>
              <a:rPr lang="en-US" sz="1200" dirty="0"/>
              <a:t>Stats Collection</a:t>
            </a:r>
          </a:p>
          <a:p>
            <a:pPr algn="ctr">
              <a:lnSpc>
                <a:spcPct val="105000"/>
              </a:lnSpc>
              <a:spcBef>
                <a:spcPct val="10000"/>
              </a:spcBef>
            </a:pPr>
            <a:r>
              <a:rPr lang="en-US" sz="1200" dirty="0"/>
              <a:t>Monitoring Console</a:t>
            </a:r>
          </a:p>
        </p:txBody>
      </p:sp>
      <p:sp>
        <p:nvSpPr>
          <p:cNvPr id="17" name="Rectangle 16"/>
          <p:cNvSpPr>
            <a:spLocks noChangeArrowheads="1"/>
          </p:cNvSpPr>
          <p:nvPr/>
        </p:nvSpPr>
        <p:spPr bwMode="auto">
          <a:xfrm>
            <a:off x="5638800" y="5454188"/>
            <a:ext cx="3200400" cy="1120378"/>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Packaging Services</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smtClean="0"/>
              <a:t>Containers</a:t>
            </a:r>
          </a:p>
          <a:p>
            <a:pPr algn="ctr">
              <a:lnSpc>
                <a:spcPct val="105000"/>
              </a:lnSpc>
              <a:spcBef>
                <a:spcPct val="10000"/>
              </a:spcBef>
            </a:pPr>
            <a:r>
              <a:rPr lang="en-US" sz="1200" dirty="0" smtClean="0"/>
              <a:t>Registry</a:t>
            </a:r>
            <a:endParaRPr lang="en-US" sz="1200" dirty="0"/>
          </a:p>
        </p:txBody>
      </p:sp>
      <p:sp>
        <p:nvSpPr>
          <p:cNvPr id="18" name="Rectangle 17"/>
          <p:cNvSpPr>
            <a:spLocks noChangeArrowheads="1"/>
          </p:cNvSpPr>
          <p:nvPr/>
        </p:nvSpPr>
        <p:spPr bwMode="auto">
          <a:xfrm>
            <a:off x="1396830" y="5491130"/>
            <a:ext cx="4013370" cy="1083436"/>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anchor="t"/>
          <a:lstStyle/>
          <a:p>
            <a:pPr algn="ctr">
              <a:lnSpc>
                <a:spcPct val="105000"/>
              </a:lnSpc>
              <a:spcBef>
                <a:spcPct val="10000"/>
              </a:spcBef>
            </a:pPr>
            <a:r>
              <a:rPr lang="en-US" sz="1400" dirty="0" smtClean="0">
                <a:solidFill>
                  <a:srgbClr val="6585CF"/>
                </a:solidFill>
              </a:rPr>
              <a:t>Infrastructure Services</a:t>
            </a:r>
          </a:p>
          <a:p>
            <a:pPr algn="ctr">
              <a:spcBef>
                <a:spcPct val="10000"/>
              </a:spcBef>
            </a:pPr>
            <a:endParaRPr lang="en-US" sz="1200" dirty="0" smtClean="0">
              <a:solidFill>
                <a:prstClr val="black"/>
              </a:solidFill>
            </a:endParaRPr>
          </a:p>
          <a:p>
            <a:pPr algn="ctr">
              <a:lnSpc>
                <a:spcPct val="105000"/>
              </a:lnSpc>
              <a:spcBef>
                <a:spcPct val="10000"/>
              </a:spcBef>
            </a:pPr>
            <a:r>
              <a:rPr lang="en-US" sz="1200" dirty="0"/>
              <a:t>Public Cloud</a:t>
            </a:r>
          </a:p>
          <a:p>
            <a:pPr algn="ctr">
              <a:lnSpc>
                <a:spcPct val="105000"/>
              </a:lnSpc>
              <a:spcBef>
                <a:spcPct val="10000"/>
              </a:spcBef>
            </a:pPr>
            <a:r>
              <a:rPr lang="en-US" sz="1200" dirty="0"/>
              <a:t>Private Cloud</a:t>
            </a:r>
          </a:p>
          <a:p>
            <a:pPr algn="ctr">
              <a:lnSpc>
                <a:spcPct val="105000"/>
              </a:lnSpc>
              <a:spcBef>
                <a:spcPct val="10000"/>
              </a:spcBef>
            </a:pPr>
            <a:r>
              <a:rPr lang="en-US" sz="1200" dirty="0"/>
              <a:t>Multi Cloud</a:t>
            </a:r>
          </a:p>
        </p:txBody>
      </p:sp>
    </p:spTree>
    <p:extLst>
      <p:ext uri="{BB962C8B-B14F-4D97-AF65-F5344CB8AC3E}">
        <p14:creationId xmlns:p14="http://schemas.microsoft.com/office/powerpoint/2010/main" val="588425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apital One Palette">
      <a:dk1>
        <a:srgbClr val="000000"/>
      </a:dk1>
      <a:lt1>
        <a:srgbClr val="FFFFFF"/>
      </a:lt1>
      <a:dk2>
        <a:srgbClr val="000000"/>
      </a:dk2>
      <a:lt2>
        <a:srgbClr val="808080"/>
      </a:lt2>
      <a:accent1>
        <a:srgbClr val="003A6F"/>
      </a:accent1>
      <a:accent2>
        <a:srgbClr val="FFE512"/>
      </a:accent2>
      <a:accent3>
        <a:srgbClr val="A12830"/>
      </a:accent3>
      <a:accent4>
        <a:srgbClr val="00AB39"/>
      </a:accent4>
      <a:accent5>
        <a:srgbClr val="C41E99"/>
      </a:accent5>
      <a:accent6>
        <a:srgbClr val="FF5C00"/>
      </a:accent6>
      <a:hlink>
        <a:srgbClr val="003A6F"/>
      </a:hlink>
      <a:folHlink>
        <a:srgbClr val="A1283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9525" algn="ctr">
          <a:solidFill>
            <a:schemeClr val="tx1"/>
          </a:solidFill>
          <a:miter lim="800000"/>
          <a:headEnd/>
          <a:tailEnd/>
        </a:ln>
      </a:spPr>
      <a:bodyPr lIns="45720" rIns="45720" rtlCol="0" anchor="ctr"/>
      <a:lstStyle>
        <a:defPPr algn="ctr">
          <a:defRPr sz="1800" dirty="0"/>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20000"/>
          </a:lnSpc>
          <a:spcBef>
            <a:spcPct val="2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txDef>
      <a:spPr>
        <a:noFill/>
      </a:spPr>
      <a:bodyPr wrap="none" rtlCol="0">
        <a:spAutoFit/>
      </a:bodyPr>
      <a:lstStyle>
        <a:defPPr algn="ctr">
          <a:defRPr dirty="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00AB39"/>
        </a:accent1>
        <a:accent2>
          <a:srgbClr val="FFCE00"/>
        </a:accent2>
        <a:accent3>
          <a:srgbClr val="FFFFFF"/>
        </a:accent3>
        <a:accent4>
          <a:srgbClr val="000000"/>
        </a:accent4>
        <a:accent5>
          <a:srgbClr val="AAD2AE"/>
        </a:accent5>
        <a:accent6>
          <a:srgbClr val="E7BA00"/>
        </a:accent6>
        <a:hlink>
          <a:srgbClr val="003A6F"/>
        </a:hlink>
        <a:folHlink>
          <a:srgbClr val="A12830"/>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00"/>
        </a:dk2>
        <a:lt2>
          <a:srgbClr val="808080"/>
        </a:lt2>
        <a:accent1>
          <a:srgbClr val="00AB39"/>
        </a:accent1>
        <a:accent2>
          <a:srgbClr val="FFE512"/>
        </a:accent2>
        <a:accent3>
          <a:srgbClr val="FFFFFF"/>
        </a:accent3>
        <a:accent4>
          <a:srgbClr val="000000"/>
        </a:accent4>
        <a:accent5>
          <a:srgbClr val="AAD2AE"/>
        </a:accent5>
        <a:accent6>
          <a:srgbClr val="E7CF0F"/>
        </a:accent6>
        <a:hlink>
          <a:srgbClr val="003A6F"/>
        </a:hlink>
        <a:folHlink>
          <a:srgbClr val="A128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570607614F954D92F927DE480220C1" ma:contentTypeVersion="11" ma:contentTypeDescription="Create a new document." ma:contentTypeScope="" ma:versionID="14ed97d0b8d6fd3dab3e137601c0cb54">
  <xsd:schema xmlns:xsd="http://www.w3.org/2001/XMLSchema" xmlns:xs="http://www.w3.org/2001/XMLSchema" xmlns:p="http://schemas.microsoft.com/office/2006/metadata/properties" xmlns:ns1="http://schemas.microsoft.com/sharepoint/v3" xmlns:ns2="2d93aa54-4b59-4e4d-824c-914765683c31" xmlns:ns3="http://schemas.microsoft.com/sharepoint/v3/fields" xmlns:ns4="d11dc4bf-1cb5-41d2-ac9c-cd64b1e62add" targetNamespace="http://schemas.microsoft.com/office/2006/metadata/properties" ma:root="true" ma:fieldsID="50528a0ac575942fd325dcba02a18261" ns1:_="" ns2:_="" ns3:_="" ns4:_="">
    <xsd:import namespace="http://schemas.microsoft.com/sharepoint/v3"/>
    <xsd:import namespace="2d93aa54-4b59-4e4d-824c-914765683c31"/>
    <xsd:import namespace="http://schemas.microsoft.com/sharepoint/v3/fields"/>
    <xsd:import namespace="d11dc4bf-1cb5-41d2-ac9c-cd64b1e62add"/>
    <xsd:element name="properties">
      <xsd:complexType>
        <xsd:sequence>
          <xsd:element name="documentManagement">
            <xsd:complexType>
              <xsd:all>
                <xsd:element ref="ns2:_dlc_DocId" minOccurs="0"/>
                <xsd:element ref="ns2:_dlc_DocIdUrl" minOccurs="0"/>
                <xsd:element ref="ns2:_dlc_DocIdPersistId" minOccurs="0"/>
                <xsd:element ref="ns3:Description" minOccurs="0"/>
                <xsd:element ref="ns1:Author" minOccurs="0"/>
                <xsd:element ref="ns1:Editor" minOccurs="0"/>
                <xsd:element ref="ns4:Owned_x0020_By" minOccurs="0"/>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thor" ma:index="12" nillable="true" ma:displayName="Created By" ma:list="UserInfo" ma:internalName="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3" nillable="true" ma:displayName="Modified By" ma:list="UserInfo" ma:internalName="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19" nillable="true" ma:displayName="Unified Compliance Policy Properties" ma:description="" ma:hidden="true" ma:internalName="_ip_UnifiedCompliancePolicyProperties">
      <xsd:simpleType>
        <xsd:restriction base="dms:Note"/>
      </xsd:simpleType>
    </xsd:element>
    <xsd:element name="_ip_UnifiedCompliancePolicyUIAction" ma:index="20"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93aa54-4b59-4e4d-824c-914765683c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description="" ma:internalName="SharedWithDetails" ma:readOnly="true">
      <xsd:simpleType>
        <xsd:restriction base="dms:Note">
          <xsd:maxLength value="255"/>
        </xsd:restriction>
      </xsd:simpleType>
    </xsd:element>
    <xsd:element name="LastSharedByUser" ma:index="17" nillable="true" ma:displayName="Last Shared By User" ma:description="" ma:internalName="LastSharedByUser" ma:readOnly="true">
      <xsd:simpleType>
        <xsd:restriction base="dms:Note">
          <xsd:maxLength value="255"/>
        </xsd:restriction>
      </xsd:simpleType>
    </xsd:element>
    <xsd:element name="LastSharedByTime" ma:index="18"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11" nillable="true" ma:displayName="Description" ma:description="" ma:internalName="Description"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1dc4bf-1cb5-41d2-ac9c-cd64b1e62add" elementFormDefault="qualified">
    <xsd:import namespace="http://schemas.microsoft.com/office/2006/documentManagement/types"/>
    <xsd:import namespace="http://schemas.microsoft.com/office/infopath/2007/PartnerControls"/>
    <xsd:element name="Owned_x0020_By" ma:index="14" nillable="true" ma:displayName="Owned By" ma:description="" ma:list="UserInfo" ma:SharePointGroup="0" ma:internalName="Own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21" nillable="true" ma:displayName="MediaServiceMetadata" ma:description="" ma:hidden="true" ma:internalName="MediaServiceMetadata" ma:readOnly="true">
      <xsd:simpleType>
        <xsd:restriction base="dms:Note"/>
      </xsd:simpleType>
    </xsd:element>
    <xsd:element name="MediaServiceFastMetadata" ma:index="2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uthor xmlns="http://schemas.microsoft.com/sharepoint/v3">
      <UserInfo>
        <DisplayName/>
        <AccountId xsi:nil="true"/>
        <AccountType/>
      </UserInfo>
    </Author>
    <_dlc_DocId xmlns="2d93aa54-4b59-4e4d-824c-914765683c31">AW6FWUXJXKD6-2134584178-1748</_dlc_DocId>
    <_dlc_DocIdUrl xmlns="2d93aa54-4b59-4e4d-824c-914765683c31">
      <Url>https://teamsites.capitalone.com/sites/ENT0010/_layouts/15/DocIdRedir.aspx?ID=AW6FWUXJXKD6-2134584178-1748</Url>
      <Description>AW6FWUXJXKD6-2134584178-1748</Description>
    </_dlc_DocIdUrl>
    <Editor xmlns="http://schemas.microsoft.com/sharepoint/v3">
      <UserInfo>
        <DisplayName/>
        <AccountId xsi:nil="true"/>
        <AccountType/>
      </UserInfo>
    </Editor>
    <Owned_x0020_By xmlns="d11dc4bf-1cb5-41d2-ac9c-cd64b1e62add">
      <UserInfo>
        <DisplayName>Bonham, Andrew</DisplayName>
        <AccountId>178</AccountId>
        <AccountType/>
      </UserInfo>
    </Owned_x0020_By>
    <SharedWithUsers xmlns="2d93aa54-4b59-4e4d-824c-914765683c31">
      <UserInfo>
        <DisplayName>Sigler, Tamara</DisplayName>
        <AccountId>2263</AccountId>
        <AccountType/>
      </UserInfo>
      <UserInfo>
        <DisplayName>Lifland, Amy H.</DisplayName>
        <AccountId>2264</AccountId>
        <AccountType/>
      </UserInfo>
      <UserInfo>
        <DisplayName>Shay, Derek</DisplayName>
        <AccountId>2265</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80AF396-D98C-466C-909A-BED81601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d93aa54-4b59-4e4d-824c-914765683c31"/>
    <ds:schemaRef ds:uri="http://schemas.microsoft.com/sharepoint/v3/fields"/>
    <ds:schemaRef ds:uri="d11dc4bf-1cb5-41d2-ac9c-cd64b1e62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79EA49-5AB8-4043-A7A9-C3191880BE7C}">
  <ds:schemaRefs>
    <ds:schemaRef ds:uri="http://schemas.microsoft.com/sharepoint/events"/>
  </ds:schemaRefs>
</ds:datastoreItem>
</file>

<file path=customXml/itemProps3.xml><?xml version="1.0" encoding="utf-8"?>
<ds:datastoreItem xmlns:ds="http://schemas.openxmlformats.org/officeDocument/2006/customXml" ds:itemID="{289C525F-6CF4-45B6-955E-4D5AE0C14A17}">
  <ds:schemaRefs>
    <ds:schemaRef ds:uri="http://schemas.microsoft.com/sharepoint/v3/contenttype/forms"/>
  </ds:schemaRefs>
</ds:datastoreItem>
</file>

<file path=customXml/itemProps4.xml><?xml version="1.0" encoding="utf-8"?>
<ds:datastoreItem xmlns:ds="http://schemas.openxmlformats.org/officeDocument/2006/customXml" ds:itemID="{10C38CE4-1B0E-42A0-B083-08FC3C9521DB}">
  <ds:schemaRefs>
    <ds:schemaRef ds:uri="http://purl.org/dc/dcmitype/"/>
    <ds:schemaRef ds:uri="2d93aa54-4b59-4e4d-824c-914765683c31"/>
    <ds:schemaRef ds:uri="http://purl.org/dc/elements/1.1/"/>
    <ds:schemaRef ds:uri="http://schemas.microsoft.com/office/infopath/2007/PartnerControls"/>
    <ds:schemaRef ds:uri="d11dc4bf-1cb5-41d2-ac9c-cd64b1e62add"/>
    <ds:schemaRef ds:uri="http://schemas.microsoft.com/sharepoint/v3"/>
    <ds:schemaRef ds:uri="http://schemas.microsoft.com/office/2006/documentManagement/types"/>
    <ds:schemaRef ds:uri="http://purl.org/dc/terms/"/>
    <ds:schemaRef ds:uri="http://www.w3.org/XML/1998/namespace"/>
    <ds:schemaRef ds:uri="http://schemas.openxmlformats.org/package/2006/metadata/core-properties"/>
    <ds:schemaRef ds:uri="http://schemas.microsoft.com/sharepoint/v3/field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10614</TotalTime>
  <Words>4430</Words>
  <Application>Microsoft Macintosh PowerPoint</Application>
  <PresentationFormat>On-screen Show (4:3)</PresentationFormat>
  <Paragraphs>777</Paragraphs>
  <Slides>32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blank</vt:lpstr>
      <vt:lpstr>Microservices Reference Architecture</vt:lpstr>
      <vt:lpstr>Executive Summary</vt:lpstr>
      <vt:lpstr>Below is the scope of the Microservices Reference Architecture</vt:lpstr>
      <vt:lpstr>Below is the industry definition of a microservice along with  the proposed Capital One definition</vt:lpstr>
      <vt:lpstr>A microservice is …</vt:lpstr>
      <vt:lpstr>The key difference with Microservices over SOA is they  provide increased agility and scalability</vt:lpstr>
      <vt:lpstr>Below is a visual distinction between a traditional monolithic  application and a microservices architecture</vt:lpstr>
      <vt:lpstr>Below is a comparison between monolithic and microservice applications</vt:lpstr>
      <vt:lpstr>Microservices Landscape Capabilities and Deployments</vt:lpstr>
      <vt:lpstr>Below is a view of Microservices Distributed Application  Components</vt:lpstr>
      <vt:lpstr>Below is a view of the Microservices Distributed Computing Environment</vt:lpstr>
      <vt:lpstr>Microservice Component Diagram</vt:lpstr>
      <vt:lpstr>Microservice + Server-Side Service Discovery Component Diagram</vt:lpstr>
      <vt:lpstr>Microservice + Server-Side Service Discovery + EDA Broker Topology Component Diagram</vt:lpstr>
      <vt:lpstr>Microservices Patterns</vt:lpstr>
      <vt:lpstr>Below are some reasons when to use and not to use a Microservices approach</vt:lpstr>
      <vt:lpstr>Below are divisional efforts that are considering microservices along with the key use cases they are trying to solve</vt:lpstr>
      <vt:lpstr>Below are divisional efforts that are considering microservices along with the key use cases they are trying to solve (continued)</vt:lpstr>
      <vt:lpstr>Use Case - How to break apart a monolithic application </vt:lpstr>
      <vt:lpstr>Use Case – ECR event bus w/ Event Driven Architecture  Coordination/Choreography</vt:lpstr>
      <vt:lpstr>For a POC, Enterprise Customer Registry (ECR) application, applied  DDD principles, identified aggregates and developed microservices</vt:lpstr>
      <vt:lpstr>Appendix</vt:lpstr>
      <vt:lpstr>Below are some common characteristics of a microservice</vt:lpstr>
      <vt:lpstr>Below is an example of the Postal Codes microservice and how it lines up against the characteristics</vt:lpstr>
      <vt:lpstr>Below is how we see microservices fitting into the Architecture Meta-Model</vt:lpstr>
      <vt:lpstr>Microservices Landscape</vt:lpstr>
      <vt:lpstr>Microservices Landscape Technology Options</vt:lpstr>
      <vt:lpstr>Containers Landscape</vt:lpstr>
      <vt:lpstr>POC developed 3 microservices, built them as Docker containers and deployed in AWS. Each microservice owns its database, and syncs with others via events. </vt:lpstr>
      <vt:lpstr>POC Use cases demonstrates Event Driven Architecture</vt:lpstr>
      <vt:lpstr>Microservices Design Patterns</vt:lpstr>
      <vt:lpstr>A Pattern for Microservices, but there are Many Options</vt:lpstr>
    </vt:vector>
  </TitlesOfParts>
  <Company>Capital One</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Reference Architecture.pptx</dc:title>
  <dc:creator>Bonham, Andrew</dc:creator>
  <cp:lastModifiedBy>balagoni, srikanth (CONT)</cp:lastModifiedBy>
  <cp:revision>400</cp:revision>
  <dcterms:created xsi:type="dcterms:W3CDTF">2015-02-17T20:22:26Z</dcterms:created>
  <dcterms:modified xsi:type="dcterms:W3CDTF">2017-10-16T16:17:55Z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Confidential</vt:lpwstr>
  </property>
  <property fmtid="{D5CDD505-2E9C-101B-9397-08002B2CF9AE}" pid="3" name="LivelinkID">
    <vt:lpwstr>1200309094</vt:lpwstr>
  </property>
  <property fmtid="{D5CDD505-2E9C-101B-9397-08002B2CF9AE}" pid="4" name="ContentTypeId">
    <vt:lpwstr>0x010100FD570607614F954D92F927DE480220C1</vt:lpwstr>
  </property>
  <property fmtid="{D5CDD505-2E9C-101B-9397-08002B2CF9AE}" pid="5" name="_dlc_DocIdItemGuid">
    <vt:lpwstr>a5688f3d-f628-432a-b8a4-a08705777eca</vt:lpwstr>
  </property>
</Properties>
</file>