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5" r:id="rId7"/>
    <p:sldId id="257" r:id="rId8"/>
    <p:sldId id="258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DD24B-4363-47F9-BC3A-3072EE04F9D1}" type="datetimeFigureOut">
              <a:rPr lang="en-SG" smtClean="0"/>
              <a:t>17/10/2024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C99E7-DE23-458A-A2B1-48846B921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440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C99E7-DE23-458A-A2B1-48846B921B9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7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C99E7-DE23-458A-A2B1-48846B921B9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4140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C99E7-DE23-458A-A2B1-48846B921B9B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772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47EE-E55D-245F-C55C-B2FC6BD78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05834-37E3-1010-E069-571B91ED7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AB668-063F-9632-F6AF-C4A794EA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2A17-348D-4DF2-B37D-7D23651AA316}" type="datetimeFigureOut">
              <a:rPr lang="en-SG" smtClean="0"/>
              <a:t>17/10/2024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2BAC-2910-440E-1BE2-D7DE2D92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26195-5F70-41F3-AADD-257FCF1B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F50D-3609-4698-9B76-2712B66396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08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57B3-240B-3BEA-8CB4-89E1893C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07FAF-1F65-47F9-994B-1797360F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5219-B30C-1AD9-1DAA-831DC0F1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2A17-348D-4DF2-B37D-7D23651AA316}" type="datetimeFigureOut">
              <a:rPr lang="en-SG" smtClean="0"/>
              <a:t>17/10/2024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61EF6-54FD-5020-6B62-558DE2FE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F812-8E97-FB5E-83E0-667AF5AE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F50D-3609-4698-9B76-2712B66396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707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A55A2-AB13-60F5-60C9-033E7DC04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7519B-DE2A-EDFF-B90A-DEB5D4C3E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FFA9-0D66-3AB7-1664-6286CCFF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2A17-348D-4DF2-B37D-7D23651AA316}" type="datetimeFigureOut">
              <a:rPr lang="en-SG" smtClean="0"/>
              <a:t>17/10/2024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7DF7A-8CFF-9ABF-E80C-7757DB87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DE59-FD0D-4C91-C4A3-96C2A485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F50D-3609-4698-9B76-2712B66396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73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BFF2-23F9-7B7B-00E7-E201388D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FAA0-284B-760B-3EB4-E09E2DF0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4993-6A88-B9F4-882D-D8D4D4AD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2A17-348D-4DF2-B37D-7D23651AA316}" type="datetimeFigureOut">
              <a:rPr lang="en-SG" smtClean="0"/>
              <a:t>17/10/2024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2AEE-FD8D-C146-AF9B-64D4F4C4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5E056-C7BC-8133-4640-E256448C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F50D-3609-4698-9B76-2712B66396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94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2E47-9A85-665B-6CA7-04F24D3B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6F257-46E7-CA89-5956-16882866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B134-13D8-3E80-00A0-CEBDA3BB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2A17-348D-4DF2-B37D-7D23651AA316}" type="datetimeFigureOut">
              <a:rPr lang="en-SG" smtClean="0"/>
              <a:t>17/10/2024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4FE5-44C9-ED9B-1032-DB281913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0B07-3643-C4DA-0A28-8DF0E6A0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F50D-3609-4698-9B76-2712B66396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641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0464-51A9-B94A-5533-BC42ECCB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C6046-9A9F-F98F-A6CE-5DA75DAEB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E2C5E-ED00-A19E-EF7B-82DC079F8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EB15A-45FB-C2E4-6FAE-F065251E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2A17-348D-4DF2-B37D-7D23651AA316}" type="datetimeFigureOut">
              <a:rPr lang="en-SG" smtClean="0"/>
              <a:t>17/10/2024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5B00B-D6A6-49D3-7337-DDE781DF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31908-38C5-F33F-D6F3-AE4238B9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F50D-3609-4698-9B76-2712B66396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46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1D3A-BE2E-E3DB-C3A4-C852FBA8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B1B5C-28A4-355A-D7C5-E637551AD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931E1-FF72-545D-4AC8-7C9325851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A3CA9-9018-38CD-0CE8-7EF54C4CC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C05E4-858C-E167-A21F-7516C57D2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63882-7E89-A2AB-4ABD-F0D140BF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2A17-348D-4DF2-B37D-7D23651AA316}" type="datetimeFigureOut">
              <a:rPr lang="en-SG" smtClean="0"/>
              <a:t>17/10/2024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5D7AE-C684-7DB3-47EA-4FA8ED8B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B24BD-ED4F-57B0-DB66-D952A78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F50D-3609-4698-9B76-2712B66396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720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D8D3-16BA-B017-EA5F-3210CCC7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6981A-419E-319B-90EA-E7757040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2A17-348D-4DF2-B37D-7D23651AA316}" type="datetimeFigureOut">
              <a:rPr lang="en-SG" smtClean="0"/>
              <a:t>17/10/2024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14349-DB46-5513-B72A-86CB3804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9D291-E748-4299-F165-5B7D7244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F50D-3609-4698-9B76-2712B66396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449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0E118-0412-0AAB-6330-6E76744B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2A17-348D-4DF2-B37D-7D23651AA316}" type="datetimeFigureOut">
              <a:rPr lang="en-SG" smtClean="0"/>
              <a:t>17/10/2024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4AF9A-459F-3D1E-887A-0BC59733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5386E-6DED-8EB3-6E38-5782F5D1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F50D-3609-4698-9B76-2712B66396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36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4C49-E41B-A9DC-DFC6-97E6D333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649A-BA24-5EC5-CAE8-2319D1D8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8C849-DA3D-1619-74B9-B18F8DA52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C4F6C-516C-1C07-111A-E9E5D7EF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2A17-348D-4DF2-B37D-7D23651AA316}" type="datetimeFigureOut">
              <a:rPr lang="en-SG" smtClean="0"/>
              <a:t>17/10/2024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4E003-A360-E13B-0390-3B2256C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3EF4D-C226-AE68-AB6C-DC2BB7A9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F50D-3609-4698-9B76-2712B66396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067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A159-6DBD-0B15-666D-2361497F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B59C1-1904-3722-13BA-2758457DA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DA6C2-970A-2BA9-763B-205B39BD9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F8020-8EAA-52E1-8764-C246FC2C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2A17-348D-4DF2-B37D-7D23651AA316}" type="datetimeFigureOut">
              <a:rPr lang="en-SG" smtClean="0"/>
              <a:t>17/10/2024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3A96B-E3F1-004E-0684-1FDAFF0E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1AC81-B69F-ABCF-974C-64F21D47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F50D-3609-4698-9B76-2712B66396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820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A6C17-9EE5-EAB8-083B-DA68AE8D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BE1FE-5D8F-9DE6-9667-D274B032F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98D8-A53B-5868-7576-DF4E7F115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82A17-348D-4DF2-B37D-7D23651AA316}" type="datetimeFigureOut">
              <a:rPr lang="en-SG" smtClean="0"/>
              <a:t>17/10/2024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6F4D8-E373-CC32-E4F3-4A5819A4C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86CCF-3058-C803-E6DC-59D755DD1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F50D-3609-4698-9B76-2712B66396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11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3C3A-B416-F641-893E-D9571C567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GPIO driver validation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96777-79DD-2C14-2B32-95C6DC040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Baranidharan KARUPPUSAMY</a:t>
            </a:r>
          </a:p>
        </p:txBody>
      </p:sp>
    </p:spTree>
    <p:extLst>
      <p:ext uri="{BB962C8B-B14F-4D97-AF65-F5344CB8AC3E}">
        <p14:creationId xmlns:p14="http://schemas.microsoft.com/office/powerpoint/2010/main" val="143170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7598-AD2E-9FED-90A8-23D45B20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B145-C6BD-42CD-895A-912706AB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Currently input are  generated programmatically, this can be further enhanced using python behave that would make defining dynamic behaviour much easier</a:t>
            </a:r>
          </a:p>
          <a:p>
            <a:r>
              <a:rPr lang="en-SG" dirty="0"/>
              <a:t>Output is validated by manual inspection with behave can be validated systematically and validate against system requirement.</a:t>
            </a:r>
          </a:p>
          <a:p>
            <a:r>
              <a:rPr lang="en-SG" dirty="0"/>
              <a:t>Then this can be integrated to build process (CICD) validating against spec each time code being modified.</a:t>
            </a:r>
          </a:p>
          <a:p>
            <a:r>
              <a:rPr lang="en-SG" dirty="0"/>
              <a:t>This approach will enhance software system functional reliability considerably, next time no need to debug entire system for a trivial software bug which can be easily capture in the CICD build process itself.</a:t>
            </a:r>
          </a:p>
        </p:txBody>
      </p:sp>
    </p:spTree>
    <p:extLst>
      <p:ext uri="{BB962C8B-B14F-4D97-AF65-F5344CB8AC3E}">
        <p14:creationId xmlns:p14="http://schemas.microsoft.com/office/powerpoint/2010/main" val="386203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28A6-72AB-BA4F-F09E-14026E57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389" y="173830"/>
            <a:ext cx="6716988" cy="647819"/>
          </a:xfrm>
        </p:spPr>
        <p:txBody>
          <a:bodyPr>
            <a:normAutofit fontScale="90000"/>
          </a:bodyPr>
          <a:lstStyle/>
          <a:p>
            <a:r>
              <a:rPr lang="en-SG" dirty="0"/>
              <a:t>Driver development using BDD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E9AB79-4313-B161-2558-B0AD38C08390}"/>
              </a:ext>
            </a:extLst>
          </p:cNvPr>
          <p:cNvSpPr/>
          <p:nvPr/>
        </p:nvSpPr>
        <p:spPr>
          <a:xfrm>
            <a:off x="1856936" y="5106573"/>
            <a:ext cx="7835704" cy="11535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GPIO driver + App code</a:t>
            </a:r>
            <a:br>
              <a:rPr lang="en-SG" dirty="0"/>
            </a:br>
            <a:r>
              <a:rPr lang="en-SG" sz="1600" dirty="0"/>
              <a:t>(Submodule to delivered)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268B0F-25AA-142A-702A-3B2A52227926}"/>
              </a:ext>
            </a:extLst>
          </p:cNvPr>
          <p:cNvSpPr/>
          <p:nvPr/>
        </p:nvSpPr>
        <p:spPr>
          <a:xfrm>
            <a:off x="1856936" y="4065563"/>
            <a:ext cx="7835704" cy="10410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chemeClr val="tx1"/>
                </a:solidFill>
              </a:rPr>
              <a:t>Test code</a:t>
            </a:r>
          </a:p>
          <a:p>
            <a:pPr algn="ctr"/>
            <a:r>
              <a:rPr lang="en-SG" sz="2000" dirty="0">
                <a:solidFill>
                  <a:schemeClr val="tx1"/>
                </a:solidFill>
              </a:rPr>
              <a:t>(Main.c to validate the driver &amp; App)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C30D07F-F84F-4B8C-B817-F8C7F55D2D61}"/>
              </a:ext>
            </a:extLst>
          </p:cNvPr>
          <p:cNvSpPr/>
          <p:nvPr/>
        </p:nvSpPr>
        <p:spPr>
          <a:xfrm rot="18956609">
            <a:off x="1069027" y="3767010"/>
            <a:ext cx="522153" cy="97562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D915A3-F1DF-D585-A607-866905786030}"/>
              </a:ext>
            </a:extLst>
          </p:cNvPr>
          <p:cNvSpPr/>
          <p:nvPr/>
        </p:nvSpPr>
        <p:spPr>
          <a:xfrm>
            <a:off x="147076" y="2863466"/>
            <a:ext cx="2012893" cy="829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>
                <a:solidFill>
                  <a:schemeClr val="tx1"/>
                </a:solidFill>
              </a:rPr>
              <a:t>Inputs.txt</a:t>
            </a:r>
            <a:br>
              <a:rPr lang="en-SG" sz="2000" dirty="0">
                <a:solidFill>
                  <a:schemeClr val="tx1"/>
                </a:solidFill>
              </a:rPr>
            </a:br>
            <a:r>
              <a:rPr lang="en-SG" sz="1200" dirty="0">
                <a:solidFill>
                  <a:schemeClr val="tx1"/>
                </a:solidFill>
              </a:rPr>
              <a:t>(Data for IO in 10ms samples)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4C7D05-B46E-8385-EBDF-E59C0F888068}"/>
              </a:ext>
            </a:extLst>
          </p:cNvPr>
          <p:cNvSpPr/>
          <p:nvPr/>
        </p:nvSpPr>
        <p:spPr>
          <a:xfrm>
            <a:off x="3201700" y="2863466"/>
            <a:ext cx="2589667" cy="829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>
                <a:solidFill>
                  <a:schemeClr val="tx1"/>
                </a:solidFill>
              </a:rPr>
              <a:t>generate_inputs.py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483EE9A-A6FB-832E-9C7F-42EE683CF0BC}"/>
              </a:ext>
            </a:extLst>
          </p:cNvPr>
          <p:cNvSpPr/>
          <p:nvPr/>
        </p:nvSpPr>
        <p:spPr>
          <a:xfrm rot="5400000">
            <a:off x="2376423" y="2871096"/>
            <a:ext cx="522153" cy="8139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2CE387E-9C76-4E96-0C0F-C8AC0D1F2B57}"/>
              </a:ext>
            </a:extLst>
          </p:cNvPr>
          <p:cNvSpPr/>
          <p:nvPr/>
        </p:nvSpPr>
        <p:spPr>
          <a:xfrm rot="13043803">
            <a:off x="10389470" y="2508900"/>
            <a:ext cx="522153" cy="236225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70F2C9-81BC-8E88-CF84-99F0177ADDBD}"/>
              </a:ext>
            </a:extLst>
          </p:cNvPr>
          <p:cNvSpPr/>
          <p:nvPr/>
        </p:nvSpPr>
        <p:spPr>
          <a:xfrm>
            <a:off x="9655231" y="1858892"/>
            <a:ext cx="2330444" cy="829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>
                <a:solidFill>
                  <a:schemeClr val="tx1"/>
                </a:solidFill>
              </a:rPr>
              <a:t>Outputs.txt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96EBB-E31B-C22F-0DE6-B98ACF0DBBDE}"/>
              </a:ext>
            </a:extLst>
          </p:cNvPr>
          <p:cNvSpPr/>
          <p:nvPr/>
        </p:nvSpPr>
        <p:spPr>
          <a:xfrm>
            <a:off x="5543365" y="1862485"/>
            <a:ext cx="2589667" cy="829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>
                <a:solidFill>
                  <a:schemeClr val="tx1"/>
                </a:solidFill>
              </a:rPr>
              <a:t>parse_log.py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A8B8DA0-3BE5-5CA2-4CF5-58032C0501E9}"/>
              </a:ext>
            </a:extLst>
          </p:cNvPr>
          <p:cNvSpPr/>
          <p:nvPr/>
        </p:nvSpPr>
        <p:spPr>
          <a:xfrm rot="5400000">
            <a:off x="8583972" y="1627792"/>
            <a:ext cx="522153" cy="126247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62E8129-EAD2-58B6-729F-3F8E7B6632E2}"/>
              </a:ext>
            </a:extLst>
          </p:cNvPr>
          <p:cNvSpPr/>
          <p:nvPr/>
        </p:nvSpPr>
        <p:spPr>
          <a:xfrm rot="5400000">
            <a:off x="4479822" y="1642244"/>
            <a:ext cx="522153" cy="126247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FE44DC-CE40-7249-CB73-222C9E412065}"/>
              </a:ext>
            </a:extLst>
          </p:cNvPr>
          <p:cNvSpPr/>
          <p:nvPr/>
        </p:nvSpPr>
        <p:spPr>
          <a:xfrm>
            <a:off x="1348765" y="1802525"/>
            <a:ext cx="2589667" cy="829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>
                <a:solidFill>
                  <a:schemeClr val="tx1"/>
                </a:solidFill>
              </a:rPr>
              <a:t>Plot </a:t>
            </a:r>
            <a:br>
              <a:rPr lang="en-SG" sz="2000" dirty="0">
                <a:solidFill>
                  <a:schemeClr val="tx1"/>
                </a:solidFill>
              </a:rPr>
            </a:br>
            <a:r>
              <a:rPr lang="en-SG" sz="1600" dirty="0">
                <a:solidFill>
                  <a:schemeClr val="tx1"/>
                </a:solidFill>
              </a:rPr>
              <a:t>(used for validation report)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73161B-6673-9A3E-1FD0-1C3CAF595F76}"/>
              </a:ext>
            </a:extLst>
          </p:cNvPr>
          <p:cNvSpPr/>
          <p:nvPr/>
        </p:nvSpPr>
        <p:spPr>
          <a:xfrm>
            <a:off x="6738401" y="2890371"/>
            <a:ext cx="2012893" cy="829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CA02564-9859-175F-60A2-C7119EEFA0CF}"/>
              </a:ext>
            </a:extLst>
          </p:cNvPr>
          <p:cNvSpPr/>
          <p:nvPr/>
        </p:nvSpPr>
        <p:spPr>
          <a:xfrm rot="5400000">
            <a:off x="6003807" y="2871095"/>
            <a:ext cx="522153" cy="81392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B7219BAF-8B81-5779-766A-A2C0C8E72763}"/>
              </a:ext>
            </a:extLst>
          </p:cNvPr>
          <p:cNvSpPr/>
          <p:nvPr/>
        </p:nvSpPr>
        <p:spPr>
          <a:xfrm>
            <a:off x="8829761" y="2974563"/>
            <a:ext cx="295422" cy="34541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03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75D778-2858-0988-961B-EE096601F116}"/>
              </a:ext>
            </a:extLst>
          </p:cNvPr>
          <p:cNvSpPr txBox="1">
            <a:spLocks/>
          </p:cNvSpPr>
          <p:nvPr/>
        </p:nvSpPr>
        <p:spPr>
          <a:xfrm>
            <a:off x="3891594" y="173830"/>
            <a:ext cx="4408811" cy="647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Sample input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1ADF0-9459-37DB-4FBE-AB276632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7" y="2815555"/>
            <a:ext cx="4593981" cy="3868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280D33-BA9A-AD20-C897-1D7118A37FF3}"/>
              </a:ext>
            </a:extLst>
          </p:cNvPr>
          <p:cNvSpPr txBox="1"/>
          <p:nvPr/>
        </p:nvSpPr>
        <p:spPr>
          <a:xfrm>
            <a:off x="189564" y="1062001"/>
            <a:ext cx="3158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/>
                </a:solidFill>
              </a:rPr>
              <a:t>Data for IO in 10ms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1 for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0 for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First data PB1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Second data PB2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Generated programmatically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351282-E0CD-8D4C-1297-24EC16533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03" y="1512895"/>
            <a:ext cx="5362804" cy="517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0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75D778-2858-0988-961B-EE096601F116}"/>
              </a:ext>
            </a:extLst>
          </p:cNvPr>
          <p:cNvSpPr txBox="1">
            <a:spLocks/>
          </p:cNvSpPr>
          <p:nvPr/>
        </p:nvSpPr>
        <p:spPr>
          <a:xfrm>
            <a:off x="3891594" y="173830"/>
            <a:ext cx="4408811" cy="647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Parsing output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80D33-BA9A-AD20-C897-1D7118A37FF3}"/>
              </a:ext>
            </a:extLst>
          </p:cNvPr>
          <p:cNvSpPr txBox="1"/>
          <p:nvPr/>
        </p:nvSpPr>
        <p:spPr>
          <a:xfrm>
            <a:off x="189564" y="1062001"/>
            <a:ext cx="7725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/>
                </a:solidFill>
              </a:rPr>
              <a:t>Output data parse to extract input, output &amp; timing information to </a:t>
            </a:r>
            <a:r>
              <a:rPr lang="en-SG" sz="1800" dirty="0" err="1">
                <a:solidFill>
                  <a:schemeClr val="tx1"/>
                </a:solidFill>
              </a:rPr>
              <a:t>dataframe</a:t>
            </a:r>
            <a:endParaRPr lang="en-SG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Dataframe</a:t>
            </a:r>
            <a:r>
              <a:rPr lang="en-SG" dirty="0"/>
              <a:t> plotted for inference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40F002-DBAE-A4A6-241C-664B848D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4" y="1826749"/>
            <a:ext cx="4819650" cy="4076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2BAB60-E42D-8909-A148-09C4017F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842" y="1826749"/>
            <a:ext cx="6831594" cy="415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7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4C90CA-2588-CBD1-6757-09C63DCA3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691" y="821649"/>
            <a:ext cx="3865428" cy="538250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975D778-2858-0988-961B-EE096601F116}"/>
              </a:ext>
            </a:extLst>
          </p:cNvPr>
          <p:cNvSpPr txBox="1">
            <a:spLocks/>
          </p:cNvSpPr>
          <p:nvPr/>
        </p:nvSpPr>
        <p:spPr>
          <a:xfrm>
            <a:off x="3891594" y="173830"/>
            <a:ext cx="4408811" cy="647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Sample output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80D33-BA9A-AD20-C897-1D7118A37FF3}"/>
              </a:ext>
            </a:extLst>
          </p:cNvPr>
          <p:cNvSpPr txBox="1"/>
          <p:nvPr/>
        </p:nvSpPr>
        <p:spPr>
          <a:xfrm>
            <a:off x="189564" y="1062001"/>
            <a:ext cx="55098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/>
                </a:solidFill>
              </a:rPr>
              <a:t>Output by test code in 10 </a:t>
            </a:r>
            <a:r>
              <a:rPr lang="en-SG" sz="1800" dirty="0" err="1">
                <a:solidFill>
                  <a:schemeClr val="tx1"/>
                </a:solidFill>
              </a:rPr>
              <a:t>ms</a:t>
            </a:r>
            <a:r>
              <a:rPr lang="en-SG" sz="1800" dirty="0">
                <a:solidFill>
                  <a:schemeClr val="tx1"/>
                </a:solidFill>
              </a:rPr>
              <a:t>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 -&gt; time in milliseconds since program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 -&gt; GPIO input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_ indicates LOW and ^ indicates HIGH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 &amp; R are GPIO output status for GREEN and RED LESs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 indicates ON and X indicates OFF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shows code execution flow as nested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50ms debounce, log entry is output after the </a:t>
            </a:r>
            <a:br>
              <a:rPr lang="en-US" dirty="0"/>
            </a:br>
            <a:r>
              <a:rPr lang="en-US" dirty="0"/>
              <a:t>actual process of inputs</a:t>
            </a:r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2783A0-9752-09CB-056C-C4F960705F70}"/>
              </a:ext>
            </a:extLst>
          </p:cNvPr>
          <p:cNvCxnSpPr>
            <a:cxnSpLocks/>
          </p:cNvCxnSpPr>
          <p:nvPr/>
        </p:nvCxnSpPr>
        <p:spPr>
          <a:xfrm>
            <a:off x="4768948" y="3093326"/>
            <a:ext cx="3007503" cy="143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E3F25C-7A36-40E4-A162-F5798B1B7BFF}"/>
              </a:ext>
            </a:extLst>
          </p:cNvPr>
          <p:cNvCxnSpPr>
            <a:cxnSpLocks/>
          </p:cNvCxnSpPr>
          <p:nvPr/>
        </p:nvCxnSpPr>
        <p:spPr>
          <a:xfrm>
            <a:off x="4768948" y="3093326"/>
            <a:ext cx="2543269" cy="161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EDF754-7B9A-EFFA-DB59-CE1D5216064D}"/>
              </a:ext>
            </a:extLst>
          </p:cNvPr>
          <p:cNvCxnSpPr/>
          <p:nvPr/>
        </p:nvCxnSpPr>
        <p:spPr>
          <a:xfrm>
            <a:off x="2841674" y="3657600"/>
            <a:ext cx="4248443" cy="12660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4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86A6-3979-1539-BDA3-4F5800CF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Actual driver code to be used in complex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1A642-936C-45D9-8C2C-EA2D751F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90" y="1899138"/>
            <a:ext cx="6013620" cy="45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0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9C09-CD5D-3D00-B59A-FB929763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2564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Active high PB1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FE54B4-2AE0-A1C0-6108-38783646F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1"/>
          <a:stretch/>
        </p:blipFill>
        <p:spPr>
          <a:xfrm>
            <a:off x="0" y="797246"/>
            <a:ext cx="12041945" cy="6060754"/>
          </a:xfr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ADED81-435C-7B13-B92E-2C91EA332806}"/>
              </a:ext>
            </a:extLst>
          </p:cNvPr>
          <p:cNvCxnSpPr/>
          <p:nvPr/>
        </p:nvCxnSpPr>
        <p:spPr>
          <a:xfrm>
            <a:off x="1153550" y="1069145"/>
            <a:ext cx="928468" cy="13786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4F2D31-1B40-DC2E-7D17-D270C840E871}"/>
              </a:ext>
            </a:extLst>
          </p:cNvPr>
          <p:cNvCxnSpPr>
            <a:cxnSpLocks/>
          </p:cNvCxnSpPr>
          <p:nvPr/>
        </p:nvCxnSpPr>
        <p:spPr>
          <a:xfrm>
            <a:off x="1153550" y="1069145"/>
            <a:ext cx="928468" cy="21523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546A18-0707-C548-A7C0-B278FD1D9610}"/>
              </a:ext>
            </a:extLst>
          </p:cNvPr>
          <p:cNvSpPr txBox="1"/>
          <p:nvPr/>
        </p:nvSpPr>
        <p:spPr>
          <a:xfrm>
            <a:off x="1153550" y="787586"/>
            <a:ext cx="595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After valid </a:t>
            </a:r>
            <a:r>
              <a:rPr lang="en-SG" dirty="0" err="1"/>
              <a:t>debouce</a:t>
            </a:r>
            <a:r>
              <a:rPr lang="en-SG" dirty="0"/>
              <a:t> (50 </a:t>
            </a:r>
            <a:r>
              <a:rPr lang="en-SG" dirty="0" err="1"/>
              <a:t>ms</a:t>
            </a:r>
            <a:r>
              <a:rPr lang="en-SG" dirty="0"/>
              <a:t>) of pb1 callback toggles green LED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87AC58-FDDC-9D15-4D0F-C18B6BC262DF}"/>
              </a:ext>
            </a:extLst>
          </p:cNvPr>
          <p:cNvCxnSpPr>
            <a:cxnSpLocks/>
          </p:cNvCxnSpPr>
          <p:nvPr/>
        </p:nvCxnSpPr>
        <p:spPr>
          <a:xfrm flipH="1">
            <a:off x="2300068" y="1156918"/>
            <a:ext cx="935500" cy="23364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BF447F-DDFD-E0FA-C810-6EEC60F6D2F4}"/>
              </a:ext>
            </a:extLst>
          </p:cNvPr>
          <p:cNvCxnSpPr/>
          <p:nvPr/>
        </p:nvCxnSpPr>
        <p:spPr>
          <a:xfrm flipH="1">
            <a:off x="2300068" y="1156918"/>
            <a:ext cx="935500" cy="9884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F45543-2E02-D64E-34CD-4ED19C9471A3}"/>
              </a:ext>
            </a:extLst>
          </p:cNvPr>
          <p:cNvCxnSpPr/>
          <p:nvPr/>
        </p:nvCxnSpPr>
        <p:spPr>
          <a:xfrm flipV="1">
            <a:off x="2560320" y="1069145"/>
            <a:ext cx="4754880" cy="1076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847B9DF-D9E3-DEBB-0C34-9E8F371EE943}"/>
              </a:ext>
            </a:extLst>
          </p:cNvPr>
          <p:cNvSpPr txBox="1"/>
          <p:nvPr/>
        </p:nvSpPr>
        <p:spPr>
          <a:xfrm>
            <a:off x="6616124" y="699813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Input without valid </a:t>
            </a:r>
            <a:r>
              <a:rPr lang="en-SG" dirty="0" err="1"/>
              <a:t>debouce</a:t>
            </a:r>
            <a:r>
              <a:rPr lang="en-SG" dirty="0"/>
              <a:t> of pb1 ignored</a:t>
            </a:r>
          </a:p>
        </p:txBody>
      </p:sp>
    </p:spTree>
    <p:extLst>
      <p:ext uri="{BB962C8B-B14F-4D97-AF65-F5344CB8AC3E}">
        <p14:creationId xmlns:p14="http://schemas.microsoft.com/office/powerpoint/2010/main" val="374229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FE54B4-2AE0-A1C0-6108-38783646F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6"/>
          <a:stretch/>
        </p:blipFill>
        <p:spPr>
          <a:xfrm>
            <a:off x="0" y="797246"/>
            <a:ext cx="12027877" cy="6060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A9C09-CD5D-3D00-B59A-FB929763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2564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PB2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546A18-0707-C548-A7C0-B278FD1D9610}"/>
              </a:ext>
            </a:extLst>
          </p:cNvPr>
          <p:cNvSpPr txBox="1"/>
          <p:nvPr/>
        </p:nvSpPr>
        <p:spPr>
          <a:xfrm>
            <a:off x="2152357" y="383400"/>
            <a:ext cx="575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After first pb2 activation red LED toggles at 1000ms interval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205479-6A90-5F4C-F0E4-FA3894B5A602}"/>
              </a:ext>
            </a:extLst>
          </p:cNvPr>
          <p:cNvCxnSpPr>
            <a:cxnSpLocks/>
          </p:cNvCxnSpPr>
          <p:nvPr/>
        </p:nvCxnSpPr>
        <p:spPr>
          <a:xfrm>
            <a:off x="1659988" y="475948"/>
            <a:ext cx="393895" cy="52355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4574E5-8712-5AAD-00E3-06F53789F731}"/>
              </a:ext>
            </a:extLst>
          </p:cNvPr>
          <p:cNvCxnSpPr>
            <a:cxnSpLocks/>
          </p:cNvCxnSpPr>
          <p:nvPr/>
        </p:nvCxnSpPr>
        <p:spPr>
          <a:xfrm>
            <a:off x="1659988" y="376366"/>
            <a:ext cx="984738" cy="51803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024FCE-122D-E2EE-B304-C08B2DC41791}"/>
              </a:ext>
            </a:extLst>
          </p:cNvPr>
          <p:cNvSpPr txBox="1"/>
          <p:nvPr/>
        </p:nvSpPr>
        <p:spPr>
          <a:xfrm>
            <a:off x="-39984" y="7034"/>
            <a:ext cx="536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Before pb2 activation red LED toggles at 500ms interval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F8F44E-24F9-581A-9439-AF8B3182588B}"/>
              </a:ext>
            </a:extLst>
          </p:cNvPr>
          <p:cNvCxnSpPr/>
          <p:nvPr/>
        </p:nvCxnSpPr>
        <p:spPr>
          <a:xfrm flipH="1">
            <a:off x="2982351" y="745698"/>
            <a:ext cx="295421" cy="34464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563119-0988-C622-0879-7C322BB059F7}"/>
              </a:ext>
            </a:extLst>
          </p:cNvPr>
          <p:cNvCxnSpPr/>
          <p:nvPr/>
        </p:nvCxnSpPr>
        <p:spPr>
          <a:xfrm>
            <a:off x="3277772" y="797246"/>
            <a:ext cx="0" cy="47594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831B5E-82C4-C5CF-5C29-274D210D3B2E}"/>
              </a:ext>
            </a:extLst>
          </p:cNvPr>
          <p:cNvCxnSpPr/>
          <p:nvPr/>
        </p:nvCxnSpPr>
        <p:spPr>
          <a:xfrm>
            <a:off x="3277772" y="797246"/>
            <a:ext cx="633046" cy="49226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52B753-09BB-36A3-7470-720EA229AE55}"/>
              </a:ext>
            </a:extLst>
          </p:cNvPr>
          <p:cNvSpPr txBox="1"/>
          <p:nvPr/>
        </p:nvSpPr>
        <p:spPr>
          <a:xfrm>
            <a:off x="3750159" y="761360"/>
            <a:ext cx="606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After second pb2 activation red LED toggles at 2000ms interval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ED796D-ED6C-6DF5-447A-86A07B5AB41D}"/>
              </a:ext>
            </a:extLst>
          </p:cNvPr>
          <p:cNvCxnSpPr/>
          <p:nvPr/>
        </p:nvCxnSpPr>
        <p:spPr>
          <a:xfrm flipH="1">
            <a:off x="4909625" y="965964"/>
            <a:ext cx="121853" cy="338934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8EE63F-C277-55F3-B6DF-2FFB194FF071}"/>
              </a:ext>
            </a:extLst>
          </p:cNvPr>
          <p:cNvCxnSpPr>
            <a:cxnSpLocks/>
          </p:cNvCxnSpPr>
          <p:nvPr/>
        </p:nvCxnSpPr>
        <p:spPr>
          <a:xfrm>
            <a:off x="5031478" y="1003444"/>
            <a:ext cx="501781" cy="470803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C48021-C04E-4E4A-ACA2-D08F175BA060}"/>
              </a:ext>
            </a:extLst>
          </p:cNvPr>
          <p:cNvCxnSpPr/>
          <p:nvPr/>
        </p:nvCxnSpPr>
        <p:spPr>
          <a:xfrm>
            <a:off x="5031478" y="1003444"/>
            <a:ext cx="1749190" cy="46528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39BCAB-A6EA-0C9F-E5A8-483C5AA00688}"/>
              </a:ext>
            </a:extLst>
          </p:cNvPr>
          <p:cNvSpPr txBox="1"/>
          <p:nvPr/>
        </p:nvSpPr>
        <p:spPr>
          <a:xfrm>
            <a:off x="5710675" y="967558"/>
            <a:ext cx="646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After third pb2 activation red LED toggles rollback at 500ms interval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3C1FB4-24FB-0C68-2204-8F5A301F27F6}"/>
              </a:ext>
            </a:extLst>
          </p:cNvPr>
          <p:cNvCxnSpPr/>
          <p:nvPr/>
        </p:nvCxnSpPr>
        <p:spPr>
          <a:xfrm flipH="1">
            <a:off x="8693834" y="1351244"/>
            <a:ext cx="281354" cy="31363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802193-BF34-3349-0F04-DEE3973DF16E}"/>
              </a:ext>
            </a:extLst>
          </p:cNvPr>
          <p:cNvCxnSpPr/>
          <p:nvPr/>
        </p:nvCxnSpPr>
        <p:spPr>
          <a:xfrm>
            <a:off x="8975188" y="1309488"/>
            <a:ext cx="234461" cy="41972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8AF7E1-EC79-3652-CFB2-15573C9EC024}"/>
              </a:ext>
            </a:extLst>
          </p:cNvPr>
          <p:cNvCxnSpPr/>
          <p:nvPr/>
        </p:nvCxnSpPr>
        <p:spPr>
          <a:xfrm>
            <a:off x="8975188" y="1309488"/>
            <a:ext cx="689317" cy="42542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87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623B8B-7470-8177-272A-4AAC5EAEE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7"/>
          <a:stretch/>
        </p:blipFill>
        <p:spPr>
          <a:xfrm>
            <a:off x="0" y="1006846"/>
            <a:ext cx="11971606" cy="606920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A9C09-CD5D-3D00-B59A-FB929763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2564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Active low PB1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ADED81-435C-7B13-B92E-2C91EA332806}"/>
              </a:ext>
            </a:extLst>
          </p:cNvPr>
          <p:cNvCxnSpPr/>
          <p:nvPr/>
        </p:nvCxnSpPr>
        <p:spPr>
          <a:xfrm>
            <a:off x="1153550" y="1069145"/>
            <a:ext cx="928468" cy="13786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4F2D31-1B40-DC2E-7D17-D270C840E871}"/>
              </a:ext>
            </a:extLst>
          </p:cNvPr>
          <p:cNvCxnSpPr>
            <a:cxnSpLocks/>
          </p:cNvCxnSpPr>
          <p:nvPr/>
        </p:nvCxnSpPr>
        <p:spPr>
          <a:xfrm>
            <a:off x="1153550" y="1069145"/>
            <a:ext cx="928468" cy="21523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546A18-0707-C548-A7C0-B278FD1D9610}"/>
              </a:ext>
            </a:extLst>
          </p:cNvPr>
          <p:cNvSpPr txBox="1"/>
          <p:nvPr/>
        </p:nvSpPr>
        <p:spPr>
          <a:xfrm>
            <a:off x="1153550" y="787586"/>
            <a:ext cx="520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After valid </a:t>
            </a:r>
            <a:r>
              <a:rPr lang="en-SG" dirty="0" err="1"/>
              <a:t>debouce</a:t>
            </a:r>
            <a:r>
              <a:rPr lang="en-SG" dirty="0"/>
              <a:t> of pb1 callback toggles green LED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87AC58-FDDC-9D15-4D0F-C18B6BC262DF}"/>
              </a:ext>
            </a:extLst>
          </p:cNvPr>
          <p:cNvCxnSpPr>
            <a:cxnSpLocks/>
          </p:cNvCxnSpPr>
          <p:nvPr/>
        </p:nvCxnSpPr>
        <p:spPr>
          <a:xfrm flipH="1">
            <a:off x="2300068" y="1156918"/>
            <a:ext cx="935500" cy="23364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BF447F-DDFD-E0FA-C810-6EEC60F6D2F4}"/>
              </a:ext>
            </a:extLst>
          </p:cNvPr>
          <p:cNvCxnSpPr/>
          <p:nvPr/>
        </p:nvCxnSpPr>
        <p:spPr>
          <a:xfrm flipH="1">
            <a:off x="2300068" y="1156918"/>
            <a:ext cx="935500" cy="9884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F45543-2E02-D64E-34CD-4ED19C9471A3}"/>
              </a:ext>
            </a:extLst>
          </p:cNvPr>
          <p:cNvCxnSpPr/>
          <p:nvPr/>
        </p:nvCxnSpPr>
        <p:spPr>
          <a:xfrm flipV="1">
            <a:off x="2560320" y="1069145"/>
            <a:ext cx="4754880" cy="1076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847B9DF-D9E3-DEBB-0C34-9E8F371EE943}"/>
              </a:ext>
            </a:extLst>
          </p:cNvPr>
          <p:cNvSpPr txBox="1"/>
          <p:nvPr/>
        </p:nvSpPr>
        <p:spPr>
          <a:xfrm>
            <a:off x="6616124" y="699813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Input without valid </a:t>
            </a:r>
            <a:r>
              <a:rPr lang="en-SG" dirty="0" err="1"/>
              <a:t>debouce</a:t>
            </a:r>
            <a:r>
              <a:rPr lang="en-SG" dirty="0"/>
              <a:t> of pb1 ignored</a:t>
            </a:r>
          </a:p>
        </p:txBody>
      </p:sp>
    </p:spTree>
    <p:extLst>
      <p:ext uri="{BB962C8B-B14F-4D97-AF65-F5344CB8AC3E}">
        <p14:creationId xmlns:p14="http://schemas.microsoft.com/office/powerpoint/2010/main" val="378161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378</Words>
  <Application>Microsoft Office PowerPoint</Application>
  <PresentationFormat>Widescreen</PresentationFormat>
  <Paragraphs>52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GPIO driver validation report</vt:lpstr>
      <vt:lpstr>Driver development using BDD</vt:lpstr>
      <vt:lpstr>PowerPoint Presentation</vt:lpstr>
      <vt:lpstr>PowerPoint Presentation</vt:lpstr>
      <vt:lpstr>PowerPoint Presentation</vt:lpstr>
      <vt:lpstr>Actual driver code to be used in complex app</vt:lpstr>
      <vt:lpstr>Active high PB1</vt:lpstr>
      <vt:lpstr>PB2</vt:lpstr>
      <vt:lpstr>Active low PB1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Baranidharan KARUPPUSAMY</dc:creator>
  <cp:lastModifiedBy>Baranidharan KARUPPUSAMY</cp:lastModifiedBy>
  <cp:revision>32</cp:revision>
  <cp:lastPrinted>2024-10-17T12:31:17Z</cp:lastPrinted>
  <dcterms:created xsi:type="dcterms:W3CDTF">2024-10-17T11:24:03Z</dcterms:created>
  <dcterms:modified xsi:type="dcterms:W3CDTF">2024-10-17T12:35:53Z</dcterms:modified>
</cp:coreProperties>
</file>