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68" r:id="rId4"/>
    <p:sldId id="282" r:id="rId5"/>
    <p:sldId id="287" r:id="rId6"/>
    <p:sldId id="286" r:id="rId7"/>
    <p:sldId id="285" r:id="rId8"/>
    <p:sldId id="288" r:id="rId9"/>
    <p:sldId id="289" r:id="rId10"/>
    <p:sldId id="290" r:id="rId11"/>
    <p:sldId id="293" r:id="rId12"/>
    <p:sldId id="291" r:id="rId13"/>
    <p:sldId id="292"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2591" autoAdjust="0"/>
  </p:normalViewPr>
  <p:slideViewPr>
    <p:cSldViewPr snapToGrid="0">
      <p:cViewPr varScale="1">
        <p:scale>
          <a:sx n="45" d="100"/>
          <a:sy n="45" d="100"/>
        </p:scale>
        <p:origin x="90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infobest-aclabs/aclabs2019.gi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infobest-aclabs/aclabs2019.git"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51E365-84F4-4469-BDBF-31EDEB8CF11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2A2CF681-9FD5-472A-A0B7-87314D8AE0FB}">
      <dgm:prSet/>
      <dgm:spPr/>
      <dgm:t>
        <a:bodyPr/>
        <a:lstStyle/>
        <a:p>
          <a:r>
            <a:rPr lang="en-US" b="1"/>
            <a:t>git clone </a:t>
          </a:r>
          <a:r>
            <a:rPr lang="en-US" b="1">
              <a:hlinkClick xmlns:r="http://schemas.openxmlformats.org/officeDocument/2006/relationships" r:id="rId1"/>
            </a:rPr>
            <a:t>https://github.com/infobest-aclabs/aclabs2019.git</a:t>
          </a:r>
          <a:endParaRPr lang="en-US"/>
        </a:p>
      </dgm:t>
    </dgm:pt>
    <dgm:pt modelId="{D959F751-E7A2-4027-838F-15E9B31CC76C}" type="parTrans" cxnId="{A30043A6-8692-49DA-B66A-8853DDDABBFC}">
      <dgm:prSet/>
      <dgm:spPr/>
      <dgm:t>
        <a:bodyPr/>
        <a:lstStyle/>
        <a:p>
          <a:endParaRPr lang="en-US"/>
        </a:p>
      </dgm:t>
    </dgm:pt>
    <dgm:pt modelId="{027263AF-5794-4695-95D0-5372B660851B}" type="sibTrans" cxnId="{A30043A6-8692-49DA-B66A-8853DDDABBFC}">
      <dgm:prSet/>
      <dgm:spPr/>
      <dgm:t>
        <a:bodyPr/>
        <a:lstStyle/>
        <a:p>
          <a:endParaRPr lang="en-US"/>
        </a:p>
      </dgm:t>
    </dgm:pt>
    <dgm:pt modelId="{AB39DA72-F27D-4D3E-BC06-0643C11E96C4}">
      <dgm:prSet/>
      <dgm:spPr/>
      <dgm:t>
        <a:bodyPr/>
        <a:lstStyle/>
        <a:p>
          <a:r>
            <a:rPr lang="en-US" b="1"/>
            <a:t>git status</a:t>
          </a:r>
          <a:endParaRPr lang="en-US"/>
        </a:p>
      </dgm:t>
    </dgm:pt>
    <dgm:pt modelId="{D39CFC1D-A1CD-46EF-B2CF-A7B5A5651A51}" type="parTrans" cxnId="{288F58FD-4351-4530-A84E-CA98154B02C2}">
      <dgm:prSet/>
      <dgm:spPr/>
      <dgm:t>
        <a:bodyPr/>
        <a:lstStyle/>
        <a:p>
          <a:endParaRPr lang="en-US"/>
        </a:p>
      </dgm:t>
    </dgm:pt>
    <dgm:pt modelId="{28256744-2BF0-41D5-9044-F43F12781CDA}" type="sibTrans" cxnId="{288F58FD-4351-4530-A84E-CA98154B02C2}">
      <dgm:prSet/>
      <dgm:spPr/>
      <dgm:t>
        <a:bodyPr/>
        <a:lstStyle/>
        <a:p>
          <a:endParaRPr lang="en-US"/>
        </a:p>
      </dgm:t>
    </dgm:pt>
    <dgm:pt modelId="{CF4D9915-92E6-45A5-A190-26A259A7745B}">
      <dgm:prSet/>
      <dgm:spPr/>
      <dgm:t>
        <a:bodyPr/>
        <a:lstStyle/>
        <a:p>
          <a:r>
            <a:rPr lang="en-US" b="1"/>
            <a:t>git branch –b my_special_branch</a:t>
          </a:r>
          <a:endParaRPr lang="en-US"/>
        </a:p>
      </dgm:t>
    </dgm:pt>
    <dgm:pt modelId="{2B6BE9E0-D47F-4E75-B666-42921EBEB241}" type="parTrans" cxnId="{7DA07C59-07B9-4E60-80BE-3458394A6C3F}">
      <dgm:prSet/>
      <dgm:spPr/>
      <dgm:t>
        <a:bodyPr/>
        <a:lstStyle/>
        <a:p>
          <a:endParaRPr lang="en-US"/>
        </a:p>
      </dgm:t>
    </dgm:pt>
    <dgm:pt modelId="{246E8084-407A-45C5-B382-AE0890E05588}" type="sibTrans" cxnId="{7DA07C59-07B9-4E60-80BE-3458394A6C3F}">
      <dgm:prSet/>
      <dgm:spPr/>
      <dgm:t>
        <a:bodyPr/>
        <a:lstStyle/>
        <a:p>
          <a:endParaRPr lang="en-US"/>
        </a:p>
      </dgm:t>
    </dgm:pt>
    <dgm:pt modelId="{A58AB12C-1160-4E0D-A994-2635316E57C1}">
      <dgm:prSet/>
      <dgm:spPr/>
      <dgm:t>
        <a:bodyPr/>
        <a:lstStyle/>
        <a:p>
          <a:r>
            <a:rPr lang="en-US" b="1"/>
            <a:t>git pull</a:t>
          </a:r>
          <a:endParaRPr lang="en-US"/>
        </a:p>
      </dgm:t>
    </dgm:pt>
    <dgm:pt modelId="{996DD037-E33D-4E38-8BFC-2EE50D849662}" type="parTrans" cxnId="{BF49516A-5317-4BB0-BB40-3879AD897913}">
      <dgm:prSet/>
      <dgm:spPr/>
      <dgm:t>
        <a:bodyPr/>
        <a:lstStyle/>
        <a:p>
          <a:endParaRPr lang="en-US"/>
        </a:p>
      </dgm:t>
    </dgm:pt>
    <dgm:pt modelId="{810EBF02-68A3-48E0-B127-0694AE0324E6}" type="sibTrans" cxnId="{BF49516A-5317-4BB0-BB40-3879AD897913}">
      <dgm:prSet/>
      <dgm:spPr/>
      <dgm:t>
        <a:bodyPr/>
        <a:lstStyle/>
        <a:p>
          <a:endParaRPr lang="en-US"/>
        </a:p>
      </dgm:t>
    </dgm:pt>
    <dgm:pt modelId="{00EDF588-EC1C-4096-B154-EB508E1F9EF2}">
      <dgm:prSet/>
      <dgm:spPr/>
      <dgm:t>
        <a:bodyPr/>
        <a:lstStyle/>
        <a:p>
          <a:r>
            <a:rPr lang="en-US" b="1"/>
            <a:t>git commit –m ‘What have you worked on’</a:t>
          </a:r>
          <a:endParaRPr lang="en-US"/>
        </a:p>
      </dgm:t>
    </dgm:pt>
    <dgm:pt modelId="{AB8F4F0B-8741-4781-A8CC-87262F49DFD0}" type="parTrans" cxnId="{B076D1C3-655A-4D6A-80CE-37FB1F8B3D05}">
      <dgm:prSet/>
      <dgm:spPr/>
      <dgm:t>
        <a:bodyPr/>
        <a:lstStyle/>
        <a:p>
          <a:endParaRPr lang="en-US"/>
        </a:p>
      </dgm:t>
    </dgm:pt>
    <dgm:pt modelId="{45B07626-818B-4459-81AA-BF72B814F623}" type="sibTrans" cxnId="{B076D1C3-655A-4D6A-80CE-37FB1F8B3D05}">
      <dgm:prSet/>
      <dgm:spPr/>
      <dgm:t>
        <a:bodyPr/>
        <a:lstStyle/>
        <a:p>
          <a:endParaRPr lang="en-US"/>
        </a:p>
      </dgm:t>
    </dgm:pt>
    <dgm:pt modelId="{4F945E00-D64C-4353-85F6-2DD1F6DA27A8}">
      <dgm:prSet/>
      <dgm:spPr/>
      <dgm:t>
        <a:bodyPr/>
        <a:lstStyle/>
        <a:p>
          <a:r>
            <a:rPr lang="en-US" b="1"/>
            <a:t>git push</a:t>
          </a:r>
          <a:endParaRPr lang="en-US"/>
        </a:p>
      </dgm:t>
    </dgm:pt>
    <dgm:pt modelId="{2922AE19-3DD8-413E-98B6-A7A4242CBDD6}" type="parTrans" cxnId="{52ACE7B0-92A6-4764-A8A9-74D6444053D7}">
      <dgm:prSet/>
      <dgm:spPr/>
      <dgm:t>
        <a:bodyPr/>
        <a:lstStyle/>
        <a:p>
          <a:endParaRPr lang="en-US"/>
        </a:p>
      </dgm:t>
    </dgm:pt>
    <dgm:pt modelId="{3B4AC346-9D4F-48E3-86A2-D183FDCED7D3}" type="sibTrans" cxnId="{52ACE7B0-92A6-4764-A8A9-74D6444053D7}">
      <dgm:prSet/>
      <dgm:spPr/>
      <dgm:t>
        <a:bodyPr/>
        <a:lstStyle/>
        <a:p>
          <a:endParaRPr lang="en-US"/>
        </a:p>
      </dgm:t>
    </dgm:pt>
    <dgm:pt modelId="{7E7B8DEB-90BD-4FE8-A39B-3AC6B4E5F9AB}" type="pres">
      <dgm:prSet presAssocID="{FF51E365-84F4-4469-BDBF-31EDEB8CF11A}" presName="vert0" presStyleCnt="0">
        <dgm:presLayoutVars>
          <dgm:dir/>
          <dgm:animOne val="branch"/>
          <dgm:animLvl val="lvl"/>
        </dgm:presLayoutVars>
      </dgm:prSet>
      <dgm:spPr/>
    </dgm:pt>
    <dgm:pt modelId="{913B820D-24A2-4A01-A88F-04AD1743622E}" type="pres">
      <dgm:prSet presAssocID="{2A2CF681-9FD5-472A-A0B7-87314D8AE0FB}" presName="thickLine" presStyleLbl="alignNode1" presStyleIdx="0" presStyleCnt="6"/>
      <dgm:spPr/>
    </dgm:pt>
    <dgm:pt modelId="{288E701A-ABE5-4D88-A226-6687F74CED4F}" type="pres">
      <dgm:prSet presAssocID="{2A2CF681-9FD5-472A-A0B7-87314D8AE0FB}" presName="horz1" presStyleCnt="0"/>
      <dgm:spPr/>
    </dgm:pt>
    <dgm:pt modelId="{5B97088B-F033-4CF9-8FFB-A83D28B67009}" type="pres">
      <dgm:prSet presAssocID="{2A2CF681-9FD5-472A-A0B7-87314D8AE0FB}" presName="tx1" presStyleLbl="revTx" presStyleIdx="0" presStyleCnt="6"/>
      <dgm:spPr/>
    </dgm:pt>
    <dgm:pt modelId="{63CF60F6-F42F-4E4D-A34B-805B3F8FF412}" type="pres">
      <dgm:prSet presAssocID="{2A2CF681-9FD5-472A-A0B7-87314D8AE0FB}" presName="vert1" presStyleCnt="0"/>
      <dgm:spPr/>
    </dgm:pt>
    <dgm:pt modelId="{9DB15B26-5194-43F0-A0E2-87C64E90E47A}" type="pres">
      <dgm:prSet presAssocID="{AB39DA72-F27D-4D3E-BC06-0643C11E96C4}" presName="thickLine" presStyleLbl="alignNode1" presStyleIdx="1" presStyleCnt="6"/>
      <dgm:spPr/>
    </dgm:pt>
    <dgm:pt modelId="{223AB512-02AD-4384-974B-4E86A34880FF}" type="pres">
      <dgm:prSet presAssocID="{AB39DA72-F27D-4D3E-BC06-0643C11E96C4}" presName="horz1" presStyleCnt="0"/>
      <dgm:spPr/>
    </dgm:pt>
    <dgm:pt modelId="{2E68F8B6-3BAE-4ABC-890C-1B658ECC1A8B}" type="pres">
      <dgm:prSet presAssocID="{AB39DA72-F27D-4D3E-BC06-0643C11E96C4}" presName="tx1" presStyleLbl="revTx" presStyleIdx="1" presStyleCnt="6"/>
      <dgm:spPr/>
    </dgm:pt>
    <dgm:pt modelId="{58CE790E-98F9-495E-9C4F-26E89DDEFCDC}" type="pres">
      <dgm:prSet presAssocID="{AB39DA72-F27D-4D3E-BC06-0643C11E96C4}" presName="vert1" presStyleCnt="0"/>
      <dgm:spPr/>
    </dgm:pt>
    <dgm:pt modelId="{FAE1BD2B-1F45-4063-840E-336B10A57BAB}" type="pres">
      <dgm:prSet presAssocID="{CF4D9915-92E6-45A5-A190-26A259A7745B}" presName="thickLine" presStyleLbl="alignNode1" presStyleIdx="2" presStyleCnt="6"/>
      <dgm:spPr/>
    </dgm:pt>
    <dgm:pt modelId="{FDC1B4AE-D3E5-49AB-9F77-74D63CCFF2FD}" type="pres">
      <dgm:prSet presAssocID="{CF4D9915-92E6-45A5-A190-26A259A7745B}" presName="horz1" presStyleCnt="0"/>
      <dgm:spPr/>
    </dgm:pt>
    <dgm:pt modelId="{F526EBF8-959E-45A7-82B0-D5E70385B019}" type="pres">
      <dgm:prSet presAssocID="{CF4D9915-92E6-45A5-A190-26A259A7745B}" presName="tx1" presStyleLbl="revTx" presStyleIdx="2" presStyleCnt="6"/>
      <dgm:spPr/>
    </dgm:pt>
    <dgm:pt modelId="{56035703-3951-4D1C-A8B2-9D1E2AEE9466}" type="pres">
      <dgm:prSet presAssocID="{CF4D9915-92E6-45A5-A190-26A259A7745B}" presName="vert1" presStyleCnt="0"/>
      <dgm:spPr/>
    </dgm:pt>
    <dgm:pt modelId="{33752FD9-D261-4DD0-8EE2-9384D2734414}" type="pres">
      <dgm:prSet presAssocID="{A58AB12C-1160-4E0D-A994-2635316E57C1}" presName="thickLine" presStyleLbl="alignNode1" presStyleIdx="3" presStyleCnt="6"/>
      <dgm:spPr/>
    </dgm:pt>
    <dgm:pt modelId="{C588AC78-26B2-4CDE-B18C-2A3F5AF75123}" type="pres">
      <dgm:prSet presAssocID="{A58AB12C-1160-4E0D-A994-2635316E57C1}" presName="horz1" presStyleCnt="0"/>
      <dgm:spPr/>
    </dgm:pt>
    <dgm:pt modelId="{190C094B-5EE7-4CAC-8EC0-A01249E55EDA}" type="pres">
      <dgm:prSet presAssocID="{A58AB12C-1160-4E0D-A994-2635316E57C1}" presName="tx1" presStyleLbl="revTx" presStyleIdx="3" presStyleCnt="6"/>
      <dgm:spPr/>
    </dgm:pt>
    <dgm:pt modelId="{D93A26BE-446F-4D23-9454-C475B829850E}" type="pres">
      <dgm:prSet presAssocID="{A58AB12C-1160-4E0D-A994-2635316E57C1}" presName="vert1" presStyleCnt="0"/>
      <dgm:spPr/>
    </dgm:pt>
    <dgm:pt modelId="{D3EC8407-2D6E-4683-93D3-3F30DAD36176}" type="pres">
      <dgm:prSet presAssocID="{00EDF588-EC1C-4096-B154-EB508E1F9EF2}" presName="thickLine" presStyleLbl="alignNode1" presStyleIdx="4" presStyleCnt="6"/>
      <dgm:spPr/>
    </dgm:pt>
    <dgm:pt modelId="{7A309FC3-EFEE-4044-86F2-A90178373435}" type="pres">
      <dgm:prSet presAssocID="{00EDF588-EC1C-4096-B154-EB508E1F9EF2}" presName="horz1" presStyleCnt="0"/>
      <dgm:spPr/>
    </dgm:pt>
    <dgm:pt modelId="{CB3121E9-8CEA-42CC-8E73-C5C2F007D86E}" type="pres">
      <dgm:prSet presAssocID="{00EDF588-EC1C-4096-B154-EB508E1F9EF2}" presName="tx1" presStyleLbl="revTx" presStyleIdx="4" presStyleCnt="6"/>
      <dgm:spPr/>
    </dgm:pt>
    <dgm:pt modelId="{6342AB33-8041-4EA5-AC4E-F4198A88108D}" type="pres">
      <dgm:prSet presAssocID="{00EDF588-EC1C-4096-B154-EB508E1F9EF2}" presName="vert1" presStyleCnt="0"/>
      <dgm:spPr/>
    </dgm:pt>
    <dgm:pt modelId="{C2671572-65FC-4B59-BC6C-EFA1661E7D2C}" type="pres">
      <dgm:prSet presAssocID="{4F945E00-D64C-4353-85F6-2DD1F6DA27A8}" presName="thickLine" presStyleLbl="alignNode1" presStyleIdx="5" presStyleCnt="6"/>
      <dgm:spPr/>
    </dgm:pt>
    <dgm:pt modelId="{92C3C661-E76E-4E80-BDDA-66D67F80C9CF}" type="pres">
      <dgm:prSet presAssocID="{4F945E00-D64C-4353-85F6-2DD1F6DA27A8}" presName="horz1" presStyleCnt="0"/>
      <dgm:spPr/>
    </dgm:pt>
    <dgm:pt modelId="{25574D79-2D56-4E97-9E9E-437041AE75D2}" type="pres">
      <dgm:prSet presAssocID="{4F945E00-D64C-4353-85F6-2DD1F6DA27A8}" presName="tx1" presStyleLbl="revTx" presStyleIdx="5" presStyleCnt="6"/>
      <dgm:spPr/>
    </dgm:pt>
    <dgm:pt modelId="{4D1B224A-F7A7-4BDD-8798-3BC880DCD5F2}" type="pres">
      <dgm:prSet presAssocID="{4F945E00-D64C-4353-85F6-2DD1F6DA27A8}" presName="vert1" presStyleCnt="0"/>
      <dgm:spPr/>
    </dgm:pt>
  </dgm:ptLst>
  <dgm:cxnLst>
    <dgm:cxn modelId="{E154CD1B-DB02-41C5-B861-BB3DA92F7D27}" type="presOf" srcId="{FF51E365-84F4-4469-BDBF-31EDEB8CF11A}" destId="{7E7B8DEB-90BD-4FE8-A39B-3AC6B4E5F9AB}" srcOrd="0" destOrd="0" presId="urn:microsoft.com/office/officeart/2008/layout/LinedList"/>
    <dgm:cxn modelId="{2C6F4E5B-5AB5-4A9A-ABBB-1E599AECA299}" type="presOf" srcId="{AB39DA72-F27D-4D3E-BC06-0643C11E96C4}" destId="{2E68F8B6-3BAE-4ABC-890C-1B658ECC1A8B}" srcOrd="0" destOrd="0" presId="urn:microsoft.com/office/officeart/2008/layout/LinedList"/>
    <dgm:cxn modelId="{EF1A5167-C346-406A-803E-A65B2A47CD0D}" type="presOf" srcId="{4F945E00-D64C-4353-85F6-2DD1F6DA27A8}" destId="{25574D79-2D56-4E97-9E9E-437041AE75D2}" srcOrd="0" destOrd="0" presId="urn:microsoft.com/office/officeart/2008/layout/LinedList"/>
    <dgm:cxn modelId="{BF49516A-5317-4BB0-BB40-3879AD897913}" srcId="{FF51E365-84F4-4469-BDBF-31EDEB8CF11A}" destId="{A58AB12C-1160-4E0D-A994-2635316E57C1}" srcOrd="3" destOrd="0" parTransId="{996DD037-E33D-4E38-8BFC-2EE50D849662}" sibTransId="{810EBF02-68A3-48E0-B127-0694AE0324E6}"/>
    <dgm:cxn modelId="{7DA07C59-07B9-4E60-80BE-3458394A6C3F}" srcId="{FF51E365-84F4-4469-BDBF-31EDEB8CF11A}" destId="{CF4D9915-92E6-45A5-A190-26A259A7745B}" srcOrd="2" destOrd="0" parTransId="{2B6BE9E0-D47F-4E75-B666-42921EBEB241}" sibTransId="{246E8084-407A-45C5-B382-AE0890E05588}"/>
    <dgm:cxn modelId="{D6BC9083-1190-4C61-8B67-6213C657BA61}" type="presOf" srcId="{CF4D9915-92E6-45A5-A190-26A259A7745B}" destId="{F526EBF8-959E-45A7-82B0-D5E70385B019}" srcOrd="0" destOrd="0" presId="urn:microsoft.com/office/officeart/2008/layout/LinedList"/>
    <dgm:cxn modelId="{A30043A6-8692-49DA-B66A-8853DDDABBFC}" srcId="{FF51E365-84F4-4469-BDBF-31EDEB8CF11A}" destId="{2A2CF681-9FD5-472A-A0B7-87314D8AE0FB}" srcOrd="0" destOrd="0" parTransId="{D959F751-E7A2-4027-838F-15E9B31CC76C}" sibTransId="{027263AF-5794-4695-95D0-5372B660851B}"/>
    <dgm:cxn modelId="{52ACE7B0-92A6-4764-A8A9-74D6444053D7}" srcId="{FF51E365-84F4-4469-BDBF-31EDEB8CF11A}" destId="{4F945E00-D64C-4353-85F6-2DD1F6DA27A8}" srcOrd="5" destOrd="0" parTransId="{2922AE19-3DD8-413E-98B6-A7A4242CBDD6}" sibTransId="{3B4AC346-9D4F-48E3-86A2-D183FDCED7D3}"/>
    <dgm:cxn modelId="{B076D1C3-655A-4D6A-80CE-37FB1F8B3D05}" srcId="{FF51E365-84F4-4469-BDBF-31EDEB8CF11A}" destId="{00EDF588-EC1C-4096-B154-EB508E1F9EF2}" srcOrd="4" destOrd="0" parTransId="{AB8F4F0B-8741-4781-A8CC-87262F49DFD0}" sibTransId="{45B07626-818B-4459-81AA-BF72B814F623}"/>
    <dgm:cxn modelId="{4B64E4CA-D233-4825-A3BE-0560C648C4ED}" type="presOf" srcId="{A58AB12C-1160-4E0D-A994-2635316E57C1}" destId="{190C094B-5EE7-4CAC-8EC0-A01249E55EDA}" srcOrd="0" destOrd="0" presId="urn:microsoft.com/office/officeart/2008/layout/LinedList"/>
    <dgm:cxn modelId="{108972E6-65C4-4D0D-8C6C-578B4E506750}" type="presOf" srcId="{00EDF588-EC1C-4096-B154-EB508E1F9EF2}" destId="{CB3121E9-8CEA-42CC-8E73-C5C2F007D86E}" srcOrd="0" destOrd="0" presId="urn:microsoft.com/office/officeart/2008/layout/LinedList"/>
    <dgm:cxn modelId="{89B3F0F2-0339-49A9-993C-09A10660CA3D}" type="presOf" srcId="{2A2CF681-9FD5-472A-A0B7-87314D8AE0FB}" destId="{5B97088B-F033-4CF9-8FFB-A83D28B67009}" srcOrd="0" destOrd="0" presId="urn:microsoft.com/office/officeart/2008/layout/LinedList"/>
    <dgm:cxn modelId="{288F58FD-4351-4530-A84E-CA98154B02C2}" srcId="{FF51E365-84F4-4469-BDBF-31EDEB8CF11A}" destId="{AB39DA72-F27D-4D3E-BC06-0643C11E96C4}" srcOrd="1" destOrd="0" parTransId="{D39CFC1D-A1CD-46EF-B2CF-A7B5A5651A51}" sibTransId="{28256744-2BF0-41D5-9044-F43F12781CDA}"/>
    <dgm:cxn modelId="{86FECDCE-DA37-4F51-BCF3-146C827AF328}" type="presParOf" srcId="{7E7B8DEB-90BD-4FE8-A39B-3AC6B4E5F9AB}" destId="{913B820D-24A2-4A01-A88F-04AD1743622E}" srcOrd="0" destOrd="0" presId="urn:microsoft.com/office/officeart/2008/layout/LinedList"/>
    <dgm:cxn modelId="{37D83687-0EB3-4336-8C1E-2C6401DE776C}" type="presParOf" srcId="{7E7B8DEB-90BD-4FE8-A39B-3AC6B4E5F9AB}" destId="{288E701A-ABE5-4D88-A226-6687F74CED4F}" srcOrd="1" destOrd="0" presId="urn:microsoft.com/office/officeart/2008/layout/LinedList"/>
    <dgm:cxn modelId="{CCB82103-2DAE-4587-A107-4F59F41F6505}" type="presParOf" srcId="{288E701A-ABE5-4D88-A226-6687F74CED4F}" destId="{5B97088B-F033-4CF9-8FFB-A83D28B67009}" srcOrd="0" destOrd="0" presId="urn:microsoft.com/office/officeart/2008/layout/LinedList"/>
    <dgm:cxn modelId="{937EB37A-AB1F-4431-8E4A-2DBDCAC486ED}" type="presParOf" srcId="{288E701A-ABE5-4D88-A226-6687F74CED4F}" destId="{63CF60F6-F42F-4E4D-A34B-805B3F8FF412}" srcOrd="1" destOrd="0" presId="urn:microsoft.com/office/officeart/2008/layout/LinedList"/>
    <dgm:cxn modelId="{2CB195D4-2F39-464F-806C-B699BA70E7B9}" type="presParOf" srcId="{7E7B8DEB-90BD-4FE8-A39B-3AC6B4E5F9AB}" destId="{9DB15B26-5194-43F0-A0E2-87C64E90E47A}" srcOrd="2" destOrd="0" presId="urn:microsoft.com/office/officeart/2008/layout/LinedList"/>
    <dgm:cxn modelId="{0544B203-9E0B-41B8-9B51-6766CF8096E7}" type="presParOf" srcId="{7E7B8DEB-90BD-4FE8-A39B-3AC6B4E5F9AB}" destId="{223AB512-02AD-4384-974B-4E86A34880FF}" srcOrd="3" destOrd="0" presId="urn:microsoft.com/office/officeart/2008/layout/LinedList"/>
    <dgm:cxn modelId="{F8E20E5C-DCDE-4752-A65A-E5DC3FDECEE0}" type="presParOf" srcId="{223AB512-02AD-4384-974B-4E86A34880FF}" destId="{2E68F8B6-3BAE-4ABC-890C-1B658ECC1A8B}" srcOrd="0" destOrd="0" presId="urn:microsoft.com/office/officeart/2008/layout/LinedList"/>
    <dgm:cxn modelId="{8023286B-90E4-4143-8EFC-240C65404BB5}" type="presParOf" srcId="{223AB512-02AD-4384-974B-4E86A34880FF}" destId="{58CE790E-98F9-495E-9C4F-26E89DDEFCDC}" srcOrd="1" destOrd="0" presId="urn:microsoft.com/office/officeart/2008/layout/LinedList"/>
    <dgm:cxn modelId="{FAF40443-6838-47EB-A514-C0EE54FC2A13}" type="presParOf" srcId="{7E7B8DEB-90BD-4FE8-A39B-3AC6B4E5F9AB}" destId="{FAE1BD2B-1F45-4063-840E-336B10A57BAB}" srcOrd="4" destOrd="0" presId="urn:microsoft.com/office/officeart/2008/layout/LinedList"/>
    <dgm:cxn modelId="{C46C7A24-4B3C-4221-B5D2-4FE4E4E59211}" type="presParOf" srcId="{7E7B8DEB-90BD-4FE8-A39B-3AC6B4E5F9AB}" destId="{FDC1B4AE-D3E5-49AB-9F77-74D63CCFF2FD}" srcOrd="5" destOrd="0" presId="urn:microsoft.com/office/officeart/2008/layout/LinedList"/>
    <dgm:cxn modelId="{E32CC021-885A-4FB7-AA5C-35D6C90C9854}" type="presParOf" srcId="{FDC1B4AE-D3E5-49AB-9F77-74D63CCFF2FD}" destId="{F526EBF8-959E-45A7-82B0-D5E70385B019}" srcOrd="0" destOrd="0" presId="urn:microsoft.com/office/officeart/2008/layout/LinedList"/>
    <dgm:cxn modelId="{7798F57E-0ECE-4068-A831-12DBC7596911}" type="presParOf" srcId="{FDC1B4AE-D3E5-49AB-9F77-74D63CCFF2FD}" destId="{56035703-3951-4D1C-A8B2-9D1E2AEE9466}" srcOrd="1" destOrd="0" presId="urn:microsoft.com/office/officeart/2008/layout/LinedList"/>
    <dgm:cxn modelId="{347B0D2A-9572-4DFF-B6F3-BD63AC146983}" type="presParOf" srcId="{7E7B8DEB-90BD-4FE8-A39B-3AC6B4E5F9AB}" destId="{33752FD9-D261-4DD0-8EE2-9384D2734414}" srcOrd="6" destOrd="0" presId="urn:microsoft.com/office/officeart/2008/layout/LinedList"/>
    <dgm:cxn modelId="{E02286D2-2ACB-42D0-B19D-E946DA2A3DAB}" type="presParOf" srcId="{7E7B8DEB-90BD-4FE8-A39B-3AC6B4E5F9AB}" destId="{C588AC78-26B2-4CDE-B18C-2A3F5AF75123}" srcOrd="7" destOrd="0" presId="urn:microsoft.com/office/officeart/2008/layout/LinedList"/>
    <dgm:cxn modelId="{14EF8387-E87B-446A-A6DF-02D646F89613}" type="presParOf" srcId="{C588AC78-26B2-4CDE-B18C-2A3F5AF75123}" destId="{190C094B-5EE7-4CAC-8EC0-A01249E55EDA}" srcOrd="0" destOrd="0" presId="urn:microsoft.com/office/officeart/2008/layout/LinedList"/>
    <dgm:cxn modelId="{27FD48B7-9E64-4E5D-BC17-0ACAA109B3F5}" type="presParOf" srcId="{C588AC78-26B2-4CDE-B18C-2A3F5AF75123}" destId="{D93A26BE-446F-4D23-9454-C475B829850E}" srcOrd="1" destOrd="0" presId="urn:microsoft.com/office/officeart/2008/layout/LinedList"/>
    <dgm:cxn modelId="{B6F03679-8D55-4303-A4B8-6A2A77D5E6C8}" type="presParOf" srcId="{7E7B8DEB-90BD-4FE8-A39B-3AC6B4E5F9AB}" destId="{D3EC8407-2D6E-4683-93D3-3F30DAD36176}" srcOrd="8" destOrd="0" presId="urn:microsoft.com/office/officeart/2008/layout/LinedList"/>
    <dgm:cxn modelId="{FD64EA18-4BA1-4B85-B062-B1F678D5425B}" type="presParOf" srcId="{7E7B8DEB-90BD-4FE8-A39B-3AC6B4E5F9AB}" destId="{7A309FC3-EFEE-4044-86F2-A90178373435}" srcOrd="9" destOrd="0" presId="urn:microsoft.com/office/officeart/2008/layout/LinedList"/>
    <dgm:cxn modelId="{34402EA5-C7D5-44E0-904A-B69BA0CB33C1}" type="presParOf" srcId="{7A309FC3-EFEE-4044-86F2-A90178373435}" destId="{CB3121E9-8CEA-42CC-8E73-C5C2F007D86E}" srcOrd="0" destOrd="0" presId="urn:microsoft.com/office/officeart/2008/layout/LinedList"/>
    <dgm:cxn modelId="{708BB553-8DF6-4517-B373-3CABE559A431}" type="presParOf" srcId="{7A309FC3-EFEE-4044-86F2-A90178373435}" destId="{6342AB33-8041-4EA5-AC4E-F4198A88108D}" srcOrd="1" destOrd="0" presId="urn:microsoft.com/office/officeart/2008/layout/LinedList"/>
    <dgm:cxn modelId="{4DE0C3A6-B937-42F9-971A-3E3E563C9897}" type="presParOf" srcId="{7E7B8DEB-90BD-4FE8-A39B-3AC6B4E5F9AB}" destId="{C2671572-65FC-4B59-BC6C-EFA1661E7D2C}" srcOrd="10" destOrd="0" presId="urn:microsoft.com/office/officeart/2008/layout/LinedList"/>
    <dgm:cxn modelId="{1654A3B9-A0CB-4F7E-B82E-8F1328B812F5}" type="presParOf" srcId="{7E7B8DEB-90BD-4FE8-A39B-3AC6B4E5F9AB}" destId="{92C3C661-E76E-4E80-BDDA-66D67F80C9CF}" srcOrd="11" destOrd="0" presId="urn:microsoft.com/office/officeart/2008/layout/LinedList"/>
    <dgm:cxn modelId="{C559B907-E3DA-4896-B4D1-2830A97C45D8}" type="presParOf" srcId="{92C3C661-E76E-4E80-BDDA-66D67F80C9CF}" destId="{25574D79-2D56-4E97-9E9E-437041AE75D2}" srcOrd="0" destOrd="0" presId="urn:microsoft.com/office/officeart/2008/layout/LinedList"/>
    <dgm:cxn modelId="{25A8BA2D-EC5F-4AB8-8371-751EFCE748ED}" type="presParOf" srcId="{92C3C661-E76E-4E80-BDDA-66D67F80C9CF}" destId="{4D1B224A-F7A7-4BDD-8798-3BC880DCD5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B820D-24A2-4A01-A88F-04AD1743622E}">
      <dsp:nvSpPr>
        <dsp:cNvPr id="0" name=""/>
        <dsp:cNvSpPr/>
      </dsp:nvSpPr>
      <dsp:spPr>
        <a:xfrm>
          <a:off x="0" y="2492"/>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7088B-F033-4CF9-8FFB-A83D28B67009}">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git clone </a:t>
          </a:r>
          <a:r>
            <a:rPr lang="en-US" sz="2300" b="1" kern="1200">
              <a:hlinkClick xmlns:r="http://schemas.openxmlformats.org/officeDocument/2006/relationships" r:id="rId1"/>
            </a:rPr>
            <a:t>https://github.com/infobest-aclabs/aclabs2019.git</a:t>
          </a:r>
          <a:endParaRPr lang="en-US" sz="2300" kern="1200"/>
        </a:p>
      </dsp:txBody>
      <dsp:txXfrm>
        <a:off x="0" y="2492"/>
        <a:ext cx="6492875" cy="850069"/>
      </dsp:txXfrm>
    </dsp:sp>
    <dsp:sp modelId="{9DB15B26-5194-43F0-A0E2-87C64E90E47A}">
      <dsp:nvSpPr>
        <dsp:cNvPr id="0" name=""/>
        <dsp:cNvSpPr/>
      </dsp:nvSpPr>
      <dsp:spPr>
        <a:xfrm>
          <a:off x="0" y="852561"/>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8F8B6-3BAE-4ABC-890C-1B658ECC1A8B}">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git status</a:t>
          </a:r>
          <a:endParaRPr lang="en-US" sz="2300" kern="1200"/>
        </a:p>
      </dsp:txBody>
      <dsp:txXfrm>
        <a:off x="0" y="852561"/>
        <a:ext cx="6492875" cy="850069"/>
      </dsp:txXfrm>
    </dsp:sp>
    <dsp:sp modelId="{FAE1BD2B-1F45-4063-840E-336B10A57BAB}">
      <dsp:nvSpPr>
        <dsp:cNvPr id="0" name=""/>
        <dsp:cNvSpPr/>
      </dsp:nvSpPr>
      <dsp:spPr>
        <a:xfrm>
          <a:off x="0" y="170263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26EBF8-959E-45A7-82B0-D5E70385B019}">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git branch –b my_special_branch</a:t>
          </a:r>
          <a:endParaRPr lang="en-US" sz="2300" kern="1200"/>
        </a:p>
      </dsp:txBody>
      <dsp:txXfrm>
        <a:off x="0" y="1702630"/>
        <a:ext cx="6492875" cy="850069"/>
      </dsp:txXfrm>
    </dsp:sp>
    <dsp:sp modelId="{33752FD9-D261-4DD0-8EE2-9384D2734414}">
      <dsp:nvSpPr>
        <dsp:cNvPr id="0" name=""/>
        <dsp:cNvSpPr/>
      </dsp:nvSpPr>
      <dsp:spPr>
        <a:xfrm>
          <a:off x="0" y="255269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0C094B-5EE7-4CAC-8EC0-A01249E55EDA}">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git pull</a:t>
          </a:r>
          <a:endParaRPr lang="en-US" sz="2300" kern="1200"/>
        </a:p>
      </dsp:txBody>
      <dsp:txXfrm>
        <a:off x="0" y="2552699"/>
        <a:ext cx="6492875" cy="850069"/>
      </dsp:txXfrm>
    </dsp:sp>
    <dsp:sp modelId="{D3EC8407-2D6E-4683-93D3-3F30DAD36176}">
      <dsp:nvSpPr>
        <dsp:cNvPr id="0" name=""/>
        <dsp:cNvSpPr/>
      </dsp:nvSpPr>
      <dsp:spPr>
        <a:xfrm>
          <a:off x="0" y="340276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121E9-8CEA-42CC-8E73-C5C2F007D86E}">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git commit –m ‘What have you worked on’</a:t>
          </a:r>
          <a:endParaRPr lang="en-US" sz="2300" kern="1200"/>
        </a:p>
      </dsp:txBody>
      <dsp:txXfrm>
        <a:off x="0" y="3402769"/>
        <a:ext cx="6492875" cy="850069"/>
      </dsp:txXfrm>
    </dsp:sp>
    <dsp:sp modelId="{C2671572-65FC-4B59-BC6C-EFA1661E7D2C}">
      <dsp:nvSpPr>
        <dsp:cNvPr id="0" name=""/>
        <dsp:cNvSpPr/>
      </dsp:nvSpPr>
      <dsp:spPr>
        <a:xfrm>
          <a:off x="0" y="4252838"/>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574D79-2D56-4E97-9E9E-437041AE75D2}">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git push</a:t>
          </a:r>
          <a:endParaRPr lang="en-US" sz="2300" kern="1200"/>
        </a:p>
      </dsp:txBody>
      <dsp:txXfrm>
        <a:off x="0" y="4252838"/>
        <a:ext cx="6492875" cy="8500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3B3E5-5D37-4631-8BBF-26B387FBF12D}"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64632-F979-4BA3-B6C1-C639EE611ABF}" type="slidenum">
              <a:rPr lang="en-US" smtClean="0"/>
              <a:t>‹#›</a:t>
            </a:fld>
            <a:endParaRPr lang="en-US"/>
          </a:p>
        </p:txBody>
      </p:sp>
    </p:spTree>
    <p:extLst>
      <p:ext uri="{BB962C8B-B14F-4D97-AF65-F5344CB8AC3E}">
        <p14:creationId xmlns:p14="http://schemas.microsoft.com/office/powerpoint/2010/main" val="348185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Quick in the sense that the tests have to run fast, minutes instead of hours. Sure in the sense that when they run they produce a binary output, pass or fail, and when they pass it means you can ship, and repeatable in the sense that the test can be run by anybody at any time, in any kind of environment, and in fact we want these tests run many, many times a day. Do you think it's too much to ask that programmers supply this level of proof? Do you think it's unreasonable that programmers should be held to that high a standard? </a:t>
            </a:r>
          </a:p>
          <a:p>
            <a:r>
              <a:rPr lang="en-US" sz="1200" b="0" i="0" kern="1200">
                <a:solidFill>
                  <a:schemeClr val="tx1"/>
                </a:solidFill>
                <a:effectLst/>
                <a:latin typeface="+mn-lt"/>
                <a:ea typeface="+mn-ea"/>
                <a:cs typeface="+mn-cs"/>
              </a:rPr>
              <a:t>What you owe when you make that promise is a suite of tests, a suite of tests that runs in seconds or minutes, a suite of tests that covers every required behavior, and a suite of tests that produces the same binary pass/fail result every time it is run.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CDECF5-EA96-4DEB-B458-ED3A632976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07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3</a:t>
            </a:fld>
            <a:endParaRPr lang="en-US"/>
          </a:p>
        </p:txBody>
      </p:sp>
    </p:spTree>
    <p:extLst>
      <p:ext uri="{BB962C8B-B14F-4D97-AF65-F5344CB8AC3E}">
        <p14:creationId xmlns:p14="http://schemas.microsoft.com/office/powerpoint/2010/main" val="375872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4</a:t>
            </a:fld>
            <a:endParaRPr lang="en-US"/>
          </a:p>
        </p:txBody>
      </p:sp>
    </p:spTree>
    <p:extLst>
      <p:ext uri="{BB962C8B-B14F-4D97-AF65-F5344CB8AC3E}">
        <p14:creationId xmlns:p14="http://schemas.microsoft.com/office/powerpoint/2010/main" val="3923724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5</a:t>
            </a:fld>
            <a:endParaRPr lang="en-US"/>
          </a:p>
        </p:txBody>
      </p:sp>
    </p:spTree>
    <p:extLst>
      <p:ext uri="{BB962C8B-B14F-4D97-AF65-F5344CB8AC3E}">
        <p14:creationId xmlns:p14="http://schemas.microsoft.com/office/powerpoint/2010/main" val="344968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6</a:t>
            </a:fld>
            <a:endParaRPr lang="en-US"/>
          </a:p>
        </p:txBody>
      </p:sp>
    </p:spTree>
    <p:extLst>
      <p:ext uri="{BB962C8B-B14F-4D97-AF65-F5344CB8AC3E}">
        <p14:creationId xmlns:p14="http://schemas.microsoft.com/office/powerpoint/2010/main" val="53660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9</a:t>
            </a:fld>
            <a:endParaRPr lang="en-US"/>
          </a:p>
        </p:txBody>
      </p:sp>
    </p:spTree>
    <p:extLst>
      <p:ext uri="{BB962C8B-B14F-4D97-AF65-F5344CB8AC3E}">
        <p14:creationId xmlns:p14="http://schemas.microsoft.com/office/powerpoint/2010/main" val="3178852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12</a:t>
            </a:fld>
            <a:endParaRPr lang="en-US"/>
          </a:p>
        </p:txBody>
      </p:sp>
    </p:spTree>
    <p:extLst>
      <p:ext uri="{BB962C8B-B14F-4D97-AF65-F5344CB8AC3E}">
        <p14:creationId xmlns:p14="http://schemas.microsoft.com/office/powerpoint/2010/main" val="2978900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13</a:t>
            </a:fld>
            <a:endParaRPr lang="en-US"/>
          </a:p>
        </p:txBody>
      </p:sp>
    </p:spTree>
    <p:extLst>
      <p:ext uri="{BB962C8B-B14F-4D97-AF65-F5344CB8AC3E}">
        <p14:creationId xmlns:p14="http://schemas.microsoft.com/office/powerpoint/2010/main" val="328161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4632-F979-4BA3-B6C1-C639EE611ABF}" type="slidenum">
              <a:rPr lang="en-US" smtClean="0"/>
              <a:t>14</a:t>
            </a:fld>
            <a:endParaRPr lang="en-US"/>
          </a:p>
        </p:txBody>
      </p:sp>
    </p:spTree>
    <p:extLst>
      <p:ext uri="{BB962C8B-B14F-4D97-AF65-F5344CB8AC3E}">
        <p14:creationId xmlns:p14="http://schemas.microsoft.com/office/powerpoint/2010/main" val="308908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28BBC8-3899-4EEF-9125-369D60D51939}"/>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29FAA232-837E-4D06-9AB0-88B1E5DDE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5DCFBEA2-E9EF-4062-B895-09CD2D9996AC}"/>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5" name="Substituent subsol 4">
            <a:extLst>
              <a:ext uri="{FF2B5EF4-FFF2-40B4-BE49-F238E27FC236}">
                <a16:creationId xmlns:a16="http://schemas.microsoft.com/office/drawing/2014/main" id="{BDC5E4D5-FA1C-4929-AA62-1D9B34A46993}"/>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5300354-DBB1-4F67-8471-BA7673323B2D}"/>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94778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234BE24-A163-47D3-8589-1828569A5740}"/>
              </a:ext>
            </a:extLst>
          </p:cNvPr>
          <p:cNvSpPr>
            <a:spLocks noGrp="1"/>
          </p:cNvSpPr>
          <p:nvPr>
            <p:ph type="title"/>
          </p:nvPr>
        </p:nvSpPr>
        <p:spPr/>
        <p:txBody>
          <a:bodyPr/>
          <a:lstStyle/>
          <a:p>
            <a:r>
              <a:rPr lang="ro-RO"/>
              <a:t>Faceți clic pentru a edita stilul de titlu coordonator</a:t>
            </a:r>
            <a:endParaRPr lang="en-US"/>
          </a:p>
        </p:txBody>
      </p:sp>
      <p:sp>
        <p:nvSpPr>
          <p:cNvPr id="3" name="Substituent text vertical 2">
            <a:extLst>
              <a:ext uri="{FF2B5EF4-FFF2-40B4-BE49-F238E27FC236}">
                <a16:creationId xmlns:a16="http://schemas.microsoft.com/office/drawing/2014/main" id="{035C0266-350B-44EB-9C7A-18C3FA372C69}"/>
              </a:ext>
            </a:extLst>
          </p:cNvPr>
          <p:cNvSpPr>
            <a:spLocks noGrp="1"/>
          </p:cNvSpPr>
          <p:nvPr>
            <p:ph type="body" orient="vert" idx="1"/>
          </p:nvPr>
        </p:nvSpPr>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64A1157A-9DC8-4EDE-B7C2-04930CD8DE6B}"/>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5" name="Substituent subsol 4">
            <a:extLst>
              <a:ext uri="{FF2B5EF4-FFF2-40B4-BE49-F238E27FC236}">
                <a16:creationId xmlns:a16="http://schemas.microsoft.com/office/drawing/2014/main" id="{C0A72F6D-3D0D-4FB1-94C4-2986EFFDC7F9}"/>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147D2E93-4713-4C88-B256-42A05A74A2D9}"/>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97683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52F8075B-71AB-46CC-AD16-04E7A9EAD452}"/>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endParaRPr lang="en-US"/>
          </a:p>
        </p:txBody>
      </p:sp>
      <p:sp>
        <p:nvSpPr>
          <p:cNvPr id="3" name="Substituent text vertical 2">
            <a:extLst>
              <a:ext uri="{FF2B5EF4-FFF2-40B4-BE49-F238E27FC236}">
                <a16:creationId xmlns:a16="http://schemas.microsoft.com/office/drawing/2014/main" id="{029C3133-9CD6-4051-9CD0-431874A20929}"/>
              </a:ext>
            </a:extLst>
          </p:cNvPr>
          <p:cNvSpPr>
            <a:spLocks noGrp="1"/>
          </p:cNvSpPr>
          <p:nvPr>
            <p:ph type="body" orient="vert" idx="1"/>
          </p:nvPr>
        </p:nvSpPr>
        <p:spPr>
          <a:xfrm>
            <a:off x="838200" y="365125"/>
            <a:ext cx="7734300" cy="5811838"/>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C22F6168-3E8F-4535-9572-0862801FA6EB}"/>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5" name="Substituent subsol 4">
            <a:extLst>
              <a:ext uri="{FF2B5EF4-FFF2-40B4-BE49-F238E27FC236}">
                <a16:creationId xmlns:a16="http://schemas.microsoft.com/office/drawing/2014/main" id="{BD2825F9-04D7-44C5-B253-32C9E35768E6}"/>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EC20356A-B22A-431C-95A9-D41266BA895A}"/>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748542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DCA8E6-6B60-4677-9877-74DDEA02CF3D}"/>
              </a:ext>
            </a:extLst>
          </p:cNvPr>
          <p:cNvSpPr>
            <a:spLocks noGrp="1"/>
          </p:cNvSpPr>
          <p:nvPr>
            <p:ph type="ctrTitle" hasCustomPrompt="1"/>
          </p:nvPr>
        </p:nvSpPr>
        <p:spPr>
          <a:xfrm>
            <a:off x="1257992" y="0"/>
            <a:ext cx="9144000" cy="939193"/>
          </a:xfrm>
        </p:spPr>
        <p:txBody>
          <a:bodyPr anchor="b"/>
          <a:lstStyle>
            <a:lvl1pPr algn="ctr">
              <a:defRPr sz="6000"/>
            </a:lvl1pPr>
          </a:lstStyle>
          <a:p>
            <a:r>
              <a:rPr lang="en-US" dirty="0"/>
              <a:t>T</a:t>
            </a:r>
            <a:r>
              <a:rPr lang="ro-RO" dirty="0" err="1"/>
              <a:t>itl</a:t>
            </a:r>
            <a:r>
              <a:rPr lang="en-US" dirty="0"/>
              <a:t>e</a:t>
            </a:r>
          </a:p>
        </p:txBody>
      </p:sp>
    </p:spTree>
    <p:extLst>
      <p:ext uri="{BB962C8B-B14F-4D97-AF65-F5344CB8AC3E}">
        <p14:creationId xmlns:p14="http://schemas.microsoft.com/office/powerpoint/2010/main" val="2611287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28BBC8-3899-4EEF-9125-369D60D51939}"/>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29FAA232-837E-4D06-9AB0-88B1E5DDE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5DCFBEA2-E9EF-4062-B895-09CD2D9996AC}"/>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5" name="Substituent subsol 4">
            <a:extLst>
              <a:ext uri="{FF2B5EF4-FFF2-40B4-BE49-F238E27FC236}">
                <a16:creationId xmlns:a16="http://schemas.microsoft.com/office/drawing/2014/main" id="{BDC5E4D5-FA1C-4929-AA62-1D9B34A46993}"/>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5300354-DBB1-4F67-8471-BA7673323B2D}"/>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257419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2B95CF2-4F46-4BBD-9490-6AEF99BADACB}"/>
              </a:ext>
            </a:extLst>
          </p:cNvPr>
          <p:cNvSpPr>
            <a:spLocks noGrp="1"/>
          </p:cNvSpPr>
          <p:nvPr>
            <p:ph type="title"/>
          </p:nvPr>
        </p:nvSpPr>
        <p:spPr/>
        <p:txBody>
          <a:body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90369459-4AA5-4974-AEA0-D054D3CE173A}"/>
              </a:ext>
            </a:extLst>
          </p:cNvPr>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AB66B7FE-6760-42BA-AE13-6C42BC5BCEC6}"/>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5" name="Substituent subsol 4">
            <a:extLst>
              <a:ext uri="{FF2B5EF4-FFF2-40B4-BE49-F238E27FC236}">
                <a16:creationId xmlns:a16="http://schemas.microsoft.com/office/drawing/2014/main" id="{0DB87CDD-8C55-48CB-8BD6-604439F1F59F}"/>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4868E42-5503-4CDA-837E-04F565E9CD25}"/>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77847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02C961-87DB-45A5-A023-4B3622836991}"/>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19652792-828F-4FFE-9AAF-E7E055615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Editați stilurile de text coordonator</a:t>
            </a:r>
          </a:p>
        </p:txBody>
      </p:sp>
      <p:sp>
        <p:nvSpPr>
          <p:cNvPr id="4" name="Substituent dată 3">
            <a:extLst>
              <a:ext uri="{FF2B5EF4-FFF2-40B4-BE49-F238E27FC236}">
                <a16:creationId xmlns:a16="http://schemas.microsoft.com/office/drawing/2014/main" id="{FDA7CDC4-717F-4562-B65B-3B981DABE3C5}"/>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5" name="Substituent subsol 4">
            <a:extLst>
              <a:ext uri="{FF2B5EF4-FFF2-40B4-BE49-F238E27FC236}">
                <a16:creationId xmlns:a16="http://schemas.microsoft.com/office/drawing/2014/main" id="{F84BCF6D-02AC-4B50-87F8-72FBA19D484B}"/>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3921FB22-736F-4099-9E43-DABD239ACBA5}"/>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140662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4747C2B-6823-4367-B2DA-EF5D941C1982}"/>
              </a:ext>
            </a:extLst>
          </p:cNvPr>
          <p:cNvSpPr>
            <a:spLocks noGrp="1"/>
          </p:cNvSpPr>
          <p:nvPr>
            <p:ph type="title"/>
          </p:nvPr>
        </p:nvSpPr>
        <p:spPr/>
        <p:txBody>
          <a:body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7C5999DF-8237-41F1-8EC5-4C8183B1778E}"/>
              </a:ext>
            </a:extLst>
          </p:cNvPr>
          <p:cNvSpPr>
            <a:spLocks noGrp="1"/>
          </p:cNvSpPr>
          <p:nvPr>
            <p:ph sz="half" idx="1"/>
          </p:nvPr>
        </p:nvSpPr>
        <p:spPr>
          <a:xfrm>
            <a:off x="838200" y="1825625"/>
            <a:ext cx="5181600" cy="435133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conținut 3">
            <a:extLst>
              <a:ext uri="{FF2B5EF4-FFF2-40B4-BE49-F238E27FC236}">
                <a16:creationId xmlns:a16="http://schemas.microsoft.com/office/drawing/2014/main" id="{E650DD8B-A365-4CED-B01F-16F2FC0B23C1}"/>
              </a:ext>
            </a:extLst>
          </p:cNvPr>
          <p:cNvSpPr>
            <a:spLocks noGrp="1"/>
          </p:cNvSpPr>
          <p:nvPr>
            <p:ph sz="half" idx="2"/>
          </p:nvPr>
        </p:nvSpPr>
        <p:spPr>
          <a:xfrm>
            <a:off x="6172200" y="1825625"/>
            <a:ext cx="5181600" cy="435133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dată 4">
            <a:extLst>
              <a:ext uri="{FF2B5EF4-FFF2-40B4-BE49-F238E27FC236}">
                <a16:creationId xmlns:a16="http://schemas.microsoft.com/office/drawing/2014/main" id="{9DFBDA4C-DAA8-4AC7-9108-79B6333795DE}"/>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6" name="Substituent subsol 5">
            <a:extLst>
              <a:ext uri="{FF2B5EF4-FFF2-40B4-BE49-F238E27FC236}">
                <a16:creationId xmlns:a16="http://schemas.microsoft.com/office/drawing/2014/main" id="{2AB3216E-4259-40A1-A933-FB5BCBB25401}"/>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A3E3CB6E-0085-4BC1-99A6-F9200139089B}"/>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21805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4E24FEC-071D-4B95-BA15-27CDA4C544B3}"/>
              </a:ext>
            </a:extLst>
          </p:cNvPr>
          <p:cNvSpPr>
            <a:spLocks noGrp="1"/>
          </p:cNvSpPr>
          <p:nvPr>
            <p:ph type="title"/>
          </p:nvPr>
        </p:nvSpPr>
        <p:spPr>
          <a:xfrm>
            <a:off x="839788" y="365125"/>
            <a:ext cx="10515600" cy="1325563"/>
          </a:xfrm>
        </p:spPr>
        <p:txBody>
          <a:body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EAB576DA-7088-4C2A-A894-38D2E3515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Substituent conținut 3">
            <a:extLst>
              <a:ext uri="{FF2B5EF4-FFF2-40B4-BE49-F238E27FC236}">
                <a16:creationId xmlns:a16="http://schemas.microsoft.com/office/drawing/2014/main" id="{40021462-AA09-4751-B7BC-3BB55AB36E3C}"/>
              </a:ext>
            </a:extLst>
          </p:cNvPr>
          <p:cNvSpPr>
            <a:spLocks noGrp="1"/>
          </p:cNvSpPr>
          <p:nvPr>
            <p:ph sz="half" idx="2"/>
          </p:nvPr>
        </p:nvSpPr>
        <p:spPr>
          <a:xfrm>
            <a:off x="839788" y="2505075"/>
            <a:ext cx="5157787" cy="368458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text 4">
            <a:extLst>
              <a:ext uri="{FF2B5EF4-FFF2-40B4-BE49-F238E27FC236}">
                <a16:creationId xmlns:a16="http://schemas.microsoft.com/office/drawing/2014/main" id="{5110743D-A67A-41F8-968F-AFC10DB2D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Substituent conținut 5">
            <a:extLst>
              <a:ext uri="{FF2B5EF4-FFF2-40B4-BE49-F238E27FC236}">
                <a16:creationId xmlns:a16="http://schemas.microsoft.com/office/drawing/2014/main" id="{11D3EB48-ED66-4925-BA6E-2AC2EBEF6F8F}"/>
              </a:ext>
            </a:extLst>
          </p:cNvPr>
          <p:cNvSpPr>
            <a:spLocks noGrp="1"/>
          </p:cNvSpPr>
          <p:nvPr>
            <p:ph sz="quarter" idx="4"/>
          </p:nvPr>
        </p:nvSpPr>
        <p:spPr>
          <a:xfrm>
            <a:off x="6172200" y="2505075"/>
            <a:ext cx="5183188" cy="368458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7" name="Substituent dată 6">
            <a:extLst>
              <a:ext uri="{FF2B5EF4-FFF2-40B4-BE49-F238E27FC236}">
                <a16:creationId xmlns:a16="http://schemas.microsoft.com/office/drawing/2014/main" id="{2D937721-85DA-45F9-8F62-9EC92408D245}"/>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8" name="Substituent subsol 7">
            <a:extLst>
              <a:ext uri="{FF2B5EF4-FFF2-40B4-BE49-F238E27FC236}">
                <a16:creationId xmlns:a16="http://schemas.microsoft.com/office/drawing/2014/main" id="{5857EDAF-4046-47CD-9B12-168E3B046436}"/>
              </a:ext>
            </a:extLst>
          </p:cNvPr>
          <p:cNvSpPr>
            <a:spLocks noGrp="1"/>
          </p:cNvSpPr>
          <p:nvPr>
            <p:ph type="ftr" sz="quarter" idx="11"/>
          </p:nvPr>
        </p:nvSpPr>
        <p:spPr/>
        <p:txBody>
          <a:bodyPr/>
          <a:lstStyle/>
          <a:p>
            <a:endParaRPr lang="en-US"/>
          </a:p>
        </p:txBody>
      </p:sp>
      <p:sp>
        <p:nvSpPr>
          <p:cNvPr id="9" name="Substituent număr diapozitiv 8">
            <a:extLst>
              <a:ext uri="{FF2B5EF4-FFF2-40B4-BE49-F238E27FC236}">
                <a16:creationId xmlns:a16="http://schemas.microsoft.com/office/drawing/2014/main" id="{1D5D2187-EE59-495E-9C7E-7E3EF7F0FCAA}"/>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179537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C0055EA-9110-44A0-BC62-83E19C24C721}"/>
              </a:ext>
            </a:extLst>
          </p:cNvPr>
          <p:cNvSpPr>
            <a:spLocks noGrp="1"/>
          </p:cNvSpPr>
          <p:nvPr>
            <p:ph type="title"/>
          </p:nvPr>
        </p:nvSpPr>
        <p:spPr/>
        <p:txBody>
          <a:bodyPr/>
          <a:lstStyle/>
          <a:p>
            <a:r>
              <a:rPr lang="ro-RO"/>
              <a:t>Faceți clic pentru a edita stilul de titlu coordonator</a:t>
            </a:r>
            <a:endParaRPr lang="en-US"/>
          </a:p>
        </p:txBody>
      </p:sp>
      <p:sp>
        <p:nvSpPr>
          <p:cNvPr id="3" name="Substituent dată 2">
            <a:extLst>
              <a:ext uri="{FF2B5EF4-FFF2-40B4-BE49-F238E27FC236}">
                <a16:creationId xmlns:a16="http://schemas.microsoft.com/office/drawing/2014/main" id="{6DC4ABF3-9170-4266-A3E5-89C1F24BC97C}"/>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4" name="Substituent subsol 3">
            <a:extLst>
              <a:ext uri="{FF2B5EF4-FFF2-40B4-BE49-F238E27FC236}">
                <a16:creationId xmlns:a16="http://schemas.microsoft.com/office/drawing/2014/main" id="{F24C4F69-0530-418A-9598-C3165383E106}"/>
              </a:ext>
            </a:extLst>
          </p:cNvPr>
          <p:cNvSpPr>
            <a:spLocks noGrp="1"/>
          </p:cNvSpPr>
          <p:nvPr>
            <p:ph type="ftr" sz="quarter" idx="11"/>
          </p:nvPr>
        </p:nvSpPr>
        <p:spPr/>
        <p:txBody>
          <a:bodyPr/>
          <a:lstStyle/>
          <a:p>
            <a:endParaRPr lang="en-US"/>
          </a:p>
        </p:txBody>
      </p:sp>
      <p:sp>
        <p:nvSpPr>
          <p:cNvPr id="5" name="Substituent număr diapozitiv 4">
            <a:extLst>
              <a:ext uri="{FF2B5EF4-FFF2-40B4-BE49-F238E27FC236}">
                <a16:creationId xmlns:a16="http://schemas.microsoft.com/office/drawing/2014/main" id="{E09B73EF-B329-471D-8011-DA2BC4B648DB}"/>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82486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8DA91653-9E70-464D-A209-08CE14140662}"/>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3" name="Substituent subsol 2">
            <a:extLst>
              <a:ext uri="{FF2B5EF4-FFF2-40B4-BE49-F238E27FC236}">
                <a16:creationId xmlns:a16="http://schemas.microsoft.com/office/drawing/2014/main" id="{91FABB4B-E12B-4179-B20C-2EECA22645E0}"/>
              </a:ext>
            </a:extLst>
          </p:cNvPr>
          <p:cNvSpPr>
            <a:spLocks noGrp="1"/>
          </p:cNvSpPr>
          <p:nvPr>
            <p:ph type="ftr" sz="quarter" idx="11"/>
          </p:nvPr>
        </p:nvSpPr>
        <p:spPr/>
        <p:txBody>
          <a:bodyPr/>
          <a:lstStyle/>
          <a:p>
            <a:endParaRPr lang="en-US"/>
          </a:p>
        </p:txBody>
      </p:sp>
      <p:sp>
        <p:nvSpPr>
          <p:cNvPr id="4" name="Substituent număr diapozitiv 3">
            <a:extLst>
              <a:ext uri="{FF2B5EF4-FFF2-40B4-BE49-F238E27FC236}">
                <a16:creationId xmlns:a16="http://schemas.microsoft.com/office/drawing/2014/main" id="{1E222FA5-A2FD-4F2A-BAD5-BC2BC4B2D610}"/>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242309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078F964-CF5A-4E8E-9AEB-56E9882F8E9E}"/>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3B06776A-814E-4114-9757-CF7EBA624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text 3">
            <a:extLst>
              <a:ext uri="{FF2B5EF4-FFF2-40B4-BE49-F238E27FC236}">
                <a16:creationId xmlns:a16="http://schemas.microsoft.com/office/drawing/2014/main" id="{0ED01B01-219F-49D4-8559-971C213B1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Substituent dată 4">
            <a:extLst>
              <a:ext uri="{FF2B5EF4-FFF2-40B4-BE49-F238E27FC236}">
                <a16:creationId xmlns:a16="http://schemas.microsoft.com/office/drawing/2014/main" id="{8C70B208-D4C9-45AA-B7A1-CD421986A6DC}"/>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6" name="Substituent subsol 5">
            <a:extLst>
              <a:ext uri="{FF2B5EF4-FFF2-40B4-BE49-F238E27FC236}">
                <a16:creationId xmlns:a16="http://schemas.microsoft.com/office/drawing/2014/main" id="{E8BB4B2F-1805-48DB-AB93-F91D4A698A91}"/>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C4B4229A-210D-4AC8-9E72-F68E4DF0FD0C}"/>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82974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B0512FB-663E-4459-A88E-134DFFC5F0D0}"/>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a:p>
        </p:txBody>
      </p:sp>
      <p:sp>
        <p:nvSpPr>
          <p:cNvPr id="3" name="Substituent imagine 2">
            <a:extLst>
              <a:ext uri="{FF2B5EF4-FFF2-40B4-BE49-F238E27FC236}">
                <a16:creationId xmlns:a16="http://schemas.microsoft.com/office/drawing/2014/main" id="{E3922D1F-1029-4679-8065-36D002A86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ubstituent text 3">
            <a:extLst>
              <a:ext uri="{FF2B5EF4-FFF2-40B4-BE49-F238E27FC236}">
                <a16:creationId xmlns:a16="http://schemas.microsoft.com/office/drawing/2014/main" id="{A55AAF82-5956-439C-97C5-079DF511B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Substituent dată 4">
            <a:extLst>
              <a:ext uri="{FF2B5EF4-FFF2-40B4-BE49-F238E27FC236}">
                <a16:creationId xmlns:a16="http://schemas.microsoft.com/office/drawing/2014/main" id="{436ACB6B-20B5-49BF-90F2-774472735FB3}"/>
              </a:ext>
            </a:extLst>
          </p:cNvPr>
          <p:cNvSpPr>
            <a:spLocks noGrp="1"/>
          </p:cNvSpPr>
          <p:nvPr>
            <p:ph type="dt" sz="half" idx="10"/>
          </p:nvPr>
        </p:nvSpPr>
        <p:spPr/>
        <p:txBody>
          <a:bodyPr/>
          <a:lstStyle/>
          <a:p>
            <a:fld id="{FE9EC3DA-998E-4C89-AEA5-3E45F1DFEC77}" type="datetimeFigureOut">
              <a:rPr lang="en-US" smtClean="0"/>
              <a:t>4/9/2019</a:t>
            </a:fld>
            <a:endParaRPr lang="en-US"/>
          </a:p>
        </p:txBody>
      </p:sp>
      <p:sp>
        <p:nvSpPr>
          <p:cNvPr id="6" name="Substituent subsol 5">
            <a:extLst>
              <a:ext uri="{FF2B5EF4-FFF2-40B4-BE49-F238E27FC236}">
                <a16:creationId xmlns:a16="http://schemas.microsoft.com/office/drawing/2014/main" id="{B5DABAD1-F750-46D7-A0C4-5F9CF6AE6077}"/>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FE5503CC-7688-4675-82F5-943E437B34C5}"/>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337055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E5E676D3-FDC4-495F-A455-C455C73E0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A9C56C39-9A2A-410F-A624-C76FE514B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5B1047B9-E096-4F52-A6B7-17A7695CF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EC3DA-998E-4C89-AEA5-3E45F1DFEC77}" type="datetimeFigureOut">
              <a:rPr lang="en-US" smtClean="0"/>
              <a:t>4/9/2019</a:t>
            </a:fld>
            <a:endParaRPr lang="en-US"/>
          </a:p>
        </p:txBody>
      </p:sp>
      <p:sp>
        <p:nvSpPr>
          <p:cNvPr id="5" name="Substituent subsol 4">
            <a:extLst>
              <a:ext uri="{FF2B5EF4-FFF2-40B4-BE49-F238E27FC236}">
                <a16:creationId xmlns:a16="http://schemas.microsoft.com/office/drawing/2014/main" id="{3E471574-B046-4284-8C43-54E35CD9D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ubstituent număr diapozitiv 5">
            <a:extLst>
              <a:ext uri="{FF2B5EF4-FFF2-40B4-BE49-F238E27FC236}">
                <a16:creationId xmlns:a16="http://schemas.microsoft.com/office/drawing/2014/main" id="{77E5CCAA-44D6-4C81-B1A4-3099F4248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A738C-A11E-49BF-8289-D46EC41D6F2E}" type="slidenum">
              <a:rPr lang="en-US" smtClean="0"/>
              <a:t>‹#›</a:t>
            </a:fld>
            <a:endParaRPr lang="en-US"/>
          </a:p>
        </p:txBody>
      </p:sp>
    </p:spTree>
    <p:extLst>
      <p:ext uri="{BB962C8B-B14F-4D97-AF65-F5344CB8AC3E}">
        <p14:creationId xmlns:p14="http://schemas.microsoft.com/office/powerpoint/2010/main" val="889587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C40F8F4B-C325-412F-9C5E-FB94778D07DF}"/>
              </a:ext>
            </a:extLst>
          </p:cNvPr>
          <p:cNvSpPr>
            <a:spLocks noGrp="1"/>
          </p:cNvSpPr>
          <p:nvPr>
            <p:ph type="title"/>
          </p:nvPr>
        </p:nvSpPr>
        <p:spPr>
          <a:xfrm>
            <a:off x="838200" y="116378"/>
            <a:ext cx="10515600" cy="831274"/>
          </a:xfrm>
          <a:prstGeom prst="rect">
            <a:avLst/>
          </a:prstGeom>
        </p:spPr>
        <p:txBody>
          <a:bodyPr vert="horz" lIns="91440" tIns="45720" rIns="91440" bIns="45720" rtlCol="0" anchor="ctr">
            <a:normAutofit/>
          </a:bodyPr>
          <a:lstStyle/>
          <a:p>
            <a:r>
              <a:rPr lang="en-US" dirty="0"/>
              <a:t>Title</a:t>
            </a:r>
          </a:p>
        </p:txBody>
      </p:sp>
    </p:spTree>
    <p:extLst>
      <p:ext uri="{BB962C8B-B14F-4D97-AF65-F5344CB8AC3E}">
        <p14:creationId xmlns:p14="http://schemas.microsoft.com/office/powerpoint/2010/main" val="307535283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ine 6">
            <a:extLst>
              <a:ext uri="{FF2B5EF4-FFF2-40B4-BE49-F238E27FC236}">
                <a16:creationId xmlns:a16="http://schemas.microsoft.com/office/drawing/2014/main" id="{057F7A82-E4FD-45CF-9011-C12D10F2932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extBox 1">
            <a:extLst>
              <a:ext uri="{FF2B5EF4-FFF2-40B4-BE49-F238E27FC236}">
                <a16:creationId xmlns:a16="http://schemas.microsoft.com/office/drawing/2014/main" id="{47DADA0D-89FF-4ECE-A95B-9518A00AE9AA}"/>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dirty="0">
                <a:latin typeface="+mj-lt"/>
                <a:ea typeface="+mj-ea"/>
                <a:cs typeface="+mj-cs"/>
              </a:rPr>
              <a:t>TDD</a:t>
            </a:r>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7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B54D00D-444F-4EF8-A63C-1150478BA0F6}"/>
              </a:ext>
            </a:extLst>
          </p:cNvPr>
          <p:cNvSpPr>
            <a:spLocks noGrp="1"/>
          </p:cNvSpPr>
          <p:nvPr>
            <p:ph type="ctrTitle"/>
          </p:nvPr>
        </p:nvSpPr>
        <p:spPr>
          <a:xfrm>
            <a:off x="804483" y="1191796"/>
            <a:ext cx="10423497" cy="2976344"/>
          </a:xfrm>
        </p:spPr>
        <p:txBody>
          <a:bodyPr anchor="ctr">
            <a:normAutofit/>
          </a:bodyPr>
          <a:lstStyle/>
          <a:p>
            <a:r>
              <a:rPr lang="en-US" sz="6600" b="1" dirty="0">
                <a:solidFill>
                  <a:srgbClr val="FFFFFF"/>
                </a:solidFill>
              </a:rPr>
              <a:t>As the tests get more specific, the code gets more generic.</a:t>
            </a:r>
            <a:endParaRPr lang="en-US" sz="6600" dirty="0">
              <a:solidFill>
                <a:srgbClr val="FFFFFF"/>
              </a:solidFill>
            </a:endParaRPr>
          </a:p>
        </p:txBody>
      </p:sp>
      <p:sp>
        <p:nvSpPr>
          <p:cNvPr id="3" name="Subtitle 2">
            <a:extLst>
              <a:ext uri="{FF2B5EF4-FFF2-40B4-BE49-F238E27FC236}">
                <a16:creationId xmlns:a16="http://schemas.microsoft.com/office/drawing/2014/main" id="{2F8DB081-D688-4F93-A61B-66347740106E}"/>
              </a:ext>
            </a:extLst>
          </p:cNvPr>
          <p:cNvSpPr>
            <a:spLocks noGrp="1"/>
          </p:cNvSpPr>
          <p:nvPr>
            <p:ph type="subTitle" idx="1"/>
          </p:nvPr>
        </p:nvSpPr>
        <p:spPr>
          <a:xfrm>
            <a:off x="804788" y="5318990"/>
            <a:ext cx="9416898" cy="723670"/>
          </a:xfrm>
        </p:spPr>
        <p:txBody>
          <a:bodyPr anchor="t">
            <a:normAutofit/>
          </a:bodyPr>
          <a:lstStyle/>
          <a:p>
            <a:pPr algn="l"/>
            <a:endParaRPr lang="en-US" sz="1800">
              <a:solidFill>
                <a:srgbClr val="000000"/>
              </a:solidFill>
            </a:endParaRPr>
          </a:p>
        </p:txBody>
      </p:sp>
      <p:pic>
        <p:nvPicPr>
          <p:cNvPr id="5" name="Picture 4" descr="A close up of a logo&#10;&#10;Description automatically generated">
            <a:extLst>
              <a:ext uri="{FF2B5EF4-FFF2-40B4-BE49-F238E27FC236}">
                <a16:creationId xmlns:a16="http://schemas.microsoft.com/office/drawing/2014/main" id="{403BC86F-8B47-415B-BF24-6B6DC8A28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69620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F4F74-2D96-48E2-805E-F98112CA29F5}"/>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4100" b="1" kern="1200">
                <a:solidFill>
                  <a:schemeClr val="accent1"/>
                </a:solidFill>
                <a:latin typeface="+mj-lt"/>
                <a:ea typeface="+mj-ea"/>
                <a:cs typeface="+mj-cs"/>
              </a:rPr>
              <a:t>Transformation Priority Premise</a:t>
            </a:r>
            <a:endParaRPr lang="en-US" sz="4100" kern="1200">
              <a:solidFill>
                <a:schemeClr val="accent1"/>
              </a:solidFill>
              <a:latin typeface="+mj-lt"/>
              <a:ea typeface="+mj-ea"/>
              <a:cs typeface="+mj-cs"/>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C470782-8B7C-4262-82A0-5B96561DBDD7}"/>
              </a:ext>
            </a:extLst>
          </p:cNvPr>
          <p:cNvSpPr>
            <a:spLocks noGrp="1"/>
          </p:cNvSpPr>
          <p:nvPr>
            <p:ph type="subTitle" idx="1"/>
          </p:nvPr>
        </p:nvSpPr>
        <p:spPr>
          <a:xfrm>
            <a:off x="4976031" y="510363"/>
            <a:ext cx="6377769" cy="6027597"/>
          </a:xfrm>
        </p:spPr>
        <p:txBody>
          <a:bodyPr vert="horz" lIns="91440" tIns="45720" rIns="91440" bIns="45720" rtlCol="0" anchor="ctr">
            <a:noAutofit/>
          </a:bodyPr>
          <a:lstStyle/>
          <a:p>
            <a:pPr marL="457200" indent="-457200" algn="l">
              <a:buFont typeface="+mj-lt"/>
              <a:buAutoNum type="arabicPeriod"/>
            </a:pPr>
            <a:r>
              <a:rPr lang="en-US" b="1" dirty="0"/>
              <a:t>({}–&gt;nil)</a:t>
            </a:r>
            <a:r>
              <a:rPr lang="en-US" dirty="0"/>
              <a:t> no code at all-&gt;code that employs nil</a:t>
            </a:r>
          </a:p>
          <a:p>
            <a:pPr marL="457200" indent="-457200" algn="l">
              <a:buFont typeface="+mj-lt"/>
              <a:buAutoNum type="arabicPeriod"/>
            </a:pPr>
            <a:r>
              <a:rPr lang="en-US" b="1" dirty="0"/>
              <a:t>(nil-&gt;constant)</a:t>
            </a:r>
            <a:endParaRPr lang="en-US" dirty="0"/>
          </a:p>
          <a:p>
            <a:pPr marL="457200" indent="-457200" algn="l">
              <a:buFont typeface="+mj-lt"/>
              <a:buAutoNum type="arabicPeriod"/>
            </a:pPr>
            <a:r>
              <a:rPr lang="en-US" b="1" dirty="0"/>
              <a:t>(constant-&gt;constant+)</a:t>
            </a:r>
            <a:r>
              <a:rPr lang="en-US" dirty="0"/>
              <a:t> a simple constant to a more complex constant</a:t>
            </a:r>
          </a:p>
          <a:p>
            <a:pPr marL="457200" indent="-457200" algn="l">
              <a:buFont typeface="+mj-lt"/>
              <a:buAutoNum type="arabicPeriod"/>
            </a:pPr>
            <a:r>
              <a:rPr lang="en-US" b="1" dirty="0"/>
              <a:t>(constant-&gt;scalar)</a:t>
            </a:r>
            <a:r>
              <a:rPr lang="en-US" dirty="0"/>
              <a:t> replacing a constant with a variable or an argument</a:t>
            </a:r>
          </a:p>
          <a:p>
            <a:pPr marL="457200" indent="-457200" algn="l">
              <a:buFont typeface="+mj-lt"/>
              <a:buAutoNum type="arabicPeriod"/>
            </a:pPr>
            <a:r>
              <a:rPr lang="en-US" b="1" dirty="0"/>
              <a:t>(statement-&gt;statements)</a:t>
            </a:r>
            <a:r>
              <a:rPr lang="en-US" dirty="0"/>
              <a:t> adding more unconditional statements.</a:t>
            </a:r>
          </a:p>
          <a:p>
            <a:pPr marL="457200" indent="-457200" algn="l">
              <a:buFont typeface="+mj-lt"/>
              <a:buAutoNum type="arabicPeriod"/>
            </a:pPr>
            <a:r>
              <a:rPr lang="en-US" b="1" dirty="0"/>
              <a:t>(unconditional-&gt;if)</a:t>
            </a:r>
            <a:r>
              <a:rPr lang="en-US" dirty="0"/>
              <a:t> splitting the execution path</a:t>
            </a:r>
          </a:p>
        </p:txBody>
      </p:sp>
      <p:pic>
        <p:nvPicPr>
          <p:cNvPr id="6" name="Picture 5" descr="A close up of a logo&#10;&#10;Description automatically generated">
            <a:extLst>
              <a:ext uri="{FF2B5EF4-FFF2-40B4-BE49-F238E27FC236}">
                <a16:creationId xmlns:a16="http://schemas.microsoft.com/office/drawing/2014/main" id="{D0DBBCC0-7E10-4139-837F-7B8153FEA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34100"/>
            <a:ext cx="12191995" cy="723900"/>
          </a:xfrm>
          <a:prstGeom prst="rect">
            <a:avLst/>
          </a:prstGeom>
        </p:spPr>
      </p:pic>
    </p:spTree>
    <p:extLst>
      <p:ext uri="{BB962C8B-B14F-4D97-AF65-F5344CB8AC3E}">
        <p14:creationId xmlns:p14="http://schemas.microsoft.com/office/powerpoint/2010/main" val="319664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F4F74-2D96-48E2-805E-F98112CA29F5}"/>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4100" b="1" kern="1200">
                <a:solidFill>
                  <a:schemeClr val="accent1"/>
                </a:solidFill>
                <a:latin typeface="+mj-lt"/>
                <a:ea typeface="+mj-ea"/>
                <a:cs typeface="+mj-cs"/>
              </a:rPr>
              <a:t>Transformation Priority Premise</a:t>
            </a:r>
            <a:endParaRPr lang="en-US" sz="4100" kern="1200">
              <a:solidFill>
                <a:schemeClr val="accent1"/>
              </a:solidFill>
              <a:latin typeface="+mj-lt"/>
              <a:ea typeface="+mj-ea"/>
              <a:cs typeface="+mj-cs"/>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C470782-8B7C-4262-82A0-5B96561DBDD7}"/>
              </a:ext>
            </a:extLst>
          </p:cNvPr>
          <p:cNvSpPr>
            <a:spLocks noGrp="1"/>
          </p:cNvSpPr>
          <p:nvPr>
            <p:ph type="subTitle" idx="1"/>
          </p:nvPr>
        </p:nvSpPr>
        <p:spPr>
          <a:xfrm>
            <a:off x="4976031" y="641958"/>
            <a:ext cx="6677250" cy="5574083"/>
          </a:xfrm>
        </p:spPr>
        <p:txBody>
          <a:bodyPr vert="horz" lIns="91440" tIns="45720" rIns="91440" bIns="45720" rtlCol="0" anchor="ctr">
            <a:normAutofit/>
          </a:bodyPr>
          <a:lstStyle/>
          <a:p>
            <a:pPr marL="457200" indent="-457200" algn="l">
              <a:buFont typeface="+mj-lt"/>
              <a:buAutoNum type="arabicPeriod" startAt="7"/>
            </a:pPr>
            <a:r>
              <a:rPr lang="en-US" b="1" dirty="0"/>
              <a:t>(scalar-&gt;array)</a:t>
            </a:r>
            <a:endParaRPr lang="en-US" dirty="0"/>
          </a:p>
          <a:p>
            <a:pPr marL="457200" indent="-457200" algn="l">
              <a:buFont typeface="+mj-lt"/>
              <a:buAutoNum type="arabicPeriod" startAt="7"/>
            </a:pPr>
            <a:r>
              <a:rPr lang="en-US" b="1" dirty="0"/>
              <a:t>(array-&gt;container)</a:t>
            </a:r>
            <a:endParaRPr lang="en-US" dirty="0"/>
          </a:p>
          <a:p>
            <a:pPr marL="457200" indent="-457200" algn="l">
              <a:buFont typeface="+mj-lt"/>
              <a:buAutoNum type="arabicPeriod" startAt="7"/>
            </a:pPr>
            <a:r>
              <a:rPr lang="en-US" b="1" dirty="0"/>
              <a:t>(statement-&gt;recursion)</a:t>
            </a:r>
            <a:endParaRPr lang="en-US" dirty="0"/>
          </a:p>
          <a:p>
            <a:pPr marL="457200" indent="-457200" algn="l">
              <a:buFont typeface="+mj-lt"/>
              <a:buAutoNum type="arabicPeriod" startAt="7"/>
            </a:pPr>
            <a:r>
              <a:rPr lang="en-US" b="1" dirty="0"/>
              <a:t>(if-&gt;while)</a:t>
            </a:r>
            <a:endParaRPr lang="en-US" dirty="0"/>
          </a:p>
          <a:p>
            <a:pPr marL="457200" indent="-457200" algn="l">
              <a:buFont typeface="+mj-lt"/>
              <a:buAutoNum type="arabicPeriod" startAt="7"/>
            </a:pPr>
            <a:r>
              <a:rPr lang="en-US" b="1" dirty="0"/>
              <a:t>(expression-&gt;function)</a:t>
            </a:r>
            <a:r>
              <a:rPr lang="en-US" dirty="0"/>
              <a:t> replacing an expression with a function or algorithm</a:t>
            </a:r>
          </a:p>
          <a:p>
            <a:pPr marL="457200" indent="-457200" algn="l">
              <a:buFont typeface="+mj-lt"/>
              <a:buAutoNum type="arabicPeriod" startAt="7"/>
            </a:pPr>
            <a:r>
              <a:rPr lang="en-US" b="1" dirty="0"/>
              <a:t>(variable-&gt;assignment)</a:t>
            </a:r>
            <a:r>
              <a:rPr lang="en-US" dirty="0"/>
              <a:t> replacing the value of a variable.</a:t>
            </a:r>
          </a:p>
        </p:txBody>
      </p:sp>
      <p:pic>
        <p:nvPicPr>
          <p:cNvPr id="5" name="Picture 4" descr="A close up of a logo&#10;&#10;Description automatically generated">
            <a:extLst>
              <a:ext uri="{FF2B5EF4-FFF2-40B4-BE49-F238E27FC236}">
                <a16:creationId xmlns:a16="http://schemas.microsoft.com/office/drawing/2014/main" id="{DE26A6E6-467D-4366-95AE-AD9C98F39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5979"/>
            <a:ext cx="12192000" cy="723900"/>
          </a:xfrm>
          <a:prstGeom prst="rect">
            <a:avLst/>
          </a:prstGeom>
        </p:spPr>
      </p:pic>
    </p:spTree>
    <p:extLst>
      <p:ext uri="{BB962C8B-B14F-4D97-AF65-F5344CB8AC3E}">
        <p14:creationId xmlns:p14="http://schemas.microsoft.com/office/powerpoint/2010/main" val="407682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21EE81-68AD-45C1-9994-0D4D2B1CA7EA}"/>
              </a:ext>
            </a:extLst>
          </p:cNvPr>
          <p:cNvSpPr>
            <a:spLocks noGrp="1"/>
          </p:cNvSpPr>
          <p:nvPr>
            <p:ph type="ctrTitle"/>
          </p:nvPr>
        </p:nvSpPr>
        <p:spPr>
          <a:xfrm>
            <a:off x="838199" y="4525347"/>
            <a:ext cx="6801321" cy="1737360"/>
          </a:xfrm>
        </p:spPr>
        <p:txBody>
          <a:bodyPr vert="horz" lIns="91440" tIns="45720" rIns="91440" bIns="45720" rtlCol="0" anchor="ctr">
            <a:normAutofit/>
          </a:bodyPr>
          <a:lstStyle/>
          <a:p>
            <a:pPr algn="r"/>
            <a:r>
              <a:rPr lang="en-US" kern="1200">
                <a:latin typeface="+mj-lt"/>
                <a:ea typeface="+mj-ea"/>
                <a:cs typeface="+mj-cs"/>
              </a:rPr>
              <a:t>Bibliography</a:t>
            </a:r>
          </a:p>
        </p:txBody>
      </p:sp>
      <p:sp>
        <p:nvSpPr>
          <p:cNvPr id="3" name="Subtitle 2">
            <a:extLst>
              <a:ext uri="{FF2B5EF4-FFF2-40B4-BE49-F238E27FC236}">
                <a16:creationId xmlns:a16="http://schemas.microsoft.com/office/drawing/2014/main" id="{DD0E224D-9D1B-45DE-8A6A-1C64FF1F567C}"/>
              </a:ext>
            </a:extLst>
          </p:cNvPr>
          <p:cNvSpPr>
            <a:spLocks noGrp="1"/>
          </p:cNvSpPr>
          <p:nvPr>
            <p:ph type="subTitle" idx="1"/>
          </p:nvPr>
        </p:nvSpPr>
        <p:spPr>
          <a:xfrm>
            <a:off x="7961258" y="4525347"/>
            <a:ext cx="3258675" cy="1737360"/>
          </a:xfrm>
        </p:spPr>
        <p:txBody>
          <a:bodyPr vert="horz" lIns="91440" tIns="45720" rIns="91440" bIns="45720" rtlCol="0" anchor="ctr">
            <a:normAutofit lnSpcReduction="10000"/>
          </a:bodyPr>
          <a:lstStyle/>
          <a:p>
            <a:pPr marL="342900" indent="-228600" algn="l">
              <a:buFont typeface="Arial" panose="020B0604020202020204" pitchFamily="34" charset="0"/>
              <a:buChar char="•"/>
            </a:pPr>
            <a:r>
              <a:rPr lang="en-US" dirty="0"/>
              <a:t>Robert C. Martin – Clean Code</a:t>
            </a:r>
          </a:p>
          <a:p>
            <a:pPr marL="342900" indent="-342900" algn="l">
              <a:buFont typeface="Arial" panose="020B0604020202020204" pitchFamily="34" charset="0"/>
              <a:buChar char="•"/>
            </a:pPr>
            <a:r>
              <a:rPr lang="en-US" dirty="0"/>
              <a:t>Kent Beck  - Test Driven Development: By Example</a:t>
            </a:r>
          </a:p>
          <a:p>
            <a:pPr marL="342900" indent="-228600" algn="l">
              <a:buFont typeface="Arial" panose="020B0604020202020204" pitchFamily="34" charset="0"/>
              <a:buChar char="•"/>
            </a:pPr>
            <a:endParaRPr lang="en-US" sz="2200" dirty="0"/>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ABB3F9F-0278-427D-BFFD-FED0F2402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46662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95079FC-9509-4BC9-915B-53B4CF6619B0}"/>
              </a:ext>
            </a:extLst>
          </p:cNvPr>
          <p:cNvSpPr>
            <a:spLocks noGrp="1"/>
          </p:cNvSpPr>
          <p:nvPr>
            <p:ph type="ctrTitle"/>
          </p:nvPr>
        </p:nvSpPr>
        <p:spPr>
          <a:xfrm>
            <a:off x="535020" y="685800"/>
            <a:ext cx="2780271" cy="5105400"/>
          </a:xfrm>
        </p:spPr>
        <p:txBody>
          <a:bodyPr vert="horz" lIns="91440" tIns="45720" rIns="91440" bIns="45720" rtlCol="0" anchor="ctr">
            <a:normAutofit/>
          </a:bodyPr>
          <a:lstStyle/>
          <a:p>
            <a:pPr algn="l"/>
            <a:r>
              <a:rPr lang="en-US" sz="4000">
                <a:solidFill>
                  <a:srgbClr val="FFFFFF"/>
                </a:solidFill>
              </a:rPr>
              <a:t>Annex: git cheat sheet</a:t>
            </a:r>
          </a:p>
        </p:txBody>
      </p:sp>
      <p:graphicFrame>
        <p:nvGraphicFramePr>
          <p:cNvPr id="7" name="TextBox 3">
            <a:extLst>
              <a:ext uri="{FF2B5EF4-FFF2-40B4-BE49-F238E27FC236}">
                <a16:creationId xmlns:a16="http://schemas.microsoft.com/office/drawing/2014/main" id="{99311128-5A09-4CE0-9A1F-A53FE6D25660}"/>
              </a:ext>
            </a:extLst>
          </p:cNvPr>
          <p:cNvGraphicFramePr/>
          <p:nvPr>
            <p:extLst>
              <p:ext uri="{D42A27DB-BD31-4B8C-83A1-F6EECF244321}">
                <p14:modId xmlns:p14="http://schemas.microsoft.com/office/powerpoint/2010/main" val="357359111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118BACD0-899D-4F10-A85C-FAAA3ED5E6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41244"/>
            <a:ext cx="12192000" cy="723900"/>
          </a:xfrm>
          <a:prstGeom prst="rect">
            <a:avLst/>
          </a:prstGeom>
        </p:spPr>
      </p:pic>
    </p:spTree>
    <p:extLst>
      <p:ext uri="{BB962C8B-B14F-4D97-AF65-F5344CB8AC3E}">
        <p14:creationId xmlns:p14="http://schemas.microsoft.com/office/powerpoint/2010/main" val="229952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16AB34-8030-4443-BF9E-B65F3990D8D9}"/>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I will produce with each release, a quick, sure and repeatable proof, that every element of the code works as it should.</a:t>
            </a:r>
          </a:p>
        </p:txBody>
      </p:sp>
      <p:sp>
        <p:nvSpPr>
          <p:cNvPr id="3" name="Subtitle 2">
            <a:extLst>
              <a:ext uri="{FF2B5EF4-FFF2-40B4-BE49-F238E27FC236}">
                <a16:creationId xmlns:a16="http://schemas.microsoft.com/office/drawing/2014/main" id="{D65FD5DE-90E5-4734-83D4-7F49A75B560C}"/>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Three</a:t>
            </a:r>
          </a:p>
        </p:txBody>
      </p:sp>
      <p:cxnSp>
        <p:nvCxnSpPr>
          <p:cNvPr id="17" name="Straight Connector 16">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38F01C-C053-4B92-B3A2-AC8C7B45F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97" cy="723900"/>
          </a:xfrm>
          <a:prstGeom prst="rect">
            <a:avLst/>
          </a:prstGeom>
        </p:spPr>
      </p:pic>
    </p:spTree>
    <p:extLst>
      <p:ext uri="{BB962C8B-B14F-4D97-AF65-F5344CB8AC3E}">
        <p14:creationId xmlns:p14="http://schemas.microsoft.com/office/powerpoint/2010/main" val="378950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5294773-1702-474F-9B45-FEAEFEDE1ABD}"/>
              </a:ext>
            </a:extLst>
          </p:cNvPr>
          <p:cNvSpPr>
            <a:spLocks noGrp="1"/>
          </p:cNvSpPr>
          <p:nvPr>
            <p:ph type="ctrTitle"/>
          </p:nvPr>
        </p:nvSpPr>
        <p:spPr>
          <a:xfrm>
            <a:off x="321734" y="321733"/>
            <a:ext cx="11362944" cy="5157216"/>
          </a:xfrm>
        </p:spPr>
        <p:txBody>
          <a:bodyPr>
            <a:noAutofit/>
          </a:bodyPr>
          <a:lstStyle/>
          <a:p>
            <a:r>
              <a:rPr lang="en-US" sz="2800" b="1" dirty="0"/>
              <a:t>What if we had a suite of tests that was so comprehensive that virtually no bug could escape it?</a:t>
            </a:r>
            <a:br>
              <a:rPr lang="en-US" sz="2800" b="1" dirty="0"/>
            </a:br>
            <a:br>
              <a:rPr lang="en-US" sz="2800" b="1" dirty="0"/>
            </a:br>
            <a:r>
              <a:rPr lang="en-US" sz="2800" b="1" dirty="0"/>
              <a:t>What if that suite of tests could execute in a matter of minutes?</a:t>
            </a:r>
            <a:br>
              <a:rPr lang="en-US" sz="2800" b="1" dirty="0"/>
            </a:br>
            <a:br>
              <a:rPr lang="en-US" sz="2800" b="1" dirty="0"/>
            </a:br>
            <a:r>
              <a:rPr lang="en-US" sz="2800" b="1" dirty="0"/>
              <a:t>What if any programmer could run that suite of tests at the mere click of a button or the typing of a simple command?</a:t>
            </a:r>
            <a:br>
              <a:rPr lang="en-US" sz="2800" b="1" dirty="0"/>
            </a:br>
            <a:br>
              <a:rPr lang="en-US" sz="2800" b="1" dirty="0"/>
            </a:br>
            <a:r>
              <a:rPr lang="en-US" sz="2800" b="1" dirty="0"/>
              <a:t>What if that suite of tests could never get out of date with a system?</a:t>
            </a:r>
            <a:br>
              <a:rPr lang="en-US" sz="2800" b="1" dirty="0"/>
            </a:br>
            <a:br>
              <a:rPr lang="en-US" sz="2800" b="1" dirty="0"/>
            </a:br>
            <a:br>
              <a:rPr lang="en-US" sz="2800" b="1" dirty="0"/>
            </a:br>
            <a:r>
              <a:rPr lang="en-US" sz="2800" b="1" dirty="0"/>
              <a:t>What effect would that suite of tests have on the fear of changing the code?</a:t>
            </a:r>
            <a:br>
              <a:rPr lang="en-US" sz="2800" b="1" dirty="0"/>
            </a:br>
            <a:endParaRPr lang="en-US" sz="2800" b="1" dirty="0"/>
          </a:p>
        </p:txBody>
      </p:sp>
      <p:cxnSp>
        <p:nvCxnSpPr>
          <p:cNvPr id="15" name="Straight Connector 14">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B2F8C50-D60D-4850-AB4A-A8B6B7581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41824442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AD6C3B-59E1-4B40-B4B1-E6900D633E0F}"/>
              </a:ext>
            </a:extLst>
          </p:cNvPr>
          <p:cNvSpPr>
            <a:spLocks noGrp="1"/>
          </p:cNvSpPr>
          <p:nvPr>
            <p:ph type="ctrTitle"/>
          </p:nvPr>
        </p:nvSpPr>
        <p:spPr>
          <a:xfrm>
            <a:off x="1293026" y="713195"/>
            <a:ext cx="9605948" cy="2318665"/>
          </a:xfrm>
        </p:spPr>
        <p:txBody>
          <a:bodyPr>
            <a:normAutofit/>
          </a:bodyPr>
          <a:lstStyle/>
          <a:p>
            <a:r>
              <a:rPr lang="en-US" sz="5400" dirty="0">
                <a:solidFill>
                  <a:srgbClr val="FFFFFF"/>
                </a:solidFill>
              </a:rPr>
              <a:t>You are not allowed to write any production code until you have first written a failing unit test.</a:t>
            </a:r>
          </a:p>
        </p:txBody>
      </p:sp>
      <p:sp>
        <p:nvSpPr>
          <p:cNvPr id="3" name="Subtitle 2">
            <a:extLst>
              <a:ext uri="{FF2B5EF4-FFF2-40B4-BE49-F238E27FC236}">
                <a16:creationId xmlns:a16="http://schemas.microsoft.com/office/drawing/2014/main" id="{4FF23844-53D7-44E8-94AA-8A9F67F23042}"/>
              </a:ext>
            </a:extLst>
          </p:cNvPr>
          <p:cNvSpPr>
            <a:spLocks noGrp="1"/>
          </p:cNvSpPr>
          <p:nvPr>
            <p:ph type="subTitle" idx="1"/>
          </p:nvPr>
        </p:nvSpPr>
        <p:spPr>
          <a:xfrm>
            <a:off x="1414946" y="4843272"/>
            <a:ext cx="8937522" cy="1059373"/>
          </a:xfrm>
        </p:spPr>
        <p:txBody>
          <a:bodyPr>
            <a:normAutofit/>
          </a:bodyPr>
          <a:lstStyle/>
          <a:p>
            <a:r>
              <a:rPr lang="en-US" sz="3600" dirty="0"/>
              <a:t>First law</a:t>
            </a:r>
          </a:p>
        </p:txBody>
      </p:sp>
      <p:pic>
        <p:nvPicPr>
          <p:cNvPr id="7" name="Picture 6">
            <a:extLst>
              <a:ext uri="{FF2B5EF4-FFF2-40B4-BE49-F238E27FC236}">
                <a16:creationId xmlns:a16="http://schemas.microsoft.com/office/drawing/2014/main" id="{ABFD53A4-FB8D-4664-91B7-4EF235017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44805"/>
            <a:ext cx="12192000" cy="723900"/>
          </a:xfrm>
          <a:prstGeom prst="rect">
            <a:avLst/>
          </a:prstGeom>
        </p:spPr>
      </p:pic>
    </p:spTree>
    <p:extLst>
      <p:ext uri="{BB962C8B-B14F-4D97-AF65-F5344CB8AC3E}">
        <p14:creationId xmlns:p14="http://schemas.microsoft.com/office/powerpoint/2010/main" val="86977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AD6C3B-59E1-4B40-B4B1-E6900D633E0F}"/>
              </a:ext>
            </a:extLst>
          </p:cNvPr>
          <p:cNvSpPr>
            <a:spLocks noGrp="1"/>
          </p:cNvSpPr>
          <p:nvPr>
            <p:ph type="ctrTitle"/>
          </p:nvPr>
        </p:nvSpPr>
        <p:spPr>
          <a:xfrm>
            <a:off x="5080454" y="109728"/>
            <a:ext cx="6685388" cy="4876799"/>
          </a:xfrm>
        </p:spPr>
        <p:txBody>
          <a:bodyPr>
            <a:noAutofit/>
          </a:bodyPr>
          <a:lstStyle/>
          <a:p>
            <a:pPr algn="l"/>
            <a:r>
              <a:rPr lang="en-US" sz="5400" dirty="0">
                <a:solidFill>
                  <a:srgbClr val="FFFFFF"/>
                </a:solidFill>
              </a:rPr>
              <a:t>You're not allowed to write more of a unit test than is sufficient to fail, and not compiling is failing.</a:t>
            </a:r>
          </a:p>
        </p:txBody>
      </p:sp>
      <p:sp>
        <p:nvSpPr>
          <p:cNvPr id="3" name="Subtitle 2">
            <a:extLst>
              <a:ext uri="{FF2B5EF4-FFF2-40B4-BE49-F238E27FC236}">
                <a16:creationId xmlns:a16="http://schemas.microsoft.com/office/drawing/2014/main" id="{4FF23844-53D7-44E8-94AA-8A9F67F23042}"/>
              </a:ext>
            </a:extLst>
          </p:cNvPr>
          <p:cNvSpPr>
            <a:spLocks noGrp="1"/>
          </p:cNvSpPr>
          <p:nvPr>
            <p:ph type="subTitle" idx="1"/>
          </p:nvPr>
        </p:nvSpPr>
        <p:spPr>
          <a:xfrm>
            <a:off x="1260067" y="2841083"/>
            <a:ext cx="2404872" cy="587916"/>
          </a:xfrm>
        </p:spPr>
        <p:txBody>
          <a:bodyPr>
            <a:noAutofit/>
          </a:bodyPr>
          <a:lstStyle/>
          <a:p>
            <a:pPr algn="l"/>
            <a:r>
              <a:rPr lang="en-US" sz="3600" dirty="0"/>
              <a:t>Second law</a:t>
            </a:r>
          </a:p>
        </p:txBody>
      </p:sp>
      <p:pic>
        <p:nvPicPr>
          <p:cNvPr id="7" name="Picture 6">
            <a:extLst>
              <a:ext uri="{FF2B5EF4-FFF2-40B4-BE49-F238E27FC236}">
                <a16:creationId xmlns:a16="http://schemas.microsoft.com/office/drawing/2014/main" id="{A951F118-F8DE-4732-A488-F281D6517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10302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AD6C3B-59E1-4B40-B4B1-E6900D633E0F}"/>
              </a:ext>
            </a:extLst>
          </p:cNvPr>
          <p:cNvSpPr>
            <a:spLocks noGrp="1"/>
          </p:cNvSpPr>
          <p:nvPr>
            <p:ph type="ctrTitle"/>
          </p:nvPr>
        </p:nvSpPr>
        <p:spPr>
          <a:xfrm>
            <a:off x="201168" y="2893640"/>
            <a:ext cx="11789664" cy="3376244"/>
          </a:xfrm>
        </p:spPr>
        <p:txBody>
          <a:bodyPr anchor="b">
            <a:noAutofit/>
          </a:bodyPr>
          <a:lstStyle/>
          <a:p>
            <a:r>
              <a:rPr lang="en-US" sz="5400" dirty="0">
                <a:solidFill>
                  <a:srgbClr val="FFFFFF"/>
                </a:solidFill>
              </a:rPr>
              <a:t>You're not allowed to write more production code than is sufficient to pass the currently failing test.</a:t>
            </a:r>
            <a:br>
              <a:rPr lang="en-US" sz="5400" dirty="0">
                <a:solidFill>
                  <a:srgbClr val="FFFFFF"/>
                </a:solidFill>
              </a:rPr>
            </a:br>
            <a:endParaRPr lang="en-US" sz="5400" dirty="0">
              <a:solidFill>
                <a:srgbClr val="FFFFFF"/>
              </a:solidFill>
            </a:endParaRPr>
          </a:p>
        </p:txBody>
      </p:sp>
      <p:sp>
        <p:nvSpPr>
          <p:cNvPr id="76" name="Oval 75">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AC283B39-3BD9-4305-8518-2F4F80C92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
        <p:nvSpPr>
          <p:cNvPr id="3" name="Subtitle 2">
            <a:extLst>
              <a:ext uri="{FF2B5EF4-FFF2-40B4-BE49-F238E27FC236}">
                <a16:creationId xmlns:a16="http://schemas.microsoft.com/office/drawing/2014/main" id="{4FF23844-53D7-44E8-94AA-8A9F67F23042}"/>
              </a:ext>
            </a:extLst>
          </p:cNvPr>
          <p:cNvSpPr>
            <a:spLocks noGrp="1"/>
          </p:cNvSpPr>
          <p:nvPr>
            <p:ph type="subTitle" idx="1"/>
          </p:nvPr>
        </p:nvSpPr>
        <p:spPr>
          <a:xfrm>
            <a:off x="1848465" y="1711043"/>
            <a:ext cx="8495070" cy="904005"/>
          </a:xfrm>
        </p:spPr>
        <p:txBody>
          <a:bodyPr>
            <a:normAutofit/>
          </a:bodyPr>
          <a:lstStyle/>
          <a:p>
            <a:r>
              <a:rPr lang="en-US" sz="3600" dirty="0"/>
              <a:t>Third law</a:t>
            </a:r>
          </a:p>
        </p:txBody>
      </p:sp>
    </p:spTree>
    <p:extLst>
      <p:ext uri="{BB962C8B-B14F-4D97-AF65-F5344CB8AC3E}">
        <p14:creationId xmlns:p14="http://schemas.microsoft.com/office/powerpoint/2010/main" val="21329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408621-E5FC-4ED7-8A63-F7435FFFD890}"/>
              </a:ext>
            </a:extLst>
          </p:cNvPr>
          <p:cNvSpPr>
            <a:spLocks noGrp="1"/>
          </p:cNvSpPr>
          <p:nvPr>
            <p:ph type="ctrTitle"/>
          </p:nvPr>
        </p:nvSpPr>
        <p:spPr>
          <a:xfrm>
            <a:off x="655320" y="2631125"/>
            <a:ext cx="4983480" cy="2397443"/>
          </a:xfrm>
        </p:spPr>
        <p:txBody>
          <a:bodyPr anchor="t">
            <a:normAutofit/>
          </a:bodyPr>
          <a:lstStyle/>
          <a:p>
            <a:pPr algn="l"/>
            <a:r>
              <a:rPr lang="en-US" sz="5600"/>
              <a:t>The tests are a low level design document</a:t>
            </a:r>
          </a:p>
        </p:txBody>
      </p:sp>
      <p:cxnSp>
        <p:nvCxnSpPr>
          <p:cNvPr id="9" name="Straight Arrow Connector 8">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9BFA367-A2A4-4799-B7D7-0B6F75DCE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1"/>
            <a:ext cx="12192000" cy="723900"/>
          </a:xfrm>
          <a:prstGeom prst="rect">
            <a:avLst/>
          </a:prstGeom>
        </p:spPr>
      </p:pic>
    </p:spTree>
    <p:extLst>
      <p:ext uri="{BB962C8B-B14F-4D97-AF65-F5344CB8AC3E}">
        <p14:creationId xmlns:p14="http://schemas.microsoft.com/office/powerpoint/2010/main" val="300398007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AC79E-70B1-4FED-97C7-D2A9A16E4C57}"/>
              </a:ext>
            </a:extLst>
          </p:cNvPr>
          <p:cNvSpPr>
            <a:spLocks noGrp="1"/>
          </p:cNvSpPr>
          <p:nvPr>
            <p:ph type="ctrTitle"/>
          </p:nvPr>
        </p:nvSpPr>
        <p:spPr>
          <a:xfrm>
            <a:off x="1524000" y="1122362"/>
            <a:ext cx="9144000" cy="2840037"/>
          </a:xfrm>
        </p:spPr>
        <p:txBody>
          <a:bodyPr>
            <a:normAutofit/>
          </a:bodyPr>
          <a:lstStyle/>
          <a:p>
            <a:r>
              <a:rPr lang="en-US" sz="5800"/>
              <a:t>Another word for testable is decoupled</a:t>
            </a:r>
          </a:p>
        </p:txBody>
      </p:sp>
      <p:sp>
        <p:nvSpPr>
          <p:cNvPr id="3" name="Subtitle 2">
            <a:extLst>
              <a:ext uri="{FF2B5EF4-FFF2-40B4-BE49-F238E27FC236}">
                <a16:creationId xmlns:a16="http://schemas.microsoft.com/office/drawing/2014/main" id="{B5D99F6D-4A3F-451A-823F-E7AE3B7DE025}"/>
              </a:ext>
            </a:extLst>
          </p:cNvPr>
          <p:cNvSpPr>
            <a:spLocks noGrp="1"/>
          </p:cNvSpPr>
          <p:nvPr>
            <p:ph type="subTitle" idx="1"/>
          </p:nvPr>
        </p:nvSpPr>
        <p:spPr>
          <a:xfrm>
            <a:off x="1524000" y="4256436"/>
            <a:ext cx="9144000" cy="1600818"/>
          </a:xfrm>
        </p:spPr>
        <p:txBody>
          <a:bodyPr>
            <a:normAutofit/>
          </a:bodyPr>
          <a:lstStyle/>
          <a:p>
            <a:r>
              <a:rPr lang="en-US" dirty="0">
                <a:solidFill>
                  <a:schemeClr val="accent1"/>
                </a:solidFill>
              </a:rPr>
              <a:t>Writing tests first makes production code testable.</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FD97E2C-7DFA-443A-9445-95DCF4A93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5550968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29438-57D2-44E8-AE01-92C5A8B12689}"/>
              </a:ext>
            </a:extLst>
          </p:cNvPr>
          <p:cNvSpPr>
            <a:spLocks noGrp="1"/>
          </p:cNvSpPr>
          <p:nvPr>
            <p:ph type="ctrTitle"/>
          </p:nvPr>
        </p:nvSpPr>
        <p:spPr>
          <a:xfrm>
            <a:off x="484633" y="829340"/>
            <a:ext cx="4184558" cy="2887579"/>
          </a:xfrm>
        </p:spPr>
        <p:txBody>
          <a:bodyPr>
            <a:normAutofit/>
          </a:bodyPr>
          <a:lstStyle/>
          <a:p>
            <a:pPr algn="l"/>
            <a:r>
              <a:rPr lang="en-US" sz="2600">
                <a:solidFill>
                  <a:srgbClr val="FFFFFF"/>
                </a:solidFill>
              </a:rPr>
              <a:t>1. Create a unit tests that fails.</a:t>
            </a:r>
            <a:br>
              <a:rPr lang="en-US" sz="2600">
                <a:solidFill>
                  <a:srgbClr val="FFFFFF"/>
                </a:solidFill>
              </a:rPr>
            </a:br>
            <a:r>
              <a:rPr lang="en-US" sz="2600">
                <a:solidFill>
                  <a:srgbClr val="FFFFFF"/>
                </a:solidFill>
              </a:rPr>
              <a:t>2. Write production code that makes that test pass.</a:t>
            </a:r>
            <a:br>
              <a:rPr lang="en-US" sz="2600">
                <a:solidFill>
                  <a:srgbClr val="FFFFFF"/>
                </a:solidFill>
              </a:rPr>
            </a:br>
            <a:r>
              <a:rPr lang="en-US" sz="2600">
                <a:solidFill>
                  <a:srgbClr val="FFFFFF"/>
                </a:solidFill>
              </a:rPr>
              <a:t>3. Clean up the mess you just made.</a:t>
            </a:r>
            <a:br>
              <a:rPr lang="en-US" sz="2600">
                <a:solidFill>
                  <a:srgbClr val="FFFFFF"/>
                </a:solidFill>
              </a:rPr>
            </a:br>
            <a:endParaRPr lang="en-US" sz="2600" dirty="0">
              <a:solidFill>
                <a:srgbClr val="FFFFFF"/>
              </a:solidFill>
            </a:endParaRPr>
          </a:p>
        </p:txBody>
      </p:sp>
      <p:sp>
        <p:nvSpPr>
          <p:cNvPr id="3" name="Subtitle 2">
            <a:extLst>
              <a:ext uri="{FF2B5EF4-FFF2-40B4-BE49-F238E27FC236}">
                <a16:creationId xmlns:a16="http://schemas.microsoft.com/office/drawing/2014/main" id="{9D88A815-4B57-4565-A969-FD8CED086204}"/>
              </a:ext>
            </a:extLst>
          </p:cNvPr>
          <p:cNvSpPr>
            <a:spLocks noGrp="1"/>
          </p:cNvSpPr>
          <p:nvPr>
            <p:ph type="subTitle" idx="1"/>
          </p:nvPr>
        </p:nvSpPr>
        <p:spPr>
          <a:xfrm>
            <a:off x="674237" y="4170501"/>
            <a:ext cx="3657600" cy="1525597"/>
          </a:xfrm>
        </p:spPr>
        <p:txBody>
          <a:bodyPr>
            <a:normAutofit/>
          </a:bodyPr>
          <a:lstStyle/>
          <a:p>
            <a:r>
              <a:rPr lang="en-US" sz="3600" dirty="0">
                <a:solidFill>
                  <a:schemeClr val="bg1"/>
                </a:solidFill>
              </a:rPr>
              <a:t>RGR cycle</a:t>
            </a:r>
          </a:p>
        </p:txBody>
      </p:sp>
      <p:cxnSp>
        <p:nvCxnSpPr>
          <p:cNvPr id="15"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68B7477-EA1F-4714-A4AB-3EE0D7652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922" y="829340"/>
            <a:ext cx="7254112" cy="4671045"/>
          </a:xfrm>
          <a:prstGeom prst="rect">
            <a:avLst/>
          </a:prstGeom>
        </p:spPr>
      </p:pic>
      <p:pic>
        <p:nvPicPr>
          <p:cNvPr id="7" name="Picture 6" descr="A close up of a logo&#10;&#10;Description automatically generated">
            <a:extLst>
              <a:ext uri="{FF2B5EF4-FFF2-40B4-BE49-F238E27FC236}">
                <a16:creationId xmlns:a16="http://schemas.microsoft.com/office/drawing/2014/main" id="{C8FD4274-E103-473D-8FB8-C7453C24D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11188477"/>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ă Offic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4FCEFF"/>
      </a:accent3>
      <a:accent4>
        <a:srgbClr val="89DEFF"/>
      </a:accent4>
      <a:accent5>
        <a:srgbClr val="90C6F6"/>
      </a:accent5>
      <a:accent6>
        <a:srgbClr val="2190C8"/>
      </a:accent6>
      <a:hlink>
        <a:srgbClr val="009DD9"/>
      </a:hlink>
      <a:folHlink>
        <a:srgbClr val="89D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378</Words>
  <Application>Microsoft Office PowerPoint</Application>
  <PresentationFormat>Widescreen</PresentationFormat>
  <Paragraphs>51</Paragraphs>
  <Slides>14</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Temă Office</vt:lpstr>
      <vt:lpstr>1_Temă Office</vt:lpstr>
      <vt:lpstr>PowerPoint Presentation</vt:lpstr>
      <vt:lpstr>I will produce with each release, a quick, sure and repeatable proof, that every element of the code works as it should.</vt:lpstr>
      <vt:lpstr>What if we had a suite of tests that was so comprehensive that virtually no bug could escape it?  What if that suite of tests could execute in a matter of minutes?  What if any programmer could run that suite of tests at the mere click of a button or the typing of a simple command?  What if that suite of tests could never get out of date with a system?   What effect would that suite of tests have on the fear of changing the code? </vt:lpstr>
      <vt:lpstr>You are not allowed to write any production code until you have first written a failing unit test.</vt:lpstr>
      <vt:lpstr>You're not allowed to write more of a unit test than is sufficient to fail, and not compiling is failing.</vt:lpstr>
      <vt:lpstr>You're not allowed to write more production code than is sufficient to pass the currently failing test. </vt:lpstr>
      <vt:lpstr>The tests are a low level design document</vt:lpstr>
      <vt:lpstr>Another word for testable is decoupled</vt:lpstr>
      <vt:lpstr>1. Create a unit tests that fails. 2. Write production code that makes that test pass. 3. Clean up the mess you just made. </vt:lpstr>
      <vt:lpstr>As the tests get more specific, the code gets more generic.</vt:lpstr>
      <vt:lpstr>Transformation Priority Premise</vt:lpstr>
      <vt:lpstr>Transformation Priority Premise</vt:lpstr>
      <vt:lpstr>Bibliography</vt:lpstr>
      <vt:lpstr>Annex: git cheat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Gabriela Fischmann</dc:creator>
  <cp:lastModifiedBy>Gabriela Fischmann</cp:lastModifiedBy>
  <cp:revision>5</cp:revision>
  <dcterms:created xsi:type="dcterms:W3CDTF">2019-04-09T19:00:29Z</dcterms:created>
  <dcterms:modified xsi:type="dcterms:W3CDTF">2019-04-09T19:17:50Z</dcterms:modified>
</cp:coreProperties>
</file>