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60" r:id="rId2"/>
    <p:sldId id="267" r:id="rId3"/>
    <p:sldId id="270" r:id="rId4"/>
    <p:sldId id="286" r:id="rId5"/>
    <p:sldId id="287" r:id="rId6"/>
    <p:sldId id="285" r:id="rId7"/>
    <p:sldId id="288" r:id="rId8"/>
    <p:sldId id="294" r:id="rId9"/>
    <p:sldId id="289" r:id="rId10"/>
    <p:sldId id="292" r:id="rId11"/>
    <p:sldId id="293" r:id="rId12"/>
    <p:sldId id="295" r:id="rId13"/>
    <p:sldId id="307" r:id="rId14"/>
    <p:sldId id="296" r:id="rId15"/>
    <p:sldId id="297" r:id="rId16"/>
    <p:sldId id="298" r:id="rId17"/>
    <p:sldId id="299" r:id="rId18"/>
    <p:sldId id="300" r:id="rId19"/>
    <p:sldId id="301" r:id="rId20"/>
    <p:sldId id="302" r:id="rId21"/>
    <p:sldId id="303" r:id="rId22"/>
    <p:sldId id="304" r:id="rId23"/>
    <p:sldId id="305" r:id="rId24"/>
    <p:sldId id="306" r:id="rId25"/>
    <p:sldId id="308" r:id="rId26"/>
    <p:sldId id="309" r:id="rId27"/>
    <p:sldId id="310" r:id="rId28"/>
    <p:sldId id="311" r:id="rId29"/>
    <p:sldId id="312" r:id="rId30"/>
    <p:sldId id="313" r:id="rId31"/>
    <p:sldId id="314" r:id="rId32"/>
    <p:sldId id="291" r:id="rId33"/>
    <p:sldId id="27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8025" autoAdjust="0"/>
  </p:normalViewPr>
  <p:slideViewPr>
    <p:cSldViewPr snapToGrid="0">
      <p:cViewPr varScale="1">
        <p:scale>
          <a:sx n="56" d="100"/>
          <a:sy n="56" d="100"/>
        </p:scale>
        <p:origin x="121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6" d="100"/>
          <a:sy n="96" d="100"/>
        </p:scale>
        <p:origin x="364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4.xml.rels><?xml version="1.0" encoding="UTF-8" standalone="yes"?>
<Relationships xmlns="http://schemas.openxmlformats.org/package/2006/relationships"><Relationship Id="rId1" Type="http://schemas.openxmlformats.org/officeDocument/2006/relationships/hyperlink" Target="https://github.com/infobest-aclabs/aclabs2019.git"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4.xml.rels><?xml version="1.0" encoding="UTF-8" standalone="yes"?>
<Relationships xmlns="http://schemas.openxmlformats.org/package/2006/relationships"><Relationship Id="rId1" Type="http://schemas.openxmlformats.org/officeDocument/2006/relationships/hyperlink" Target="https://github.com/infobest-aclabs/aclabs2019.git"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53C156-47AB-42E3-A2B7-46E5B568D4D7}"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5372EE0C-1D39-4FAB-8347-49242D04E6CB}">
      <dgm:prSet/>
      <dgm:spPr/>
      <dgm:t>
        <a:bodyPr/>
        <a:lstStyle/>
        <a:p>
          <a:r>
            <a:rPr lang="en-US" dirty="0"/>
            <a:t>Type I</a:t>
          </a:r>
        </a:p>
      </dgm:t>
    </dgm:pt>
    <dgm:pt modelId="{AF7E152F-99E4-4195-97FF-14C15C6C9F50}" type="parTrans" cxnId="{07A90A1E-9616-4B3E-94C2-F9E1095360A1}">
      <dgm:prSet/>
      <dgm:spPr/>
      <dgm:t>
        <a:bodyPr/>
        <a:lstStyle/>
        <a:p>
          <a:endParaRPr lang="en-US"/>
        </a:p>
      </dgm:t>
    </dgm:pt>
    <dgm:pt modelId="{ED0D7345-F23D-4435-83F6-BCC5D03BACF3}" type="sibTrans" cxnId="{07A90A1E-9616-4B3E-94C2-F9E1095360A1}">
      <dgm:prSet/>
      <dgm:spPr/>
      <dgm:t>
        <a:bodyPr/>
        <a:lstStyle/>
        <a:p>
          <a:endParaRPr lang="en-US"/>
        </a:p>
      </dgm:t>
    </dgm:pt>
    <dgm:pt modelId="{64B92E3F-52C9-4FCA-944B-2863FA86E2CF}">
      <dgm:prSet/>
      <dgm:spPr/>
      <dgm:t>
        <a:bodyPr/>
        <a:lstStyle/>
        <a:p>
          <a:pPr>
            <a:buNone/>
          </a:pPr>
          <a:r>
            <a:rPr lang="en-US" dirty="0"/>
            <a:t>Strategic	</a:t>
          </a:r>
        </a:p>
      </dgm:t>
    </dgm:pt>
    <dgm:pt modelId="{DBA2D622-85F0-4DD9-977C-1D181D03F6F2}" type="parTrans" cxnId="{5CB088F2-8AB5-4717-BC26-4BC3CCC38057}">
      <dgm:prSet/>
      <dgm:spPr/>
      <dgm:t>
        <a:bodyPr/>
        <a:lstStyle/>
        <a:p>
          <a:endParaRPr lang="en-US"/>
        </a:p>
      </dgm:t>
    </dgm:pt>
    <dgm:pt modelId="{167A81FF-BAAC-4B07-8F5F-77EDB1FB4C55}" type="sibTrans" cxnId="{5CB088F2-8AB5-4717-BC26-4BC3CCC38057}">
      <dgm:prSet/>
      <dgm:spPr/>
      <dgm:t>
        <a:bodyPr/>
        <a:lstStyle/>
        <a:p>
          <a:endParaRPr lang="en-US"/>
        </a:p>
      </dgm:t>
    </dgm:pt>
    <dgm:pt modelId="{9709D9DD-DAFD-4961-93B2-BE44B16AF2A0}">
      <dgm:prSet/>
      <dgm:spPr/>
      <dgm:t>
        <a:bodyPr/>
        <a:lstStyle/>
        <a:p>
          <a:r>
            <a:rPr lang="en-US" dirty="0"/>
            <a:t>Type II</a:t>
          </a:r>
        </a:p>
      </dgm:t>
    </dgm:pt>
    <dgm:pt modelId="{C5254BA9-4D37-4F6F-B374-75C6A5CFB6F0}" type="parTrans" cxnId="{CA6E0A19-2E35-47FF-BF5F-6742B71C6D8E}">
      <dgm:prSet/>
      <dgm:spPr/>
      <dgm:t>
        <a:bodyPr/>
        <a:lstStyle/>
        <a:p>
          <a:endParaRPr lang="en-US"/>
        </a:p>
      </dgm:t>
    </dgm:pt>
    <dgm:pt modelId="{764446BF-666B-4323-A9C3-35A9279839A4}" type="sibTrans" cxnId="{CA6E0A19-2E35-47FF-BF5F-6742B71C6D8E}">
      <dgm:prSet/>
      <dgm:spPr/>
      <dgm:t>
        <a:bodyPr/>
        <a:lstStyle/>
        <a:p>
          <a:endParaRPr lang="en-US"/>
        </a:p>
      </dgm:t>
    </dgm:pt>
    <dgm:pt modelId="{6431FF82-88CA-43DD-9D47-CAF23FB09543}">
      <dgm:prSet/>
      <dgm:spPr/>
      <dgm:t>
        <a:bodyPr/>
        <a:lstStyle/>
        <a:p>
          <a:pPr>
            <a:buNone/>
          </a:pPr>
          <a:r>
            <a:rPr lang="en-US" dirty="0"/>
            <a:t>Stuff that happens</a:t>
          </a:r>
        </a:p>
      </dgm:t>
    </dgm:pt>
    <dgm:pt modelId="{F43716C2-F1E4-467E-8B80-8894AE004C8E}" type="parTrans" cxnId="{A4346AC2-A3A3-4D5B-B6A4-C05A921F9637}">
      <dgm:prSet/>
      <dgm:spPr/>
      <dgm:t>
        <a:bodyPr/>
        <a:lstStyle/>
        <a:p>
          <a:endParaRPr lang="en-US"/>
        </a:p>
      </dgm:t>
    </dgm:pt>
    <dgm:pt modelId="{D027280B-314F-4F0E-BA1B-B26BAAA7C0FC}" type="sibTrans" cxnId="{A4346AC2-A3A3-4D5B-B6A4-C05A921F9637}">
      <dgm:prSet/>
      <dgm:spPr/>
      <dgm:t>
        <a:bodyPr/>
        <a:lstStyle/>
        <a:p>
          <a:endParaRPr lang="en-US"/>
        </a:p>
      </dgm:t>
    </dgm:pt>
    <dgm:pt modelId="{CB3A9FD7-0A22-4B69-B565-486FCD9E8AF9}" type="pres">
      <dgm:prSet presAssocID="{E053C156-47AB-42E3-A2B7-46E5B568D4D7}" presName="linear" presStyleCnt="0">
        <dgm:presLayoutVars>
          <dgm:animLvl val="lvl"/>
          <dgm:resizeHandles val="exact"/>
        </dgm:presLayoutVars>
      </dgm:prSet>
      <dgm:spPr/>
    </dgm:pt>
    <dgm:pt modelId="{2A4E1178-1EEA-4BAC-86A7-33B75BD5BEE2}" type="pres">
      <dgm:prSet presAssocID="{5372EE0C-1D39-4FAB-8347-49242D04E6CB}" presName="parentText" presStyleLbl="node1" presStyleIdx="0" presStyleCnt="2">
        <dgm:presLayoutVars>
          <dgm:chMax val="0"/>
          <dgm:bulletEnabled val="1"/>
        </dgm:presLayoutVars>
      </dgm:prSet>
      <dgm:spPr/>
    </dgm:pt>
    <dgm:pt modelId="{6EA1F568-CD1C-4E9F-9A8B-2DF11FD4FE84}" type="pres">
      <dgm:prSet presAssocID="{5372EE0C-1D39-4FAB-8347-49242D04E6CB}" presName="childText" presStyleLbl="revTx" presStyleIdx="0" presStyleCnt="2">
        <dgm:presLayoutVars>
          <dgm:bulletEnabled val="1"/>
        </dgm:presLayoutVars>
      </dgm:prSet>
      <dgm:spPr/>
    </dgm:pt>
    <dgm:pt modelId="{494FE34A-5EF6-4CD2-9E12-A0D29873ACBD}" type="pres">
      <dgm:prSet presAssocID="{9709D9DD-DAFD-4961-93B2-BE44B16AF2A0}" presName="parentText" presStyleLbl="node1" presStyleIdx="1" presStyleCnt="2">
        <dgm:presLayoutVars>
          <dgm:chMax val="0"/>
          <dgm:bulletEnabled val="1"/>
        </dgm:presLayoutVars>
      </dgm:prSet>
      <dgm:spPr/>
    </dgm:pt>
    <dgm:pt modelId="{310019CB-62A2-4D7A-B70B-F0349E06C6A4}" type="pres">
      <dgm:prSet presAssocID="{9709D9DD-DAFD-4961-93B2-BE44B16AF2A0}" presName="childText" presStyleLbl="revTx" presStyleIdx="1" presStyleCnt="2">
        <dgm:presLayoutVars>
          <dgm:bulletEnabled val="1"/>
        </dgm:presLayoutVars>
      </dgm:prSet>
      <dgm:spPr/>
    </dgm:pt>
  </dgm:ptLst>
  <dgm:cxnLst>
    <dgm:cxn modelId="{AD54CB15-62B3-49AC-98E7-08C2CC587DEE}" type="presOf" srcId="{9709D9DD-DAFD-4961-93B2-BE44B16AF2A0}" destId="{494FE34A-5EF6-4CD2-9E12-A0D29873ACBD}" srcOrd="0" destOrd="0" presId="urn:microsoft.com/office/officeart/2005/8/layout/vList2"/>
    <dgm:cxn modelId="{CA6E0A19-2E35-47FF-BF5F-6742B71C6D8E}" srcId="{E053C156-47AB-42E3-A2B7-46E5B568D4D7}" destId="{9709D9DD-DAFD-4961-93B2-BE44B16AF2A0}" srcOrd="1" destOrd="0" parTransId="{C5254BA9-4D37-4F6F-B374-75C6A5CFB6F0}" sibTransId="{764446BF-666B-4323-A9C3-35A9279839A4}"/>
    <dgm:cxn modelId="{07A90A1E-9616-4B3E-94C2-F9E1095360A1}" srcId="{E053C156-47AB-42E3-A2B7-46E5B568D4D7}" destId="{5372EE0C-1D39-4FAB-8347-49242D04E6CB}" srcOrd="0" destOrd="0" parTransId="{AF7E152F-99E4-4195-97FF-14C15C6C9F50}" sibTransId="{ED0D7345-F23D-4435-83F6-BCC5D03BACF3}"/>
    <dgm:cxn modelId="{7F22134C-1726-49CC-95BF-2F19400966D9}" type="presOf" srcId="{64B92E3F-52C9-4FCA-944B-2863FA86E2CF}" destId="{6EA1F568-CD1C-4E9F-9A8B-2DF11FD4FE84}" srcOrd="0" destOrd="0" presId="urn:microsoft.com/office/officeart/2005/8/layout/vList2"/>
    <dgm:cxn modelId="{4704BF77-474F-45D0-A069-C8DF5986659D}" type="presOf" srcId="{E053C156-47AB-42E3-A2B7-46E5B568D4D7}" destId="{CB3A9FD7-0A22-4B69-B565-486FCD9E8AF9}" srcOrd="0" destOrd="0" presId="urn:microsoft.com/office/officeart/2005/8/layout/vList2"/>
    <dgm:cxn modelId="{88DA0C9A-0588-4521-B517-490AC0A66DDA}" type="presOf" srcId="{5372EE0C-1D39-4FAB-8347-49242D04E6CB}" destId="{2A4E1178-1EEA-4BAC-86A7-33B75BD5BEE2}" srcOrd="0" destOrd="0" presId="urn:microsoft.com/office/officeart/2005/8/layout/vList2"/>
    <dgm:cxn modelId="{D2421BBF-E249-40EC-89AA-091CD467064E}" type="presOf" srcId="{6431FF82-88CA-43DD-9D47-CAF23FB09543}" destId="{310019CB-62A2-4D7A-B70B-F0349E06C6A4}" srcOrd="0" destOrd="0" presId="urn:microsoft.com/office/officeart/2005/8/layout/vList2"/>
    <dgm:cxn modelId="{A4346AC2-A3A3-4D5B-B6A4-C05A921F9637}" srcId="{9709D9DD-DAFD-4961-93B2-BE44B16AF2A0}" destId="{6431FF82-88CA-43DD-9D47-CAF23FB09543}" srcOrd="0" destOrd="0" parTransId="{F43716C2-F1E4-467E-8B80-8894AE004C8E}" sibTransId="{D027280B-314F-4F0E-BA1B-B26BAAA7C0FC}"/>
    <dgm:cxn modelId="{5CB088F2-8AB5-4717-BC26-4BC3CCC38057}" srcId="{5372EE0C-1D39-4FAB-8347-49242D04E6CB}" destId="{64B92E3F-52C9-4FCA-944B-2863FA86E2CF}" srcOrd="0" destOrd="0" parTransId="{DBA2D622-85F0-4DD9-977C-1D181D03F6F2}" sibTransId="{167A81FF-BAAC-4B07-8F5F-77EDB1FB4C55}"/>
    <dgm:cxn modelId="{D403502E-20E1-450E-B9E4-FC9F4379EBD5}" type="presParOf" srcId="{CB3A9FD7-0A22-4B69-B565-486FCD9E8AF9}" destId="{2A4E1178-1EEA-4BAC-86A7-33B75BD5BEE2}" srcOrd="0" destOrd="0" presId="urn:microsoft.com/office/officeart/2005/8/layout/vList2"/>
    <dgm:cxn modelId="{3D9DB8CE-90D1-4615-A302-885C239075BD}" type="presParOf" srcId="{CB3A9FD7-0A22-4B69-B565-486FCD9E8AF9}" destId="{6EA1F568-CD1C-4E9F-9A8B-2DF11FD4FE84}" srcOrd="1" destOrd="0" presId="urn:microsoft.com/office/officeart/2005/8/layout/vList2"/>
    <dgm:cxn modelId="{EEB8E225-5E9D-43B2-A44C-D3272C0CCB6B}" type="presParOf" srcId="{CB3A9FD7-0A22-4B69-B565-486FCD9E8AF9}" destId="{494FE34A-5EF6-4CD2-9E12-A0D29873ACBD}" srcOrd="2" destOrd="0" presId="urn:microsoft.com/office/officeart/2005/8/layout/vList2"/>
    <dgm:cxn modelId="{686B695F-7D7B-455A-92E5-E82D7DFB6927}" type="presParOf" srcId="{CB3A9FD7-0A22-4B69-B565-486FCD9E8AF9}" destId="{310019CB-62A2-4D7A-B70B-F0349E06C6A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3BEC8B-F64C-4B19-AB93-BB1BFD2583A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C528E1A-293B-4C44-B55E-BE3F1089029B}">
      <dgm:prSet/>
      <dgm:spPr/>
      <dgm:t>
        <a:bodyPr/>
        <a:lstStyle/>
        <a:p>
          <a:pPr>
            <a:lnSpc>
              <a:spcPct val="100000"/>
            </a:lnSpc>
          </a:pPr>
          <a:r>
            <a:rPr lang="en-US" dirty="0"/>
            <a:t>Design principles</a:t>
          </a:r>
        </a:p>
      </dgm:t>
    </dgm:pt>
    <dgm:pt modelId="{B1106E7E-8389-4C8B-B408-71717A525440}" type="parTrans" cxnId="{49B8EC52-3CF9-47D5-8421-0EDEA6B29E67}">
      <dgm:prSet/>
      <dgm:spPr/>
      <dgm:t>
        <a:bodyPr/>
        <a:lstStyle/>
        <a:p>
          <a:endParaRPr lang="en-US"/>
        </a:p>
      </dgm:t>
    </dgm:pt>
    <dgm:pt modelId="{480D636E-23AD-4B3B-ABA6-87538BE05D5F}" type="sibTrans" cxnId="{49B8EC52-3CF9-47D5-8421-0EDEA6B29E67}">
      <dgm:prSet/>
      <dgm:spPr/>
      <dgm:t>
        <a:bodyPr/>
        <a:lstStyle/>
        <a:p>
          <a:endParaRPr lang="en-US"/>
        </a:p>
      </dgm:t>
    </dgm:pt>
    <dgm:pt modelId="{D5E597B3-55E9-4429-AF46-1DCCEC041E33}">
      <dgm:prSet/>
      <dgm:spPr/>
      <dgm:t>
        <a:bodyPr/>
        <a:lstStyle/>
        <a:p>
          <a:pPr>
            <a:lnSpc>
              <a:spcPct val="100000"/>
            </a:lnSpc>
          </a:pPr>
          <a:r>
            <a:rPr lang="en-US" dirty="0"/>
            <a:t>Compiler warnings</a:t>
          </a:r>
        </a:p>
      </dgm:t>
    </dgm:pt>
    <dgm:pt modelId="{66122534-AF5D-44FF-A4FF-960AAE83938A}" type="parTrans" cxnId="{969F18C0-5DE6-4F77-BBBA-431F7CC13922}">
      <dgm:prSet/>
      <dgm:spPr/>
      <dgm:t>
        <a:bodyPr/>
        <a:lstStyle/>
        <a:p>
          <a:endParaRPr lang="en-US"/>
        </a:p>
      </dgm:t>
    </dgm:pt>
    <dgm:pt modelId="{0CDB61F4-4533-44A2-B21C-D7054ABBBDC0}" type="sibTrans" cxnId="{969F18C0-5DE6-4F77-BBBA-431F7CC13922}">
      <dgm:prSet/>
      <dgm:spPr/>
      <dgm:t>
        <a:bodyPr/>
        <a:lstStyle/>
        <a:p>
          <a:endParaRPr lang="en-US"/>
        </a:p>
      </dgm:t>
    </dgm:pt>
    <dgm:pt modelId="{C2401E80-2749-4879-A981-D2AC2401E108}">
      <dgm:prSet/>
      <dgm:spPr/>
      <dgm:t>
        <a:bodyPr/>
        <a:lstStyle/>
        <a:p>
          <a:pPr>
            <a:lnSpc>
              <a:spcPct val="100000"/>
            </a:lnSpc>
          </a:pPr>
          <a:r>
            <a:rPr lang="en-US" dirty="0"/>
            <a:t>Code smells</a:t>
          </a:r>
        </a:p>
      </dgm:t>
    </dgm:pt>
    <dgm:pt modelId="{555E2201-D1A1-4C24-85C1-7A48B6B4A2DB}" type="parTrans" cxnId="{A3F09DB2-D5B7-4B2A-A772-EACDB08D4552}">
      <dgm:prSet/>
      <dgm:spPr/>
      <dgm:t>
        <a:bodyPr/>
        <a:lstStyle/>
        <a:p>
          <a:endParaRPr lang="en-US"/>
        </a:p>
      </dgm:t>
    </dgm:pt>
    <dgm:pt modelId="{E6C876C0-8627-4CDF-BE4D-575287696C83}" type="sibTrans" cxnId="{A3F09DB2-D5B7-4B2A-A772-EACDB08D4552}">
      <dgm:prSet/>
      <dgm:spPr/>
      <dgm:t>
        <a:bodyPr/>
        <a:lstStyle/>
        <a:p>
          <a:endParaRPr lang="en-US"/>
        </a:p>
      </dgm:t>
    </dgm:pt>
    <dgm:pt modelId="{3D8F4116-D11A-479E-81F5-6EC404835A2B}">
      <dgm:prSet/>
      <dgm:spPr/>
      <dgm:t>
        <a:bodyPr/>
        <a:lstStyle/>
        <a:p>
          <a:pPr>
            <a:lnSpc>
              <a:spcPct val="100000"/>
            </a:lnSpc>
          </a:pPr>
          <a:r>
            <a:rPr lang="en-US"/>
            <a:t>Standards Violation </a:t>
          </a:r>
        </a:p>
      </dgm:t>
    </dgm:pt>
    <dgm:pt modelId="{85CCE9D7-F352-4019-9920-5E1C225EAE91}" type="parTrans" cxnId="{9D357F44-3BFA-4695-8A8A-FD3D6C3647EE}">
      <dgm:prSet/>
      <dgm:spPr/>
      <dgm:t>
        <a:bodyPr/>
        <a:lstStyle/>
        <a:p>
          <a:endParaRPr lang="en-US"/>
        </a:p>
      </dgm:t>
    </dgm:pt>
    <dgm:pt modelId="{6C93CDF0-9D7A-48FB-B900-DADB52727899}" type="sibTrans" cxnId="{9D357F44-3BFA-4695-8A8A-FD3D6C3647EE}">
      <dgm:prSet/>
      <dgm:spPr/>
      <dgm:t>
        <a:bodyPr/>
        <a:lstStyle/>
        <a:p>
          <a:endParaRPr lang="en-US"/>
        </a:p>
      </dgm:t>
    </dgm:pt>
    <dgm:pt modelId="{5452E32A-D169-49D6-A20D-105325FE8B6F}">
      <dgm:prSet/>
      <dgm:spPr/>
      <dgm:t>
        <a:bodyPr/>
        <a:lstStyle/>
        <a:p>
          <a:pPr>
            <a:lnSpc>
              <a:spcPct val="100000"/>
            </a:lnSpc>
          </a:pPr>
          <a:r>
            <a:rPr lang="en-US"/>
            <a:t>Metrics violation</a:t>
          </a:r>
        </a:p>
      </dgm:t>
    </dgm:pt>
    <dgm:pt modelId="{8928550D-DA7C-4F14-B5CE-6E0FD0D94DF3}" type="parTrans" cxnId="{8763200D-1094-43F6-9C69-59FA46B5F0D2}">
      <dgm:prSet/>
      <dgm:spPr/>
      <dgm:t>
        <a:bodyPr/>
        <a:lstStyle/>
        <a:p>
          <a:endParaRPr lang="en-US"/>
        </a:p>
      </dgm:t>
    </dgm:pt>
    <dgm:pt modelId="{16E5389E-8A11-4F07-838D-936B665C0971}" type="sibTrans" cxnId="{8763200D-1094-43F6-9C69-59FA46B5F0D2}">
      <dgm:prSet/>
      <dgm:spPr/>
      <dgm:t>
        <a:bodyPr/>
        <a:lstStyle/>
        <a:p>
          <a:endParaRPr lang="en-US"/>
        </a:p>
      </dgm:t>
    </dgm:pt>
    <dgm:pt modelId="{5D12C0BC-3BB7-4B47-8562-0BF0B3DF02A0}" type="pres">
      <dgm:prSet presAssocID="{673BEC8B-F64C-4B19-AB93-BB1BFD2583AC}" presName="root" presStyleCnt="0">
        <dgm:presLayoutVars>
          <dgm:dir/>
          <dgm:resizeHandles val="exact"/>
        </dgm:presLayoutVars>
      </dgm:prSet>
      <dgm:spPr/>
    </dgm:pt>
    <dgm:pt modelId="{5692141B-0599-4226-80DC-78E21D4C5392}" type="pres">
      <dgm:prSet presAssocID="{9C528E1A-293B-4C44-B55E-BE3F1089029B}" presName="compNode" presStyleCnt="0"/>
      <dgm:spPr/>
    </dgm:pt>
    <dgm:pt modelId="{4279C641-7EDE-458A-920E-C59A804846E4}" type="pres">
      <dgm:prSet presAssocID="{9C528E1A-293B-4C44-B55E-BE3F1089029B}" presName="bgRect" presStyleLbl="bgShp" presStyleIdx="0" presStyleCnt="5"/>
      <dgm:spPr/>
    </dgm:pt>
    <dgm:pt modelId="{3F1575A1-22DB-4C94-80E8-296B21BBB2B8}" type="pres">
      <dgm:prSet presAssocID="{9C528E1A-293B-4C44-B55E-BE3F1089029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AF6E27E2-3CCD-4289-8E49-252ABCCB5FAC}" type="pres">
      <dgm:prSet presAssocID="{9C528E1A-293B-4C44-B55E-BE3F1089029B}" presName="spaceRect" presStyleCnt="0"/>
      <dgm:spPr/>
    </dgm:pt>
    <dgm:pt modelId="{7424AE03-63A0-455E-AFAA-496349DD91E2}" type="pres">
      <dgm:prSet presAssocID="{9C528E1A-293B-4C44-B55E-BE3F1089029B}" presName="parTx" presStyleLbl="revTx" presStyleIdx="0" presStyleCnt="5">
        <dgm:presLayoutVars>
          <dgm:chMax val="0"/>
          <dgm:chPref val="0"/>
        </dgm:presLayoutVars>
      </dgm:prSet>
      <dgm:spPr/>
    </dgm:pt>
    <dgm:pt modelId="{A77E38C4-E23D-4E8A-882F-F1C61F2B6F06}" type="pres">
      <dgm:prSet presAssocID="{480D636E-23AD-4B3B-ABA6-87538BE05D5F}" presName="sibTrans" presStyleCnt="0"/>
      <dgm:spPr/>
    </dgm:pt>
    <dgm:pt modelId="{A10DD58B-2DBE-4A5F-AFC9-F727427ECE5E}" type="pres">
      <dgm:prSet presAssocID="{D5E597B3-55E9-4429-AF46-1DCCEC041E33}" presName="compNode" presStyleCnt="0"/>
      <dgm:spPr/>
    </dgm:pt>
    <dgm:pt modelId="{3F9A0843-70B9-48AA-9AE7-6554C0167A27}" type="pres">
      <dgm:prSet presAssocID="{D5E597B3-55E9-4429-AF46-1DCCEC041E33}" presName="bgRect" presStyleLbl="bgShp" presStyleIdx="1" presStyleCnt="5" custLinFactNeighborY="-11080"/>
      <dgm:spPr/>
    </dgm:pt>
    <dgm:pt modelId="{F18B8C80-EAB1-4A69-B900-536FD9F0D344}" type="pres">
      <dgm:prSet presAssocID="{D5E597B3-55E9-4429-AF46-1DCCEC041E33}" presName="iconRect" presStyleLbl="node1" presStyleIdx="1" presStyleCnt="5" custLinFactNeighborY="-1129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2D4AE6DE-D485-4B4C-BAB3-DAEE6D322101}" type="pres">
      <dgm:prSet presAssocID="{D5E597B3-55E9-4429-AF46-1DCCEC041E33}" presName="spaceRect" presStyleCnt="0"/>
      <dgm:spPr/>
    </dgm:pt>
    <dgm:pt modelId="{8F788B95-9354-40C8-8AB9-BC71F13DF43C}" type="pres">
      <dgm:prSet presAssocID="{D5E597B3-55E9-4429-AF46-1DCCEC041E33}" presName="parTx" presStyleLbl="revTx" presStyleIdx="1" presStyleCnt="5" custLinFactNeighborY="-6215">
        <dgm:presLayoutVars>
          <dgm:chMax val="0"/>
          <dgm:chPref val="0"/>
        </dgm:presLayoutVars>
      </dgm:prSet>
      <dgm:spPr/>
    </dgm:pt>
    <dgm:pt modelId="{BE702203-6A0F-4CCB-9834-A2D7FDC80B07}" type="pres">
      <dgm:prSet presAssocID="{0CDB61F4-4533-44A2-B21C-D7054ABBBDC0}" presName="sibTrans" presStyleCnt="0"/>
      <dgm:spPr/>
    </dgm:pt>
    <dgm:pt modelId="{5CC6E4A4-089E-4C41-A8E8-C700CD136D73}" type="pres">
      <dgm:prSet presAssocID="{C2401E80-2749-4879-A981-D2AC2401E108}" presName="compNode" presStyleCnt="0"/>
      <dgm:spPr/>
    </dgm:pt>
    <dgm:pt modelId="{D1AFFEA0-9649-495F-B00B-E0B87F9FE2E1}" type="pres">
      <dgm:prSet presAssocID="{C2401E80-2749-4879-A981-D2AC2401E108}" presName="bgRect" presStyleLbl="bgShp" presStyleIdx="2" presStyleCnt="5" custLinFactNeighborY="-25298"/>
      <dgm:spPr/>
    </dgm:pt>
    <dgm:pt modelId="{1A1E972B-AAE6-4AD2-A970-B05306DC2E9C}" type="pres">
      <dgm:prSet presAssocID="{C2401E80-2749-4879-A981-D2AC2401E108}" presName="iconRect" presStyleLbl="node1" presStyleIdx="2" presStyleCnt="5" custLinFactNeighborY="-2828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code"/>
        </a:ext>
      </dgm:extLst>
    </dgm:pt>
    <dgm:pt modelId="{D10F9D56-1B1C-4BD8-B5A8-ECF7F2DDC096}" type="pres">
      <dgm:prSet presAssocID="{C2401E80-2749-4879-A981-D2AC2401E108}" presName="spaceRect" presStyleCnt="0"/>
      <dgm:spPr/>
    </dgm:pt>
    <dgm:pt modelId="{3BAAE0F2-500F-46C1-B646-0C36B7A9FC24}" type="pres">
      <dgm:prSet presAssocID="{C2401E80-2749-4879-A981-D2AC2401E108}" presName="parTx" presStyleLbl="revTx" presStyleIdx="2" presStyleCnt="5" custLinFactNeighborY="-13999">
        <dgm:presLayoutVars>
          <dgm:chMax val="0"/>
          <dgm:chPref val="0"/>
        </dgm:presLayoutVars>
      </dgm:prSet>
      <dgm:spPr/>
    </dgm:pt>
    <dgm:pt modelId="{BECCB332-CC0F-473A-9D9F-B59E5A920757}" type="pres">
      <dgm:prSet presAssocID="{E6C876C0-8627-4CDF-BE4D-575287696C83}" presName="sibTrans" presStyleCnt="0"/>
      <dgm:spPr/>
    </dgm:pt>
    <dgm:pt modelId="{20CD1E10-6BF2-4774-8784-07A3A3298207}" type="pres">
      <dgm:prSet presAssocID="{3D8F4116-D11A-479E-81F5-6EC404835A2B}" presName="compNode" presStyleCnt="0"/>
      <dgm:spPr/>
    </dgm:pt>
    <dgm:pt modelId="{56411416-0531-4CC5-AC1F-EC8D133F4C72}" type="pres">
      <dgm:prSet presAssocID="{3D8F4116-D11A-479E-81F5-6EC404835A2B}" presName="bgRect" presStyleLbl="bgShp" presStyleIdx="3" presStyleCnt="5" custLinFactNeighborY="-35028"/>
      <dgm:spPr/>
    </dgm:pt>
    <dgm:pt modelId="{7BC59729-6330-4174-9245-DC57B8BA4A0E}" type="pres">
      <dgm:prSet presAssocID="{3D8F4116-D11A-479E-81F5-6EC404835A2B}" presName="iconRect" presStyleLbl="node1" presStyleIdx="3" presStyleCnt="5" custLinFactNeighborY="-4420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vel"/>
        </a:ext>
      </dgm:extLst>
    </dgm:pt>
    <dgm:pt modelId="{4B2F42F6-A0BB-4C14-A67F-5A8014EABA4D}" type="pres">
      <dgm:prSet presAssocID="{3D8F4116-D11A-479E-81F5-6EC404835A2B}" presName="spaceRect" presStyleCnt="0"/>
      <dgm:spPr/>
    </dgm:pt>
    <dgm:pt modelId="{D2DFDE8D-5209-4343-BC30-152C4DBE3EA4}" type="pres">
      <dgm:prSet presAssocID="{3D8F4116-D11A-479E-81F5-6EC404835A2B}" presName="parTx" presStyleLbl="revTx" presStyleIdx="3" presStyleCnt="5" custLinFactNeighborY="-24325">
        <dgm:presLayoutVars>
          <dgm:chMax val="0"/>
          <dgm:chPref val="0"/>
        </dgm:presLayoutVars>
      </dgm:prSet>
      <dgm:spPr/>
    </dgm:pt>
    <dgm:pt modelId="{68EBA1F2-4BC5-4344-9B5C-5FD7BEF75597}" type="pres">
      <dgm:prSet presAssocID="{6C93CDF0-9D7A-48FB-B900-DADB52727899}" presName="sibTrans" presStyleCnt="0"/>
      <dgm:spPr/>
    </dgm:pt>
    <dgm:pt modelId="{1B034669-2CE0-4800-BE33-8B87251D61A7}" type="pres">
      <dgm:prSet presAssocID="{5452E32A-D169-49D6-A20D-105325FE8B6F}" presName="compNode" presStyleCnt="0"/>
      <dgm:spPr/>
    </dgm:pt>
    <dgm:pt modelId="{F54E5A7A-1DAA-4421-B8BD-699FC7BCCC4B}" type="pres">
      <dgm:prSet presAssocID="{5452E32A-D169-49D6-A20D-105325FE8B6F}" presName="bgRect" presStyleLbl="bgShp" presStyleIdx="4" presStyleCnt="5" custLinFactNeighborY="-42812"/>
      <dgm:spPr/>
    </dgm:pt>
    <dgm:pt modelId="{39AC6DDA-EC2D-44CC-B8B2-842AF53C9A95}" type="pres">
      <dgm:prSet presAssocID="{5452E32A-D169-49D6-A20D-105325FE8B6F}" presName="iconRect" presStyleLbl="node1" presStyleIdx="4" presStyleCnt="5" custLinFactNeighborY="-5834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6D6AEC41-445A-4C8F-A78E-2AE61100163B}" type="pres">
      <dgm:prSet presAssocID="{5452E32A-D169-49D6-A20D-105325FE8B6F}" presName="spaceRect" presStyleCnt="0"/>
      <dgm:spPr/>
    </dgm:pt>
    <dgm:pt modelId="{6B307414-9662-4DE8-A7FC-6BE67F86782D}" type="pres">
      <dgm:prSet presAssocID="{5452E32A-D169-49D6-A20D-105325FE8B6F}" presName="parTx" presStyleLbl="revTx" presStyleIdx="4" presStyleCnt="5" custLinFactNeighborY="-32109">
        <dgm:presLayoutVars>
          <dgm:chMax val="0"/>
          <dgm:chPref val="0"/>
        </dgm:presLayoutVars>
      </dgm:prSet>
      <dgm:spPr/>
    </dgm:pt>
  </dgm:ptLst>
  <dgm:cxnLst>
    <dgm:cxn modelId="{8763200D-1094-43F6-9C69-59FA46B5F0D2}" srcId="{673BEC8B-F64C-4B19-AB93-BB1BFD2583AC}" destId="{5452E32A-D169-49D6-A20D-105325FE8B6F}" srcOrd="4" destOrd="0" parTransId="{8928550D-DA7C-4F14-B5CE-6E0FD0D94DF3}" sibTransId="{16E5389E-8A11-4F07-838D-936B665C0971}"/>
    <dgm:cxn modelId="{A0735A37-966F-489D-9D30-FDA059BD4D6E}" type="presOf" srcId="{D5E597B3-55E9-4429-AF46-1DCCEC041E33}" destId="{8F788B95-9354-40C8-8AB9-BC71F13DF43C}" srcOrd="0" destOrd="0" presId="urn:microsoft.com/office/officeart/2018/2/layout/IconVerticalSolidList"/>
    <dgm:cxn modelId="{9D357F44-3BFA-4695-8A8A-FD3D6C3647EE}" srcId="{673BEC8B-F64C-4B19-AB93-BB1BFD2583AC}" destId="{3D8F4116-D11A-479E-81F5-6EC404835A2B}" srcOrd="3" destOrd="0" parTransId="{85CCE9D7-F352-4019-9920-5E1C225EAE91}" sibTransId="{6C93CDF0-9D7A-48FB-B900-DADB52727899}"/>
    <dgm:cxn modelId="{A435B86C-EF5C-499E-A857-7DE66CDE6BF2}" type="presOf" srcId="{C2401E80-2749-4879-A981-D2AC2401E108}" destId="{3BAAE0F2-500F-46C1-B646-0C36B7A9FC24}" srcOrd="0" destOrd="0" presId="urn:microsoft.com/office/officeart/2018/2/layout/IconVerticalSolidList"/>
    <dgm:cxn modelId="{49B8EC52-3CF9-47D5-8421-0EDEA6B29E67}" srcId="{673BEC8B-F64C-4B19-AB93-BB1BFD2583AC}" destId="{9C528E1A-293B-4C44-B55E-BE3F1089029B}" srcOrd="0" destOrd="0" parTransId="{B1106E7E-8389-4C8B-B408-71717A525440}" sibTransId="{480D636E-23AD-4B3B-ABA6-87538BE05D5F}"/>
    <dgm:cxn modelId="{A3E8F358-7CBA-4B04-A190-022919CB7CCF}" type="presOf" srcId="{3D8F4116-D11A-479E-81F5-6EC404835A2B}" destId="{D2DFDE8D-5209-4343-BC30-152C4DBE3EA4}" srcOrd="0" destOrd="0" presId="urn:microsoft.com/office/officeart/2018/2/layout/IconVerticalSolidList"/>
    <dgm:cxn modelId="{ECB10F7E-DE8D-4E9C-82DE-D4C06687CF24}" type="presOf" srcId="{673BEC8B-F64C-4B19-AB93-BB1BFD2583AC}" destId="{5D12C0BC-3BB7-4B47-8562-0BF0B3DF02A0}" srcOrd="0" destOrd="0" presId="urn:microsoft.com/office/officeart/2018/2/layout/IconVerticalSolidList"/>
    <dgm:cxn modelId="{90915993-E5CF-4C5D-9FA9-2451C7120D6D}" type="presOf" srcId="{5452E32A-D169-49D6-A20D-105325FE8B6F}" destId="{6B307414-9662-4DE8-A7FC-6BE67F86782D}" srcOrd="0" destOrd="0" presId="urn:microsoft.com/office/officeart/2018/2/layout/IconVerticalSolidList"/>
    <dgm:cxn modelId="{2FFD62AB-F12D-41C7-9213-B00214D38BC9}" type="presOf" srcId="{9C528E1A-293B-4C44-B55E-BE3F1089029B}" destId="{7424AE03-63A0-455E-AFAA-496349DD91E2}" srcOrd="0" destOrd="0" presId="urn:microsoft.com/office/officeart/2018/2/layout/IconVerticalSolidList"/>
    <dgm:cxn modelId="{A3F09DB2-D5B7-4B2A-A772-EACDB08D4552}" srcId="{673BEC8B-F64C-4B19-AB93-BB1BFD2583AC}" destId="{C2401E80-2749-4879-A981-D2AC2401E108}" srcOrd="2" destOrd="0" parTransId="{555E2201-D1A1-4C24-85C1-7A48B6B4A2DB}" sibTransId="{E6C876C0-8627-4CDF-BE4D-575287696C83}"/>
    <dgm:cxn modelId="{969F18C0-5DE6-4F77-BBBA-431F7CC13922}" srcId="{673BEC8B-F64C-4B19-AB93-BB1BFD2583AC}" destId="{D5E597B3-55E9-4429-AF46-1DCCEC041E33}" srcOrd="1" destOrd="0" parTransId="{66122534-AF5D-44FF-A4FF-960AAE83938A}" sibTransId="{0CDB61F4-4533-44A2-B21C-D7054ABBBDC0}"/>
    <dgm:cxn modelId="{D0C720DC-55DC-4967-B7D1-D47A4946A78C}" type="presParOf" srcId="{5D12C0BC-3BB7-4B47-8562-0BF0B3DF02A0}" destId="{5692141B-0599-4226-80DC-78E21D4C5392}" srcOrd="0" destOrd="0" presId="urn:microsoft.com/office/officeart/2018/2/layout/IconVerticalSolidList"/>
    <dgm:cxn modelId="{51EE5FC0-2E1A-4869-8EB9-D71405E2D74E}" type="presParOf" srcId="{5692141B-0599-4226-80DC-78E21D4C5392}" destId="{4279C641-7EDE-458A-920E-C59A804846E4}" srcOrd="0" destOrd="0" presId="urn:microsoft.com/office/officeart/2018/2/layout/IconVerticalSolidList"/>
    <dgm:cxn modelId="{4F50513C-841C-4D6F-8052-16FE303A967A}" type="presParOf" srcId="{5692141B-0599-4226-80DC-78E21D4C5392}" destId="{3F1575A1-22DB-4C94-80E8-296B21BBB2B8}" srcOrd="1" destOrd="0" presId="urn:microsoft.com/office/officeart/2018/2/layout/IconVerticalSolidList"/>
    <dgm:cxn modelId="{581A9FC3-B587-4872-ACC1-CD081523EF79}" type="presParOf" srcId="{5692141B-0599-4226-80DC-78E21D4C5392}" destId="{AF6E27E2-3CCD-4289-8E49-252ABCCB5FAC}" srcOrd="2" destOrd="0" presId="urn:microsoft.com/office/officeart/2018/2/layout/IconVerticalSolidList"/>
    <dgm:cxn modelId="{D78B43AD-7AFD-486D-A972-D3C50356AEDD}" type="presParOf" srcId="{5692141B-0599-4226-80DC-78E21D4C5392}" destId="{7424AE03-63A0-455E-AFAA-496349DD91E2}" srcOrd="3" destOrd="0" presId="urn:microsoft.com/office/officeart/2018/2/layout/IconVerticalSolidList"/>
    <dgm:cxn modelId="{C716CA9D-F11F-44A8-B307-C495D591D251}" type="presParOf" srcId="{5D12C0BC-3BB7-4B47-8562-0BF0B3DF02A0}" destId="{A77E38C4-E23D-4E8A-882F-F1C61F2B6F06}" srcOrd="1" destOrd="0" presId="urn:microsoft.com/office/officeart/2018/2/layout/IconVerticalSolidList"/>
    <dgm:cxn modelId="{B689552A-B00C-4CDF-A174-B2227D51E7E1}" type="presParOf" srcId="{5D12C0BC-3BB7-4B47-8562-0BF0B3DF02A0}" destId="{A10DD58B-2DBE-4A5F-AFC9-F727427ECE5E}" srcOrd="2" destOrd="0" presId="urn:microsoft.com/office/officeart/2018/2/layout/IconVerticalSolidList"/>
    <dgm:cxn modelId="{3FBC28D6-F7C8-4095-ABFE-724D411586DF}" type="presParOf" srcId="{A10DD58B-2DBE-4A5F-AFC9-F727427ECE5E}" destId="{3F9A0843-70B9-48AA-9AE7-6554C0167A27}" srcOrd="0" destOrd="0" presId="urn:microsoft.com/office/officeart/2018/2/layout/IconVerticalSolidList"/>
    <dgm:cxn modelId="{84794410-3B9E-4AEC-8841-B4924E75D6F9}" type="presParOf" srcId="{A10DD58B-2DBE-4A5F-AFC9-F727427ECE5E}" destId="{F18B8C80-EAB1-4A69-B900-536FD9F0D344}" srcOrd="1" destOrd="0" presId="urn:microsoft.com/office/officeart/2018/2/layout/IconVerticalSolidList"/>
    <dgm:cxn modelId="{ACD54833-9235-4602-A44B-4C4605A8D7AE}" type="presParOf" srcId="{A10DD58B-2DBE-4A5F-AFC9-F727427ECE5E}" destId="{2D4AE6DE-D485-4B4C-BAB3-DAEE6D322101}" srcOrd="2" destOrd="0" presId="urn:microsoft.com/office/officeart/2018/2/layout/IconVerticalSolidList"/>
    <dgm:cxn modelId="{7AF2B2A4-08F9-4A6D-A105-2BA4B387320D}" type="presParOf" srcId="{A10DD58B-2DBE-4A5F-AFC9-F727427ECE5E}" destId="{8F788B95-9354-40C8-8AB9-BC71F13DF43C}" srcOrd="3" destOrd="0" presId="urn:microsoft.com/office/officeart/2018/2/layout/IconVerticalSolidList"/>
    <dgm:cxn modelId="{3CD0CEA0-A2B6-4E93-B7E8-C0C30BD25938}" type="presParOf" srcId="{5D12C0BC-3BB7-4B47-8562-0BF0B3DF02A0}" destId="{BE702203-6A0F-4CCB-9834-A2D7FDC80B07}" srcOrd="3" destOrd="0" presId="urn:microsoft.com/office/officeart/2018/2/layout/IconVerticalSolidList"/>
    <dgm:cxn modelId="{0A11514E-C010-4EA4-BEDC-36A1C82A6B35}" type="presParOf" srcId="{5D12C0BC-3BB7-4B47-8562-0BF0B3DF02A0}" destId="{5CC6E4A4-089E-4C41-A8E8-C700CD136D73}" srcOrd="4" destOrd="0" presId="urn:microsoft.com/office/officeart/2018/2/layout/IconVerticalSolidList"/>
    <dgm:cxn modelId="{3D39B013-8776-4C1A-B857-6F601489B5C2}" type="presParOf" srcId="{5CC6E4A4-089E-4C41-A8E8-C700CD136D73}" destId="{D1AFFEA0-9649-495F-B00B-E0B87F9FE2E1}" srcOrd="0" destOrd="0" presId="urn:microsoft.com/office/officeart/2018/2/layout/IconVerticalSolidList"/>
    <dgm:cxn modelId="{F38A35BF-A136-4FF3-B072-B4466849363D}" type="presParOf" srcId="{5CC6E4A4-089E-4C41-A8E8-C700CD136D73}" destId="{1A1E972B-AAE6-4AD2-A970-B05306DC2E9C}" srcOrd="1" destOrd="0" presId="urn:microsoft.com/office/officeart/2018/2/layout/IconVerticalSolidList"/>
    <dgm:cxn modelId="{0844B3F5-E07D-4AC4-B3B5-8559ABB6FE2E}" type="presParOf" srcId="{5CC6E4A4-089E-4C41-A8E8-C700CD136D73}" destId="{D10F9D56-1B1C-4BD8-B5A8-ECF7F2DDC096}" srcOrd="2" destOrd="0" presId="urn:microsoft.com/office/officeart/2018/2/layout/IconVerticalSolidList"/>
    <dgm:cxn modelId="{6D3742DE-FA8F-4604-8A07-1F7B217FE624}" type="presParOf" srcId="{5CC6E4A4-089E-4C41-A8E8-C700CD136D73}" destId="{3BAAE0F2-500F-46C1-B646-0C36B7A9FC24}" srcOrd="3" destOrd="0" presId="urn:microsoft.com/office/officeart/2018/2/layout/IconVerticalSolidList"/>
    <dgm:cxn modelId="{22BEC940-5ACB-497A-89BD-00C315AA10D1}" type="presParOf" srcId="{5D12C0BC-3BB7-4B47-8562-0BF0B3DF02A0}" destId="{BECCB332-CC0F-473A-9D9F-B59E5A920757}" srcOrd="5" destOrd="0" presId="urn:microsoft.com/office/officeart/2018/2/layout/IconVerticalSolidList"/>
    <dgm:cxn modelId="{6BAB5086-C38D-43A4-9227-DBE471134408}" type="presParOf" srcId="{5D12C0BC-3BB7-4B47-8562-0BF0B3DF02A0}" destId="{20CD1E10-6BF2-4774-8784-07A3A3298207}" srcOrd="6" destOrd="0" presId="urn:microsoft.com/office/officeart/2018/2/layout/IconVerticalSolidList"/>
    <dgm:cxn modelId="{B8A633D4-FC42-4DCA-A2FC-E2A3A34DB7C4}" type="presParOf" srcId="{20CD1E10-6BF2-4774-8784-07A3A3298207}" destId="{56411416-0531-4CC5-AC1F-EC8D133F4C72}" srcOrd="0" destOrd="0" presId="urn:microsoft.com/office/officeart/2018/2/layout/IconVerticalSolidList"/>
    <dgm:cxn modelId="{D3E149AE-56C9-472B-A2BC-52311E9A8463}" type="presParOf" srcId="{20CD1E10-6BF2-4774-8784-07A3A3298207}" destId="{7BC59729-6330-4174-9245-DC57B8BA4A0E}" srcOrd="1" destOrd="0" presId="urn:microsoft.com/office/officeart/2018/2/layout/IconVerticalSolidList"/>
    <dgm:cxn modelId="{82BD0C9A-3206-4805-8E1A-2422DB47B298}" type="presParOf" srcId="{20CD1E10-6BF2-4774-8784-07A3A3298207}" destId="{4B2F42F6-A0BB-4C14-A67F-5A8014EABA4D}" srcOrd="2" destOrd="0" presId="urn:microsoft.com/office/officeart/2018/2/layout/IconVerticalSolidList"/>
    <dgm:cxn modelId="{BAB43A85-4E6B-46CD-8045-7F34C33938AF}" type="presParOf" srcId="{20CD1E10-6BF2-4774-8784-07A3A3298207}" destId="{D2DFDE8D-5209-4343-BC30-152C4DBE3EA4}" srcOrd="3" destOrd="0" presId="urn:microsoft.com/office/officeart/2018/2/layout/IconVerticalSolidList"/>
    <dgm:cxn modelId="{7A4B28CD-EDE3-4F55-854B-21C84105DD91}" type="presParOf" srcId="{5D12C0BC-3BB7-4B47-8562-0BF0B3DF02A0}" destId="{68EBA1F2-4BC5-4344-9B5C-5FD7BEF75597}" srcOrd="7" destOrd="0" presId="urn:microsoft.com/office/officeart/2018/2/layout/IconVerticalSolidList"/>
    <dgm:cxn modelId="{8C7A3262-87D1-4739-90C7-7BDEF46ABF12}" type="presParOf" srcId="{5D12C0BC-3BB7-4B47-8562-0BF0B3DF02A0}" destId="{1B034669-2CE0-4800-BE33-8B87251D61A7}" srcOrd="8" destOrd="0" presId="urn:microsoft.com/office/officeart/2018/2/layout/IconVerticalSolidList"/>
    <dgm:cxn modelId="{A38AF37B-5D1F-4050-813F-505FE3E2ECBC}" type="presParOf" srcId="{1B034669-2CE0-4800-BE33-8B87251D61A7}" destId="{F54E5A7A-1DAA-4421-B8BD-699FC7BCCC4B}" srcOrd="0" destOrd="0" presId="urn:microsoft.com/office/officeart/2018/2/layout/IconVerticalSolidList"/>
    <dgm:cxn modelId="{1FF49915-2275-4430-9CC1-DBBECB6E21C0}" type="presParOf" srcId="{1B034669-2CE0-4800-BE33-8B87251D61A7}" destId="{39AC6DDA-EC2D-44CC-B8B2-842AF53C9A95}" srcOrd="1" destOrd="0" presId="urn:microsoft.com/office/officeart/2018/2/layout/IconVerticalSolidList"/>
    <dgm:cxn modelId="{060BB42C-3157-42E4-83A7-20FA16762A05}" type="presParOf" srcId="{1B034669-2CE0-4800-BE33-8B87251D61A7}" destId="{6D6AEC41-445A-4C8F-A78E-2AE61100163B}" srcOrd="2" destOrd="0" presId="urn:microsoft.com/office/officeart/2018/2/layout/IconVerticalSolidList"/>
    <dgm:cxn modelId="{6B1CBA82-AEA9-45EE-A14E-F7550B73AAE9}" type="presParOf" srcId="{1B034669-2CE0-4800-BE33-8B87251D61A7}" destId="{6B307414-9662-4DE8-A7FC-6BE67F86782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743EA6-2BD1-4F99-87B7-D334B5294E4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BA21A07-5276-4BDA-9970-C98D10A6B867}">
      <dgm:prSet/>
      <dgm:spPr/>
      <dgm:t>
        <a:bodyPr/>
        <a:lstStyle/>
        <a:p>
          <a:r>
            <a:rPr lang="en-US" b="1" dirty="0"/>
            <a:t>TDD Refactoring</a:t>
          </a:r>
          <a:br>
            <a:rPr lang="en-US" b="1" dirty="0"/>
          </a:br>
          <a:r>
            <a:rPr lang="en-US" b="1" dirty="0"/>
            <a:t>Litter-Pickup Refactoring</a:t>
          </a:r>
          <a:br>
            <a:rPr lang="en-US" b="1" dirty="0"/>
          </a:br>
          <a:r>
            <a:rPr lang="en-US" b="1" dirty="0"/>
            <a:t>Comprehension Refactoring</a:t>
          </a:r>
          <a:br>
            <a:rPr lang="en-US" b="1" dirty="0"/>
          </a:br>
          <a:r>
            <a:rPr lang="en-US" b="1" dirty="0"/>
            <a:t>Preparatory Refactoring</a:t>
          </a:r>
          <a:br>
            <a:rPr lang="en-US" b="1" dirty="0"/>
          </a:br>
          <a:r>
            <a:rPr lang="en-US" b="1" dirty="0"/>
            <a:t>Planned Refactoring</a:t>
          </a:r>
          <a:br>
            <a:rPr lang="en-US" b="1" dirty="0"/>
          </a:br>
          <a:r>
            <a:rPr lang="en-US" b="1" dirty="0"/>
            <a:t>Long-Term Refactoring</a:t>
          </a:r>
          <a:endParaRPr lang="en-US" dirty="0"/>
        </a:p>
      </dgm:t>
    </dgm:pt>
    <dgm:pt modelId="{97A7A8A9-3A0A-41AD-9343-7ABBB3FA6702}" type="parTrans" cxnId="{DF810863-E1BB-442E-9C42-5775F8FE9D4B}">
      <dgm:prSet/>
      <dgm:spPr/>
      <dgm:t>
        <a:bodyPr/>
        <a:lstStyle/>
        <a:p>
          <a:endParaRPr lang="en-US"/>
        </a:p>
      </dgm:t>
    </dgm:pt>
    <dgm:pt modelId="{C3C734F5-AD47-4062-BCA8-68F3497F1C7C}" type="sibTrans" cxnId="{DF810863-E1BB-442E-9C42-5775F8FE9D4B}">
      <dgm:prSet/>
      <dgm:spPr/>
      <dgm:t>
        <a:bodyPr/>
        <a:lstStyle/>
        <a:p>
          <a:endParaRPr lang="en-US"/>
        </a:p>
      </dgm:t>
    </dgm:pt>
    <dgm:pt modelId="{5A7C3E0D-3145-44D7-9B27-A30D8264A203}" type="pres">
      <dgm:prSet presAssocID="{1E743EA6-2BD1-4F99-87B7-D334B5294E44}" presName="Name0" presStyleCnt="0">
        <dgm:presLayoutVars>
          <dgm:dir/>
          <dgm:animLvl val="lvl"/>
          <dgm:resizeHandles val="exact"/>
        </dgm:presLayoutVars>
      </dgm:prSet>
      <dgm:spPr/>
    </dgm:pt>
    <dgm:pt modelId="{C435F4B0-87A9-4AA6-91B1-77AA931F4C7E}" type="pres">
      <dgm:prSet presAssocID="{7BA21A07-5276-4BDA-9970-C98D10A6B867}" presName="linNode" presStyleCnt="0"/>
      <dgm:spPr/>
    </dgm:pt>
    <dgm:pt modelId="{7D1DF12A-DF47-4323-AA68-49C785927D8D}" type="pres">
      <dgm:prSet presAssocID="{7BA21A07-5276-4BDA-9970-C98D10A6B867}" presName="parentText" presStyleLbl="node1" presStyleIdx="0" presStyleCnt="1" custScaleX="185764">
        <dgm:presLayoutVars>
          <dgm:chMax val="1"/>
          <dgm:bulletEnabled val="1"/>
        </dgm:presLayoutVars>
      </dgm:prSet>
      <dgm:spPr/>
    </dgm:pt>
  </dgm:ptLst>
  <dgm:cxnLst>
    <dgm:cxn modelId="{DF810863-E1BB-442E-9C42-5775F8FE9D4B}" srcId="{1E743EA6-2BD1-4F99-87B7-D334B5294E44}" destId="{7BA21A07-5276-4BDA-9970-C98D10A6B867}" srcOrd="0" destOrd="0" parTransId="{97A7A8A9-3A0A-41AD-9343-7ABBB3FA6702}" sibTransId="{C3C734F5-AD47-4062-BCA8-68F3497F1C7C}"/>
    <dgm:cxn modelId="{B0592B77-C430-48AD-8CBE-3BABBF9337FC}" type="presOf" srcId="{1E743EA6-2BD1-4F99-87B7-D334B5294E44}" destId="{5A7C3E0D-3145-44D7-9B27-A30D8264A203}" srcOrd="0" destOrd="0" presId="urn:microsoft.com/office/officeart/2005/8/layout/vList5"/>
    <dgm:cxn modelId="{446EEEC2-3058-405C-AF72-8002960D0BB4}" type="presOf" srcId="{7BA21A07-5276-4BDA-9970-C98D10A6B867}" destId="{7D1DF12A-DF47-4323-AA68-49C785927D8D}" srcOrd="0" destOrd="0" presId="urn:microsoft.com/office/officeart/2005/8/layout/vList5"/>
    <dgm:cxn modelId="{6196A086-0A0A-45D7-9175-C677B4D22FBD}" type="presParOf" srcId="{5A7C3E0D-3145-44D7-9B27-A30D8264A203}" destId="{C435F4B0-87A9-4AA6-91B1-77AA931F4C7E}" srcOrd="0" destOrd="0" presId="urn:microsoft.com/office/officeart/2005/8/layout/vList5"/>
    <dgm:cxn modelId="{F834B3E4-10B5-479C-A955-F62561F4ACB8}" type="presParOf" srcId="{C435F4B0-87A9-4AA6-91B1-77AA931F4C7E}" destId="{7D1DF12A-DF47-4323-AA68-49C785927D8D}"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51E365-84F4-4469-BDBF-31EDEB8CF11A}"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2A2CF681-9FD5-472A-A0B7-87314D8AE0FB}">
      <dgm:prSet/>
      <dgm:spPr/>
      <dgm:t>
        <a:bodyPr/>
        <a:lstStyle/>
        <a:p>
          <a:r>
            <a:rPr lang="en-US" b="1"/>
            <a:t>git clone </a:t>
          </a:r>
          <a:r>
            <a:rPr lang="en-US" b="1">
              <a:hlinkClick xmlns:r="http://schemas.openxmlformats.org/officeDocument/2006/relationships" r:id="rId1"/>
            </a:rPr>
            <a:t>https://github.com/infobest-aclabs/aclabs2019.git</a:t>
          </a:r>
          <a:endParaRPr lang="en-US"/>
        </a:p>
      </dgm:t>
    </dgm:pt>
    <dgm:pt modelId="{D959F751-E7A2-4027-838F-15E9B31CC76C}" type="parTrans" cxnId="{A30043A6-8692-49DA-B66A-8853DDDABBFC}">
      <dgm:prSet/>
      <dgm:spPr/>
      <dgm:t>
        <a:bodyPr/>
        <a:lstStyle/>
        <a:p>
          <a:endParaRPr lang="en-US"/>
        </a:p>
      </dgm:t>
    </dgm:pt>
    <dgm:pt modelId="{027263AF-5794-4695-95D0-5372B660851B}" type="sibTrans" cxnId="{A30043A6-8692-49DA-B66A-8853DDDABBFC}">
      <dgm:prSet/>
      <dgm:spPr/>
      <dgm:t>
        <a:bodyPr/>
        <a:lstStyle/>
        <a:p>
          <a:endParaRPr lang="en-US"/>
        </a:p>
      </dgm:t>
    </dgm:pt>
    <dgm:pt modelId="{AB39DA72-F27D-4D3E-BC06-0643C11E96C4}">
      <dgm:prSet/>
      <dgm:spPr/>
      <dgm:t>
        <a:bodyPr/>
        <a:lstStyle/>
        <a:p>
          <a:r>
            <a:rPr lang="en-US" b="1"/>
            <a:t>git status</a:t>
          </a:r>
          <a:endParaRPr lang="en-US"/>
        </a:p>
      </dgm:t>
    </dgm:pt>
    <dgm:pt modelId="{D39CFC1D-A1CD-46EF-B2CF-A7B5A5651A51}" type="parTrans" cxnId="{288F58FD-4351-4530-A84E-CA98154B02C2}">
      <dgm:prSet/>
      <dgm:spPr/>
      <dgm:t>
        <a:bodyPr/>
        <a:lstStyle/>
        <a:p>
          <a:endParaRPr lang="en-US"/>
        </a:p>
      </dgm:t>
    </dgm:pt>
    <dgm:pt modelId="{28256744-2BF0-41D5-9044-F43F12781CDA}" type="sibTrans" cxnId="{288F58FD-4351-4530-A84E-CA98154B02C2}">
      <dgm:prSet/>
      <dgm:spPr/>
      <dgm:t>
        <a:bodyPr/>
        <a:lstStyle/>
        <a:p>
          <a:endParaRPr lang="en-US"/>
        </a:p>
      </dgm:t>
    </dgm:pt>
    <dgm:pt modelId="{CF4D9915-92E6-45A5-A190-26A259A7745B}">
      <dgm:prSet/>
      <dgm:spPr/>
      <dgm:t>
        <a:bodyPr/>
        <a:lstStyle/>
        <a:p>
          <a:r>
            <a:rPr lang="en-US" b="1"/>
            <a:t>git branch –b my_special_branch</a:t>
          </a:r>
          <a:endParaRPr lang="en-US"/>
        </a:p>
      </dgm:t>
    </dgm:pt>
    <dgm:pt modelId="{2B6BE9E0-D47F-4E75-B666-42921EBEB241}" type="parTrans" cxnId="{7DA07C59-07B9-4E60-80BE-3458394A6C3F}">
      <dgm:prSet/>
      <dgm:spPr/>
      <dgm:t>
        <a:bodyPr/>
        <a:lstStyle/>
        <a:p>
          <a:endParaRPr lang="en-US"/>
        </a:p>
      </dgm:t>
    </dgm:pt>
    <dgm:pt modelId="{246E8084-407A-45C5-B382-AE0890E05588}" type="sibTrans" cxnId="{7DA07C59-07B9-4E60-80BE-3458394A6C3F}">
      <dgm:prSet/>
      <dgm:spPr/>
      <dgm:t>
        <a:bodyPr/>
        <a:lstStyle/>
        <a:p>
          <a:endParaRPr lang="en-US"/>
        </a:p>
      </dgm:t>
    </dgm:pt>
    <dgm:pt modelId="{A58AB12C-1160-4E0D-A994-2635316E57C1}">
      <dgm:prSet/>
      <dgm:spPr/>
      <dgm:t>
        <a:bodyPr/>
        <a:lstStyle/>
        <a:p>
          <a:r>
            <a:rPr lang="en-US" b="1" dirty="0"/>
            <a:t>git pull</a:t>
          </a:r>
          <a:endParaRPr lang="en-US" dirty="0"/>
        </a:p>
      </dgm:t>
    </dgm:pt>
    <dgm:pt modelId="{996DD037-E33D-4E38-8BFC-2EE50D849662}" type="parTrans" cxnId="{BF49516A-5317-4BB0-BB40-3879AD897913}">
      <dgm:prSet/>
      <dgm:spPr/>
      <dgm:t>
        <a:bodyPr/>
        <a:lstStyle/>
        <a:p>
          <a:endParaRPr lang="en-US"/>
        </a:p>
      </dgm:t>
    </dgm:pt>
    <dgm:pt modelId="{810EBF02-68A3-48E0-B127-0694AE0324E6}" type="sibTrans" cxnId="{BF49516A-5317-4BB0-BB40-3879AD897913}">
      <dgm:prSet/>
      <dgm:spPr/>
      <dgm:t>
        <a:bodyPr/>
        <a:lstStyle/>
        <a:p>
          <a:endParaRPr lang="en-US"/>
        </a:p>
      </dgm:t>
    </dgm:pt>
    <dgm:pt modelId="{00EDF588-EC1C-4096-B154-EB508E1F9EF2}">
      <dgm:prSet/>
      <dgm:spPr/>
      <dgm:t>
        <a:bodyPr/>
        <a:lstStyle/>
        <a:p>
          <a:r>
            <a:rPr lang="en-US" b="1"/>
            <a:t>git commit –m ‘What have you worked on’</a:t>
          </a:r>
          <a:endParaRPr lang="en-US"/>
        </a:p>
      </dgm:t>
    </dgm:pt>
    <dgm:pt modelId="{AB8F4F0B-8741-4781-A8CC-87262F49DFD0}" type="parTrans" cxnId="{B076D1C3-655A-4D6A-80CE-37FB1F8B3D05}">
      <dgm:prSet/>
      <dgm:spPr/>
      <dgm:t>
        <a:bodyPr/>
        <a:lstStyle/>
        <a:p>
          <a:endParaRPr lang="en-US"/>
        </a:p>
      </dgm:t>
    </dgm:pt>
    <dgm:pt modelId="{45B07626-818B-4459-81AA-BF72B814F623}" type="sibTrans" cxnId="{B076D1C3-655A-4D6A-80CE-37FB1F8B3D05}">
      <dgm:prSet/>
      <dgm:spPr/>
      <dgm:t>
        <a:bodyPr/>
        <a:lstStyle/>
        <a:p>
          <a:endParaRPr lang="en-US"/>
        </a:p>
      </dgm:t>
    </dgm:pt>
    <dgm:pt modelId="{4F945E00-D64C-4353-85F6-2DD1F6DA27A8}">
      <dgm:prSet/>
      <dgm:spPr/>
      <dgm:t>
        <a:bodyPr/>
        <a:lstStyle/>
        <a:p>
          <a:r>
            <a:rPr lang="en-US" b="1" dirty="0"/>
            <a:t>git push</a:t>
          </a:r>
          <a:endParaRPr lang="en-US" dirty="0"/>
        </a:p>
      </dgm:t>
    </dgm:pt>
    <dgm:pt modelId="{2922AE19-3DD8-413E-98B6-A7A4242CBDD6}" type="parTrans" cxnId="{52ACE7B0-92A6-4764-A8A9-74D6444053D7}">
      <dgm:prSet/>
      <dgm:spPr/>
      <dgm:t>
        <a:bodyPr/>
        <a:lstStyle/>
        <a:p>
          <a:endParaRPr lang="en-US"/>
        </a:p>
      </dgm:t>
    </dgm:pt>
    <dgm:pt modelId="{3B4AC346-9D4F-48E3-86A2-D183FDCED7D3}" type="sibTrans" cxnId="{52ACE7B0-92A6-4764-A8A9-74D6444053D7}">
      <dgm:prSet/>
      <dgm:spPr/>
      <dgm:t>
        <a:bodyPr/>
        <a:lstStyle/>
        <a:p>
          <a:endParaRPr lang="en-US"/>
        </a:p>
      </dgm:t>
    </dgm:pt>
    <dgm:pt modelId="{9C7424CC-4E7B-472C-9719-BD6E9A3C8B8B}">
      <dgm:prSet/>
      <dgm:spPr/>
      <dgm:t>
        <a:bodyPr/>
        <a:lstStyle/>
        <a:p>
          <a:r>
            <a:rPr lang="en-US" b="1" dirty="0"/>
            <a:t>git add .</a:t>
          </a:r>
        </a:p>
      </dgm:t>
    </dgm:pt>
    <dgm:pt modelId="{9D8AE0E0-9D71-4F14-8CF8-63EA39B45CF2}" type="parTrans" cxnId="{36A1A2E0-B876-48FD-BB34-816F2F131147}">
      <dgm:prSet/>
      <dgm:spPr/>
      <dgm:t>
        <a:bodyPr/>
        <a:lstStyle/>
        <a:p>
          <a:endParaRPr lang="en-US"/>
        </a:p>
      </dgm:t>
    </dgm:pt>
    <dgm:pt modelId="{B66E6C16-94B6-4C1E-98BC-DE5BFF01122A}" type="sibTrans" cxnId="{36A1A2E0-B876-48FD-BB34-816F2F131147}">
      <dgm:prSet/>
      <dgm:spPr/>
      <dgm:t>
        <a:bodyPr/>
        <a:lstStyle/>
        <a:p>
          <a:endParaRPr lang="en-US"/>
        </a:p>
      </dgm:t>
    </dgm:pt>
    <dgm:pt modelId="{7E7B8DEB-90BD-4FE8-A39B-3AC6B4E5F9AB}" type="pres">
      <dgm:prSet presAssocID="{FF51E365-84F4-4469-BDBF-31EDEB8CF11A}" presName="vert0" presStyleCnt="0">
        <dgm:presLayoutVars>
          <dgm:dir/>
          <dgm:animOne val="branch"/>
          <dgm:animLvl val="lvl"/>
        </dgm:presLayoutVars>
      </dgm:prSet>
      <dgm:spPr/>
    </dgm:pt>
    <dgm:pt modelId="{913B820D-24A2-4A01-A88F-04AD1743622E}" type="pres">
      <dgm:prSet presAssocID="{2A2CF681-9FD5-472A-A0B7-87314D8AE0FB}" presName="thickLine" presStyleLbl="alignNode1" presStyleIdx="0" presStyleCnt="7"/>
      <dgm:spPr/>
    </dgm:pt>
    <dgm:pt modelId="{288E701A-ABE5-4D88-A226-6687F74CED4F}" type="pres">
      <dgm:prSet presAssocID="{2A2CF681-9FD5-472A-A0B7-87314D8AE0FB}" presName="horz1" presStyleCnt="0"/>
      <dgm:spPr/>
    </dgm:pt>
    <dgm:pt modelId="{5B97088B-F033-4CF9-8FFB-A83D28B67009}" type="pres">
      <dgm:prSet presAssocID="{2A2CF681-9FD5-472A-A0B7-87314D8AE0FB}" presName="tx1" presStyleLbl="revTx" presStyleIdx="0" presStyleCnt="7"/>
      <dgm:spPr/>
    </dgm:pt>
    <dgm:pt modelId="{63CF60F6-F42F-4E4D-A34B-805B3F8FF412}" type="pres">
      <dgm:prSet presAssocID="{2A2CF681-9FD5-472A-A0B7-87314D8AE0FB}" presName="vert1" presStyleCnt="0"/>
      <dgm:spPr/>
    </dgm:pt>
    <dgm:pt modelId="{9DB15B26-5194-43F0-A0E2-87C64E90E47A}" type="pres">
      <dgm:prSet presAssocID="{AB39DA72-F27D-4D3E-BC06-0643C11E96C4}" presName="thickLine" presStyleLbl="alignNode1" presStyleIdx="1" presStyleCnt="7"/>
      <dgm:spPr/>
    </dgm:pt>
    <dgm:pt modelId="{223AB512-02AD-4384-974B-4E86A34880FF}" type="pres">
      <dgm:prSet presAssocID="{AB39DA72-F27D-4D3E-BC06-0643C11E96C4}" presName="horz1" presStyleCnt="0"/>
      <dgm:spPr/>
    </dgm:pt>
    <dgm:pt modelId="{2E68F8B6-3BAE-4ABC-890C-1B658ECC1A8B}" type="pres">
      <dgm:prSet presAssocID="{AB39DA72-F27D-4D3E-BC06-0643C11E96C4}" presName="tx1" presStyleLbl="revTx" presStyleIdx="1" presStyleCnt="7"/>
      <dgm:spPr/>
    </dgm:pt>
    <dgm:pt modelId="{58CE790E-98F9-495E-9C4F-26E89DDEFCDC}" type="pres">
      <dgm:prSet presAssocID="{AB39DA72-F27D-4D3E-BC06-0643C11E96C4}" presName="vert1" presStyleCnt="0"/>
      <dgm:spPr/>
    </dgm:pt>
    <dgm:pt modelId="{FAE1BD2B-1F45-4063-840E-336B10A57BAB}" type="pres">
      <dgm:prSet presAssocID="{CF4D9915-92E6-45A5-A190-26A259A7745B}" presName="thickLine" presStyleLbl="alignNode1" presStyleIdx="2" presStyleCnt="7"/>
      <dgm:spPr/>
    </dgm:pt>
    <dgm:pt modelId="{FDC1B4AE-D3E5-49AB-9F77-74D63CCFF2FD}" type="pres">
      <dgm:prSet presAssocID="{CF4D9915-92E6-45A5-A190-26A259A7745B}" presName="horz1" presStyleCnt="0"/>
      <dgm:spPr/>
    </dgm:pt>
    <dgm:pt modelId="{F526EBF8-959E-45A7-82B0-D5E70385B019}" type="pres">
      <dgm:prSet presAssocID="{CF4D9915-92E6-45A5-A190-26A259A7745B}" presName="tx1" presStyleLbl="revTx" presStyleIdx="2" presStyleCnt="7"/>
      <dgm:spPr/>
    </dgm:pt>
    <dgm:pt modelId="{56035703-3951-4D1C-A8B2-9D1E2AEE9466}" type="pres">
      <dgm:prSet presAssocID="{CF4D9915-92E6-45A5-A190-26A259A7745B}" presName="vert1" presStyleCnt="0"/>
      <dgm:spPr/>
    </dgm:pt>
    <dgm:pt modelId="{33752FD9-D261-4DD0-8EE2-9384D2734414}" type="pres">
      <dgm:prSet presAssocID="{A58AB12C-1160-4E0D-A994-2635316E57C1}" presName="thickLine" presStyleLbl="alignNode1" presStyleIdx="3" presStyleCnt="7"/>
      <dgm:spPr/>
    </dgm:pt>
    <dgm:pt modelId="{C588AC78-26B2-4CDE-B18C-2A3F5AF75123}" type="pres">
      <dgm:prSet presAssocID="{A58AB12C-1160-4E0D-A994-2635316E57C1}" presName="horz1" presStyleCnt="0"/>
      <dgm:spPr/>
    </dgm:pt>
    <dgm:pt modelId="{190C094B-5EE7-4CAC-8EC0-A01249E55EDA}" type="pres">
      <dgm:prSet presAssocID="{A58AB12C-1160-4E0D-A994-2635316E57C1}" presName="tx1" presStyleLbl="revTx" presStyleIdx="3" presStyleCnt="7"/>
      <dgm:spPr/>
    </dgm:pt>
    <dgm:pt modelId="{D93A26BE-446F-4D23-9454-C475B829850E}" type="pres">
      <dgm:prSet presAssocID="{A58AB12C-1160-4E0D-A994-2635316E57C1}" presName="vert1" presStyleCnt="0"/>
      <dgm:spPr/>
    </dgm:pt>
    <dgm:pt modelId="{F79A986E-BE2E-47B7-A94F-62E3616E3D59}" type="pres">
      <dgm:prSet presAssocID="{9C7424CC-4E7B-472C-9719-BD6E9A3C8B8B}" presName="thickLine" presStyleLbl="alignNode1" presStyleIdx="4" presStyleCnt="7"/>
      <dgm:spPr/>
    </dgm:pt>
    <dgm:pt modelId="{EEB024EF-EAC5-49D4-9221-4BC8970DD6AA}" type="pres">
      <dgm:prSet presAssocID="{9C7424CC-4E7B-472C-9719-BD6E9A3C8B8B}" presName="horz1" presStyleCnt="0"/>
      <dgm:spPr/>
    </dgm:pt>
    <dgm:pt modelId="{038467CA-99E1-425A-8152-08F04B844A97}" type="pres">
      <dgm:prSet presAssocID="{9C7424CC-4E7B-472C-9719-BD6E9A3C8B8B}" presName="tx1" presStyleLbl="revTx" presStyleIdx="4" presStyleCnt="7"/>
      <dgm:spPr/>
    </dgm:pt>
    <dgm:pt modelId="{522AA255-F43D-487A-AAC6-ADCEB11A5CA4}" type="pres">
      <dgm:prSet presAssocID="{9C7424CC-4E7B-472C-9719-BD6E9A3C8B8B}" presName="vert1" presStyleCnt="0"/>
      <dgm:spPr/>
    </dgm:pt>
    <dgm:pt modelId="{D3EC8407-2D6E-4683-93D3-3F30DAD36176}" type="pres">
      <dgm:prSet presAssocID="{00EDF588-EC1C-4096-B154-EB508E1F9EF2}" presName="thickLine" presStyleLbl="alignNode1" presStyleIdx="5" presStyleCnt="7"/>
      <dgm:spPr/>
    </dgm:pt>
    <dgm:pt modelId="{7A309FC3-EFEE-4044-86F2-A90178373435}" type="pres">
      <dgm:prSet presAssocID="{00EDF588-EC1C-4096-B154-EB508E1F9EF2}" presName="horz1" presStyleCnt="0"/>
      <dgm:spPr/>
    </dgm:pt>
    <dgm:pt modelId="{CB3121E9-8CEA-42CC-8E73-C5C2F007D86E}" type="pres">
      <dgm:prSet presAssocID="{00EDF588-EC1C-4096-B154-EB508E1F9EF2}" presName="tx1" presStyleLbl="revTx" presStyleIdx="5" presStyleCnt="7"/>
      <dgm:spPr/>
    </dgm:pt>
    <dgm:pt modelId="{6342AB33-8041-4EA5-AC4E-F4198A88108D}" type="pres">
      <dgm:prSet presAssocID="{00EDF588-EC1C-4096-B154-EB508E1F9EF2}" presName="vert1" presStyleCnt="0"/>
      <dgm:spPr/>
    </dgm:pt>
    <dgm:pt modelId="{C2671572-65FC-4B59-BC6C-EFA1661E7D2C}" type="pres">
      <dgm:prSet presAssocID="{4F945E00-D64C-4353-85F6-2DD1F6DA27A8}" presName="thickLine" presStyleLbl="alignNode1" presStyleIdx="6" presStyleCnt="7"/>
      <dgm:spPr/>
    </dgm:pt>
    <dgm:pt modelId="{92C3C661-E76E-4E80-BDDA-66D67F80C9CF}" type="pres">
      <dgm:prSet presAssocID="{4F945E00-D64C-4353-85F6-2DD1F6DA27A8}" presName="horz1" presStyleCnt="0"/>
      <dgm:spPr/>
    </dgm:pt>
    <dgm:pt modelId="{25574D79-2D56-4E97-9E9E-437041AE75D2}" type="pres">
      <dgm:prSet presAssocID="{4F945E00-D64C-4353-85F6-2DD1F6DA27A8}" presName="tx1" presStyleLbl="revTx" presStyleIdx="6" presStyleCnt="7"/>
      <dgm:spPr/>
    </dgm:pt>
    <dgm:pt modelId="{4D1B224A-F7A7-4BDD-8798-3BC880DCD5F2}" type="pres">
      <dgm:prSet presAssocID="{4F945E00-D64C-4353-85F6-2DD1F6DA27A8}" presName="vert1" presStyleCnt="0"/>
      <dgm:spPr/>
    </dgm:pt>
  </dgm:ptLst>
  <dgm:cxnLst>
    <dgm:cxn modelId="{E154CD1B-DB02-41C5-B861-BB3DA92F7D27}" type="presOf" srcId="{FF51E365-84F4-4469-BDBF-31EDEB8CF11A}" destId="{7E7B8DEB-90BD-4FE8-A39B-3AC6B4E5F9AB}" srcOrd="0" destOrd="0" presId="urn:microsoft.com/office/officeart/2008/layout/LinedList"/>
    <dgm:cxn modelId="{2C6F4E5B-5AB5-4A9A-ABBB-1E599AECA299}" type="presOf" srcId="{AB39DA72-F27D-4D3E-BC06-0643C11E96C4}" destId="{2E68F8B6-3BAE-4ABC-890C-1B658ECC1A8B}" srcOrd="0" destOrd="0" presId="urn:microsoft.com/office/officeart/2008/layout/LinedList"/>
    <dgm:cxn modelId="{EF1A5167-C346-406A-803E-A65B2A47CD0D}" type="presOf" srcId="{4F945E00-D64C-4353-85F6-2DD1F6DA27A8}" destId="{25574D79-2D56-4E97-9E9E-437041AE75D2}" srcOrd="0" destOrd="0" presId="urn:microsoft.com/office/officeart/2008/layout/LinedList"/>
    <dgm:cxn modelId="{BF49516A-5317-4BB0-BB40-3879AD897913}" srcId="{FF51E365-84F4-4469-BDBF-31EDEB8CF11A}" destId="{A58AB12C-1160-4E0D-A994-2635316E57C1}" srcOrd="3" destOrd="0" parTransId="{996DD037-E33D-4E38-8BFC-2EE50D849662}" sibTransId="{810EBF02-68A3-48E0-B127-0694AE0324E6}"/>
    <dgm:cxn modelId="{7DA07C59-07B9-4E60-80BE-3458394A6C3F}" srcId="{FF51E365-84F4-4469-BDBF-31EDEB8CF11A}" destId="{CF4D9915-92E6-45A5-A190-26A259A7745B}" srcOrd="2" destOrd="0" parTransId="{2B6BE9E0-D47F-4E75-B666-42921EBEB241}" sibTransId="{246E8084-407A-45C5-B382-AE0890E05588}"/>
    <dgm:cxn modelId="{D6BC9083-1190-4C61-8B67-6213C657BA61}" type="presOf" srcId="{CF4D9915-92E6-45A5-A190-26A259A7745B}" destId="{F526EBF8-959E-45A7-82B0-D5E70385B019}" srcOrd="0" destOrd="0" presId="urn:microsoft.com/office/officeart/2008/layout/LinedList"/>
    <dgm:cxn modelId="{6D0D929A-79DD-434C-A931-151F20D0038C}" type="presOf" srcId="{9C7424CC-4E7B-472C-9719-BD6E9A3C8B8B}" destId="{038467CA-99E1-425A-8152-08F04B844A97}" srcOrd="0" destOrd="0" presId="urn:microsoft.com/office/officeart/2008/layout/LinedList"/>
    <dgm:cxn modelId="{A30043A6-8692-49DA-B66A-8853DDDABBFC}" srcId="{FF51E365-84F4-4469-BDBF-31EDEB8CF11A}" destId="{2A2CF681-9FD5-472A-A0B7-87314D8AE0FB}" srcOrd="0" destOrd="0" parTransId="{D959F751-E7A2-4027-838F-15E9B31CC76C}" sibTransId="{027263AF-5794-4695-95D0-5372B660851B}"/>
    <dgm:cxn modelId="{52ACE7B0-92A6-4764-A8A9-74D6444053D7}" srcId="{FF51E365-84F4-4469-BDBF-31EDEB8CF11A}" destId="{4F945E00-D64C-4353-85F6-2DD1F6DA27A8}" srcOrd="6" destOrd="0" parTransId="{2922AE19-3DD8-413E-98B6-A7A4242CBDD6}" sibTransId="{3B4AC346-9D4F-48E3-86A2-D183FDCED7D3}"/>
    <dgm:cxn modelId="{B076D1C3-655A-4D6A-80CE-37FB1F8B3D05}" srcId="{FF51E365-84F4-4469-BDBF-31EDEB8CF11A}" destId="{00EDF588-EC1C-4096-B154-EB508E1F9EF2}" srcOrd="5" destOrd="0" parTransId="{AB8F4F0B-8741-4781-A8CC-87262F49DFD0}" sibTransId="{45B07626-818B-4459-81AA-BF72B814F623}"/>
    <dgm:cxn modelId="{4B64E4CA-D233-4825-A3BE-0560C648C4ED}" type="presOf" srcId="{A58AB12C-1160-4E0D-A994-2635316E57C1}" destId="{190C094B-5EE7-4CAC-8EC0-A01249E55EDA}" srcOrd="0" destOrd="0" presId="urn:microsoft.com/office/officeart/2008/layout/LinedList"/>
    <dgm:cxn modelId="{36A1A2E0-B876-48FD-BB34-816F2F131147}" srcId="{FF51E365-84F4-4469-BDBF-31EDEB8CF11A}" destId="{9C7424CC-4E7B-472C-9719-BD6E9A3C8B8B}" srcOrd="4" destOrd="0" parTransId="{9D8AE0E0-9D71-4F14-8CF8-63EA39B45CF2}" sibTransId="{B66E6C16-94B6-4C1E-98BC-DE5BFF01122A}"/>
    <dgm:cxn modelId="{108972E6-65C4-4D0D-8C6C-578B4E506750}" type="presOf" srcId="{00EDF588-EC1C-4096-B154-EB508E1F9EF2}" destId="{CB3121E9-8CEA-42CC-8E73-C5C2F007D86E}" srcOrd="0" destOrd="0" presId="urn:microsoft.com/office/officeart/2008/layout/LinedList"/>
    <dgm:cxn modelId="{89B3F0F2-0339-49A9-993C-09A10660CA3D}" type="presOf" srcId="{2A2CF681-9FD5-472A-A0B7-87314D8AE0FB}" destId="{5B97088B-F033-4CF9-8FFB-A83D28B67009}" srcOrd="0" destOrd="0" presId="urn:microsoft.com/office/officeart/2008/layout/LinedList"/>
    <dgm:cxn modelId="{288F58FD-4351-4530-A84E-CA98154B02C2}" srcId="{FF51E365-84F4-4469-BDBF-31EDEB8CF11A}" destId="{AB39DA72-F27D-4D3E-BC06-0643C11E96C4}" srcOrd="1" destOrd="0" parTransId="{D39CFC1D-A1CD-46EF-B2CF-A7B5A5651A51}" sibTransId="{28256744-2BF0-41D5-9044-F43F12781CDA}"/>
    <dgm:cxn modelId="{86FECDCE-DA37-4F51-BCF3-146C827AF328}" type="presParOf" srcId="{7E7B8DEB-90BD-4FE8-A39B-3AC6B4E5F9AB}" destId="{913B820D-24A2-4A01-A88F-04AD1743622E}" srcOrd="0" destOrd="0" presId="urn:microsoft.com/office/officeart/2008/layout/LinedList"/>
    <dgm:cxn modelId="{37D83687-0EB3-4336-8C1E-2C6401DE776C}" type="presParOf" srcId="{7E7B8DEB-90BD-4FE8-A39B-3AC6B4E5F9AB}" destId="{288E701A-ABE5-4D88-A226-6687F74CED4F}" srcOrd="1" destOrd="0" presId="urn:microsoft.com/office/officeart/2008/layout/LinedList"/>
    <dgm:cxn modelId="{CCB82103-2DAE-4587-A107-4F59F41F6505}" type="presParOf" srcId="{288E701A-ABE5-4D88-A226-6687F74CED4F}" destId="{5B97088B-F033-4CF9-8FFB-A83D28B67009}" srcOrd="0" destOrd="0" presId="urn:microsoft.com/office/officeart/2008/layout/LinedList"/>
    <dgm:cxn modelId="{937EB37A-AB1F-4431-8E4A-2DBDCAC486ED}" type="presParOf" srcId="{288E701A-ABE5-4D88-A226-6687F74CED4F}" destId="{63CF60F6-F42F-4E4D-A34B-805B3F8FF412}" srcOrd="1" destOrd="0" presId="urn:microsoft.com/office/officeart/2008/layout/LinedList"/>
    <dgm:cxn modelId="{2CB195D4-2F39-464F-806C-B699BA70E7B9}" type="presParOf" srcId="{7E7B8DEB-90BD-4FE8-A39B-3AC6B4E5F9AB}" destId="{9DB15B26-5194-43F0-A0E2-87C64E90E47A}" srcOrd="2" destOrd="0" presId="urn:microsoft.com/office/officeart/2008/layout/LinedList"/>
    <dgm:cxn modelId="{0544B203-9E0B-41B8-9B51-6766CF8096E7}" type="presParOf" srcId="{7E7B8DEB-90BD-4FE8-A39B-3AC6B4E5F9AB}" destId="{223AB512-02AD-4384-974B-4E86A34880FF}" srcOrd="3" destOrd="0" presId="urn:microsoft.com/office/officeart/2008/layout/LinedList"/>
    <dgm:cxn modelId="{F8E20E5C-DCDE-4752-A65A-E5DC3FDECEE0}" type="presParOf" srcId="{223AB512-02AD-4384-974B-4E86A34880FF}" destId="{2E68F8B6-3BAE-4ABC-890C-1B658ECC1A8B}" srcOrd="0" destOrd="0" presId="urn:microsoft.com/office/officeart/2008/layout/LinedList"/>
    <dgm:cxn modelId="{8023286B-90E4-4143-8EFC-240C65404BB5}" type="presParOf" srcId="{223AB512-02AD-4384-974B-4E86A34880FF}" destId="{58CE790E-98F9-495E-9C4F-26E89DDEFCDC}" srcOrd="1" destOrd="0" presId="urn:microsoft.com/office/officeart/2008/layout/LinedList"/>
    <dgm:cxn modelId="{FAF40443-6838-47EB-A514-C0EE54FC2A13}" type="presParOf" srcId="{7E7B8DEB-90BD-4FE8-A39B-3AC6B4E5F9AB}" destId="{FAE1BD2B-1F45-4063-840E-336B10A57BAB}" srcOrd="4" destOrd="0" presId="urn:microsoft.com/office/officeart/2008/layout/LinedList"/>
    <dgm:cxn modelId="{C46C7A24-4B3C-4221-B5D2-4FE4E4E59211}" type="presParOf" srcId="{7E7B8DEB-90BD-4FE8-A39B-3AC6B4E5F9AB}" destId="{FDC1B4AE-D3E5-49AB-9F77-74D63CCFF2FD}" srcOrd="5" destOrd="0" presId="urn:microsoft.com/office/officeart/2008/layout/LinedList"/>
    <dgm:cxn modelId="{E32CC021-885A-4FB7-AA5C-35D6C90C9854}" type="presParOf" srcId="{FDC1B4AE-D3E5-49AB-9F77-74D63CCFF2FD}" destId="{F526EBF8-959E-45A7-82B0-D5E70385B019}" srcOrd="0" destOrd="0" presId="urn:microsoft.com/office/officeart/2008/layout/LinedList"/>
    <dgm:cxn modelId="{7798F57E-0ECE-4068-A831-12DBC7596911}" type="presParOf" srcId="{FDC1B4AE-D3E5-49AB-9F77-74D63CCFF2FD}" destId="{56035703-3951-4D1C-A8B2-9D1E2AEE9466}" srcOrd="1" destOrd="0" presId="urn:microsoft.com/office/officeart/2008/layout/LinedList"/>
    <dgm:cxn modelId="{347B0D2A-9572-4DFF-B6F3-BD63AC146983}" type="presParOf" srcId="{7E7B8DEB-90BD-4FE8-A39B-3AC6B4E5F9AB}" destId="{33752FD9-D261-4DD0-8EE2-9384D2734414}" srcOrd="6" destOrd="0" presId="urn:microsoft.com/office/officeart/2008/layout/LinedList"/>
    <dgm:cxn modelId="{E02286D2-2ACB-42D0-B19D-E946DA2A3DAB}" type="presParOf" srcId="{7E7B8DEB-90BD-4FE8-A39B-3AC6B4E5F9AB}" destId="{C588AC78-26B2-4CDE-B18C-2A3F5AF75123}" srcOrd="7" destOrd="0" presId="urn:microsoft.com/office/officeart/2008/layout/LinedList"/>
    <dgm:cxn modelId="{14EF8387-E87B-446A-A6DF-02D646F89613}" type="presParOf" srcId="{C588AC78-26B2-4CDE-B18C-2A3F5AF75123}" destId="{190C094B-5EE7-4CAC-8EC0-A01249E55EDA}" srcOrd="0" destOrd="0" presId="urn:microsoft.com/office/officeart/2008/layout/LinedList"/>
    <dgm:cxn modelId="{27FD48B7-9E64-4E5D-BC17-0ACAA109B3F5}" type="presParOf" srcId="{C588AC78-26B2-4CDE-B18C-2A3F5AF75123}" destId="{D93A26BE-446F-4D23-9454-C475B829850E}" srcOrd="1" destOrd="0" presId="urn:microsoft.com/office/officeart/2008/layout/LinedList"/>
    <dgm:cxn modelId="{36FA96F3-2152-416E-AE1F-595370343A0F}" type="presParOf" srcId="{7E7B8DEB-90BD-4FE8-A39B-3AC6B4E5F9AB}" destId="{F79A986E-BE2E-47B7-A94F-62E3616E3D59}" srcOrd="8" destOrd="0" presId="urn:microsoft.com/office/officeart/2008/layout/LinedList"/>
    <dgm:cxn modelId="{FF1044C9-966A-41C9-B459-D3946C276840}" type="presParOf" srcId="{7E7B8DEB-90BD-4FE8-A39B-3AC6B4E5F9AB}" destId="{EEB024EF-EAC5-49D4-9221-4BC8970DD6AA}" srcOrd="9" destOrd="0" presId="urn:microsoft.com/office/officeart/2008/layout/LinedList"/>
    <dgm:cxn modelId="{98DF0238-1FF9-42A0-8B3A-BB322A5F5BC2}" type="presParOf" srcId="{EEB024EF-EAC5-49D4-9221-4BC8970DD6AA}" destId="{038467CA-99E1-425A-8152-08F04B844A97}" srcOrd="0" destOrd="0" presId="urn:microsoft.com/office/officeart/2008/layout/LinedList"/>
    <dgm:cxn modelId="{2EA10150-FC26-4804-8205-DF1680B32A44}" type="presParOf" srcId="{EEB024EF-EAC5-49D4-9221-4BC8970DD6AA}" destId="{522AA255-F43D-487A-AAC6-ADCEB11A5CA4}" srcOrd="1" destOrd="0" presId="urn:microsoft.com/office/officeart/2008/layout/LinedList"/>
    <dgm:cxn modelId="{B6F03679-8D55-4303-A4B8-6A2A77D5E6C8}" type="presParOf" srcId="{7E7B8DEB-90BD-4FE8-A39B-3AC6B4E5F9AB}" destId="{D3EC8407-2D6E-4683-93D3-3F30DAD36176}" srcOrd="10" destOrd="0" presId="urn:microsoft.com/office/officeart/2008/layout/LinedList"/>
    <dgm:cxn modelId="{FD64EA18-4BA1-4B85-B062-B1F678D5425B}" type="presParOf" srcId="{7E7B8DEB-90BD-4FE8-A39B-3AC6B4E5F9AB}" destId="{7A309FC3-EFEE-4044-86F2-A90178373435}" srcOrd="11" destOrd="0" presId="urn:microsoft.com/office/officeart/2008/layout/LinedList"/>
    <dgm:cxn modelId="{34402EA5-C7D5-44E0-904A-B69BA0CB33C1}" type="presParOf" srcId="{7A309FC3-EFEE-4044-86F2-A90178373435}" destId="{CB3121E9-8CEA-42CC-8E73-C5C2F007D86E}" srcOrd="0" destOrd="0" presId="urn:microsoft.com/office/officeart/2008/layout/LinedList"/>
    <dgm:cxn modelId="{708BB553-8DF6-4517-B373-3CABE559A431}" type="presParOf" srcId="{7A309FC3-EFEE-4044-86F2-A90178373435}" destId="{6342AB33-8041-4EA5-AC4E-F4198A88108D}" srcOrd="1" destOrd="0" presId="urn:microsoft.com/office/officeart/2008/layout/LinedList"/>
    <dgm:cxn modelId="{4DE0C3A6-B937-42F9-971A-3E3E563C9897}" type="presParOf" srcId="{7E7B8DEB-90BD-4FE8-A39B-3AC6B4E5F9AB}" destId="{C2671572-65FC-4B59-BC6C-EFA1661E7D2C}" srcOrd="12" destOrd="0" presId="urn:microsoft.com/office/officeart/2008/layout/LinedList"/>
    <dgm:cxn modelId="{1654A3B9-A0CB-4F7E-B82E-8F1328B812F5}" type="presParOf" srcId="{7E7B8DEB-90BD-4FE8-A39B-3AC6B4E5F9AB}" destId="{92C3C661-E76E-4E80-BDDA-66D67F80C9CF}" srcOrd="13" destOrd="0" presId="urn:microsoft.com/office/officeart/2008/layout/LinedList"/>
    <dgm:cxn modelId="{C559B907-E3DA-4896-B4D1-2830A97C45D8}" type="presParOf" srcId="{92C3C661-E76E-4E80-BDDA-66D67F80C9CF}" destId="{25574D79-2D56-4E97-9E9E-437041AE75D2}" srcOrd="0" destOrd="0" presId="urn:microsoft.com/office/officeart/2008/layout/LinedList"/>
    <dgm:cxn modelId="{25A8BA2D-EC5F-4AB8-8371-751EFCE748ED}" type="presParOf" srcId="{92C3C661-E76E-4E80-BDDA-66D67F80C9CF}" destId="{4D1B224A-F7A7-4BDD-8798-3BC880DCD5F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E1178-1EEA-4BAC-86A7-33B75BD5BEE2}">
      <dsp:nvSpPr>
        <dsp:cNvPr id="0" name=""/>
        <dsp:cNvSpPr/>
      </dsp:nvSpPr>
      <dsp:spPr>
        <a:xfrm>
          <a:off x="0" y="32423"/>
          <a:ext cx="6377769" cy="143909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l" defTabSz="2667000">
            <a:lnSpc>
              <a:spcPct val="90000"/>
            </a:lnSpc>
            <a:spcBef>
              <a:spcPct val="0"/>
            </a:spcBef>
            <a:spcAft>
              <a:spcPct val="35000"/>
            </a:spcAft>
            <a:buNone/>
          </a:pPr>
          <a:r>
            <a:rPr lang="en-US" sz="6000" kern="1200" dirty="0"/>
            <a:t>Type I</a:t>
          </a:r>
        </a:p>
      </dsp:txBody>
      <dsp:txXfrm>
        <a:off x="70251" y="102674"/>
        <a:ext cx="6237267" cy="1298597"/>
      </dsp:txXfrm>
    </dsp:sp>
    <dsp:sp modelId="{6EA1F568-CD1C-4E9F-9A8B-2DF11FD4FE84}">
      <dsp:nvSpPr>
        <dsp:cNvPr id="0" name=""/>
        <dsp:cNvSpPr/>
      </dsp:nvSpPr>
      <dsp:spPr>
        <a:xfrm>
          <a:off x="0" y="1471523"/>
          <a:ext cx="6377769"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494" tIns="76200" rIns="426720" bIns="76200" numCol="1" spcCol="1270" anchor="t" anchorCtr="0">
          <a:noAutofit/>
        </a:bodyPr>
        <a:lstStyle/>
        <a:p>
          <a:pPr marL="285750" lvl="1" indent="-285750" algn="l" defTabSz="2089150">
            <a:lnSpc>
              <a:spcPct val="90000"/>
            </a:lnSpc>
            <a:spcBef>
              <a:spcPct val="0"/>
            </a:spcBef>
            <a:spcAft>
              <a:spcPct val="20000"/>
            </a:spcAft>
            <a:buNone/>
          </a:pPr>
          <a:r>
            <a:rPr lang="en-US" sz="4700" kern="1200" dirty="0"/>
            <a:t>Strategic	</a:t>
          </a:r>
        </a:p>
      </dsp:txBody>
      <dsp:txXfrm>
        <a:off x="0" y="1471523"/>
        <a:ext cx="6377769" cy="993600"/>
      </dsp:txXfrm>
    </dsp:sp>
    <dsp:sp modelId="{494FE34A-5EF6-4CD2-9E12-A0D29873ACBD}">
      <dsp:nvSpPr>
        <dsp:cNvPr id="0" name=""/>
        <dsp:cNvSpPr/>
      </dsp:nvSpPr>
      <dsp:spPr>
        <a:xfrm>
          <a:off x="0" y="2465123"/>
          <a:ext cx="6377769" cy="143909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l" defTabSz="2667000">
            <a:lnSpc>
              <a:spcPct val="90000"/>
            </a:lnSpc>
            <a:spcBef>
              <a:spcPct val="0"/>
            </a:spcBef>
            <a:spcAft>
              <a:spcPct val="35000"/>
            </a:spcAft>
            <a:buNone/>
          </a:pPr>
          <a:r>
            <a:rPr lang="en-US" sz="6000" kern="1200" dirty="0"/>
            <a:t>Type II</a:t>
          </a:r>
        </a:p>
      </dsp:txBody>
      <dsp:txXfrm>
        <a:off x="70251" y="2535374"/>
        <a:ext cx="6237267" cy="1298597"/>
      </dsp:txXfrm>
    </dsp:sp>
    <dsp:sp modelId="{310019CB-62A2-4D7A-B70B-F0349E06C6A4}">
      <dsp:nvSpPr>
        <dsp:cNvPr id="0" name=""/>
        <dsp:cNvSpPr/>
      </dsp:nvSpPr>
      <dsp:spPr>
        <a:xfrm>
          <a:off x="0" y="3904223"/>
          <a:ext cx="6377769"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494" tIns="76200" rIns="426720" bIns="76200" numCol="1" spcCol="1270" anchor="t" anchorCtr="0">
          <a:noAutofit/>
        </a:bodyPr>
        <a:lstStyle/>
        <a:p>
          <a:pPr marL="285750" lvl="1" indent="-285750" algn="l" defTabSz="2089150">
            <a:lnSpc>
              <a:spcPct val="90000"/>
            </a:lnSpc>
            <a:spcBef>
              <a:spcPct val="0"/>
            </a:spcBef>
            <a:spcAft>
              <a:spcPct val="20000"/>
            </a:spcAft>
            <a:buNone/>
          </a:pPr>
          <a:r>
            <a:rPr lang="en-US" sz="4700" kern="1200" dirty="0"/>
            <a:t>Stuff that happens</a:t>
          </a:r>
        </a:p>
      </dsp:txBody>
      <dsp:txXfrm>
        <a:off x="0" y="3904223"/>
        <a:ext cx="6377769" cy="993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9C641-7EDE-458A-920E-C59A804846E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1575A1-22DB-4C94-80E8-296B21BBB2B8}">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24AE03-63A0-455E-AFAA-496349DD91E2}">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100000"/>
            </a:lnSpc>
            <a:spcBef>
              <a:spcPct val="0"/>
            </a:spcBef>
            <a:spcAft>
              <a:spcPct val="35000"/>
            </a:spcAft>
            <a:buNone/>
          </a:pPr>
          <a:r>
            <a:rPr lang="en-US" sz="1900" kern="1200" dirty="0"/>
            <a:t>Design principles</a:t>
          </a:r>
        </a:p>
      </dsp:txBody>
      <dsp:txXfrm>
        <a:off x="1131174" y="4597"/>
        <a:ext cx="5382429" cy="979371"/>
      </dsp:txXfrm>
    </dsp:sp>
    <dsp:sp modelId="{3F9A0843-70B9-48AA-9AE7-6554C0167A27}">
      <dsp:nvSpPr>
        <dsp:cNvPr id="0" name=""/>
        <dsp:cNvSpPr/>
      </dsp:nvSpPr>
      <dsp:spPr>
        <a:xfrm>
          <a:off x="0" y="1120298"/>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8B8C80-EAB1-4A69-B900-536FD9F0D344}">
      <dsp:nvSpPr>
        <dsp:cNvPr id="0" name=""/>
        <dsp:cNvSpPr/>
      </dsp:nvSpPr>
      <dsp:spPr>
        <a:xfrm>
          <a:off x="296259" y="1388346"/>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788B95-9354-40C8-8AB9-BC71F13DF43C}">
      <dsp:nvSpPr>
        <dsp:cNvPr id="0" name=""/>
        <dsp:cNvSpPr/>
      </dsp:nvSpPr>
      <dsp:spPr>
        <a:xfrm>
          <a:off x="1131174" y="1167944"/>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100000"/>
            </a:lnSpc>
            <a:spcBef>
              <a:spcPct val="0"/>
            </a:spcBef>
            <a:spcAft>
              <a:spcPct val="35000"/>
            </a:spcAft>
            <a:buNone/>
          </a:pPr>
          <a:r>
            <a:rPr lang="en-US" sz="1900" kern="1200" dirty="0"/>
            <a:t>Compiler warnings</a:t>
          </a:r>
        </a:p>
      </dsp:txBody>
      <dsp:txXfrm>
        <a:off x="1131174" y="1167944"/>
        <a:ext cx="5382429" cy="979371"/>
      </dsp:txXfrm>
    </dsp:sp>
    <dsp:sp modelId="{D1AFFEA0-9649-495F-B00B-E0B87F9FE2E1}">
      <dsp:nvSpPr>
        <dsp:cNvPr id="0" name=""/>
        <dsp:cNvSpPr/>
      </dsp:nvSpPr>
      <dsp:spPr>
        <a:xfrm>
          <a:off x="0" y="2205265"/>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1E972B-AAE6-4AD2-A970-B05306DC2E9C}">
      <dsp:nvSpPr>
        <dsp:cNvPr id="0" name=""/>
        <dsp:cNvSpPr/>
      </dsp:nvSpPr>
      <dsp:spPr>
        <a:xfrm>
          <a:off x="296259" y="2521011"/>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AAE0F2-500F-46C1-B646-0C36B7A9FC24}">
      <dsp:nvSpPr>
        <dsp:cNvPr id="0" name=""/>
        <dsp:cNvSpPr/>
      </dsp:nvSpPr>
      <dsp:spPr>
        <a:xfrm>
          <a:off x="1131174" y="2315924"/>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100000"/>
            </a:lnSpc>
            <a:spcBef>
              <a:spcPct val="0"/>
            </a:spcBef>
            <a:spcAft>
              <a:spcPct val="35000"/>
            </a:spcAft>
            <a:buNone/>
          </a:pPr>
          <a:r>
            <a:rPr lang="en-US" sz="1900" kern="1200" dirty="0"/>
            <a:t>Code smells</a:t>
          </a:r>
        </a:p>
      </dsp:txBody>
      <dsp:txXfrm>
        <a:off x="1131174" y="2315924"/>
        <a:ext cx="5382429" cy="979371"/>
      </dsp:txXfrm>
    </dsp:sp>
    <dsp:sp modelId="{56411416-0531-4CC5-AC1F-EC8D133F4C72}">
      <dsp:nvSpPr>
        <dsp:cNvPr id="0" name=""/>
        <dsp:cNvSpPr/>
      </dsp:nvSpPr>
      <dsp:spPr>
        <a:xfrm>
          <a:off x="0" y="333418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C59729-6330-4174-9245-DC57B8BA4A0E}">
      <dsp:nvSpPr>
        <dsp:cNvPr id="0" name=""/>
        <dsp:cNvSpPr/>
      </dsp:nvSpPr>
      <dsp:spPr>
        <a:xfrm>
          <a:off x="296259" y="3659515"/>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DFDE8D-5209-4343-BC30-152C4DBE3EA4}">
      <dsp:nvSpPr>
        <dsp:cNvPr id="0" name=""/>
        <dsp:cNvSpPr/>
      </dsp:nvSpPr>
      <dsp:spPr>
        <a:xfrm>
          <a:off x="1131174" y="3439009"/>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100000"/>
            </a:lnSpc>
            <a:spcBef>
              <a:spcPct val="0"/>
            </a:spcBef>
            <a:spcAft>
              <a:spcPct val="35000"/>
            </a:spcAft>
            <a:buNone/>
          </a:pPr>
          <a:r>
            <a:rPr lang="en-US" sz="1900" kern="1200"/>
            <a:t>Standards Violation </a:t>
          </a:r>
        </a:p>
      </dsp:txBody>
      <dsp:txXfrm>
        <a:off x="1131174" y="3439009"/>
        <a:ext cx="5382429" cy="979371"/>
      </dsp:txXfrm>
    </dsp:sp>
    <dsp:sp modelId="{F54E5A7A-1DAA-4421-B8BD-699FC7BCCC4B}">
      <dsp:nvSpPr>
        <dsp:cNvPr id="0" name=""/>
        <dsp:cNvSpPr/>
      </dsp:nvSpPr>
      <dsp:spPr>
        <a:xfrm>
          <a:off x="0" y="448216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AC6DDA-EC2D-44CC-B8B2-842AF53C9A95}">
      <dsp:nvSpPr>
        <dsp:cNvPr id="0" name=""/>
        <dsp:cNvSpPr/>
      </dsp:nvSpPr>
      <dsp:spPr>
        <a:xfrm>
          <a:off x="296259" y="4807542"/>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307414-9662-4DE8-A7FC-6BE67F86782D}">
      <dsp:nvSpPr>
        <dsp:cNvPr id="0" name=""/>
        <dsp:cNvSpPr/>
      </dsp:nvSpPr>
      <dsp:spPr>
        <a:xfrm>
          <a:off x="1131174" y="4586989"/>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100000"/>
            </a:lnSpc>
            <a:spcBef>
              <a:spcPct val="0"/>
            </a:spcBef>
            <a:spcAft>
              <a:spcPct val="35000"/>
            </a:spcAft>
            <a:buNone/>
          </a:pPr>
          <a:r>
            <a:rPr lang="en-US" sz="1900" kern="1200"/>
            <a:t>Metrics violation</a:t>
          </a:r>
        </a:p>
      </dsp:txBody>
      <dsp:txXfrm>
        <a:off x="1131174" y="4586989"/>
        <a:ext cx="5382429" cy="9793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1DF12A-DF47-4323-AA68-49C785927D8D}">
      <dsp:nvSpPr>
        <dsp:cNvPr id="0" name=""/>
        <dsp:cNvSpPr/>
      </dsp:nvSpPr>
      <dsp:spPr>
        <a:xfrm>
          <a:off x="1490809" y="0"/>
          <a:ext cx="6019505" cy="39338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b="1" kern="1200" dirty="0"/>
            <a:t>TDD Refactoring</a:t>
          </a:r>
          <a:br>
            <a:rPr lang="en-US" sz="3600" b="1" kern="1200" dirty="0"/>
          </a:br>
          <a:r>
            <a:rPr lang="en-US" sz="3600" b="1" kern="1200" dirty="0"/>
            <a:t>Litter-Pickup Refactoring</a:t>
          </a:r>
          <a:br>
            <a:rPr lang="en-US" sz="3600" b="1" kern="1200" dirty="0"/>
          </a:br>
          <a:r>
            <a:rPr lang="en-US" sz="3600" b="1" kern="1200" dirty="0"/>
            <a:t>Comprehension Refactoring</a:t>
          </a:r>
          <a:br>
            <a:rPr lang="en-US" sz="3600" b="1" kern="1200" dirty="0"/>
          </a:br>
          <a:r>
            <a:rPr lang="en-US" sz="3600" b="1" kern="1200" dirty="0"/>
            <a:t>Preparatory Refactoring</a:t>
          </a:r>
          <a:br>
            <a:rPr lang="en-US" sz="3600" b="1" kern="1200" dirty="0"/>
          </a:br>
          <a:r>
            <a:rPr lang="en-US" sz="3600" b="1" kern="1200" dirty="0"/>
            <a:t>Planned Refactoring</a:t>
          </a:r>
          <a:br>
            <a:rPr lang="en-US" sz="3600" b="1" kern="1200" dirty="0"/>
          </a:br>
          <a:r>
            <a:rPr lang="en-US" sz="3600" b="1" kern="1200" dirty="0"/>
            <a:t>Long-Term Refactoring</a:t>
          </a:r>
          <a:endParaRPr lang="en-US" sz="3600" kern="1200" dirty="0"/>
        </a:p>
      </dsp:txBody>
      <dsp:txXfrm>
        <a:off x="1682843" y="192034"/>
        <a:ext cx="5635437" cy="35497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3B820D-24A2-4A01-A88F-04AD1743622E}">
      <dsp:nvSpPr>
        <dsp:cNvPr id="0" name=""/>
        <dsp:cNvSpPr/>
      </dsp:nvSpPr>
      <dsp:spPr>
        <a:xfrm>
          <a:off x="0" y="623"/>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97088B-F033-4CF9-8FFB-A83D28B67009}">
      <dsp:nvSpPr>
        <dsp:cNvPr id="0" name=""/>
        <dsp:cNvSpPr/>
      </dsp:nvSpPr>
      <dsp:spPr>
        <a:xfrm>
          <a:off x="0" y="623"/>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git clone </a:t>
          </a:r>
          <a:r>
            <a:rPr lang="en-US" sz="2000" b="1" kern="1200">
              <a:hlinkClick xmlns:r="http://schemas.openxmlformats.org/officeDocument/2006/relationships" r:id="rId1"/>
            </a:rPr>
            <a:t>https://github.com/infobest-aclabs/aclabs2019.git</a:t>
          </a:r>
          <a:endParaRPr lang="en-US" sz="2000" kern="1200"/>
        </a:p>
      </dsp:txBody>
      <dsp:txXfrm>
        <a:off x="0" y="623"/>
        <a:ext cx="6492875" cy="729164"/>
      </dsp:txXfrm>
    </dsp:sp>
    <dsp:sp modelId="{9DB15B26-5194-43F0-A0E2-87C64E90E47A}">
      <dsp:nvSpPr>
        <dsp:cNvPr id="0" name=""/>
        <dsp:cNvSpPr/>
      </dsp:nvSpPr>
      <dsp:spPr>
        <a:xfrm>
          <a:off x="0" y="729788"/>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68F8B6-3BAE-4ABC-890C-1B658ECC1A8B}">
      <dsp:nvSpPr>
        <dsp:cNvPr id="0" name=""/>
        <dsp:cNvSpPr/>
      </dsp:nvSpPr>
      <dsp:spPr>
        <a:xfrm>
          <a:off x="0" y="729788"/>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git status</a:t>
          </a:r>
          <a:endParaRPr lang="en-US" sz="2000" kern="1200"/>
        </a:p>
      </dsp:txBody>
      <dsp:txXfrm>
        <a:off x="0" y="729788"/>
        <a:ext cx="6492875" cy="729164"/>
      </dsp:txXfrm>
    </dsp:sp>
    <dsp:sp modelId="{FAE1BD2B-1F45-4063-840E-336B10A57BAB}">
      <dsp:nvSpPr>
        <dsp:cNvPr id="0" name=""/>
        <dsp:cNvSpPr/>
      </dsp:nvSpPr>
      <dsp:spPr>
        <a:xfrm>
          <a:off x="0" y="1458952"/>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26EBF8-959E-45A7-82B0-D5E70385B019}">
      <dsp:nvSpPr>
        <dsp:cNvPr id="0" name=""/>
        <dsp:cNvSpPr/>
      </dsp:nvSpPr>
      <dsp:spPr>
        <a:xfrm>
          <a:off x="0" y="145895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git branch –b my_special_branch</a:t>
          </a:r>
          <a:endParaRPr lang="en-US" sz="2000" kern="1200"/>
        </a:p>
      </dsp:txBody>
      <dsp:txXfrm>
        <a:off x="0" y="1458952"/>
        <a:ext cx="6492875" cy="729164"/>
      </dsp:txXfrm>
    </dsp:sp>
    <dsp:sp modelId="{33752FD9-D261-4DD0-8EE2-9384D2734414}">
      <dsp:nvSpPr>
        <dsp:cNvPr id="0" name=""/>
        <dsp:cNvSpPr/>
      </dsp:nvSpPr>
      <dsp:spPr>
        <a:xfrm>
          <a:off x="0" y="2188117"/>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0C094B-5EE7-4CAC-8EC0-A01249E55EDA}">
      <dsp:nvSpPr>
        <dsp:cNvPr id="0" name=""/>
        <dsp:cNvSpPr/>
      </dsp:nvSpPr>
      <dsp:spPr>
        <a:xfrm>
          <a:off x="0" y="218811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git pull</a:t>
          </a:r>
          <a:endParaRPr lang="en-US" sz="2000" kern="1200" dirty="0"/>
        </a:p>
      </dsp:txBody>
      <dsp:txXfrm>
        <a:off x="0" y="2188117"/>
        <a:ext cx="6492875" cy="729164"/>
      </dsp:txXfrm>
    </dsp:sp>
    <dsp:sp modelId="{F79A986E-BE2E-47B7-A94F-62E3616E3D59}">
      <dsp:nvSpPr>
        <dsp:cNvPr id="0" name=""/>
        <dsp:cNvSpPr/>
      </dsp:nvSpPr>
      <dsp:spPr>
        <a:xfrm>
          <a:off x="0" y="2917282"/>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8467CA-99E1-425A-8152-08F04B844A97}">
      <dsp:nvSpPr>
        <dsp:cNvPr id="0" name=""/>
        <dsp:cNvSpPr/>
      </dsp:nvSpPr>
      <dsp:spPr>
        <a:xfrm>
          <a:off x="0" y="291728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git add .</a:t>
          </a:r>
        </a:p>
      </dsp:txBody>
      <dsp:txXfrm>
        <a:off x="0" y="2917282"/>
        <a:ext cx="6492875" cy="729164"/>
      </dsp:txXfrm>
    </dsp:sp>
    <dsp:sp modelId="{D3EC8407-2D6E-4683-93D3-3F30DAD36176}">
      <dsp:nvSpPr>
        <dsp:cNvPr id="0" name=""/>
        <dsp:cNvSpPr/>
      </dsp:nvSpPr>
      <dsp:spPr>
        <a:xfrm>
          <a:off x="0" y="3646447"/>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3121E9-8CEA-42CC-8E73-C5C2F007D86E}">
      <dsp:nvSpPr>
        <dsp:cNvPr id="0" name=""/>
        <dsp:cNvSpPr/>
      </dsp:nvSpPr>
      <dsp:spPr>
        <a:xfrm>
          <a:off x="0" y="364644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git commit –m ‘What have you worked on’</a:t>
          </a:r>
          <a:endParaRPr lang="en-US" sz="2000" kern="1200"/>
        </a:p>
      </dsp:txBody>
      <dsp:txXfrm>
        <a:off x="0" y="3646447"/>
        <a:ext cx="6492875" cy="729164"/>
      </dsp:txXfrm>
    </dsp:sp>
    <dsp:sp modelId="{C2671572-65FC-4B59-BC6C-EFA1661E7D2C}">
      <dsp:nvSpPr>
        <dsp:cNvPr id="0" name=""/>
        <dsp:cNvSpPr/>
      </dsp:nvSpPr>
      <dsp:spPr>
        <a:xfrm>
          <a:off x="0" y="4375611"/>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574D79-2D56-4E97-9E9E-437041AE75D2}">
      <dsp:nvSpPr>
        <dsp:cNvPr id="0" name=""/>
        <dsp:cNvSpPr/>
      </dsp:nvSpPr>
      <dsp:spPr>
        <a:xfrm>
          <a:off x="0" y="4375611"/>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git push</a:t>
          </a:r>
          <a:endParaRPr lang="en-US" sz="2000" kern="1200" dirty="0"/>
        </a:p>
      </dsp:txBody>
      <dsp:txXfrm>
        <a:off x="0" y="4375611"/>
        <a:ext cx="6492875" cy="7291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950BB0-185E-4603-9729-5224336895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F71E60D-316A-4D14-BF77-0A25311047B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D27A22-9821-4E20-B6D3-21660B337176}" type="datetimeFigureOut">
              <a:rPr lang="en-US" smtClean="0"/>
              <a:t>5/7/2019</a:t>
            </a:fld>
            <a:endParaRPr lang="en-US"/>
          </a:p>
        </p:txBody>
      </p:sp>
      <p:sp>
        <p:nvSpPr>
          <p:cNvPr id="4" name="Footer Placeholder 3">
            <a:extLst>
              <a:ext uri="{FF2B5EF4-FFF2-40B4-BE49-F238E27FC236}">
                <a16:creationId xmlns:a16="http://schemas.microsoft.com/office/drawing/2014/main" id="{A17D210C-C6D6-49C2-A5B3-4C62DD484A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569482C-92B5-442C-A8B6-72E54AC619A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0D7CEC-7824-49B3-ADE3-F4DEF0D0F817}" type="slidenum">
              <a:rPr lang="en-US" smtClean="0"/>
              <a:t>‹#›</a:t>
            </a:fld>
            <a:endParaRPr lang="en-US"/>
          </a:p>
        </p:txBody>
      </p:sp>
    </p:spTree>
    <p:extLst>
      <p:ext uri="{BB962C8B-B14F-4D97-AF65-F5344CB8AC3E}">
        <p14:creationId xmlns:p14="http://schemas.microsoft.com/office/powerpoint/2010/main" val="2777467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7AB6CD-CDC0-470C-AED1-0583E7ADE7C3}" type="datetimeFigureOut">
              <a:rPr lang="en-US" smtClean="0"/>
              <a:t>5/7/2019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CDECF5-EA96-4DEB-B458-ED3A63297640}" type="slidenum">
              <a:rPr lang="en-US" smtClean="0"/>
              <a:t>‹#›</a:t>
            </a:fld>
            <a:endParaRPr lang="en-US"/>
          </a:p>
        </p:txBody>
      </p:sp>
    </p:spTree>
    <p:extLst>
      <p:ext uri="{BB962C8B-B14F-4D97-AF65-F5344CB8AC3E}">
        <p14:creationId xmlns:p14="http://schemas.microsoft.com/office/powerpoint/2010/main" val="2434927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CDECF5-EA96-4DEB-B458-ED3A63297640}" type="slidenum">
              <a:rPr lang="en-US" smtClean="0"/>
              <a:t>2</a:t>
            </a:fld>
            <a:endParaRPr lang="en-US"/>
          </a:p>
        </p:txBody>
      </p:sp>
    </p:spTree>
    <p:extLst>
      <p:ext uri="{BB962C8B-B14F-4D97-AF65-F5344CB8AC3E}">
        <p14:creationId xmlns:p14="http://schemas.microsoft.com/office/powerpoint/2010/main" val="305993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Programmers new to such a code base often feel that no computation ever takes place—that the program is an endless sequence of delegation. When you have lived with such a program for a few years, however, you learn just how valuable all those little functions are. All of the payoffs of indirection—explanation, sharing, and choosing—are supported by small functions.</a:t>
            </a:r>
          </a:p>
          <a:p>
            <a:r>
              <a:rPr lang="en-US" sz="1200" b="0" i="0" kern="1200" dirty="0">
                <a:solidFill>
                  <a:schemeClr val="tx1"/>
                </a:solidFill>
                <a:effectLst/>
                <a:latin typeface="+mn-lt"/>
                <a:ea typeface="+mn-ea"/>
                <a:cs typeface="+mn-cs"/>
              </a:rPr>
              <a:t>A heuristic we follow is that whenever we feel the need to comment something, we write a function instead.</a:t>
            </a:r>
            <a:endParaRPr lang="en-US" dirty="0"/>
          </a:p>
        </p:txBody>
      </p:sp>
      <p:sp>
        <p:nvSpPr>
          <p:cNvPr id="4" name="Slide Number Placeholder 3"/>
          <p:cNvSpPr>
            <a:spLocks noGrp="1"/>
          </p:cNvSpPr>
          <p:nvPr>
            <p:ph type="sldNum" sz="quarter" idx="5"/>
          </p:nvPr>
        </p:nvSpPr>
        <p:spPr/>
        <p:txBody>
          <a:bodyPr/>
          <a:lstStyle/>
          <a:p>
            <a:fld id="{98CDECF5-EA96-4DEB-B458-ED3A63297640}" type="slidenum">
              <a:rPr lang="en-US" smtClean="0"/>
              <a:t>16</a:t>
            </a:fld>
            <a:endParaRPr lang="en-US"/>
          </a:p>
        </p:txBody>
      </p:sp>
    </p:spTree>
    <p:extLst>
      <p:ext uri="{BB962C8B-B14F-4D97-AF65-F5344CB8AC3E}">
        <p14:creationId xmlns:p14="http://schemas.microsoft.com/office/powerpoint/2010/main" val="3656412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Classes are a great way to reduce parameter list sizes. They are particularly useful when multiple functions share several parameter values. </a:t>
            </a:r>
            <a:endParaRPr lang="en-US" dirty="0"/>
          </a:p>
        </p:txBody>
      </p:sp>
      <p:sp>
        <p:nvSpPr>
          <p:cNvPr id="4" name="Slide Number Placeholder 3"/>
          <p:cNvSpPr>
            <a:spLocks noGrp="1"/>
          </p:cNvSpPr>
          <p:nvPr>
            <p:ph type="sldNum" sz="quarter" idx="5"/>
          </p:nvPr>
        </p:nvSpPr>
        <p:spPr/>
        <p:txBody>
          <a:bodyPr/>
          <a:lstStyle/>
          <a:p>
            <a:fld id="{98CDECF5-EA96-4DEB-B458-ED3A63297640}" type="slidenum">
              <a:rPr lang="en-US" smtClean="0"/>
              <a:t>17</a:t>
            </a:fld>
            <a:endParaRPr lang="en-US"/>
          </a:p>
        </p:txBody>
      </p:sp>
    </p:spTree>
    <p:extLst>
      <p:ext uri="{BB962C8B-B14F-4D97-AF65-F5344CB8AC3E}">
        <p14:creationId xmlns:p14="http://schemas.microsoft.com/office/powerpoint/2010/main" val="710235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Since our earliest days of writing software, we were warned of the perils of global data—how it was invented by demons from the fourth plane of hell, which is the resting place of any programmer who dares to use it.</a:t>
            </a:r>
          </a:p>
          <a:p>
            <a:r>
              <a:rPr lang="en-US" sz="1200" b="0" i="0" kern="1200" dirty="0">
                <a:solidFill>
                  <a:schemeClr val="tx1"/>
                </a:solidFill>
                <a:effectLst/>
                <a:latin typeface="+mn-lt"/>
                <a:ea typeface="+mn-ea"/>
                <a:cs typeface="+mn-cs"/>
              </a:rPr>
              <a:t>The problem with global data is that it can be modified from anywhere in the code base, and there’s no mechanism to discover which bit of code touched it.</a:t>
            </a:r>
          </a:p>
          <a:p>
            <a:r>
              <a:rPr lang="en-US" dirty="0"/>
              <a:t>Global data is especially nasty when it’s mutable. </a:t>
            </a:r>
          </a:p>
        </p:txBody>
      </p:sp>
      <p:sp>
        <p:nvSpPr>
          <p:cNvPr id="4" name="Slide Number Placeholder 3"/>
          <p:cNvSpPr>
            <a:spLocks noGrp="1"/>
          </p:cNvSpPr>
          <p:nvPr>
            <p:ph type="sldNum" sz="quarter" idx="5"/>
          </p:nvPr>
        </p:nvSpPr>
        <p:spPr/>
        <p:txBody>
          <a:bodyPr/>
          <a:lstStyle/>
          <a:p>
            <a:fld id="{98CDECF5-EA96-4DEB-B458-ED3A63297640}" type="slidenum">
              <a:rPr lang="en-US" smtClean="0"/>
              <a:t>18</a:t>
            </a:fld>
            <a:endParaRPr lang="en-US"/>
          </a:p>
        </p:txBody>
      </p:sp>
    </p:spTree>
    <p:extLst>
      <p:ext uri="{BB962C8B-B14F-4D97-AF65-F5344CB8AC3E}">
        <p14:creationId xmlns:p14="http://schemas.microsoft.com/office/powerpoint/2010/main" val="2417305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Divergent change occurs when one module is often changed in different ways for different reasons.</a:t>
            </a:r>
            <a:endParaRPr lang="en-US" dirty="0"/>
          </a:p>
        </p:txBody>
      </p:sp>
      <p:sp>
        <p:nvSpPr>
          <p:cNvPr id="4" name="Slide Number Placeholder 3"/>
          <p:cNvSpPr>
            <a:spLocks noGrp="1"/>
          </p:cNvSpPr>
          <p:nvPr>
            <p:ph type="sldNum" sz="quarter" idx="5"/>
          </p:nvPr>
        </p:nvSpPr>
        <p:spPr/>
        <p:txBody>
          <a:bodyPr/>
          <a:lstStyle/>
          <a:p>
            <a:fld id="{98CDECF5-EA96-4DEB-B458-ED3A63297640}" type="slidenum">
              <a:rPr lang="en-US" smtClean="0"/>
              <a:t>19</a:t>
            </a:fld>
            <a:endParaRPr lang="en-US"/>
          </a:p>
        </p:txBody>
      </p:sp>
    </p:spTree>
    <p:extLst>
      <p:ext uri="{BB962C8B-B14F-4D97-AF65-F5344CB8AC3E}">
        <p14:creationId xmlns:p14="http://schemas.microsoft.com/office/powerpoint/2010/main" val="934436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classic case of Feature Envy occurs when a function in one module spends more time communicating with functions or data inside another module than it does within its own module. We’ve lost count of the times we’ve seen a function invoking half-a-dozen getter methods on another object to calculate some value.</a:t>
            </a:r>
          </a:p>
          <a:p>
            <a:r>
              <a:rPr lang="en-US" dirty="0"/>
              <a:t>The function clearly wants to be with the data.</a:t>
            </a:r>
          </a:p>
        </p:txBody>
      </p:sp>
      <p:sp>
        <p:nvSpPr>
          <p:cNvPr id="4" name="Slide Number Placeholder 3"/>
          <p:cNvSpPr>
            <a:spLocks noGrp="1"/>
          </p:cNvSpPr>
          <p:nvPr>
            <p:ph type="sldNum" sz="quarter" idx="5"/>
          </p:nvPr>
        </p:nvSpPr>
        <p:spPr/>
        <p:txBody>
          <a:bodyPr/>
          <a:lstStyle/>
          <a:p>
            <a:fld id="{98CDECF5-EA96-4DEB-B458-ED3A63297640}" type="slidenum">
              <a:rPr lang="en-US" smtClean="0"/>
              <a:t>20</a:t>
            </a:fld>
            <a:endParaRPr lang="en-US"/>
          </a:p>
        </p:txBody>
      </p:sp>
    </p:spTree>
    <p:extLst>
      <p:ext uri="{BB962C8B-B14F-4D97-AF65-F5344CB8AC3E}">
        <p14:creationId xmlns:p14="http://schemas.microsoft.com/office/powerpoint/2010/main" val="1055268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Data items tend to be like children: They enjoy hanging around together. Often, you’ll see the same three or four data items together in lots of places: as fields in a couple of classes, as parameters in many method signatures. Bunches of data that hang around together really ought to find a home together.</a:t>
            </a:r>
            <a:endParaRPr lang="en-US" dirty="0"/>
          </a:p>
        </p:txBody>
      </p:sp>
      <p:sp>
        <p:nvSpPr>
          <p:cNvPr id="4" name="Slide Number Placeholder 3"/>
          <p:cNvSpPr>
            <a:spLocks noGrp="1"/>
          </p:cNvSpPr>
          <p:nvPr>
            <p:ph type="sldNum" sz="quarter" idx="5"/>
          </p:nvPr>
        </p:nvSpPr>
        <p:spPr/>
        <p:txBody>
          <a:bodyPr/>
          <a:lstStyle/>
          <a:p>
            <a:fld id="{98CDECF5-EA96-4DEB-B458-ED3A63297640}" type="slidenum">
              <a:rPr lang="en-US" smtClean="0"/>
              <a:t>21</a:t>
            </a:fld>
            <a:endParaRPr lang="en-US"/>
          </a:p>
        </p:txBody>
      </p:sp>
    </p:spTree>
    <p:extLst>
      <p:ext uri="{BB962C8B-B14F-4D97-AF65-F5344CB8AC3E}">
        <p14:creationId xmlns:p14="http://schemas.microsoft.com/office/powerpoint/2010/main" val="1479122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the repeated switch, where the same conditional switching logic (either in a switch/case statement or in a cascade of if/else statements) pops up in different places. The problem with such duplicate switches is that, whenever you add a clause, you have to find all the switches and update them.</a:t>
            </a:r>
          </a:p>
        </p:txBody>
      </p:sp>
      <p:sp>
        <p:nvSpPr>
          <p:cNvPr id="4" name="Slide Number Placeholder 3"/>
          <p:cNvSpPr>
            <a:spLocks noGrp="1"/>
          </p:cNvSpPr>
          <p:nvPr>
            <p:ph type="sldNum" sz="quarter" idx="5"/>
          </p:nvPr>
        </p:nvSpPr>
        <p:spPr/>
        <p:txBody>
          <a:bodyPr/>
          <a:lstStyle/>
          <a:p>
            <a:fld id="{98CDECF5-EA96-4DEB-B458-ED3A63297640}" type="slidenum">
              <a:rPr lang="en-US" smtClean="0"/>
              <a:t>22</a:t>
            </a:fld>
            <a:endParaRPr lang="en-US"/>
          </a:p>
        </p:txBody>
      </p:sp>
    </p:spTree>
    <p:extLst>
      <p:ext uri="{BB962C8B-B14F-4D97-AF65-F5344CB8AC3E}">
        <p14:creationId xmlns:p14="http://schemas.microsoft.com/office/powerpoint/2010/main" val="2432788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class is trying to do too much, it often shows up as too many fields. When a class has too many fields, duplicated code cannot be far behind.</a:t>
            </a:r>
          </a:p>
        </p:txBody>
      </p:sp>
      <p:sp>
        <p:nvSpPr>
          <p:cNvPr id="4" name="Slide Number Placeholder 3"/>
          <p:cNvSpPr>
            <a:spLocks noGrp="1"/>
          </p:cNvSpPr>
          <p:nvPr>
            <p:ph type="sldNum" sz="quarter" idx="5"/>
          </p:nvPr>
        </p:nvSpPr>
        <p:spPr/>
        <p:txBody>
          <a:bodyPr/>
          <a:lstStyle/>
          <a:p>
            <a:fld id="{98CDECF5-EA96-4DEB-B458-ED3A63297640}" type="slidenum">
              <a:rPr lang="en-US" smtClean="0"/>
              <a:t>23</a:t>
            </a:fld>
            <a:endParaRPr lang="en-US"/>
          </a:p>
        </p:txBody>
      </p:sp>
    </p:spTree>
    <p:extLst>
      <p:ext uri="{BB962C8B-B14F-4D97-AF65-F5344CB8AC3E}">
        <p14:creationId xmlns:p14="http://schemas.microsoft.com/office/powerpoint/2010/main" val="353530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common sources of complexity in a program is complex conditional logic.</a:t>
            </a:r>
          </a:p>
          <a:p>
            <a:r>
              <a:rPr lang="en-US" dirty="0"/>
              <a:t>I highlight the condition and make it clear what I’m branching on. I also highlight the reason for the branching.</a:t>
            </a:r>
          </a:p>
        </p:txBody>
      </p:sp>
      <p:sp>
        <p:nvSpPr>
          <p:cNvPr id="4" name="Slide Number Placeholder 3"/>
          <p:cNvSpPr>
            <a:spLocks noGrp="1"/>
          </p:cNvSpPr>
          <p:nvPr>
            <p:ph type="sldNum" sz="quarter" idx="5"/>
          </p:nvPr>
        </p:nvSpPr>
        <p:spPr/>
        <p:txBody>
          <a:bodyPr/>
          <a:lstStyle/>
          <a:p>
            <a:fld id="{98CDECF5-EA96-4DEB-B458-ED3A63297640}" type="slidenum">
              <a:rPr lang="en-US" smtClean="0"/>
              <a:t>26</a:t>
            </a:fld>
            <a:endParaRPr lang="en-US"/>
          </a:p>
        </p:txBody>
      </p:sp>
    </p:spTree>
    <p:extLst>
      <p:ext uri="{BB962C8B-B14F-4D97-AF65-F5344CB8AC3E}">
        <p14:creationId xmlns:p14="http://schemas.microsoft.com/office/powerpoint/2010/main" val="141757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Consolidating the conditional code is important for two reasons. First, it makes it clearer by showing that I’m really making a single check that combines other checks. The sequence has the same effect, but it looks like I’m carrying out a sequence of separate checks that just happen to be close together. </a:t>
            </a:r>
          </a:p>
          <a:p>
            <a:r>
              <a:rPr lang="en-US" dirty="0"/>
              <a:t>Extracting a condition is one of the most useful things I can do to clarify my code. It replaces a statement of what I’m doing with why I’m doing it.</a:t>
            </a:r>
          </a:p>
          <a:p>
            <a:r>
              <a:rPr lang="en-US" dirty="0"/>
              <a:t>If I consider it to be truly independent checks that shouldn’t be thought of as a single check, I don’t do the refactoring.</a:t>
            </a:r>
          </a:p>
        </p:txBody>
      </p:sp>
      <p:sp>
        <p:nvSpPr>
          <p:cNvPr id="4" name="Slide Number Placeholder 3"/>
          <p:cNvSpPr>
            <a:spLocks noGrp="1"/>
          </p:cNvSpPr>
          <p:nvPr>
            <p:ph type="sldNum" sz="quarter" idx="5"/>
          </p:nvPr>
        </p:nvSpPr>
        <p:spPr/>
        <p:txBody>
          <a:bodyPr/>
          <a:lstStyle/>
          <a:p>
            <a:fld id="{98CDECF5-EA96-4DEB-B458-ED3A63297640}" type="slidenum">
              <a:rPr lang="en-US" smtClean="0"/>
              <a:t>27</a:t>
            </a:fld>
            <a:endParaRPr lang="en-US"/>
          </a:p>
        </p:txBody>
      </p:sp>
    </p:spTree>
    <p:extLst>
      <p:ext uri="{BB962C8B-B14F-4D97-AF65-F5344CB8AC3E}">
        <p14:creationId xmlns:p14="http://schemas.microsoft.com/office/powerpoint/2010/main" val="1193427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CDECF5-EA96-4DEB-B458-ED3A63297640}" type="slidenum">
              <a:rPr lang="en-US" smtClean="0"/>
              <a:t>3</a:t>
            </a:fld>
            <a:endParaRPr lang="en-US"/>
          </a:p>
        </p:txBody>
      </p:sp>
    </p:spTree>
    <p:extLst>
      <p:ext uri="{BB962C8B-B14F-4D97-AF65-F5344CB8AC3E}">
        <p14:creationId xmlns:p14="http://schemas.microsoft.com/office/powerpoint/2010/main" val="2574442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both are part of normal behavior, I use a condition with an if and an else leg. If the condition is an unusual condition, I check the condition and return if it’s true. This kind of check is often called a guard clause.</a:t>
            </a:r>
          </a:p>
          <a:p>
            <a:r>
              <a:rPr lang="en-US" dirty="0"/>
              <a:t>Clarity is the key principle: If the method is clearer with one exit point, use one exit point; otherwise don’t.</a:t>
            </a:r>
          </a:p>
        </p:txBody>
      </p:sp>
      <p:sp>
        <p:nvSpPr>
          <p:cNvPr id="4" name="Slide Number Placeholder 3"/>
          <p:cNvSpPr>
            <a:spLocks noGrp="1"/>
          </p:cNvSpPr>
          <p:nvPr>
            <p:ph type="sldNum" sz="quarter" idx="5"/>
          </p:nvPr>
        </p:nvSpPr>
        <p:spPr/>
        <p:txBody>
          <a:bodyPr/>
          <a:lstStyle/>
          <a:p>
            <a:fld id="{98CDECF5-EA96-4DEB-B458-ED3A63297640}" type="slidenum">
              <a:rPr lang="en-US" smtClean="0"/>
              <a:t>28</a:t>
            </a:fld>
            <a:endParaRPr lang="en-US"/>
          </a:p>
        </p:txBody>
      </p:sp>
    </p:spTree>
    <p:extLst>
      <p:ext uri="{BB962C8B-B14F-4D97-AF65-F5344CB8AC3E}">
        <p14:creationId xmlns:p14="http://schemas.microsoft.com/office/powerpoint/2010/main" val="16430299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formerly: </a:t>
            </a:r>
            <a:r>
              <a:rPr lang="en-US" sz="1200" b="0" i="1" kern="1200" dirty="0">
                <a:solidFill>
                  <a:schemeClr val="tx1"/>
                </a:solidFill>
                <a:effectLst/>
                <a:latin typeface="+mn-lt"/>
                <a:ea typeface="+mn-ea"/>
                <a:cs typeface="+mn-cs"/>
              </a:rPr>
              <a:t>Introduce Null Object</a:t>
            </a:r>
          </a:p>
          <a:p>
            <a:r>
              <a:rPr lang="en-US" dirty="0"/>
              <a:t>A common case of duplicated code is when many users of a data structure check a specific value, and then most of them do the same thing. If I find many parts of the code base having the same reaction to a particular value, I want to bring that reaction into a single place.</a:t>
            </a:r>
          </a:p>
        </p:txBody>
      </p:sp>
      <p:sp>
        <p:nvSpPr>
          <p:cNvPr id="4" name="Slide Number Placeholder 3"/>
          <p:cNvSpPr>
            <a:spLocks noGrp="1"/>
          </p:cNvSpPr>
          <p:nvPr>
            <p:ph type="sldNum" sz="quarter" idx="5"/>
          </p:nvPr>
        </p:nvSpPr>
        <p:spPr/>
        <p:txBody>
          <a:bodyPr/>
          <a:lstStyle/>
          <a:p>
            <a:fld id="{98CDECF5-EA96-4DEB-B458-ED3A63297640}" type="slidenum">
              <a:rPr lang="en-US" smtClean="0"/>
              <a:t>30</a:t>
            </a:fld>
            <a:endParaRPr lang="en-US"/>
          </a:p>
        </p:txBody>
      </p:sp>
    </p:spTree>
    <p:extLst>
      <p:ext uri="{BB962C8B-B14F-4D97-AF65-F5344CB8AC3E}">
        <p14:creationId xmlns:p14="http://schemas.microsoft.com/office/powerpoint/2010/main" val="1267893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sections of code work only if certain conditions are true. Such assumptions are often not stated but can only be deduced by looking through an algorithm. Sometimes, the assumptions are stated with a comment. A better technique is to make the assumption explicit by writing an assertion.</a:t>
            </a:r>
          </a:p>
          <a:p>
            <a:r>
              <a:rPr lang="en-US" dirty="0"/>
              <a:t>An assertion is a conditional statement that is assumed to be always true. Failure of an assertion indicates a programmer error. Assertion failures should never be checked by other parts of the system. Assertions should be written so that the program functions equally correctly if they are all removed; indeed, some languages provide assertions that can be disabled by a compile-time switch.</a:t>
            </a:r>
          </a:p>
        </p:txBody>
      </p:sp>
      <p:sp>
        <p:nvSpPr>
          <p:cNvPr id="4" name="Slide Number Placeholder 3"/>
          <p:cNvSpPr>
            <a:spLocks noGrp="1"/>
          </p:cNvSpPr>
          <p:nvPr>
            <p:ph type="sldNum" sz="quarter" idx="5"/>
          </p:nvPr>
        </p:nvSpPr>
        <p:spPr/>
        <p:txBody>
          <a:bodyPr/>
          <a:lstStyle/>
          <a:p>
            <a:fld id="{98CDECF5-EA96-4DEB-B458-ED3A63297640}" type="slidenum">
              <a:rPr lang="en-US" smtClean="0"/>
              <a:t>31</a:t>
            </a:fld>
            <a:endParaRPr lang="en-US"/>
          </a:p>
        </p:txBody>
      </p:sp>
    </p:spTree>
    <p:extLst>
      <p:ext uri="{BB962C8B-B14F-4D97-AF65-F5344CB8AC3E}">
        <p14:creationId xmlns:p14="http://schemas.microsoft.com/office/powerpoint/2010/main" val="3272576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564632-F979-4BA3-B6C1-C639EE611A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9087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CDECF5-EA96-4DEB-B458-ED3A63297640}" type="slidenum">
              <a:rPr lang="en-US" smtClean="0"/>
              <a:t>33</a:t>
            </a:fld>
            <a:endParaRPr lang="en-US"/>
          </a:p>
        </p:txBody>
      </p:sp>
    </p:spTree>
    <p:extLst>
      <p:ext uri="{BB962C8B-B14F-4D97-AF65-F5344CB8AC3E}">
        <p14:creationId xmlns:p14="http://schemas.microsoft.com/office/powerpoint/2010/main" val="3281616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principles – solid – how to measure them?</a:t>
            </a:r>
          </a:p>
          <a:p>
            <a:r>
              <a:rPr lang="en-US" dirty="0"/>
              <a:t>Compiler warnings - 0</a:t>
            </a:r>
          </a:p>
          <a:p>
            <a:r>
              <a:rPr lang="en-US" dirty="0"/>
              <a:t>Code smells</a:t>
            </a:r>
          </a:p>
          <a:p>
            <a:r>
              <a:rPr lang="en-US" dirty="0"/>
              <a:t>Standards Violation </a:t>
            </a:r>
          </a:p>
          <a:p>
            <a:r>
              <a:rPr lang="en-US" dirty="0"/>
              <a:t>Metrics violation</a:t>
            </a:r>
          </a:p>
          <a:p>
            <a:endParaRPr lang="en-US" dirty="0"/>
          </a:p>
        </p:txBody>
      </p:sp>
      <p:sp>
        <p:nvSpPr>
          <p:cNvPr id="4" name="Slide Number Placeholder 3"/>
          <p:cNvSpPr>
            <a:spLocks noGrp="1"/>
          </p:cNvSpPr>
          <p:nvPr>
            <p:ph type="sldNum" sz="quarter" idx="5"/>
          </p:nvPr>
        </p:nvSpPr>
        <p:spPr/>
        <p:txBody>
          <a:bodyPr/>
          <a:lstStyle/>
          <a:p>
            <a:fld id="{98CDECF5-EA96-4DEB-B458-ED3A63297640}" type="slidenum">
              <a:rPr lang="en-US" smtClean="0"/>
              <a:t>5</a:t>
            </a:fld>
            <a:endParaRPr lang="en-US"/>
          </a:p>
        </p:txBody>
      </p:sp>
    </p:spTree>
    <p:extLst>
      <p:ext uri="{BB962C8B-B14F-4D97-AF65-F5344CB8AC3E}">
        <p14:creationId xmlns:p14="http://schemas.microsoft.com/office/powerpoint/2010/main" val="224580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Maintainability Index</a:t>
            </a:r>
            <a:r>
              <a:rPr lang="en-US" sz="1200" b="0" i="0" kern="1200" dirty="0">
                <a:solidFill>
                  <a:schemeClr val="tx1"/>
                </a:solidFill>
                <a:effectLst/>
                <a:latin typeface="+mn-lt"/>
                <a:ea typeface="+mn-ea"/>
                <a:cs typeface="+mn-cs"/>
              </a:rPr>
              <a:t> - Calculates an index value between 0 and 100 that represents the relative ease of maintaining the code. A high value means better maintainability. Color coded ratings can be used to quickly identify trouble spots in your code. A green rating is between 20 and 100 and indicates that the code has good maintainability. A yellow rating is between 10 and 19 and indicates that the code is moderately maintainable. A red rating is a rating between 0 and 9 and indicates low maintainability.</a:t>
            </a:r>
          </a:p>
          <a:p>
            <a:r>
              <a:rPr lang="en-US" sz="1200" b="1" i="0" kern="1200" dirty="0">
                <a:solidFill>
                  <a:schemeClr val="tx1"/>
                </a:solidFill>
                <a:effectLst/>
                <a:latin typeface="+mn-lt"/>
                <a:ea typeface="+mn-ea"/>
                <a:cs typeface="+mn-cs"/>
              </a:rPr>
              <a:t>Cyclomatic Complexity</a:t>
            </a:r>
            <a:r>
              <a:rPr lang="en-US" sz="1200" b="0" i="0" kern="1200" dirty="0">
                <a:solidFill>
                  <a:schemeClr val="tx1"/>
                </a:solidFill>
                <a:effectLst/>
                <a:latin typeface="+mn-lt"/>
                <a:ea typeface="+mn-ea"/>
                <a:cs typeface="+mn-cs"/>
              </a:rPr>
              <a:t> - Measures the structural complexity of the code. It is created by calculating the number of different code paths in the flow of the program. A program that has complex control flow will require more tests to achieve good code coverage and will be less maintainable.</a:t>
            </a:r>
          </a:p>
          <a:p>
            <a:r>
              <a:rPr lang="en-US" sz="1200" b="1" i="0" kern="1200" dirty="0">
                <a:solidFill>
                  <a:schemeClr val="tx1"/>
                </a:solidFill>
                <a:effectLst/>
                <a:latin typeface="+mn-lt"/>
                <a:ea typeface="+mn-ea"/>
                <a:cs typeface="+mn-cs"/>
              </a:rPr>
              <a:t>Depth of Inheritance</a:t>
            </a:r>
            <a:r>
              <a:rPr lang="en-US" sz="1200" b="0" i="0" kern="1200" dirty="0">
                <a:solidFill>
                  <a:schemeClr val="tx1"/>
                </a:solidFill>
                <a:effectLst/>
                <a:latin typeface="+mn-lt"/>
                <a:ea typeface="+mn-ea"/>
                <a:cs typeface="+mn-cs"/>
              </a:rPr>
              <a:t> - Indicates the number of class definitions that extend to the root of the class hierarchy. The deeper the hierarchy the more difficult it might be to understand where particular methods and fields are defined or/and redefined.</a:t>
            </a:r>
          </a:p>
          <a:p>
            <a:r>
              <a:rPr lang="en-US" sz="1200" b="1" i="0" kern="1200" dirty="0">
                <a:solidFill>
                  <a:schemeClr val="tx1"/>
                </a:solidFill>
                <a:effectLst/>
                <a:latin typeface="+mn-lt"/>
                <a:ea typeface="+mn-ea"/>
                <a:cs typeface="+mn-cs"/>
              </a:rPr>
              <a:t>Class Coupling</a:t>
            </a:r>
            <a:r>
              <a:rPr lang="en-US" sz="1200" b="0" i="0" kern="1200" dirty="0">
                <a:solidFill>
                  <a:schemeClr val="tx1"/>
                </a:solidFill>
                <a:effectLst/>
                <a:latin typeface="+mn-lt"/>
                <a:ea typeface="+mn-ea"/>
                <a:cs typeface="+mn-cs"/>
              </a:rPr>
              <a:t> - Measures the coupling to unique classes through parameters, local variables, return types, method calls, generic or template instantiations, base classes, interface implementations, fields defined on external types, and attribute decoration. Good software design dictates that types and methods should have high cohesion and low coupling. High coupling indicates a design that is difficult to reuse and maintain because of its many interdependencies on other types.</a:t>
            </a:r>
          </a:p>
          <a:p>
            <a:r>
              <a:rPr lang="en-US" sz="1200" b="1" i="0" kern="1200" dirty="0">
                <a:solidFill>
                  <a:schemeClr val="tx1"/>
                </a:solidFill>
                <a:effectLst/>
                <a:latin typeface="+mn-lt"/>
                <a:ea typeface="+mn-ea"/>
                <a:cs typeface="+mn-cs"/>
              </a:rPr>
              <a:t>Lines of Code</a:t>
            </a:r>
            <a:r>
              <a:rPr lang="en-US" sz="1200" b="0" i="0" kern="1200" dirty="0">
                <a:solidFill>
                  <a:schemeClr val="tx1"/>
                </a:solidFill>
                <a:effectLst/>
                <a:latin typeface="+mn-lt"/>
                <a:ea typeface="+mn-ea"/>
                <a:cs typeface="+mn-cs"/>
              </a:rPr>
              <a:t> - Indicates the approximate number of lines in the code. The count is based on the IL code and is therefore not the exact number of lines in the source code file. A very high count might indicate that a type or method is trying to do too much work and should be split up. It might also indicate that the type or method might be hard to maintain.</a:t>
            </a:r>
          </a:p>
          <a:p>
            <a:endParaRPr lang="en-US" dirty="0"/>
          </a:p>
        </p:txBody>
      </p:sp>
      <p:sp>
        <p:nvSpPr>
          <p:cNvPr id="4" name="Slide Number Placeholder 3"/>
          <p:cNvSpPr>
            <a:spLocks noGrp="1"/>
          </p:cNvSpPr>
          <p:nvPr>
            <p:ph type="sldNum" sz="quarter" idx="5"/>
          </p:nvPr>
        </p:nvSpPr>
        <p:spPr/>
        <p:txBody>
          <a:bodyPr/>
          <a:lstStyle/>
          <a:p>
            <a:fld id="{98CDECF5-EA96-4DEB-B458-ED3A63297640}" type="slidenum">
              <a:rPr lang="en-US" smtClean="0"/>
              <a:t>6</a:t>
            </a:fld>
            <a:endParaRPr lang="en-US"/>
          </a:p>
        </p:txBody>
      </p:sp>
    </p:spTree>
    <p:extLst>
      <p:ext uri="{BB962C8B-B14F-4D97-AF65-F5344CB8AC3E}">
        <p14:creationId xmlns:p14="http://schemas.microsoft.com/office/powerpoint/2010/main" val="2924591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different hats – add functionality &amp; refactoring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Comprehension Refactoring: Making Code Easier to Understand - </a:t>
            </a:r>
            <a:r>
              <a:rPr lang="en-US" sz="1200" b="0" i="0" kern="1200" dirty="0">
                <a:solidFill>
                  <a:schemeClr val="tx1"/>
                </a:solidFill>
                <a:effectLst/>
                <a:latin typeface="+mn-lt"/>
                <a:ea typeface="+mn-ea"/>
                <a:cs typeface="+mn-cs"/>
              </a:rPr>
              <a:t>by refactoring I move the understanding from my head into the code itself. Ralph Johnson describes these early </a:t>
            </a:r>
            <a:r>
              <a:rPr lang="en-US" sz="1200" b="0" i="0" kern="1200" dirty="0" err="1">
                <a:solidFill>
                  <a:schemeClr val="tx1"/>
                </a:solidFill>
                <a:effectLst/>
                <a:latin typeface="+mn-lt"/>
                <a:ea typeface="+mn-ea"/>
                <a:cs typeface="+mn-cs"/>
              </a:rPr>
              <a:t>refactorings</a:t>
            </a:r>
            <a:r>
              <a:rPr lang="en-US" sz="1200" b="0" i="0" kern="1200" dirty="0">
                <a:solidFill>
                  <a:schemeClr val="tx1"/>
                </a:solidFill>
                <a:effectLst/>
                <a:latin typeface="+mn-lt"/>
                <a:ea typeface="+mn-ea"/>
                <a:cs typeface="+mn-cs"/>
              </a:rPr>
              <a:t> as wiping the dirt off a window so you can see beyond.</a:t>
            </a:r>
            <a:endParaRPr lang="en-US" sz="1200" b="1" i="0" kern="1200" dirty="0">
              <a:solidFill>
                <a:schemeClr val="tx1"/>
              </a:solidFill>
              <a:effectLst/>
              <a:latin typeface="+mn-lt"/>
              <a:ea typeface="+mn-ea"/>
              <a:cs typeface="+mn-c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Preparatory Refactoring—Making It Easier to Add a Feature</a:t>
            </a:r>
          </a:p>
          <a:p>
            <a:endParaRPr lang="en-US" dirty="0"/>
          </a:p>
        </p:txBody>
      </p:sp>
      <p:sp>
        <p:nvSpPr>
          <p:cNvPr id="4" name="Slide Number Placeholder 3"/>
          <p:cNvSpPr>
            <a:spLocks noGrp="1"/>
          </p:cNvSpPr>
          <p:nvPr>
            <p:ph type="sldNum" sz="quarter" idx="5"/>
          </p:nvPr>
        </p:nvSpPr>
        <p:spPr/>
        <p:txBody>
          <a:bodyPr/>
          <a:lstStyle/>
          <a:p>
            <a:fld id="{98CDECF5-EA96-4DEB-B458-ED3A63297640}" type="slidenum">
              <a:rPr lang="en-US" smtClean="0"/>
              <a:t>9</a:t>
            </a:fld>
            <a:endParaRPr lang="en-US"/>
          </a:p>
        </p:txBody>
      </p:sp>
    </p:spTree>
    <p:extLst>
      <p:ext uri="{BB962C8B-B14F-4D97-AF65-F5344CB8AC3E}">
        <p14:creationId xmlns:p14="http://schemas.microsoft.com/office/powerpoint/2010/main" val="750386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I talk to software developers who have been working on a system for a while, I often hear that they were able to make progress rapidly at first, but now it takes much longer to add new features. Every new feature requires more and more time to understand how to fit it into the existing code base, and once it’s added, bugs often crop up that take even longer to fix. The code base starts looking like a series of patches covering patches, and it takes an exercise in archaeology to figure out how things work. This burden slows down adding new features—to the point that developers wish they could start again from a blank slate.</a:t>
            </a:r>
          </a:p>
          <a:p>
            <a:r>
              <a:rPr lang="en-US" sz="1200" b="0" i="0" kern="1200" dirty="0">
                <a:solidFill>
                  <a:schemeClr val="tx1"/>
                </a:solidFill>
                <a:effectLst/>
                <a:latin typeface="+mn-lt"/>
                <a:ea typeface="+mn-ea"/>
                <a:cs typeface="+mn-cs"/>
              </a:rPr>
              <a:t>But some teams report a different experience. They find they can add new features </a:t>
            </a:r>
            <a:r>
              <a:rPr lang="en-US" sz="1200" b="0" i="1" kern="1200" dirty="0">
                <a:solidFill>
                  <a:schemeClr val="tx1"/>
                </a:solidFill>
                <a:effectLst/>
                <a:latin typeface="+mn-lt"/>
                <a:ea typeface="+mn-ea"/>
                <a:cs typeface="+mn-cs"/>
              </a:rPr>
              <a:t>faster</a:t>
            </a:r>
            <a:r>
              <a:rPr lang="en-US" sz="1200" b="0" i="0" kern="1200" dirty="0">
                <a:solidFill>
                  <a:schemeClr val="tx1"/>
                </a:solidFill>
                <a:effectLst/>
                <a:latin typeface="+mn-lt"/>
                <a:ea typeface="+mn-ea"/>
                <a:cs typeface="+mn-cs"/>
              </a:rPr>
              <a:t> because they can leverage the existing things by quickly building on what’s already there.</a:t>
            </a:r>
          </a:p>
          <a:p>
            <a:r>
              <a:rPr lang="en-US" sz="1200" b="0" i="0" kern="1200" dirty="0">
                <a:solidFill>
                  <a:schemeClr val="tx1"/>
                </a:solidFill>
                <a:effectLst/>
                <a:latin typeface="+mn-lt"/>
                <a:ea typeface="+mn-ea"/>
                <a:cs typeface="+mn-cs"/>
              </a:rPr>
              <a:t>The difference between these two is the internal quality of the software. Software with a good internal design allows me to easily find how and where I need to make changes to add a new feature. Good modularity allows me to only have to understand a small subset of the code base to make a change. If the code is clear, I’m less likely to introduce a bug, and if I do, the debugging effort is much easier. Done well, my code base turns into a platform for building new features for its domain.</a:t>
            </a:r>
            <a:endParaRPr lang="en-US" dirty="0"/>
          </a:p>
        </p:txBody>
      </p:sp>
      <p:sp>
        <p:nvSpPr>
          <p:cNvPr id="4" name="Slide Number Placeholder 3"/>
          <p:cNvSpPr>
            <a:spLocks noGrp="1"/>
          </p:cNvSpPr>
          <p:nvPr>
            <p:ph type="sldNum" sz="quarter" idx="5"/>
          </p:nvPr>
        </p:nvSpPr>
        <p:spPr/>
        <p:txBody>
          <a:bodyPr/>
          <a:lstStyle/>
          <a:p>
            <a:fld id="{98CDECF5-EA96-4DEB-B458-ED3A63297640}" type="slidenum">
              <a:rPr lang="en-US" smtClean="0"/>
              <a:t>11</a:t>
            </a:fld>
            <a:endParaRPr lang="en-US"/>
          </a:p>
        </p:txBody>
      </p:sp>
    </p:spTree>
    <p:extLst>
      <p:ext uri="{BB962C8B-B14F-4D97-AF65-F5344CB8AC3E}">
        <p14:creationId xmlns:p14="http://schemas.microsoft.com/office/powerpoint/2010/main" val="264603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surprising how often you look at thickly commented code and notice that the comments are there because the code is bad.</a:t>
            </a:r>
          </a:p>
          <a:p>
            <a:r>
              <a:rPr lang="en-US" sz="1200" b="0" i="1" kern="1200" dirty="0">
                <a:solidFill>
                  <a:schemeClr val="tx1"/>
                </a:solidFill>
                <a:effectLst/>
                <a:latin typeface="+mn-lt"/>
                <a:ea typeface="+mn-ea"/>
                <a:cs typeface="+mn-cs"/>
              </a:rPr>
              <a:t>When you feel the need to write a comment, first try to refactor the code so that any comment becomes superfluous.</a:t>
            </a:r>
            <a:endParaRPr lang="en-US" dirty="0"/>
          </a:p>
        </p:txBody>
      </p:sp>
      <p:sp>
        <p:nvSpPr>
          <p:cNvPr id="4" name="Slide Number Placeholder 3"/>
          <p:cNvSpPr>
            <a:spLocks noGrp="1"/>
          </p:cNvSpPr>
          <p:nvPr>
            <p:ph type="sldNum" sz="quarter" idx="5"/>
          </p:nvPr>
        </p:nvSpPr>
        <p:spPr/>
        <p:txBody>
          <a:bodyPr/>
          <a:lstStyle/>
          <a:p>
            <a:fld id="{98CDECF5-EA96-4DEB-B458-ED3A63297640}" type="slidenum">
              <a:rPr lang="en-US" smtClean="0"/>
              <a:t>13</a:t>
            </a:fld>
            <a:endParaRPr lang="en-US"/>
          </a:p>
        </p:txBody>
      </p:sp>
    </p:spTree>
    <p:extLst>
      <p:ext uri="{BB962C8B-B14F-4D97-AF65-F5344CB8AC3E}">
        <p14:creationId xmlns:p14="http://schemas.microsoft.com/office/powerpoint/2010/main" val="1587840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Puzzling over some text to understand what’s going on is a great thing if you’re reading a detective novel, but not when you’re reading code. </a:t>
            </a:r>
          </a:p>
          <a:p>
            <a:r>
              <a:rPr lang="en-US" sz="1200" b="0" i="0" kern="1200" dirty="0">
                <a:solidFill>
                  <a:schemeClr val="tx1"/>
                </a:solidFill>
                <a:effectLst/>
                <a:latin typeface="+mn-lt"/>
                <a:ea typeface="+mn-ea"/>
                <a:cs typeface="+mn-cs"/>
              </a:rPr>
              <a:t>When you can’t think of a good name for something, it’s often a sign of a deeper design malaise.</a:t>
            </a:r>
            <a:endParaRPr lang="en-US" dirty="0"/>
          </a:p>
        </p:txBody>
      </p:sp>
      <p:sp>
        <p:nvSpPr>
          <p:cNvPr id="4" name="Slide Number Placeholder 3"/>
          <p:cNvSpPr>
            <a:spLocks noGrp="1"/>
          </p:cNvSpPr>
          <p:nvPr>
            <p:ph type="sldNum" sz="quarter" idx="5"/>
          </p:nvPr>
        </p:nvSpPr>
        <p:spPr/>
        <p:txBody>
          <a:bodyPr/>
          <a:lstStyle/>
          <a:p>
            <a:fld id="{98CDECF5-EA96-4DEB-B458-ED3A63297640}" type="slidenum">
              <a:rPr lang="en-US" smtClean="0"/>
              <a:t>14</a:t>
            </a:fld>
            <a:endParaRPr lang="en-US"/>
          </a:p>
        </p:txBody>
      </p:sp>
    </p:spTree>
    <p:extLst>
      <p:ext uri="{BB962C8B-B14F-4D97-AF65-F5344CB8AC3E}">
        <p14:creationId xmlns:p14="http://schemas.microsoft.com/office/powerpoint/2010/main" val="2410603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Duplication means that every time you read these copies, you need to read them carefully to see if there’s any difference. If you need to change the duplicated code, you have to find and catch each duplication.</a:t>
            </a:r>
            <a:endParaRPr lang="en-US" dirty="0"/>
          </a:p>
        </p:txBody>
      </p:sp>
      <p:sp>
        <p:nvSpPr>
          <p:cNvPr id="4" name="Slide Number Placeholder 3"/>
          <p:cNvSpPr>
            <a:spLocks noGrp="1"/>
          </p:cNvSpPr>
          <p:nvPr>
            <p:ph type="sldNum" sz="quarter" idx="5"/>
          </p:nvPr>
        </p:nvSpPr>
        <p:spPr/>
        <p:txBody>
          <a:bodyPr/>
          <a:lstStyle/>
          <a:p>
            <a:fld id="{98CDECF5-EA96-4DEB-B458-ED3A63297640}" type="slidenum">
              <a:rPr lang="en-US" smtClean="0"/>
              <a:t>15</a:t>
            </a:fld>
            <a:endParaRPr lang="en-US"/>
          </a:p>
        </p:txBody>
      </p:sp>
    </p:spTree>
    <p:extLst>
      <p:ext uri="{BB962C8B-B14F-4D97-AF65-F5344CB8AC3E}">
        <p14:creationId xmlns:p14="http://schemas.microsoft.com/office/powerpoint/2010/main" val="3993710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zitiv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5DCA8E6-6B60-4677-9877-74DDEA02CF3D}"/>
              </a:ext>
            </a:extLst>
          </p:cNvPr>
          <p:cNvSpPr>
            <a:spLocks noGrp="1"/>
          </p:cNvSpPr>
          <p:nvPr>
            <p:ph type="ctrTitle" hasCustomPrompt="1"/>
          </p:nvPr>
        </p:nvSpPr>
        <p:spPr>
          <a:xfrm>
            <a:off x="1257992" y="0"/>
            <a:ext cx="9144000" cy="939193"/>
          </a:xfrm>
        </p:spPr>
        <p:txBody>
          <a:bodyPr anchor="b"/>
          <a:lstStyle>
            <a:lvl1pPr algn="ctr">
              <a:defRPr sz="6000"/>
            </a:lvl1pPr>
          </a:lstStyle>
          <a:p>
            <a:r>
              <a:rPr lang="en-US" dirty="0"/>
              <a:t>T</a:t>
            </a:r>
            <a:r>
              <a:rPr lang="ro-RO" dirty="0" err="1"/>
              <a:t>itl</a:t>
            </a:r>
            <a:r>
              <a:rPr lang="en-US" dirty="0"/>
              <a:t>e</a:t>
            </a:r>
          </a:p>
        </p:txBody>
      </p:sp>
    </p:spTree>
    <p:extLst>
      <p:ext uri="{BB962C8B-B14F-4D97-AF65-F5344CB8AC3E}">
        <p14:creationId xmlns:p14="http://schemas.microsoft.com/office/powerpoint/2010/main" val="2651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Diapozitiv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428BBC8-3899-4EEF-9125-369D60D51939}"/>
              </a:ext>
            </a:extLst>
          </p:cNvPr>
          <p:cNvSpPr>
            <a:spLocks noGrp="1"/>
          </p:cNvSpPr>
          <p:nvPr>
            <p:ph type="ctrTitle"/>
          </p:nvPr>
        </p:nvSpPr>
        <p:spPr>
          <a:xfrm>
            <a:off x="1524000" y="1122363"/>
            <a:ext cx="9144000" cy="2387600"/>
          </a:xfrm>
        </p:spPr>
        <p:txBody>
          <a:bodyPr anchor="b"/>
          <a:lstStyle>
            <a:lvl1pPr algn="ctr">
              <a:defRPr sz="6000"/>
            </a:lvl1pPr>
          </a:lstStyle>
          <a:p>
            <a:r>
              <a:rPr lang="ro-RO"/>
              <a:t>Faceți clic pentru a edita stilul de titlu coordonator</a:t>
            </a:r>
            <a:endParaRPr lang="en-US"/>
          </a:p>
        </p:txBody>
      </p:sp>
      <p:sp>
        <p:nvSpPr>
          <p:cNvPr id="3" name="Subtitlu 2">
            <a:extLst>
              <a:ext uri="{FF2B5EF4-FFF2-40B4-BE49-F238E27FC236}">
                <a16:creationId xmlns:a16="http://schemas.microsoft.com/office/drawing/2014/main" id="{29FAA232-837E-4D06-9AB0-88B1E5DDE4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endParaRPr lang="en-US"/>
          </a:p>
        </p:txBody>
      </p:sp>
      <p:sp>
        <p:nvSpPr>
          <p:cNvPr id="4" name="Substituent dată 3">
            <a:extLst>
              <a:ext uri="{FF2B5EF4-FFF2-40B4-BE49-F238E27FC236}">
                <a16:creationId xmlns:a16="http://schemas.microsoft.com/office/drawing/2014/main" id="{5DCFBEA2-E9EF-4062-B895-09CD2D9996AC}"/>
              </a:ext>
            </a:extLst>
          </p:cNvPr>
          <p:cNvSpPr>
            <a:spLocks noGrp="1"/>
          </p:cNvSpPr>
          <p:nvPr>
            <p:ph type="dt" sz="half" idx="10"/>
          </p:nvPr>
        </p:nvSpPr>
        <p:spPr/>
        <p:txBody>
          <a:bodyPr/>
          <a:lstStyle/>
          <a:p>
            <a:fld id="{FE9EC3DA-998E-4C89-AEA5-3E45F1DFEC77}" type="datetimeFigureOut">
              <a:rPr lang="en-US" smtClean="0"/>
              <a:t>5/7/2019</a:t>
            </a:fld>
            <a:endParaRPr lang="en-US"/>
          </a:p>
        </p:txBody>
      </p:sp>
      <p:sp>
        <p:nvSpPr>
          <p:cNvPr id="5" name="Substituent subsol 4">
            <a:extLst>
              <a:ext uri="{FF2B5EF4-FFF2-40B4-BE49-F238E27FC236}">
                <a16:creationId xmlns:a16="http://schemas.microsoft.com/office/drawing/2014/main" id="{BDC5E4D5-FA1C-4929-AA62-1D9B34A46993}"/>
              </a:ext>
            </a:extLst>
          </p:cNvPr>
          <p:cNvSpPr>
            <a:spLocks noGrp="1"/>
          </p:cNvSpPr>
          <p:nvPr>
            <p:ph type="ftr" sz="quarter" idx="11"/>
          </p:nvPr>
        </p:nvSpPr>
        <p:spPr/>
        <p:txBody>
          <a:bodyPr/>
          <a:lstStyle/>
          <a:p>
            <a:endParaRPr lang="en-US"/>
          </a:p>
        </p:txBody>
      </p:sp>
      <p:sp>
        <p:nvSpPr>
          <p:cNvPr id="6" name="Substituent număr diapozitiv 5">
            <a:extLst>
              <a:ext uri="{FF2B5EF4-FFF2-40B4-BE49-F238E27FC236}">
                <a16:creationId xmlns:a16="http://schemas.microsoft.com/office/drawing/2014/main" id="{85300354-DBB1-4F67-8471-BA7673323B2D}"/>
              </a:ext>
            </a:extLst>
          </p:cNvPr>
          <p:cNvSpPr>
            <a:spLocks noGrp="1"/>
          </p:cNvSpPr>
          <p:nvPr>
            <p:ph type="sldNum" sz="quarter" idx="12"/>
          </p:nvPr>
        </p:nvSpPr>
        <p:spPr/>
        <p:txBody>
          <a:bodyPr/>
          <a:lstStyle/>
          <a:p>
            <a:fld id="{26EA738C-A11E-49BF-8289-D46EC41D6F2E}" type="slidenum">
              <a:rPr lang="en-US" smtClean="0"/>
              <a:t>‹#›</a:t>
            </a:fld>
            <a:endParaRPr lang="en-US"/>
          </a:p>
        </p:txBody>
      </p:sp>
    </p:spTree>
    <p:extLst>
      <p:ext uri="{BB962C8B-B14F-4D97-AF65-F5344CB8AC3E}">
        <p14:creationId xmlns:p14="http://schemas.microsoft.com/office/powerpoint/2010/main" val="24542029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Substituent titlu 1">
            <a:extLst>
              <a:ext uri="{FF2B5EF4-FFF2-40B4-BE49-F238E27FC236}">
                <a16:creationId xmlns:a16="http://schemas.microsoft.com/office/drawing/2014/main" id="{C40F8F4B-C325-412F-9C5E-FB94778D07DF}"/>
              </a:ext>
            </a:extLst>
          </p:cNvPr>
          <p:cNvSpPr>
            <a:spLocks noGrp="1"/>
          </p:cNvSpPr>
          <p:nvPr>
            <p:ph type="title"/>
          </p:nvPr>
        </p:nvSpPr>
        <p:spPr>
          <a:xfrm>
            <a:off x="838200" y="116378"/>
            <a:ext cx="10515600" cy="831274"/>
          </a:xfrm>
          <a:prstGeom prst="rect">
            <a:avLst/>
          </a:prstGeom>
        </p:spPr>
        <p:txBody>
          <a:bodyPr vert="horz" lIns="91440" tIns="45720" rIns="91440" bIns="45720" rtlCol="0" anchor="ctr">
            <a:normAutofit/>
          </a:bodyPr>
          <a:lstStyle/>
          <a:p>
            <a:r>
              <a:rPr lang="en-US" dirty="0"/>
              <a:t>Title</a:t>
            </a:r>
          </a:p>
        </p:txBody>
      </p:sp>
    </p:spTree>
    <p:extLst>
      <p:ext uri="{BB962C8B-B14F-4D97-AF65-F5344CB8AC3E}">
        <p14:creationId xmlns:p14="http://schemas.microsoft.com/office/powerpoint/2010/main" val="2316024881"/>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2.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watch?v=7hL6g1aTGvo"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hyperlink" Target="https://martinfowler.com/articles/workflowsOfRefactoring/" TargetMode="External"/><Relationship Id="rId4" Type="http://schemas.openxmlformats.org/officeDocument/2006/relationships/hyperlink" Target="https://www.youtube.com/watch?reload=9&amp;v=vqEg37e4Mkw"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agine 6">
            <a:extLst>
              <a:ext uri="{FF2B5EF4-FFF2-40B4-BE49-F238E27FC236}">
                <a16:creationId xmlns:a16="http://schemas.microsoft.com/office/drawing/2014/main" id="{057F7A82-E4FD-45CF-9011-C12D10F2932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2"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extBox 1">
            <a:extLst>
              <a:ext uri="{FF2B5EF4-FFF2-40B4-BE49-F238E27FC236}">
                <a16:creationId xmlns:a16="http://schemas.microsoft.com/office/drawing/2014/main" id="{9196E0A8-4760-48B3-8BC3-675BD574AA99}"/>
              </a:ext>
            </a:extLst>
          </p:cNvPr>
          <p:cNvSpPr txBox="1"/>
          <p:nvPr/>
        </p:nvSpPr>
        <p:spPr>
          <a:xfrm>
            <a:off x="8022021" y="3231931"/>
            <a:ext cx="3852041" cy="1834056"/>
          </a:xfrm>
          <a:prstGeom prst="rect">
            <a:avLst/>
          </a:prstGeom>
        </p:spPr>
        <p:txBody>
          <a:bodyPr vert="horz" lIns="91440" tIns="45720" rIns="91440" bIns="45720" rtlCol="0" anchor="b">
            <a:normAutofit lnSpcReduction="10000"/>
          </a:bodyPr>
          <a:lstStyle/>
          <a:p>
            <a:pPr algn="ctr">
              <a:lnSpc>
                <a:spcPct val="90000"/>
              </a:lnSpc>
              <a:spcBef>
                <a:spcPct val="0"/>
              </a:spcBef>
              <a:spcAft>
                <a:spcPts val="600"/>
              </a:spcAft>
            </a:pPr>
            <a:r>
              <a:rPr lang="en-US" sz="4000" dirty="0">
                <a:latin typeface="+mj-lt"/>
                <a:ea typeface="+mj-ea"/>
                <a:cs typeface="+mj-cs"/>
              </a:rPr>
              <a:t>Technical debt</a:t>
            </a:r>
          </a:p>
          <a:p>
            <a:pPr algn="ctr">
              <a:lnSpc>
                <a:spcPct val="90000"/>
              </a:lnSpc>
              <a:spcBef>
                <a:spcPct val="0"/>
              </a:spcBef>
              <a:spcAft>
                <a:spcPts val="600"/>
              </a:spcAft>
            </a:pPr>
            <a:r>
              <a:rPr lang="en-US" sz="4000" dirty="0">
                <a:latin typeface="+mj-lt"/>
                <a:ea typeface="+mj-ea"/>
                <a:cs typeface="+mj-cs"/>
              </a:rPr>
              <a:t>&amp;</a:t>
            </a:r>
          </a:p>
          <a:p>
            <a:pPr algn="ctr">
              <a:lnSpc>
                <a:spcPct val="90000"/>
              </a:lnSpc>
              <a:spcBef>
                <a:spcPct val="0"/>
              </a:spcBef>
              <a:spcAft>
                <a:spcPts val="600"/>
              </a:spcAft>
            </a:pPr>
            <a:r>
              <a:rPr lang="en-US" sz="4000" dirty="0" err="1">
                <a:latin typeface="+mj-lt"/>
                <a:ea typeface="+mj-ea"/>
                <a:cs typeface="+mj-cs"/>
              </a:rPr>
              <a:t>Refactorings</a:t>
            </a:r>
            <a:endParaRPr lang="en-US" sz="4000" dirty="0">
              <a:latin typeface="+mj-lt"/>
              <a:ea typeface="+mj-ea"/>
              <a:cs typeface="+mj-cs"/>
            </a:endParaRPr>
          </a:p>
        </p:txBody>
      </p:sp>
      <p:cxnSp>
        <p:nvCxnSpPr>
          <p:cNvPr id="14" name="Straight Connector 13">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576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603C6F-B659-4627-A1DC-0C5E01565A21}"/>
              </a:ext>
            </a:extLst>
          </p:cNvPr>
          <p:cNvSpPr>
            <a:spLocks noGrp="1"/>
          </p:cNvSpPr>
          <p:nvPr>
            <p:ph type="ctrTitle"/>
          </p:nvPr>
        </p:nvSpPr>
        <p:spPr>
          <a:xfrm>
            <a:off x="304810" y="4525347"/>
            <a:ext cx="7334711" cy="1737360"/>
          </a:xfrm>
        </p:spPr>
        <p:txBody>
          <a:bodyPr anchor="ctr">
            <a:noAutofit/>
          </a:bodyPr>
          <a:lstStyle/>
          <a:p>
            <a:pPr algn="r"/>
            <a:r>
              <a:rPr lang="en-US" sz="7200" b="1" dirty="0"/>
              <a:t>Wasteful rework?</a:t>
            </a:r>
          </a:p>
        </p:txBody>
      </p:sp>
      <p:sp>
        <p:nvSpPr>
          <p:cNvPr id="3" name="Subtitle 2">
            <a:extLst>
              <a:ext uri="{FF2B5EF4-FFF2-40B4-BE49-F238E27FC236}">
                <a16:creationId xmlns:a16="http://schemas.microsoft.com/office/drawing/2014/main" id="{DEE18AB5-C4AA-4DAB-8C59-32A5B9FCCB29}"/>
              </a:ext>
            </a:extLst>
          </p:cNvPr>
          <p:cNvSpPr>
            <a:spLocks noGrp="1"/>
          </p:cNvSpPr>
          <p:nvPr>
            <p:ph type="subTitle" idx="1"/>
          </p:nvPr>
        </p:nvSpPr>
        <p:spPr>
          <a:xfrm>
            <a:off x="7961258" y="4525347"/>
            <a:ext cx="3258675" cy="1737360"/>
          </a:xfrm>
        </p:spPr>
        <p:txBody>
          <a:bodyPr anchor="ctr">
            <a:normAutofit/>
          </a:bodyPr>
          <a:lstStyle/>
          <a:p>
            <a:pPr algn="l"/>
            <a:endParaRPr lang="en-US"/>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2184A1E-B669-47EB-A501-D2289D0C2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1254718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FB8B31-DC4C-4452-AE24-717548D7F36B}"/>
              </a:ext>
            </a:extLst>
          </p:cNvPr>
          <p:cNvSpPr>
            <a:spLocks noGrp="1"/>
          </p:cNvSpPr>
          <p:nvPr>
            <p:ph type="ctrTitle"/>
          </p:nvPr>
        </p:nvSpPr>
        <p:spPr>
          <a:xfrm>
            <a:off x="526073" y="4785213"/>
            <a:ext cx="11139854" cy="930447"/>
          </a:xfrm>
        </p:spPr>
        <p:txBody>
          <a:bodyPr>
            <a:normAutofit/>
          </a:bodyPr>
          <a:lstStyle/>
          <a:p>
            <a:r>
              <a:rPr lang="en-US" b="1" dirty="0">
                <a:solidFill>
                  <a:schemeClr val="accent3"/>
                </a:solidFill>
              </a:rPr>
              <a:t>Design Stamina Hypothesis</a:t>
            </a:r>
            <a:endParaRPr lang="en-US" sz="5400" dirty="0">
              <a:solidFill>
                <a:schemeClr val="accent3"/>
              </a:solidFill>
            </a:endParaRPr>
          </a:p>
        </p:txBody>
      </p:sp>
      <p:sp>
        <p:nvSpPr>
          <p:cNvPr id="3" name="Subtitle 2">
            <a:extLst>
              <a:ext uri="{FF2B5EF4-FFF2-40B4-BE49-F238E27FC236}">
                <a16:creationId xmlns:a16="http://schemas.microsoft.com/office/drawing/2014/main" id="{B2C27411-3E7F-44A2-A402-58759AE761F6}"/>
              </a:ext>
            </a:extLst>
          </p:cNvPr>
          <p:cNvSpPr>
            <a:spLocks noGrp="1"/>
          </p:cNvSpPr>
          <p:nvPr>
            <p:ph type="subTitle" idx="1"/>
          </p:nvPr>
        </p:nvSpPr>
        <p:spPr>
          <a:xfrm>
            <a:off x="1524000" y="5787123"/>
            <a:ext cx="9144000" cy="420001"/>
          </a:xfrm>
        </p:spPr>
        <p:txBody>
          <a:bodyPr>
            <a:normAutofit lnSpcReduction="10000"/>
          </a:bodyPr>
          <a:lstStyle/>
          <a:p>
            <a:r>
              <a:rPr lang="en-US" b="1" dirty="0">
                <a:solidFill>
                  <a:schemeClr val="accent5">
                    <a:lumMod val="20000"/>
                    <a:lumOff val="80000"/>
                  </a:schemeClr>
                </a:solidFill>
              </a:rPr>
              <a:t>Is it worth the effort to design software well?</a:t>
            </a:r>
            <a:endParaRPr lang="en-US" sz="2000" dirty="0">
              <a:solidFill>
                <a:schemeClr val="accent5">
                  <a:lumMod val="20000"/>
                  <a:lumOff val="80000"/>
                </a:schemeClr>
              </a:solidFill>
            </a:endParaRPr>
          </a:p>
        </p:txBody>
      </p:sp>
      <p:pic>
        <p:nvPicPr>
          <p:cNvPr id="5" name="Picture 4">
            <a:extLst>
              <a:ext uri="{FF2B5EF4-FFF2-40B4-BE49-F238E27FC236}">
                <a16:creationId xmlns:a16="http://schemas.microsoft.com/office/drawing/2014/main" id="{D5E4A274-7382-45C2-A072-8383146E38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3831" y="307731"/>
            <a:ext cx="7509238" cy="3997637"/>
          </a:xfrm>
          <a:prstGeom prst="rect">
            <a:avLst/>
          </a:prstGeom>
        </p:spPr>
      </p:pic>
      <p:cxnSp>
        <p:nvCxnSpPr>
          <p:cNvPr id="15"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0BCAED1-98DA-4D59-867C-C5B9131CBA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54355"/>
            <a:ext cx="12192000" cy="723900"/>
          </a:xfrm>
          <a:prstGeom prst="rect">
            <a:avLst/>
          </a:prstGeom>
        </p:spPr>
      </p:pic>
    </p:spTree>
    <p:extLst>
      <p:ext uri="{BB962C8B-B14F-4D97-AF65-F5344CB8AC3E}">
        <p14:creationId xmlns:p14="http://schemas.microsoft.com/office/powerpoint/2010/main" val="2070837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62A5C0-9F40-40CC-A056-838B34F8A573}"/>
              </a:ext>
            </a:extLst>
          </p:cNvPr>
          <p:cNvSpPr>
            <a:spLocks noGrp="1"/>
          </p:cNvSpPr>
          <p:nvPr>
            <p:ph type="ctrTitle"/>
          </p:nvPr>
        </p:nvSpPr>
        <p:spPr>
          <a:xfrm>
            <a:off x="1524000" y="1122362"/>
            <a:ext cx="9144000" cy="2840037"/>
          </a:xfrm>
        </p:spPr>
        <p:txBody>
          <a:bodyPr>
            <a:normAutofit/>
          </a:bodyPr>
          <a:lstStyle/>
          <a:p>
            <a:r>
              <a:rPr lang="en-US" sz="5400" b="1" dirty="0"/>
              <a:t>Bad Smells in Code</a:t>
            </a:r>
            <a:br>
              <a:rPr lang="en-US" sz="5400" b="1" dirty="0"/>
            </a:br>
            <a:r>
              <a:rPr lang="en-US" sz="3600" i="1" dirty="0"/>
              <a:t>by Kent Beck and Martin Fowler</a:t>
            </a:r>
            <a:br>
              <a:rPr lang="en-US" sz="5400" dirty="0"/>
            </a:br>
            <a:endParaRPr lang="en-US" sz="5400" dirty="0"/>
          </a:p>
        </p:txBody>
      </p:sp>
      <p:sp>
        <p:nvSpPr>
          <p:cNvPr id="3" name="Subtitle 2">
            <a:extLst>
              <a:ext uri="{FF2B5EF4-FFF2-40B4-BE49-F238E27FC236}">
                <a16:creationId xmlns:a16="http://schemas.microsoft.com/office/drawing/2014/main" id="{4583E629-2693-4753-8F5F-46DF7F8BFF3B}"/>
              </a:ext>
            </a:extLst>
          </p:cNvPr>
          <p:cNvSpPr>
            <a:spLocks noGrp="1"/>
          </p:cNvSpPr>
          <p:nvPr>
            <p:ph type="subTitle" idx="1"/>
          </p:nvPr>
        </p:nvSpPr>
        <p:spPr>
          <a:xfrm>
            <a:off x="1524000" y="4256436"/>
            <a:ext cx="9144000" cy="1600818"/>
          </a:xfrm>
        </p:spPr>
        <p:txBody>
          <a:bodyPr>
            <a:normAutofit/>
          </a:bodyPr>
          <a:lstStyle/>
          <a:p>
            <a:r>
              <a:rPr lang="en-US" i="1" dirty="0">
                <a:solidFill>
                  <a:schemeClr val="accent1"/>
                </a:solidFill>
              </a:rPr>
              <a:t>“If it stinks, change it.”</a:t>
            </a:r>
          </a:p>
          <a:p>
            <a:r>
              <a:rPr lang="en-US" i="1" dirty="0">
                <a:solidFill>
                  <a:schemeClr val="accent1"/>
                </a:solidFill>
              </a:rPr>
              <a:t>— Grandma Beck, discussing child-rearing philosophy</a:t>
            </a:r>
            <a:endParaRPr lang="en-US" dirty="0">
              <a:solidFill>
                <a:schemeClr val="accent1"/>
              </a:solidFill>
            </a:endParaRPr>
          </a:p>
        </p:txBody>
      </p:sp>
      <p:cxnSp>
        <p:nvCxnSpPr>
          <p:cNvPr id="2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a16="http://schemas.microsoft.com/office/drawing/2014/main" id="{42BDF7A4-7890-499C-BDCA-2B0D19534F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199215025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7922086-FA29-468B-ABC6-44F0CF2F0038}"/>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6600" b="1" cap="all" dirty="0">
                <a:solidFill>
                  <a:schemeClr val="bg1">
                    <a:lumMod val="95000"/>
                    <a:lumOff val="5000"/>
                  </a:schemeClr>
                </a:solidFill>
              </a:rPr>
              <a:t>COMMENTS</a:t>
            </a:r>
            <a:br>
              <a:rPr lang="en-US" sz="5400" b="1" cap="all" dirty="0">
                <a:solidFill>
                  <a:schemeClr val="bg1">
                    <a:lumMod val="95000"/>
                    <a:lumOff val="5000"/>
                  </a:schemeClr>
                </a:solidFill>
              </a:rPr>
            </a:br>
            <a:endParaRPr lang="en-US" sz="5400" dirty="0">
              <a:solidFill>
                <a:schemeClr val="bg1">
                  <a:lumMod val="95000"/>
                  <a:lumOff val="5000"/>
                </a:schemeClr>
              </a:solidFill>
            </a:endParaRPr>
          </a:p>
        </p:txBody>
      </p:sp>
      <p:pic>
        <p:nvPicPr>
          <p:cNvPr id="5" name="Picture 4" descr="A close up of a logo&#10;&#10;Description automatically generated">
            <a:extLst>
              <a:ext uri="{FF2B5EF4-FFF2-40B4-BE49-F238E27FC236}">
                <a16:creationId xmlns:a16="http://schemas.microsoft.com/office/drawing/2014/main" id="{1D143463-812D-4ABE-8249-DA85A3DE24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368208673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D2C869-8348-4BE7-B8D1-6AA3DB7BA40B}"/>
              </a:ext>
            </a:extLst>
          </p:cNvPr>
          <p:cNvSpPr>
            <a:spLocks noGrp="1"/>
          </p:cNvSpPr>
          <p:nvPr>
            <p:ph type="ctrTitle"/>
          </p:nvPr>
        </p:nvSpPr>
        <p:spPr>
          <a:xfrm>
            <a:off x="511372" y="2324279"/>
            <a:ext cx="6941850" cy="3277961"/>
          </a:xfrm>
        </p:spPr>
        <p:txBody>
          <a:bodyPr anchor="t">
            <a:normAutofit/>
          </a:bodyPr>
          <a:lstStyle/>
          <a:p>
            <a:pPr algn="l"/>
            <a:r>
              <a:rPr lang="en-US" sz="6600" b="1" cap="all" dirty="0"/>
              <a:t>MYSTERIOUS NAME</a:t>
            </a:r>
            <a:br>
              <a:rPr lang="en-US" sz="5400" b="1" cap="all" dirty="0"/>
            </a:br>
            <a:endParaRPr lang="en-US" sz="5400" dirty="0"/>
          </a:p>
        </p:txBody>
      </p:sp>
      <p:pic>
        <p:nvPicPr>
          <p:cNvPr id="5" name="Picture 4" descr="A close up of a logo&#10;&#10;Description automatically generated">
            <a:extLst>
              <a:ext uri="{FF2B5EF4-FFF2-40B4-BE49-F238E27FC236}">
                <a16:creationId xmlns:a16="http://schemas.microsoft.com/office/drawing/2014/main" id="{FA0F6586-B757-4C69-BB99-498B93618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62006"/>
            <a:ext cx="12192000" cy="723900"/>
          </a:xfrm>
          <a:prstGeom prst="rect">
            <a:avLst/>
          </a:prstGeom>
        </p:spPr>
      </p:pic>
    </p:spTree>
    <p:extLst>
      <p:ext uri="{BB962C8B-B14F-4D97-AF65-F5344CB8AC3E}">
        <p14:creationId xmlns:p14="http://schemas.microsoft.com/office/powerpoint/2010/main" val="51769902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C423DF-5458-4DC3-8B19-C45DFB2BF942}"/>
              </a:ext>
            </a:extLst>
          </p:cNvPr>
          <p:cNvSpPr>
            <a:spLocks noGrp="1"/>
          </p:cNvSpPr>
          <p:nvPr>
            <p:ph type="ctrTitle"/>
          </p:nvPr>
        </p:nvSpPr>
        <p:spPr>
          <a:xfrm>
            <a:off x="4380588" y="965199"/>
            <a:ext cx="6766078" cy="4927601"/>
          </a:xfrm>
        </p:spPr>
        <p:txBody>
          <a:bodyPr anchor="ctr">
            <a:normAutofit/>
          </a:bodyPr>
          <a:lstStyle/>
          <a:p>
            <a:pPr algn="l"/>
            <a:r>
              <a:rPr lang="en-US" sz="6600" b="1" cap="all" dirty="0">
                <a:solidFill>
                  <a:schemeClr val="tx1">
                    <a:lumMod val="85000"/>
                    <a:lumOff val="15000"/>
                  </a:schemeClr>
                </a:solidFill>
              </a:rPr>
              <a:t>DUPLICATED CODE</a:t>
            </a:r>
            <a:endParaRPr lang="en-US" sz="5400" dirty="0">
              <a:solidFill>
                <a:schemeClr val="tx1">
                  <a:lumMod val="85000"/>
                  <a:lumOff val="15000"/>
                </a:schemeClr>
              </a:solidFill>
            </a:endParaRPr>
          </a:p>
        </p:txBody>
      </p:sp>
      <p:cxnSp>
        <p:nvCxnSpPr>
          <p:cNvPr id="9" name="Straight Connector 8">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a16="http://schemas.microsoft.com/office/drawing/2014/main" id="{C29F50E8-386D-48EB-BA76-BE19AE050F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2701832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EF4E260-B79D-41D8-90EB-C84807CD7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135" y="476778"/>
            <a:ext cx="7212450" cy="592065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2FB33-BD13-4720-A50F-4A70DB462153}"/>
              </a:ext>
            </a:extLst>
          </p:cNvPr>
          <p:cNvSpPr>
            <a:spLocks noGrp="1"/>
          </p:cNvSpPr>
          <p:nvPr>
            <p:ph type="ctrTitle"/>
          </p:nvPr>
        </p:nvSpPr>
        <p:spPr>
          <a:xfrm>
            <a:off x="1118215" y="1269255"/>
            <a:ext cx="5956353" cy="3038947"/>
          </a:xfrm>
        </p:spPr>
        <p:txBody>
          <a:bodyPr>
            <a:normAutofit/>
          </a:bodyPr>
          <a:lstStyle/>
          <a:p>
            <a:pPr algn="r"/>
            <a:r>
              <a:rPr lang="en-US" sz="6600" b="1" cap="all" dirty="0">
                <a:solidFill>
                  <a:srgbClr val="FFFFFF"/>
                </a:solidFill>
              </a:rPr>
              <a:t>LONG FUNCTION</a:t>
            </a:r>
            <a:endParaRPr lang="en-US" sz="5400" dirty="0">
              <a:solidFill>
                <a:srgbClr val="FFFFFF"/>
              </a:solidFill>
            </a:endParaRPr>
          </a:p>
        </p:txBody>
      </p:sp>
      <p:cxnSp>
        <p:nvCxnSpPr>
          <p:cNvPr id="9" name="Straight Connector 8">
            <a:extLst>
              <a:ext uri="{FF2B5EF4-FFF2-40B4-BE49-F238E27FC236}">
                <a16:creationId xmlns:a16="http://schemas.microsoft.com/office/drawing/2014/main" id="{0686AD50-C6DC-4D98-A467-9AC1F3C2D8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30880" y="4424906"/>
            <a:ext cx="365760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41208F6-8B1C-4098-9388-150BC8E44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452" y="476778"/>
            <a:ext cx="3864383" cy="5920653"/>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CF69BAA3-66CB-4DC9-8B60-7ECBE71BC2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2022001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13534-FDB5-43F6-9AB5-538387CAF35C}"/>
              </a:ext>
            </a:extLst>
          </p:cNvPr>
          <p:cNvSpPr>
            <a:spLocks noGrp="1"/>
          </p:cNvSpPr>
          <p:nvPr>
            <p:ph type="ctrTitle"/>
          </p:nvPr>
        </p:nvSpPr>
        <p:spPr>
          <a:xfrm>
            <a:off x="1524000" y="1122362"/>
            <a:ext cx="9144000" cy="2840037"/>
          </a:xfrm>
        </p:spPr>
        <p:txBody>
          <a:bodyPr>
            <a:normAutofit/>
          </a:bodyPr>
          <a:lstStyle/>
          <a:p>
            <a:r>
              <a:rPr lang="en-US" sz="6600" b="1" cap="all" dirty="0"/>
              <a:t>LONG PARAMETER LIST</a:t>
            </a:r>
            <a:endParaRPr lang="en-US" sz="5800" dirty="0"/>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a16="http://schemas.microsoft.com/office/drawing/2014/main" id="{00B2F7AD-D387-4FE3-8030-9E5DCE403F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140727245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C882-951B-4EA4-9992-1837C7604936}"/>
              </a:ext>
            </a:extLst>
          </p:cNvPr>
          <p:cNvSpPr>
            <a:spLocks noGrp="1"/>
          </p:cNvSpPr>
          <p:nvPr>
            <p:ph type="ctrTitle"/>
          </p:nvPr>
        </p:nvSpPr>
        <p:spPr>
          <a:xfrm>
            <a:off x="1023257" y="965198"/>
            <a:ext cx="6766078" cy="4927601"/>
          </a:xfrm>
        </p:spPr>
        <p:txBody>
          <a:bodyPr anchor="ctr">
            <a:normAutofit/>
          </a:bodyPr>
          <a:lstStyle/>
          <a:p>
            <a:pPr algn="r"/>
            <a:r>
              <a:rPr lang="en-US" sz="6600" b="1" cap="all" dirty="0"/>
              <a:t>GLOBAL DATA</a:t>
            </a:r>
            <a:br>
              <a:rPr lang="en-US" b="1" cap="all" dirty="0"/>
            </a:br>
            <a:endParaRPr lang="en-US" dirty="0"/>
          </a:p>
        </p:txBody>
      </p:sp>
      <p:sp>
        <p:nvSpPr>
          <p:cNvPr id="7" name="Rectangle 6">
            <a:extLst>
              <a:ext uri="{FF2B5EF4-FFF2-40B4-BE49-F238E27FC236}">
                <a16:creationId xmlns:a16="http://schemas.microsoft.com/office/drawing/2014/main" id="{793EF0C2-EE57-40DD-B754-BF1477FAB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0"/>
            <a:ext cx="407213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C9C30A0A-D7C5-4315-884A-9FB5724522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248099086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A7E0D9-65A0-40F9-8B04-33D978EC7243}"/>
              </a:ext>
            </a:extLst>
          </p:cNvPr>
          <p:cNvSpPr>
            <a:spLocks noGrp="1"/>
          </p:cNvSpPr>
          <p:nvPr>
            <p:ph type="ctrTitle"/>
          </p:nvPr>
        </p:nvSpPr>
        <p:spPr>
          <a:xfrm>
            <a:off x="4380587" y="965199"/>
            <a:ext cx="7265069" cy="4927601"/>
          </a:xfrm>
        </p:spPr>
        <p:txBody>
          <a:bodyPr anchor="ctr">
            <a:normAutofit/>
          </a:bodyPr>
          <a:lstStyle/>
          <a:p>
            <a:pPr algn="l"/>
            <a:r>
              <a:rPr lang="en-US" sz="6600" b="1" cap="all" dirty="0">
                <a:solidFill>
                  <a:schemeClr val="tx1">
                    <a:lumMod val="85000"/>
                    <a:lumOff val="15000"/>
                  </a:schemeClr>
                </a:solidFill>
              </a:rPr>
              <a:t>DIVERGENT CHANGE</a:t>
            </a:r>
            <a:endParaRPr lang="en-US" sz="5400" dirty="0">
              <a:solidFill>
                <a:schemeClr val="tx1">
                  <a:lumMod val="85000"/>
                  <a:lumOff val="15000"/>
                </a:schemeClr>
              </a:solidFill>
            </a:endParaRPr>
          </a:p>
        </p:txBody>
      </p:sp>
      <p:cxnSp>
        <p:nvCxnSpPr>
          <p:cNvPr id="9" name="Straight Connector 8">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a16="http://schemas.microsoft.com/office/drawing/2014/main" id="{B7B3DB14-3D86-460E-945B-955E8F906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6640"/>
            <a:ext cx="12191995" cy="723900"/>
          </a:xfrm>
          <a:prstGeom prst="rect">
            <a:avLst/>
          </a:prstGeom>
        </p:spPr>
      </p:pic>
    </p:spTree>
    <p:extLst>
      <p:ext uri="{BB962C8B-B14F-4D97-AF65-F5344CB8AC3E}">
        <p14:creationId xmlns:p14="http://schemas.microsoft.com/office/powerpoint/2010/main" val="2325387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1C5298-5F5C-46F1-AB25-63E1C405F7DE}"/>
              </a:ext>
            </a:extLst>
          </p:cNvPr>
          <p:cNvSpPr>
            <a:spLocks noGrp="1"/>
          </p:cNvSpPr>
          <p:nvPr>
            <p:ph type="ctrTitle"/>
          </p:nvPr>
        </p:nvSpPr>
        <p:spPr>
          <a:xfrm>
            <a:off x="4380587" y="965199"/>
            <a:ext cx="7136955" cy="4927601"/>
          </a:xfrm>
        </p:spPr>
        <p:txBody>
          <a:bodyPr anchor="ctr">
            <a:normAutofit/>
          </a:bodyPr>
          <a:lstStyle/>
          <a:p>
            <a:pPr algn="l"/>
            <a:r>
              <a:rPr lang="en-US" sz="4800" dirty="0">
                <a:solidFill>
                  <a:schemeClr val="bg1"/>
                </a:solidFill>
              </a:rPr>
              <a:t>The codes that I produce will always be my best work. I will not knowingly allow code that is defective, either in behavior or structure to accumulate.</a:t>
            </a:r>
          </a:p>
        </p:txBody>
      </p:sp>
      <p:sp>
        <p:nvSpPr>
          <p:cNvPr id="3" name="Subtitle 2">
            <a:extLst>
              <a:ext uri="{FF2B5EF4-FFF2-40B4-BE49-F238E27FC236}">
                <a16:creationId xmlns:a16="http://schemas.microsoft.com/office/drawing/2014/main" id="{426DD3BC-7759-4EC0-AFD3-7D58DEFA3441}"/>
              </a:ext>
            </a:extLst>
          </p:cNvPr>
          <p:cNvSpPr>
            <a:spLocks noGrp="1"/>
          </p:cNvSpPr>
          <p:nvPr>
            <p:ph type="subTitle" idx="1"/>
          </p:nvPr>
        </p:nvSpPr>
        <p:spPr>
          <a:xfrm>
            <a:off x="1023257" y="965198"/>
            <a:ext cx="2707937" cy="4927602"/>
          </a:xfrm>
        </p:spPr>
        <p:txBody>
          <a:bodyPr anchor="ctr">
            <a:normAutofit/>
          </a:bodyPr>
          <a:lstStyle/>
          <a:p>
            <a:pPr algn="r"/>
            <a:r>
              <a:rPr lang="en-US" sz="6600" b="1" dirty="0">
                <a:solidFill>
                  <a:srgbClr val="FFC000"/>
                </a:solidFill>
              </a:rPr>
              <a:t>Two</a:t>
            </a:r>
          </a:p>
        </p:txBody>
      </p:sp>
      <p:cxnSp>
        <p:nvCxnSpPr>
          <p:cNvPr id="17" name="Straight Connector 16">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A041925-884F-4E7E-A0C1-AC0F346E16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4100"/>
            <a:ext cx="12191985" cy="723900"/>
          </a:xfrm>
          <a:prstGeom prst="rect">
            <a:avLst/>
          </a:prstGeom>
        </p:spPr>
      </p:pic>
    </p:spTree>
    <p:extLst>
      <p:ext uri="{BB962C8B-B14F-4D97-AF65-F5344CB8AC3E}">
        <p14:creationId xmlns:p14="http://schemas.microsoft.com/office/powerpoint/2010/main" val="458164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EF4E260-B79D-41D8-90EB-C84807CD7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135" y="476778"/>
            <a:ext cx="7212450" cy="592065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AD1B4E-7F11-44D4-9C52-163A15C6F6F2}"/>
              </a:ext>
            </a:extLst>
          </p:cNvPr>
          <p:cNvSpPr>
            <a:spLocks noGrp="1"/>
          </p:cNvSpPr>
          <p:nvPr>
            <p:ph type="ctrTitle"/>
          </p:nvPr>
        </p:nvSpPr>
        <p:spPr>
          <a:xfrm>
            <a:off x="1118215" y="1269255"/>
            <a:ext cx="5956353" cy="3038947"/>
          </a:xfrm>
        </p:spPr>
        <p:txBody>
          <a:bodyPr>
            <a:normAutofit/>
          </a:bodyPr>
          <a:lstStyle/>
          <a:p>
            <a:pPr algn="r"/>
            <a:r>
              <a:rPr lang="en-US" sz="6600" b="1" cap="all" dirty="0">
                <a:solidFill>
                  <a:srgbClr val="FFFFFF"/>
                </a:solidFill>
              </a:rPr>
              <a:t>FEATURE ENVY</a:t>
            </a:r>
            <a:endParaRPr lang="en-US" sz="5400" dirty="0">
              <a:solidFill>
                <a:srgbClr val="FFFFFF"/>
              </a:solidFill>
            </a:endParaRPr>
          </a:p>
        </p:txBody>
      </p:sp>
      <p:cxnSp>
        <p:nvCxnSpPr>
          <p:cNvPr id="9" name="Straight Connector 8">
            <a:extLst>
              <a:ext uri="{FF2B5EF4-FFF2-40B4-BE49-F238E27FC236}">
                <a16:creationId xmlns:a16="http://schemas.microsoft.com/office/drawing/2014/main" id="{0686AD50-C6DC-4D98-A467-9AC1F3C2D8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30880" y="4424906"/>
            <a:ext cx="365760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41208F6-8B1C-4098-9388-150BC8E44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452" y="476778"/>
            <a:ext cx="3864383" cy="5920653"/>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DB303FB1-F420-4CAE-859F-92AB9E6B1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3373543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4D09AE-E766-475F-B513-F8C7D3A7D35B}"/>
              </a:ext>
            </a:extLst>
          </p:cNvPr>
          <p:cNvSpPr>
            <a:spLocks noGrp="1"/>
          </p:cNvSpPr>
          <p:nvPr>
            <p:ph type="ctrTitle"/>
          </p:nvPr>
        </p:nvSpPr>
        <p:spPr>
          <a:xfrm>
            <a:off x="804671" y="2600324"/>
            <a:ext cx="6405753" cy="3277961"/>
          </a:xfrm>
        </p:spPr>
        <p:txBody>
          <a:bodyPr anchor="t">
            <a:normAutofit/>
          </a:bodyPr>
          <a:lstStyle/>
          <a:p>
            <a:pPr algn="l"/>
            <a:r>
              <a:rPr lang="en-US" sz="6600" b="1" cap="all" dirty="0"/>
              <a:t>DATA CLUMPS</a:t>
            </a:r>
            <a:br>
              <a:rPr lang="en-US" sz="5400" b="1" cap="all" dirty="0"/>
            </a:br>
            <a:endParaRPr lang="en-US" sz="5400" dirty="0"/>
          </a:p>
        </p:txBody>
      </p:sp>
      <p:pic>
        <p:nvPicPr>
          <p:cNvPr id="5" name="Picture 4" descr="A close up of a logo&#10;&#10;Description automatically generated">
            <a:extLst>
              <a:ext uri="{FF2B5EF4-FFF2-40B4-BE49-F238E27FC236}">
                <a16:creationId xmlns:a16="http://schemas.microsoft.com/office/drawing/2014/main" id="{CE8F2318-065A-4DFF-8CBB-7EA2C2E18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6134100"/>
            <a:ext cx="12192000" cy="723900"/>
          </a:xfrm>
          <a:prstGeom prst="rect">
            <a:avLst/>
          </a:prstGeom>
        </p:spPr>
      </p:pic>
    </p:spTree>
    <p:extLst>
      <p:ext uri="{BB962C8B-B14F-4D97-AF65-F5344CB8AC3E}">
        <p14:creationId xmlns:p14="http://schemas.microsoft.com/office/powerpoint/2010/main" val="263552544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3B754B-39EA-41DE-B6A1-F57C6F561904}"/>
              </a:ext>
            </a:extLst>
          </p:cNvPr>
          <p:cNvSpPr>
            <a:spLocks noGrp="1"/>
          </p:cNvSpPr>
          <p:nvPr>
            <p:ph type="ctrTitle"/>
          </p:nvPr>
        </p:nvSpPr>
        <p:spPr>
          <a:xfrm>
            <a:off x="1524000" y="1122362"/>
            <a:ext cx="9144000" cy="2840037"/>
          </a:xfrm>
        </p:spPr>
        <p:txBody>
          <a:bodyPr>
            <a:normAutofit/>
          </a:bodyPr>
          <a:lstStyle/>
          <a:p>
            <a:r>
              <a:rPr lang="en-US" sz="6600" b="1" cap="all" dirty="0"/>
              <a:t>REPEATED SWITCHES</a:t>
            </a:r>
            <a:endParaRPr lang="en-US" sz="5800" dirty="0"/>
          </a:p>
        </p:txBody>
      </p:sp>
      <p:cxnSp>
        <p:nvCxnSpPr>
          <p:cNvPr id="20" name="Straight Connector 19">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a16="http://schemas.microsoft.com/office/drawing/2014/main" id="{D3FC7381-71CA-45D6-9C6F-0D566025A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3722158570"/>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3E7816-A7F2-4710-8577-EDCE03FF9B78}"/>
              </a:ext>
            </a:extLst>
          </p:cNvPr>
          <p:cNvSpPr>
            <a:spLocks noGrp="1"/>
          </p:cNvSpPr>
          <p:nvPr>
            <p:ph type="ctrTitle"/>
          </p:nvPr>
        </p:nvSpPr>
        <p:spPr>
          <a:xfrm>
            <a:off x="4380588" y="965199"/>
            <a:ext cx="6766078" cy="4927601"/>
          </a:xfrm>
        </p:spPr>
        <p:txBody>
          <a:bodyPr anchor="ctr">
            <a:normAutofit/>
          </a:bodyPr>
          <a:lstStyle/>
          <a:p>
            <a:pPr algn="l"/>
            <a:r>
              <a:rPr lang="en-US" sz="6600" b="1" cap="all" dirty="0">
                <a:solidFill>
                  <a:schemeClr val="tx1">
                    <a:lumMod val="85000"/>
                    <a:lumOff val="15000"/>
                  </a:schemeClr>
                </a:solidFill>
              </a:rPr>
              <a:t>LARGE CLASS</a:t>
            </a:r>
            <a:endParaRPr lang="en-US" sz="6600" dirty="0">
              <a:solidFill>
                <a:schemeClr val="tx1">
                  <a:lumMod val="85000"/>
                  <a:lumOff val="15000"/>
                </a:schemeClr>
              </a:solidFill>
            </a:endParaRPr>
          </a:p>
        </p:txBody>
      </p:sp>
      <p:cxnSp>
        <p:nvCxnSpPr>
          <p:cNvPr id="9" name="Straight Connector 8">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a16="http://schemas.microsoft.com/office/drawing/2014/main" id="{AF5406FB-DD45-4E55-A0FB-9EEA78AB8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4100"/>
            <a:ext cx="12191993" cy="723900"/>
          </a:xfrm>
          <a:prstGeom prst="rect">
            <a:avLst/>
          </a:prstGeom>
        </p:spPr>
      </p:pic>
    </p:spTree>
    <p:extLst>
      <p:ext uri="{BB962C8B-B14F-4D97-AF65-F5344CB8AC3E}">
        <p14:creationId xmlns:p14="http://schemas.microsoft.com/office/powerpoint/2010/main" val="807228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EF4E260-B79D-41D8-90EB-C84807CD7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135" y="476778"/>
            <a:ext cx="7212450" cy="592065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4748B4-282A-4B78-A1F0-8E437433C159}"/>
              </a:ext>
            </a:extLst>
          </p:cNvPr>
          <p:cNvSpPr>
            <a:spLocks noGrp="1"/>
          </p:cNvSpPr>
          <p:nvPr>
            <p:ph type="ctrTitle"/>
          </p:nvPr>
        </p:nvSpPr>
        <p:spPr>
          <a:xfrm>
            <a:off x="1118215" y="1269255"/>
            <a:ext cx="5956353" cy="3038947"/>
          </a:xfrm>
        </p:spPr>
        <p:txBody>
          <a:bodyPr>
            <a:normAutofit/>
          </a:bodyPr>
          <a:lstStyle/>
          <a:p>
            <a:pPr algn="r"/>
            <a:r>
              <a:rPr lang="en-US" sz="6600" b="1" cap="all" dirty="0">
                <a:solidFill>
                  <a:srgbClr val="FFFFFF"/>
                </a:solidFill>
              </a:rPr>
              <a:t>DATA CLASS</a:t>
            </a:r>
            <a:endParaRPr lang="en-US" sz="6600" dirty="0">
              <a:solidFill>
                <a:srgbClr val="FFFFFF"/>
              </a:solidFill>
            </a:endParaRPr>
          </a:p>
        </p:txBody>
      </p:sp>
      <p:cxnSp>
        <p:nvCxnSpPr>
          <p:cNvPr id="9" name="Straight Connector 8">
            <a:extLst>
              <a:ext uri="{FF2B5EF4-FFF2-40B4-BE49-F238E27FC236}">
                <a16:creationId xmlns:a16="http://schemas.microsoft.com/office/drawing/2014/main" id="{0686AD50-C6DC-4D98-A467-9AC1F3C2D8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30880" y="4424906"/>
            <a:ext cx="365760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41208F6-8B1C-4098-9388-150BC8E44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452" y="476778"/>
            <a:ext cx="3864383" cy="5920653"/>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069AD3DF-2DE2-43D0-9CAA-1382E764D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2366225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9047D5-34CF-42C5-B1EB-F3C0AABDD53F}"/>
              </a:ext>
            </a:extLst>
          </p:cNvPr>
          <p:cNvSpPr>
            <a:spLocks noGrp="1"/>
          </p:cNvSpPr>
          <p:nvPr>
            <p:ph type="ctrTitle"/>
          </p:nvPr>
        </p:nvSpPr>
        <p:spPr>
          <a:xfrm>
            <a:off x="1524000" y="1122362"/>
            <a:ext cx="9144000" cy="2840037"/>
          </a:xfrm>
        </p:spPr>
        <p:txBody>
          <a:bodyPr>
            <a:normAutofit/>
          </a:bodyPr>
          <a:lstStyle/>
          <a:p>
            <a:r>
              <a:rPr lang="en-US" sz="5800"/>
              <a:t>Simplifying Conditional Logic</a:t>
            </a:r>
          </a:p>
        </p:txBody>
      </p:sp>
      <p:sp>
        <p:nvSpPr>
          <p:cNvPr id="3" name="Subtitle 2">
            <a:extLst>
              <a:ext uri="{FF2B5EF4-FFF2-40B4-BE49-F238E27FC236}">
                <a16:creationId xmlns:a16="http://schemas.microsoft.com/office/drawing/2014/main" id="{D60FD30E-1CF1-4E7B-A5D0-245491542C6F}"/>
              </a:ext>
            </a:extLst>
          </p:cNvPr>
          <p:cNvSpPr>
            <a:spLocks noGrp="1"/>
          </p:cNvSpPr>
          <p:nvPr>
            <p:ph type="subTitle" idx="1"/>
          </p:nvPr>
        </p:nvSpPr>
        <p:spPr>
          <a:xfrm>
            <a:off x="1524000" y="4256436"/>
            <a:ext cx="9144000" cy="1600818"/>
          </a:xfrm>
        </p:spPr>
        <p:txBody>
          <a:bodyPr>
            <a:normAutofit/>
          </a:bodyPr>
          <a:lstStyle/>
          <a:p>
            <a:endParaRPr lang="en-US">
              <a:solidFill>
                <a:schemeClr val="accent1"/>
              </a:solidFill>
            </a:endParaRP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a16="http://schemas.microsoft.com/office/drawing/2014/main" id="{65C7943D-A86D-474B-8F9D-D7D8A9F1E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1883779994"/>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843D5E-28FE-4798-B38E-CCB43D96D629}"/>
              </a:ext>
            </a:extLst>
          </p:cNvPr>
          <p:cNvSpPr>
            <a:spLocks noGrp="1"/>
          </p:cNvSpPr>
          <p:nvPr>
            <p:ph type="ctrTitle"/>
          </p:nvPr>
        </p:nvSpPr>
        <p:spPr>
          <a:xfrm>
            <a:off x="674237" y="914400"/>
            <a:ext cx="3657600" cy="2887579"/>
          </a:xfrm>
        </p:spPr>
        <p:txBody>
          <a:bodyPr>
            <a:normAutofit/>
          </a:bodyPr>
          <a:lstStyle/>
          <a:p>
            <a:r>
              <a:rPr lang="en-US" sz="4800">
                <a:solidFill>
                  <a:srgbClr val="FFFFFF"/>
                </a:solidFill>
              </a:rPr>
              <a:t>Decompose Conditional</a:t>
            </a:r>
          </a:p>
        </p:txBody>
      </p:sp>
      <p:sp>
        <p:nvSpPr>
          <p:cNvPr id="3" name="Subtitle 2">
            <a:extLst>
              <a:ext uri="{FF2B5EF4-FFF2-40B4-BE49-F238E27FC236}">
                <a16:creationId xmlns:a16="http://schemas.microsoft.com/office/drawing/2014/main" id="{6102F429-BA09-4B7F-A1E1-19A8C0F7C7CC}"/>
              </a:ext>
            </a:extLst>
          </p:cNvPr>
          <p:cNvSpPr>
            <a:spLocks noGrp="1"/>
          </p:cNvSpPr>
          <p:nvPr>
            <p:ph type="subTitle" idx="1"/>
          </p:nvPr>
        </p:nvSpPr>
        <p:spPr>
          <a:xfrm>
            <a:off x="674237" y="4170501"/>
            <a:ext cx="3657600" cy="1525597"/>
          </a:xfrm>
        </p:spPr>
        <p:txBody>
          <a:bodyPr>
            <a:normAutofit/>
          </a:bodyPr>
          <a:lstStyle/>
          <a:p>
            <a:endParaRPr lang="en-US" sz="2000">
              <a:solidFill>
                <a:srgbClr val="FFFFFF"/>
              </a:solidFill>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ADD31289-5D50-410B-92A6-AAB13591C838}"/>
              </a:ext>
            </a:extLst>
          </p:cNvPr>
          <p:cNvPicPr>
            <a:picLocks noChangeAspect="1"/>
          </p:cNvPicPr>
          <p:nvPr/>
        </p:nvPicPr>
        <p:blipFill>
          <a:blip r:embed="rId3"/>
          <a:stretch>
            <a:fillRect/>
          </a:stretch>
        </p:blipFill>
        <p:spPr>
          <a:xfrm>
            <a:off x="5153822" y="500332"/>
            <a:ext cx="6553545" cy="5267339"/>
          </a:xfrm>
          <a:prstGeom prst="rect">
            <a:avLst/>
          </a:prstGeom>
        </p:spPr>
      </p:pic>
      <p:pic>
        <p:nvPicPr>
          <p:cNvPr id="6" name="Picture 5" descr="A close up of a logo&#10;&#10;Description automatically generated">
            <a:extLst>
              <a:ext uri="{FF2B5EF4-FFF2-40B4-BE49-F238E27FC236}">
                <a16:creationId xmlns:a16="http://schemas.microsoft.com/office/drawing/2014/main" id="{DBE29BAB-CAD7-412B-8E81-5B565B8F44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29787"/>
            <a:ext cx="12192000" cy="723900"/>
          </a:xfrm>
          <a:prstGeom prst="rect">
            <a:avLst/>
          </a:prstGeom>
        </p:spPr>
      </p:pic>
    </p:spTree>
    <p:extLst>
      <p:ext uri="{BB962C8B-B14F-4D97-AF65-F5344CB8AC3E}">
        <p14:creationId xmlns:p14="http://schemas.microsoft.com/office/powerpoint/2010/main" val="241372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712"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712"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C2AD50-594D-4FD5-9F64-CEA7868F4286}"/>
              </a:ext>
            </a:extLst>
          </p:cNvPr>
          <p:cNvSpPr>
            <a:spLocks noGrp="1"/>
          </p:cNvSpPr>
          <p:nvPr>
            <p:ph type="ctrTitle"/>
          </p:nvPr>
        </p:nvSpPr>
        <p:spPr>
          <a:xfrm>
            <a:off x="8222550" y="1528614"/>
            <a:ext cx="3308130" cy="2387600"/>
          </a:xfrm>
        </p:spPr>
        <p:txBody>
          <a:bodyPr>
            <a:normAutofit/>
          </a:bodyPr>
          <a:lstStyle/>
          <a:p>
            <a:pPr algn="l"/>
            <a:r>
              <a:rPr lang="en-US" sz="5100" dirty="0">
                <a:solidFill>
                  <a:srgbClr val="FFFFFF"/>
                </a:solidFill>
              </a:rPr>
              <a:t>Consolidate Conditional Expression</a:t>
            </a:r>
          </a:p>
        </p:txBody>
      </p:sp>
      <p:sp>
        <p:nvSpPr>
          <p:cNvPr id="3" name="Subtitle 2">
            <a:extLst>
              <a:ext uri="{FF2B5EF4-FFF2-40B4-BE49-F238E27FC236}">
                <a16:creationId xmlns:a16="http://schemas.microsoft.com/office/drawing/2014/main" id="{007C1645-29E1-4ACC-B03E-87DF5FB39186}"/>
              </a:ext>
            </a:extLst>
          </p:cNvPr>
          <p:cNvSpPr>
            <a:spLocks noGrp="1"/>
          </p:cNvSpPr>
          <p:nvPr>
            <p:ph type="subTitle" idx="1"/>
          </p:nvPr>
        </p:nvSpPr>
        <p:spPr>
          <a:xfrm>
            <a:off x="8222549" y="3602038"/>
            <a:ext cx="3308131" cy="1655762"/>
          </a:xfrm>
        </p:spPr>
        <p:txBody>
          <a:bodyPr>
            <a:normAutofit/>
          </a:bodyPr>
          <a:lstStyle/>
          <a:p>
            <a:pPr algn="l"/>
            <a:endParaRPr lang="en-US">
              <a:solidFill>
                <a:srgbClr val="FFFFFF"/>
              </a:solidFill>
            </a:endParaRPr>
          </a:p>
        </p:txBody>
      </p:sp>
      <p:pic>
        <p:nvPicPr>
          <p:cNvPr id="4" name="Picture 3">
            <a:extLst>
              <a:ext uri="{FF2B5EF4-FFF2-40B4-BE49-F238E27FC236}">
                <a16:creationId xmlns:a16="http://schemas.microsoft.com/office/drawing/2014/main" id="{8DC6086F-C081-4E94-B3C5-B31156A9D366}"/>
              </a:ext>
            </a:extLst>
          </p:cNvPr>
          <p:cNvPicPr>
            <a:picLocks noChangeAspect="1"/>
          </p:cNvPicPr>
          <p:nvPr/>
        </p:nvPicPr>
        <p:blipFill>
          <a:blip r:embed="rId3"/>
          <a:stretch>
            <a:fillRect/>
          </a:stretch>
        </p:blipFill>
        <p:spPr>
          <a:xfrm>
            <a:off x="118071" y="345057"/>
            <a:ext cx="7231570" cy="5592763"/>
          </a:xfrm>
          <a:prstGeom prst="rect">
            <a:avLst/>
          </a:prstGeom>
        </p:spPr>
      </p:pic>
      <p:pic>
        <p:nvPicPr>
          <p:cNvPr id="6" name="Picture 5" descr="A close up of a logo&#10;&#10;Description automatically generated">
            <a:extLst>
              <a:ext uri="{FF2B5EF4-FFF2-40B4-BE49-F238E27FC236}">
                <a16:creationId xmlns:a16="http://schemas.microsoft.com/office/drawing/2014/main" id="{AED01DAC-9389-4D47-A918-1E1F1E6037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37424"/>
            <a:ext cx="12059728" cy="723900"/>
          </a:xfrm>
          <a:prstGeom prst="rect">
            <a:avLst/>
          </a:prstGeom>
        </p:spPr>
      </p:pic>
    </p:spTree>
    <p:extLst>
      <p:ext uri="{BB962C8B-B14F-4D97-AF65-F5344CB8AC3E}">
        <p14:creationId xmlns:p14="http://schemas.microsoft.com/office/powerpoint/2010/main" val="752960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3C0DF4-1FD5-4819-B350-8632EA1EEC33}"/>
              </a:ext>
            </a:extLst>
          </p:cNvPr>
          <p:cNvSpPr>
            <a:spLocks noGrp="1"/>
          </p:cNvSpPr>
          <p:nvPr>
            <p:ph type="ctrTitle"/>
          </p:nvPr>
        </p:nvSpPr>
        <p:spPr>
          <a:xfrm>
            <a:off x="674237" y="914400"/>
            <a:ext cx="3657600" cy="2887579"/>
          </a:xfrm>
        </p:spPr>
        <p:txBody>
          <a:bodyPr>
            <a:normAutofit fontScale="90000"/>
          </a:bodyPr>
          <a:lstStyle/>
          <a:p>
            <a:r>
              <a:rPr lang="en-US" sz="4800" dirty="0">
                <a:solidFill>
                  <a:srgbClr val="FFFFFF"/>
                </a:solidFill>
              </a:rPr>
              <a:t>Replace Nested Conditional with Guard Clauses</a:t>
            </a:r>
          </a:p>
        </p:txBody>
      </p:sp>
      <p:sp>
        <p:nvSpPr>
          <p:cNvPr id="3" name="Subtitle 2">
            <a:extLst>
              <a:ext uri="{FF2B5EF4-FFF2-40B4-BE49-F238E27FC236}">
                <a16:creationId xmlns:a16="http://schemas.microsoft.com/office/drawing/2014/main" id="{A896F78A-3709-42C1-811E-A9359C28E447}"/>
              </a:ext>
            </a:extLst>
          </p:cNvPr>
          <p:cNvSpPr>
            <a:spLocks noGrp="1"/>
          </p:cNvSpPr>
          <p:nvPr>
            <p:ph type="subTitle" idx="1"/>
          </p:nvPr>
        </p:nvSpPr>
        <p:spPr>
          <a:xfrm>
            <a:off x="674237" y="4170501"/>
            <a:ext cx="3657600" cy="1525597"/>
          </a:xfrm>
        </p:spPr>
        <p:txBody>
          <a:bodyPr>
            <a:normAutofit/>
          </a:bodyPr>
          <a:lstStyle/>
          <a:p>
            <a:endParaRPr lang="en-US" sz="2000">
              <a:solidFill>
                <a:srgbClr val="FFFFFF"/>
              </a:solidFill>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6C4C4F82-1667-4304-98F7-C38258483CD9}"/>
              </a:ext>
            </a:extLst>
          </p:cNvPr>
          <p:cNvPicPr>
            <a:picLocks noChangeAspect="1"/>
          </p:cNvPicPr>
          <p:nvPr/>
        </p:nvPicPr>
        <p:blipFill>
          <a:blip r:embed="rId3"/>
          <a:stretch>
            <a:fillRect/>
          </a:stretch>
        </p:blipFill>
        <p:spPr>
          <a:xfrm>
            <a:off x="5424829" y="298016"/>
            <a:ext cx="6092934" cy="5876857"/>
          </a:xfrm>
          <a:prstGeom prst="rect">
            <a:avLst/>
          </a:prstGeom>
        </p:spPr>
      </p:pic>
      <p:pic>
        <p:nvPicPr>
          <p:cNvPr id="6" name="Picture 5" descr="A close up of a logo&#10;&#10;Description automatically generated">
            <a:extLst>
              <a:ext uri="{FF2B5EF4-FFF2-40B4-BE49-F238E27FC236}">
                <a16:creationId xmlns:a16="http://schemas.microsoft.com/office/drawing/2014/main" id="{91409126-600E-4CDA-AB61-7AB92C79EF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74873"/>
            <a:ext cx="12192000" cy="723900"/>
          </a:xfrm>
          <a:prstGeom prst="rect">
            <a:avLst/>
          </a:prstGeom>
        </p:spPr>
      </p:pic>
    </p:spTree>
    <p:extLst>
      <p:ext uri="{BB962C8B-B14F-4D97-AF65-F5344CB8AC3E}">
        <p14:creationId xmlns:p14="http://schemas.microsoft.com/office/powerpoint/2010/main" val="30224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712"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712"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D275498-5354-4CF3-AA5F-59EB8CD93A64}"/>
              </a:ext>
            </a:extLst>
          </p:cNvPr>
          <p:cNvSpPr>
            <a:spLocks noGrp="1"/>
          </p:cNvSpPr>
          <p:nvPr>
            <p:ph type="ctrTitle"/>
          </p:nvPr>
        </p:nvSpPr>
        <p:spPr>
          <a:xfrm>
            <a:off x="8055732" y="2231876"/>
            <a:ext cx="3933645" cy="2387600"/>
          </a:xfrm>
        </p:spPr>
        <p:txBody>
          <a:bodyPr>
            <a:noAutofit/>
          </a:bodyPr>
          <a:lstStyle/>
          <a:p>
            <a:r>
              <a:rPr lang="en-US" sz="4800" dirty="0">
                <a:solidFill>
                  <a:srgbClr val="FFFFFF"/>
                </a:solidFill>
              </a:rPr>
              <a:t>Replace Conditional with Polymorphism</a:t>
            </a:r>
          </a:p>
        </p:txBody>
      </p:sp>
      <p:pic>
        <p:nvPicPr>
          <p:cNvPr id="4" name="Picture 3">
            <a:extLst>
              <a:ext uri="{FF2B5EF4-FFF2-40B4-BE49-F238E27FC236}">
                <a16:creationId xmlns:a16="http://schemas.microsoft.com/office/drawing/2014/main" id="{2DAC96EC-B988-4B6F-A753-1E5961E42427}"/>
              </a:ext>
            </a:extLst>
          </p:cNvPr>
          <p:cNvPicPr>
            <a:picLocks noChangeAspect="1"/>
          </p:cNvPicPr>
          <p:nvPr/>
        </p:nvPicPr>
        <p:blipFill>
          <a:blip r:embed="rId2"/>
          <a:stretch>
            <a:fillRect/>
          </a:stretch>
        </p:blipFill>
        <p:spPr>
          <a:xfrm>
            <a:off x="695037" y="243445"/>
            <a:ext cx="6077637" cy="5643887"/>
          </a:xfrm>
          <a:prstGeom prst="rect">
            <a:avLst/>
          </a:prstGeom>
        </p:spPr>
      </p:pic>
      <p:pic>
        <p:nvPicPr>
          <p:cNvPr id="6" name="Picture 5" descr="A close up of a logo&#10;&#10;Description automatically generated">
            <a:extLst>
              <a:ext uri="{FF2B5EF4-FFF2-40B4-BE49-F238E27FC236}">
                <a16:creationId xmlns:a16="http://schemas.microsoft.com/office/drawing/2014/main" id="{DD9C9D87-367A-400A-A7C2-143562CCA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4100"/>
            <a:ext cx="12191999" cy="723900"/>
          </a:xfrm>
          <a:prstGeom prst="rect">
            <a:avLst/>
          </a:prstGeom>
        </p:spPr>
      </p:pic>
    </p:spTree>
    <p:extLst>
      <p:ext uri="{BB962C8B-B14F-4D97-AF65-F5344CB8AC3E}">
        <p14:creationId xmlns:p14="http://schemas.microsoft.com/office/powerpoint/2010/main" val="2363093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013E6E-90B8-4C19-839D-551A4ABD42C7}"/>
              </a:ext>
            </a:extLst>
          </p:cNvPr>
          <p:cNvSpPr>
            <a:spLocks noGrp="1"/>
          </p:cNvSpPr>
          <p:nvPr>
            <p:ph type="ctrTitle"/>
          </p:nvPr>
        </p:nvSpPr>
        <p:spPr>
          <a:xfrm>
            <a:off x="4380587" y="965199"/>
            <a:ext cx="6942402" cy="4927601"/>
          </a:xfrm>
        </p:spPr>
        <p:txBody>
          <a:bodyPr anchor="ctr">
            <a:normAutofit/>
          </a:bodyPr>
          <a:lstStyle/>
          <a:p>
            <a:pPr algn="l"/>
            <a:r>
              <a:rPr lang="en-US" sz="5400" dirty="0">
                <a:solidFill>
                  <a:schemeClr val="tx1">
                    <a:lumMod val="85000"/>
                    <a:lumOff val="15000"/>
                  </a:schemeClr>
                </a:solidFill>
              </a:rPr>
              <a:t>I will fearlessly and relentlessly improve my creations at every opportunity. I will never degrade them.</a:t>
            </a:r>
          </a:p>
        </p:txBody>
      </p:sp>
      <p:sp>
        <p:nvSpPr>
          <p:cNvPr id="3" name="Subtitle 2">
            <a:extLst>
              <a:ext uri="{FF2B5EF4-FFF2-40B4-BE49-F238E27FC236}">
                <a16:creationId xmlns:a16="http://schemas.microsoft.com/office/drawing/2014/main" id="{D484E347-35DF-4620-82C3-6719DF8D774C}"/>
              </a:ext>
            </a:extLst>
          </p:cNvPr>
          <p:cNvSpPr>
            <a:spLocks noGrp="1"/>
          </p:cNvSpPr>
          <p:nvPr>
            <p:ph type="subTitle" idx="1"/>
          </p:nvPr>
        </p:nvSpPr>
        <p:spPr>
          <a:xfrm>
            <a:off x="1023257" y="965198"/>
            <a:ext cx="2707937" cy="4927602"/>
          </a:xfrm>
        </p:spPr>
        <p:txBody>
          <a:bodyPr anchor="ctr">
            <a:normAutofit/>
          </a:bodyPr>
          <a:lstStyle/>
          <a:p>
            <a:pPr algn="r"/>
            <a:r>
              <a:rPr lang="en-US" sz="6600" b="1" dirty="0">
                <a:solidFill>
                  <a:schemeClr val="accent1"/>
                </a:solidFill>
              </a:rPr>
              <a:t>Five</a:t>
            </a:r>
          </a:p>
        </p:txBody>
      </p:sp>
      <p:cxnSp>
        <p:nvCxnSpPr>
          <p:cNvPr id="33" name="Straight Connector 32">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5BB7A69-083E-4348-A85E-54CB0EF16E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667678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2FA26E-41CB-4A9F-95B7-D3430E950E77}"/>
              </a:ext>
            </a:extLst>
          </p:cNvPr>
          <p:cNvSpPr>
            <a:spLocks noGrp="1"/>
          </p:cNvSpPr>
          <p:nvPr>
            <p:ph type="ctrTitle"/>
          </p:nvPr>
        </p:nvSpPr>
        <p:spPr>
          <a:xfrm>
            <a:off x="674237" y="914400"/>
            <a:ext cx="3657600" cy="2887579"/>
          </a:xfrm>
        </p:spPr>
        <p:txBody>
          <a:bodyPr>
            <a:normAutofit/>
          </a:bodyPr>
          <a:lstStyle/>
          <a:p>
            <a:r>
              <a:rPr lang="en-US" sz="4800" dirty="0">
                <a:solidFill>
                  <a:srgbClr val="FFFFFF"/>
                </a:solidFill>
              </a:rPr>
              <a:t>Introduce Special Case</a:t>
            </a:r>
          </a:p>
        </p:txBody>
      </p:sp>
      <p:sp>
        <p:nvSpPr>
          <p:cNvPr id="3" name="Subtitle 2">
            <a:extLst>
              <a:ext uri="{FF2B5EF4-FFF2-40B4-BE49-F238E27FC236}">
                <a16:creationId xmlns:a16="http://schemas.microsoft.com/office/drawing/2014/main" id="{2D7C42DA-29F1-4DEA-BACF-EAE07120159B}"/>
              </a:ext>
            </a:extLst>
          </p:cNvPr>
          <p:cNvSpPr>
            <a:spLocks noGrp="1"/>
          </p:cNvSpPr>
          <p:nvPr>
            <p:ph type="subTitle" idx="1"/>
          </p:nvPr>
        </p:nvSpPr>
        <p:spPr>
          <a:xfrm>
            <a:off x="674237" y="4170501"/>
            <a:ext cx="3657600" cy="1525597"/>
          </a:xfrm>
        </p:spPr>
        <p:txBody>
          <a:bodyPr>
            <a:normAutofit/>
          </a:bodyPr>
          <a:lstStyle/>
          <a:p>
            <a:endParaRPr lang="en-US" sz="2000">
              <a:solidFill>
                <a:srgbClr val="FFFFFF"/>
              </a:solidFill>
            </a:endParaRP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descr="A figure illustrates how the refactoring technique is used in a special case.">
            <a:extLst>
              <a:ext uri="{FF2B5EF4-FFF2-40B4-BE49-F238E27FC236}">
                <a16:creationId xmlns:a16="http://schemas.microsoft.com/office/drawing/2014/main" id="{9B30A0AF-A9DF-4040-817F-FD4CB0E09A2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77642" y="483080"/>
            <a:ext cx="6905906" cy="53467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close up of a logo&#10;&#10;Description automatically generated">
            <a:extLst>
              <a:ext uri="{FF2B5EF4-FFF2-40B4-BE49-F238E27FC236}">
                <a16:creationId xmlns:a16="http://schemas.microsoft.com/office/drawing/2014/main" id="{1BB2C431-8DE3-40DC-B3CB-A25B396247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38779"/>
            <a:ext cx="12192000" cy="723900"/>
          </a:xfrm>
          <a:prstGeom prst="rect">
            <a:avLst/>
          </a:prstGeom>
        </p:spPr>
      </p:pic>
    </p:spTree>
    <p:extLst>
      <p:ext uri="{BB962C8B-B14F-4D97-AF65-F5344CB8AC3E}">
        <p14:creationId xmlns:p14="http://schemas.microsoft.com/office/powerpoint/2010/main" val="156572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712"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712"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8AF13A-E32D-4F5C-A39D-523CBDE47037}"/>
              </a:ext>
            </a:extLst>
          </p:cNvPr>
          <p:cNvSpPr>
            <a:spLocks noGrp="1"/>
          </p:cNvSpPr>
          <p:nvPr>
            <p:ph type="ctrTitle"/>
          </p:nvPr>
        </p:nvSpPr>
        <p:spPr>
          <a:xfrm>
            <a:off x="8175791" y="1799566"/>
            <a:ext cx="3308130" cy="2387600"/>
          </a:xfrm>
        </p:spPr>
        <p:txBody>
          <a:bodyPr>
            <a:normAutofit/>
          </a:bodyPr>
          <a:lstStyle/>
          <a:p>
            <a:pPr algn="l"/>
            <a:r>
              <a:rPr lang="en-US" dirty="0">
                <a:solidFill>
                  <a:srgbClr val="FFFFFF"/>
                </a:solidFill>
              </a:rPr>
              <a:t>Introduce Assertion</a:t>
            </a:r>
          </a:p>
        </p:txBody>
      </p:sp>
      <p:pic>
        <p:nvPicPr>
          <p:cNvPr id="4" name="Picture 3">
            <a:extLst>
              <a:ext uri="{FF2B5EF4-FFF2-40B4-BE49-F238E27FC236}">
                <a16:creationId xmlns:a16="http://schemas.microsoft.com/office/drawing/2014/main" id="{15C0A086-78D9-424B-939F-20B067D529E0}"/>
              </a:ext>
            </a:extLst>
          </p:cNvPr>
          <p:cNvPicPr>
            <a:picLocks noChangeAspect="1"/>
          </p:cNvPicPr>
          <p:nvPr/>
        </p:nvPicPr>
        <p:blipFill>
          <a:blip r:embed="rId3"/>
          <a:stretch>
            <a:fillRect/>
          </a:stretch>
        </p:blipFill>
        <p:spPr>
          <a:xfrm>
            <a:off x="224339" y="672860"/>
            <a:ext cx="7019034" cy="4641012"/>
          </a:xfrm>
          <a:prstGeom prst="rect">
            <a:avLst/>
          </a:prstGeom>
        </p:spPr>
      </p:pic>
      <p:pic>
        <p:nvPicPr>
          <p:cNvPr id="6" name="Picture 5" descr="A close up of a logo&#10;&#10;Description automatically generated">
            <a:extLst>
              <a:ext uri="{FF2B5EF4-FFF2-40B4-BE49-F238E27FC236}">
                <a16:creationId xmlns:a16="http://schemas.microsoft.com/office/drawing/2014/main" id="{76829DED-BACB-46AE-A9C7-F884D9317D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633684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F95079FC-9509-4BC9-915B-53B4CF6619B0}"/>
              </a:ext>
            </a:extLst>
          </p:cNvPr>
          <p:cNvSpPr>
            <a:spLocks noGrp="1"/>
          </p:cNvSpPr>
          <p:nvPr>
            <p:ph type="ctrTitle"/>
          </p:nvPr>
        </p:nvSpPr>
        <p:spPr>
          <a:xfrm>
            <a:off x="535020" y="685800"/>
            <a:ext cx="2780271" cy="5105400"/>
          </a:xfrm>
        </p:spPr>
        <p:txBody>
          <a:bodyPr vert="horz" lIns="91440" tIns="45720" rIns="91440" bIns="45720" rtlCol="0" anchor="ctr">
            <a:normAutofit/>
          </a:bodyPr>
          <a:lstStyle/>
          <a:p>
            <a:pPr algn="l"/>
            <a:r>
              <a:rPr lang="en-US" sz="4000">
                <a:solidFill>
                  <a:srgbClr val="FFFFFF"/>
                </a:solidFill>
              </a:rPr>
              <a:t>Annex: git cheat sheet</a:t>
            </a:r>
          </a:p>
        </p:txBody>
      </p:sp>
      <p:graphicFrame>
        <p:nvGraphicFramePr>
          <p:cNvPr id="7" name="TextBox 3">
            <a:extLst>
              <a:ext uri="{FF2B5EF4-FFF2-40B4-BE49-F238E27FC236}">
                <a16:creationId xmlns:a16="http://schemas.microsoft.com/office/drawing/2014/main" id="{99311128-5A09-4CE0-9A1F-A53FE6D25660}"/>
              </a:ext>
            </a:extLst>
          </p:cNvPr>
          <p:cNvGraphicFramePr/>
          <p:nvPr>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a:extLst>
              <a:ext uri="{FF2B5EF4-FFF2-40B4-BE49-F238E27FC236}">
                <a16:creationId xmlns:a16="http://schemas.microsoft.com/office/drawing/2014/main" id="{118BACD0-899D-4F10-A85C-FAAA3ED5E6F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6141244"/>
            <a:ext cx="12192000" cy="723900"/>
          </a:xfrm>
          <a:prstGeom prst="rect">
            <a:avLst/>
          </a:prstGeom>
        </p:spPr>
      </p:pic>
    </p:spTree>
    <p:extLst>
      <p:ext uri="{BB962C8B-B14F-4D97-AF65-F5344CB8AC3E}">
        <p14:creationId xmlns:p14="http://schemas.microsoft.com/office/powerpoint/2010/main" val="4114651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1EE81-68AD-45C1-9994-0D4D2B1CA7EA}"/>
              </a:ext>
            </a:extLst>
          </p:cNvPr>
          <p:cNvSpPr>
            <a:spLocks noGrp="1"/>
          </p:cNvSpPr>
          <p:nvPr>
            <p:ph type="ctrTitle"/>
          </p:nvPr>
        </p:nvSpPr>
        <p:spPr>
          <a:xfrm>
            <a:off x="838200" y="963877"/>
            <a:ext cx="3494362" cy="4930246"/>
          </a:xfrm>
        </p:spPr>
        <p:txBody>
          <a:bodyPr vert="horz" lIns="91440" tIns="45720" rIns="91440" bIns="45720" rtlCol="0" anchor="ctr">
            <a:normAutofit/>
          </a:bodyPr>
          <a:lstStyle/>
          <a:p>
            <a:pPr algn="r"/>
            <a:r>
              <a:rPr lang="en-US" sz="4400" kern="1200">
                <a:solidFill>
                  <a:schemeClr val="accent1"/>
                </a:solidFill>
                <a:latin typeface="+mj-lt"/>
                <a:ea typeface="+mj-ea"/>
                <a:cs typeface="+mj-cs"/>
              </a:rPr>
              <a:t>Bibliography</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DD0E224D-9D1B-45DE-8A6A-1C64FF1F567C}"/>
              </a:ext>
            </a:extLst>
          </p:cNvPr>
          <p:cNvSpPr>
            <a:spLocks noGrp="1"/>
          </p:cNvSpPr>
          <p:nvPr>
            <p:ph type="subTitle" idx="1"/>
          </p:nvPr>
        </p:nvSpPr>
        <p:spPr>
          <a:xfrm>
            <a:off x="4776281" y="963877"/>
            <a:ext cx="7231689" cy="4930246"/>
          </a:xfrm>
        </p:spPr>
        <p:txBody>
          <a:bodyPr vert="horz" lIns="91440" tIns="45720" rIns="91440" bIns="45720" rtlCol="0" anchor="ctr">
            <a:normAutofit/>
          </a:bodyPr>
          <a:lstStyle/>
          <a:p>
            <a:pPr marL="342900" indent="-228600" algn="l">
              <a:buFont typeface="Arial" panose="020B0604020202020204" pitchFamily="34" charset="0"/>
              <a:buChar char="•"/>
            </a:pPr>
            <a:r>
              <a:rPr lang="en-US" dirty="0"/>
              <a:t>Robert C. Martin – Clean Coder</a:t>
            </a:r>
          </a:p>
          <a:p>
            <a:pPr marL="342900" indent="-228600" algn="l">
              <a:buFont typeface="Arial" panose="020B0604020202020204" pitchFamily="34" charset="0"/>
              <a:buChar char="•"/>
            </a:pPr>
            <a:r>
              <a:rPr lang="en-US" dirty="0"/>
              <a:t>Escaping the Technical Debt Cycle - Michael  Feathers</a:t>
            </a:r>
          </a:p>
          <a:p>
            <a:pPr marL="571500" lvl="1" algn="l"/>
            <a:r>
              <a:rPr lang="en-US" dirty="0">
                <a:hlinkClick r:id="rId3"/>
              </a:rPr>
              <a:t>https://www.youtube.com/watch?v=7hL6g1aTGvo</a:t>
            </a:r>
            <a:r>
              <a:rPr lang="en-US" dirty="0"/>
              <a:t> </a:t>
            </a:r>
          </a:p>
          <a:p>
            <a:pPr marL="457200" indent="-342900" algn="l">
              <a:buFont typeface="Arial" panose="020B0604020202020204" pitchFamily="34" charset="0"/>
              <a:buChar char="•"/>
            </a:pPr>
            <a:r>
              <a:rPr lang="en-US" dirty="0"/>
              <a:t>Workflows of Refactoring - Martin Fowler</a:t>
            </a:r>
          </a:p>
          <a:p>
            <a:pPr marL="571500" lvl="1" algn="l"/>
            <a:r>
              <a:rPr lang="en-US" dirty="0">
                <a:hlinkClick r:id="rId4"/>
              </a:rPr>
              <a:t>https://www.youtube.com/watch?reload=9&amp;v=vqEg37e4Mkw</a:t>
            </a:r>
            <a:endParaRPr lang="en-US" dirty="0"/>
          </a:p>
          <a:p>
            <a:pPr marL="457200" indent="-342900" algn="l">
              <a:buFont typeface="Arial" panose="020B0604020202020204" pitchFamily="34" charset="0"/>
              <a:buChar char="•"/>
            </a:pPr>
            <a:r>
              <a:rPr lang="en-US">
                <a:hlinkClick r:id="rId5"/>
              </a:rPr>
              <a:t>https://martinfowler.com/articles/workflowsOfRefactoring/</a:t>
            </a:r>
            <a:endParaRPr lang="en-US"/>
          </a:p>
          <a:p>
            <a:pPr marL="457200" indent="-342900" algn="l">
              <a:buFont typeface="Arial" panose="020B0604020202020204" pitchFamily="34" charset="0"/>
              <a:buChar char="•"/>
            </a:pPr>
            <a:r>
              <a:rPr lang="en-US"/>
              <a:t>Martin </a:t>
            </a:r>
            <a:r>
              <a:rPr lang="en-US" dirty="0"/>
              <a:t>Fowler  - Refactoring: Improving the Design of Existing Code</a:t>
            </a:r>
          </a:p>
        </p:txBody>
      </p:sp>
      <p:pic>
        <p:nvPicPr>
          <p:cNvPr id="5" name="Picture 4" descr="A close up of a logo&#10;&#10;Description automatically generated">
            <a:extLst>
              <a:ext uri="{FF2B5EF4-FFF2-40B4-BE49-F238E27FC236}">
                <a16:creationId xmlns:a16="http://schemas.microsoft.com/office/drawing/2014/main" id="{4D0BAC55-51A1-408E-B058-4E5C5F0DCE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 y="6135979"/>
            <a:ext cx="12191987" cy="723900"/>
          </a:xfrm>
          <a:prstGeom prst="rect">
            <a:avLst/>
          </a:prstGeom>
        </p:spPr>
      </p:pic>
    </p:spTree>
    <p:extLst>
      <p:ext uri="{BB962C8B-B14F-4D97-AF65-F5344CB8AC3E}">
        <p14:creationId xmlns:p14="http://schemas.microsoft.com/office/powerpoint/2010/main" val="1561244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BE48EC-E60B-43A6-A426-B52421524181}"/>
              </a:ext>
            </a:extLst>
          </p:cNvPr>
          <p:cNvSpPr>
            <a:spLocks noGrp="1"/>
          </p:cNvSpPr>
          <p:nvPr>
            <p:ph type="ctrTitle"/>
          </p:nvPr>
        </p:nvSpPr>
        <p:spPr>
          <a:xfrm>
            <a:off x="838200" y="963877"/>
            <a:ext cx="3494362" cy="4930246"/>
          </a:xfrm>
        </p:spPr>
        <p:txBody>
          <a:bodyPr vert="horz" lIns="91440" tIns="45720" rIns="91440" bIns="45720" rtlCol="0" anchor="ctr">
            <a:normAutofit/>
          </a:bodyPr>
          <a:lstStyle/>
          <a:p>
            <a:pPr algn="r"/>
            <a:r>
              <a:rPr lang="en-US" sz="5400" b="1" kern="1200" dirty="0">
                <a:solidFill>
                  <a:schemeClr val="accent1"/>
                </a:solidFill>
                <a:latin typeface="+mj-lt"/>
                <a:ea typeface="+mj-ea"/>
                <a:cs typeface="+mj-cs"/>
              </a:rPr>
              <a:t>Technical Debt</a:t>
            </a:r>
            <a:br>
              <a:rPr lang="en-US" sz="4400" kern="1200" dirty="0">
                <a:solidFill>
                  <a:schemeClr val="accent1"/>
                </a:solidFill>
                <a:latin typeface="+mj-lt"/>
                <a:ea typeface="+mj-ea"/>
                <a:cs typeface="+mj-cs"/>
              </a:rPr>
            </a:br>
            <a:endParaRPr lang="en-US" sz="4400" kern="1200" dirty="0">
              <a:solidFill>
                <a:schemeClr val="accent1"/>
              </a:solidFill>
              <a:latin typeface="+mj-lt"/>
              <a:ea typeface="+mj-ea"/>
              <a:cs typeface="+mj-cs"/>
            </a:endParaRP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Diagram 4">
            <a:extLst>
              <a:ext uri="{FF2B5EF4-FFF2-40B4-BE49-F238E27FC236}">
                <a16:creationId xmlns:a16="http://schemas.microsoft.com/office/drawing/2014/main" id="{A2C6252E-75A2-4E87-BC91-20B32F21395D}"/>
              </a:ext>
            </a:extLst>
          </p:cNvPr>
          <p:cNvGraphicFramePr/>
          <p:nvPr>
            <p:extLst>
              <p:ext uri="{D42A27DB-BD31-4B8C-83A1-F6EECF244321}">
                <p14:modId xmlns:p14="http://schemas.microsoft.com/office/powerpoint/2010/main" val="1655373324"/>
              </p:ext>
            </p:extLst>
          </p:nvPr>
        </p:nvGraphicFramePr>
        <p:xfrm>
          <a:off x="4976031" y="963877"/>
          <a:ext cx="6377769" cy="49302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ubtitle 2">
            <a:extLst>
              <a:ext uri="{FF2B5EF4-FFF2-40B4-BE49-F238E27FC236}">
                <a16:creationId xmlns:a16="http://schemas.microsoft.com/office/drawing/2014/main" id="{47972A5A-F71D-4EE4-90F5-70C9CFABC9AC}"/>
              </a:ext>
            </a:extLst>
          </p:cNvPr>
          <p:cNvSpPr txBox="1">
            <a:spLocks/>
          </p:cNvSpPr>
          <p:nvPr/>
        </p:nvSpPr>
        <p:spPr>
          <a:xfrm>
            <a:off x="5226996" y="3509963"/>
            <a:ext cx="4409872" cy="1655762"/>
          </a:xfr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pic>
        <p:nvPicPr>
          <p:cNvPr id="7" name="Picture 6">
            <a:extLst>
              <a:ext uri="{FF2B5EF4-FFF2-40B4-BE49-F238E27FC236}">
                <a16:creationId xmlns:a16="http://schemas.microsoft.com/office/drawing/2014/main" id="{CFA3C391-90E6-447B-B841-AF5688C0BB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6134100"/>
            <a:ext cx="12191993" cy="723900"/>
          </a:xfrm>
          <a:prstGeom prst="rect">
            <a:avLst/>
          </a:prstGeom>
        </p:spPr>
      </p:pic>
    </p:spTree>
    <p:extLst>
      <p:ext uri="{BB962C8B-B14F-4D97-AF65-F5344CB8AC3E}">
        <p14:creationId xmlns:p14="http://schemas.microsoft.com/office/powerpoint/2010/main" val="2628866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5BE1358D-D5C3-4FB5-BD89-6D5BBBE994B0}"/>
              </a:ext>
            </a:extLst>
          </p:cNvPr>
          <p:cNvSpPr txBox="1"/>
          <p:nvPr/>
        </p:nvSpPr>
        <p:spPr>
          <a:xfrm>
            <a:off x="863029" y="1012004"/>
            <a:ext cx="3416158" cy="47954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a:solidFill>
                  <a:srgbClr val="FFFFFF"/>
                </a:solidFill>
                <a:latin typeface="+mj-lt"/>
                <a:ea typeface="+mj-ea"/>
                <a:cs typeface="+mj-cs"/>
              </a:rPr>
              <a:t>How do you know?</a:t>
            </a:r>
          </a:p>
        </p:txBody>
      </p:sp>
      <p:graphicFrame>
        <p:nvGraphicFramePr>
          <p:cNvPr id="4" name="Diagram 3">
            <a:extLst>
              <a:ext uri="{FF2B5EF4-FFF2-40B4-BE49-F238E27FC236}">
                <a16:creationId xmlns:a16="http://schemas.microsoft.com/office/drawing/2014/main" id="{A1C8CB7E-1EA4-4677-BDDB-610ACEF752D2}"/>
              </a:ext>
            </a:extLst>
          </p:cNvPr>
          <p:cNvGraphicFramePr/>
          <p:nvPr>
            <p:extLst>
              <p:ext uri="{D42A27DB-BD31-4B8C-83A1-F6EECF244321}">
                <p14:modId xmlns:p14="http://schemas.microsoft.com/office/powerpoint/2010/main" val="232523392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AA0CECE8-3267-41AB-93A8-F1C33E13CB4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1013413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55AEF7-7084-498B-A290-DF9B9F91FCB7}"/>
              </a:ext>
            </a:extLst>
          </p:cNvPr>
          <p:cNvSpPr>
            <a:spLocks noGrp="1"/>
          </p:cNvSpPr>
          <p:nvPr>
            <p:ph type="ctrTitle"/>
          </p:nvPr>
        </p:nvSpPr>
        <p:spPr>
          <a:xfrm>
            <a:off x="1524000" y="1122362"/>
            <a:ext cx="9144000" cy="2840037"/>
          </a:xfrm>
        </p:spPr>
        <p:txBody>
          <a:bodyPr>
            <a:normAutofit/>
          </a:bodyPr>
          <a:lstStyle/>
          <a:p>
            <a:r>
              <a:rPr lang="en-US" sz="3600" b="1" dirty="0"/>
              <a:t>Maintainability Index</a:t>
            </a:r>
            <a:br>
              <a:rPr lang="en-US" sz="3600" b="1" dirty="0"/>
            </a:br>
            <a:r>
              <a:rPr lang="en-US" sz="3600" b="1" dirty="0"/>
              <a:t>Cyclomatic Complexity</a:t>
            </a:r>
            <a:br>
              <a:rPr lang="en-US" sz="3600" b="1" dirty="0"/>
            </a:br>
            <a:r>
              <a:rPr lang="en-US" sz="3600" b="1" dirty="0"/>
              <a:t>Depth of Inheritance</a:t>
            </a:r>
            <a:br>
              <a:rPr lang="en-US" sz="3600" b="1" dirty="0"/>
            </a:br>
            <a:r>
              <a:rPr lang="en-US" sz="3600" b="1" dirty="0"/>
              <a:t>Class Coupling</a:t>
            </a:r>
            <a:br>
              <a:rPr lang="en-US" sz="3600" b="1" dirty="0"/>
            </a:br>
            <a:r>
              <a:rPr lang="en-US" sz="3600" b="1" dirty="0"/>
              <a:t>Lines of Code</a:t>
            </a:r>
            <a:endParaRPr lang="en-US" sz="3600" dirty="0"/>
          </a:p>
        </p:txBody>
      </p:sp>
      <p:sp>
        <p:nvSpPr>
          <p:cNvPr id="3" name="Subtitle 2">
            <a:extLst>
              <a:ext uri="{FF2B5EF4-FFF2-40B4-BE49-F238E27FC236}">
                <a16:creationId xmlns:a16="http://schemas.microsoft.com/office/drawing/2014/main" id="{63A1580F-B459-4CC8-9F1B-6F9CEFD4DE88}"/>
              </a:ext>
            </a:extLst>
          </p:cNvPr>
          <p:cNvSpPr>
            <a:spLocks noGrp="1"/>
          </p:cNvSpPr>
          <p:nvPr>
            <p:ph type="subTitle" idx="1"/>
          </p:nvPr>
        </p:nvSpPr>
        <p:spPr>
          <a:xfrm>
            <a:off x="1524000" y="4256436"/>
            <a:ext cx="9144000" cy="1600818"/>
          </a:xfrm>
        </p:spPr>
        <p:txBody>
          <a:bodyPr>
            <a:normAutofit/>
          </a:bodyPr>
          <a:lstStyle/>
          <a:p>
            <a:r>
              <a:rPr lang="en-US" dirty="0">
                <a:solidFill>
                  <a:schemeClr val="accent1"/>
                </a:solidFill>
              </a:rPr>
              <a:t>Code metrics by tools</a:t>
            </a:r>
            <a:br>
              <a:rPr lang="en-US" dirty="0">
                <a:solidFill>
                  <a:schemeClr val="accent1"/>
                </a:solidFill>
              </a:rPr>
            </a:br>
            <a:endParaRPr lang="en-US" dirty="0">
              <a:solidFill>
                <a:schemeClr val="accent1"/>
              </a:solidFill>
            </a:endParaRPr>
          </a:p>
        </p:txBody>
      </p:sp>
      <p:cxnSp>
        <p:nvCxnSpPr>
          <p:cNvPr id="21" name="Straight Connector 2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a16="http://schemas.microsoft.com/office/drawing/2014/main" id="{DF585D80-7A92-4CE4-9D42-5A93679E73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392013080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5371E0-4E7B-4D6B-948F-2E5AB1ECF164}"/>
              </a:ext>
            </a:extLst>
          </p:cNvPr>
          <p:cNvSpPr>
            <a:spLocks noGrp="1"/>
          </p:cNvSpPr>
          <p:nvPr>
            <p:ph type="ctrTitle"/>
          </p:nvPr>
        </p:nvSpPr>
        <p:spPr>
          <a:xfrm>
            <a:off x="4380588" y="965199"/>
            <a:ext cx="6766078" cy="4927601"/>
          </a:xfrm>
        </p:spPr>
        <p:txBody>
          <a:bodyPr anchor="ctr">
            <a:normAutofit/>
          </a:bodyPr>
          <a:lstStyle/>
          <a:p>
            <a:pPr algn="l"/>
            <a:r>
              <a:rPr lang="en-US" sz="5400" dirty="0">
                <a:solidFill>
                  <a:schemeClr val="tx1">
                    <a:lumMod val="85000"/>
                    <a:lumOff val="15000"/>
                  </a:schemeClr>
                </a:solidFill>
              </a:rPr>
              <a:t>the refactoring effort needed to add a feature non-invasively</a:t>
            </a:r>
          </a:p>
        </p:txBody>
      </p:sp>
      <p:sp>
        <p:nvSpPr>
          <p:cNvPr id="3" name="Subtitle 2">
            <a:extLst>
              <a:ext uri="{FF2B5EF4-FFF2-40B4-BE49-F238E27FC236}">
                <a16:creationId xmlns:a16="http://schemas.microsoft.com/office/drawing/2014/main" id="{64F22B6A-F47B-46A5-B21A-1B38316231DA}"/>
              </a:ext>
            </a:extLst>
          </p:cNvPr>
          <p:cNvSpPr>
            <a:spLocks noGrp="1"/>
          </p:cNvSpPr>
          <p:nvPr>
            <p:ph type="subTitle" idx="1"/>
          </p:nvPr>
        </p:nvSpPr>
        <p:spPr>
          <a:xfrm>
            <a:off x="752477" y="965198"/>
            <a:ext cx="2978718" cy="4927602"/>
          </a:xfrm>
        </p:spPr>
        <p:txBody>
          <a:bodyPr anchor="ctr">
            <a:normAutofit/>
          </a:bodyPr>
          <a:lstStyle/>
          <a:p>
            <a:pPr algn="r"/>
            <a:r>
              <a:rPr lang="en-US" sz="5400" b="1" dirty="0">
                <a:solidFill>
                  <a:schemeClr val="accent1"/>
                </a:solidFill>
              </a:rPr>
              <a:t>Technical debt</a:t>
            </a:r>
          </a:p>
        </p:txBody>
      </p:sp>
      <p:cxnSp>
        <p:nvCxnSpPr>
          <p:cNvPr id="10" name="Straight Connector 9">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48AD1E2-EC1E-4E17-AF39-206314F47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4100"/>
            <a:ext cx="12192000" cy="723900"/>
          </a:xfrm>
          <a:prstGeom prst="rect">
            <a:avLst/>
          </a:prstGeom>
        </p:spPr>
      </p:pic>
    </p:spTree>
    <p:extLst>
      <p:ext uri="{BB962C8B-B14F-4D97-AF65-F5344CB8AC3E}">
        <p14:creationId xmlns:p14="http://schemas.microsoft.com/office/powerpoint/2010/main" val="4000939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6">
            <a:extLst>
              <a:ext uri="{FF2B5EF4-FFF2-40B4-BE49-F238E27FC236}">
                <a16:creationId xmlns:a16="http://schemas.microsoft.com/office/drawing/2014/main" id="{0482A7D0-DB09-4EBA-8D52-E6A5934B6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8">
            <a:extLst>
              <a:ext uri="{FF2B5EF4-FFF2-40B4-BE49-F238E27FC236}">
                <a16:creationId xmlns:a16="http://schemas.microsoft.com/office/drawing/2014/main" id="{1A3688C8-DFCE-4CCD-BCF0-5FB239E5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F92716-256C-436A-A742-9A34B70FBE59}"/>
              </a:ext>
            </a:extLst>
          </p:cNvPr>
          <p:cNvSpPr>
            <a:spLocks noGrp="1"/>
          </p:cNvSpPr>
          <p:nvPr>
            <p:ph type="ctrTitle"/>
          </p:nvPr>
        </p:nvSpPr>
        <p:spPr>
          <a:xfrm>
            <a:off x="1062993" y="1874838"/>
            <a:ext cx="7623810" cy="2387600"/>
          </a:xfrm>
        </p:spPr>
        <p:txBody>
          <a:bodyPr>
            <a:normAutofit/>
          </a:bodyPr>
          <a:lstStyle/>
          <a:p>
            <a:pPr algn="l"/>
            <a:r>
              <a:rPr lang="en-US" sz="8000" b="1" dirty="0">
                <a:solidFill>
                  <a:schemeClr val="tx1">
                    <a:lumMod val="85000"/>
                    <a:lumOff val="15000"/>
                  </a:schemeClr>
                </a:solidFill>
              </a:rPr>
              <a:t>When to refactor?</a:t>
            </a:r>
          </a:p>
        </p:txBody>
      </p:sp>
      <p:cxnSp>
        <p:nvCxnSpPr>
          <p:cNvPr id="11" name="Straight Connector 10">
            <a:extLst>
              <a:ext uri="{FF2B5EF4-FFF2-40B4-BE49-F238E27FC236}">
                <a16:creationId xmlns:a16="http://schemas.microsoft.com/office/drawing/2014/main" id="{D598FBE3-48D2-40A2-B7E6-F485834C82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8482FDCF-45F3-40F1-8751-19B7AFB3C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100583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C8246271-74B9-4B5C-9E26-388E10C23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134100"/>
            <a:ext cx="12191999" cy="723900"/>
          </a:xfrm>
          <a:prstGeom prst="rect">
            <a:avLst/>
          </a:prstGeom>
        </p:spPr>
      </p:pic>
    </p:spTree>
    <p:extLst>
      <p:ext uri="{BB962C8B-B14F-4D97-AF65-F5344CB8AC3E}">
        <p14:creationId xmlns:p14="http://schemas.microsoft.com/office/powerpoint/2010/main" val="2336183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a:extLst>
              <a:ext uri="{FF2B5EF4-FFF2-40B4-BE49-F238E27FC236}">
                <a16:creationId xmlns:a16="http://schemas.microsoft.com/office/drawing/2014/main" id="{8301E167-6512-4ADF-B78B-86DB4892A590}"/>
              </a:ext>
            </a:extLst>
          </p:cNvPr>
          <p:cNvGraphicFramePr/>
          <p:nvPr>
            <p:extLst>
              <p:ext uri="{D42A27DB-BD31-4B8C-83A1-F6EECF244321}">
                <p14:modId xmlns:p14="http://schemas.microsoft.com/office/powerpoint/2010/main" val="3977205614"/>
              </p:ext>
            </p:extLst>
          </p:nvPr>
        </p:nvGraphicFramePr>
        <p:xfrm>
          <a:off x="1524000" y="1285875"/>
          <a:ext cx="9001125" cy="3933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42FA25BB-D037-418E-9E08-34C2B0FAE07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743" y="5493998"/>
            <a:ext cx="10920415" cy="723900"/>
          </a:xfrm>
          <a:prstGeom prst="rect">
            <a:avLst/>
          </a:prstGeom>
        </p:spPr>
      </p:pic>
    </p:spTree>
    <p:extLst>
      <p:ext uri="{BB962C8B-B14F-4D97-AF65-F5344CB8AC3E}">
        <p14:creationId xmlns:p14="http://schemas.microsoft.com/office/powerpoint/2010/main" val="3940394876"/>
      </p:ext>
    </p:extLst>
  </p:cSld>
  <p:clrMapOvr>
    <a:masterClrMapping/>
  </p:clrMapOvr>
</p:sld>
</file>

<file path=ppt/theme/theme1.xml><?xml version="1.0" encoding="utf-8"?>
<a:theme xmlns:a="http://schemas.openxmlformats.org/drawingml/2006/main" name="Temă Office">
  <a:themeElements>
    <a:clrScheme name="Custom 1">
      <a:dk1>
        <a:sysClr val="windowText" lastClr="000000"/>
      </a:dk1>
      <a:lt1>
        <a:sysClr val="window" lastClr="FFFFFF"/>
      </a:lt1>
      <a:dk2>
        <a:srgbClr val="17406D"/>
      </a:dk2>
      <a:lt2>
        <a:srgbClr val="DBEFF9"/>
      </a:lt2>
      <a:accent1>
        <a:srgbClr val="0F6FC6"/>
      </a:accent1>
      <a:accent2>
        <a:srgbClr val="009DD9"/>
      </a:accent2>
      <a:accent3>
        <a:srgbClr val="4FCEFF"/>
      </a:accent3>
      <a:accent4>
        <a:srgbClr val="89DEFF"/>
      </a:accent4>
      <a:accent5>
        <a:srgbClr val="90C6F6"/>
      </a:accent5>
      <a:accent6>
        <a:srgbClr val="2190C8"/>
      </a:accent6>
      <a:hlink>
        <a:srgbClr val="009DD9"/>
      </a:hlink>
      <a:folHlink>
        <a:srgbClr val="89DE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1367</Words>
  <Application>Microsoft Office PowerPoint</Application>
  <PresentationFormat>Widescreen</PresentationFormat>
  <Paragraphs>134</Paragraphs>
  <Slides>33</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Temă Office</vt:lpstr>
      <vt:lpstr>PowerPoint Presentation</vt:lpstr>
      <vt:lpstr>The codes that I produce will always be my best work. I will not knowingly allow code that is defective, either in behavior or structure to accumulate.</vt:lpstr>
      <vt:lpstr>I will fearlessly and relentlessly improve my creations at every opportunity. I will never degrade them.</vt:lpstr>
      <vt:lpstr>Technical Debt </vt:lpstr>
      <vt:lpstr>PowerPoint Presentation</vt:lpstr>
      <vt:lpstr>Maintainability Index Cyclomatic Complexity Depth of Inheritance Class Coupling Lines of Code</vt:lpstr>
      <vt:lpstr>the refactoring effort needed to add a feature non-invasively</vt:lpstr>
      <vt:lpstr>When to refactor?</vt:lpstr>
      <vt:lpstr>PowerPoint Presentation</vt:lpstr>
      <vt:lpstr>Wasteful rework?</vt:lpstr>
      <vt:lpstr>Design Stamina Hypothesis</vt:lpstr>
      <vt:lpstr>Bad Smells in Code by Kent Beck and Martin Fowler </vt:lpstr>
      <vt:lpstr>COMMENTS </vt:lpstr>
      <vt:lpstr>MYSTERIOUS NAME </vt:lpstr>
      <vt:lpstr>DUPLICATED CODE</vt:lpstr>
      <vt:lpstr>LONG FUNCTION</vt:lpstr>
      <vt:lpstr>LONG PARAMETER LIST</vt:lpstr>
      <vt:lpstr>GLOBAL DATA </vt:lpstr>
      <vt:lpstr>DIVERGENT CHANGE</vt:lpstr>
      <vt:lpstr>FEATURE ENVY</vt:lpstr>
      <vt:lpstr>DATA CLUMPS </vt:lpstr>
      <vt:lpstr>REPEATED SWITCHES</vt:lpstr>
      <vt:lpstr>LARGE CLASS</vt:lpstr>
      <vt:lpstr>DATA CLASS</vt:lpstr>
      <vt:lpstr>Simplifying Conditional Logic</vt:lpstr>
      <vt:lpstr>Decompose Conditional</vt:lpstr>
      <vt:lpstr>Consolidate Conditional Expression</vt:lpstr>
      <vt:lpstr>Replace Nested Conditional with Guard Clauses</vt:lpstr>
      <vt:lpstr>Replace Conditional with Polymorphism</vt:lpstr>
      <vt:lpstr>Introduce Special Case</vt:lpstr>
      <vt:lpstr>Introduce Assertion</vt:lpstr>
      <vt:lpstr>Annex: git cheat sheet</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Gabriela Fischmann</dc:creator>
  <cp:lastModifiedBy>Gabriela Fischmann</cp:lastModifiedBy>
  <cp:revision>7</cp:revision>
  <dcterms:created xsi:type="dcterms:W3CDTF">2019-05-07T20:19:33Z</dcterms:created>
  <dcterms:modified xsi:type="dcterms:W3CDTF">2019-05-07T20:27:46Z</dcterms:modified>
</cp:coreProperties>
</file>