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A8C55B-A30D-4CA9-9FE6-979FE27E56C0}" type="datetimeFigureOut">
              <a:rPr lang="en-US" smtClean="0"/>
              <a:pPr/>
              <a:t>5/23/2015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B270-BAD9-48A7-802D-C1A5588B87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B270-BAD9-48A7-802D-C1A5588B87E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5/23/2015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5/23/2015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2">
            <a:schemeClr val="accent1"/>
          </a:fillRef>
          <a:effectRef idx="1">
            <a:schemeClr val="accent1"/>
          </a:effectRef>
          <a:fontRef idx="minor">
            <a:schemeClr val="dk1"/>
          </a:fontRef>
        </p:style>
        <p:txBody>
          <a:bodyPr/>
          <a:lstStyle/>
          <a:p>
            <a:r>
              <a:rPr lang="en-US" b="1" dirty="0" smtClean="0"/>
              <a:t>INTRODUCTION TO</a:t>
            </a:r>
            <a:endParaRPr lang="en-US" b="1" dirty="0"/>
          </a:p>
        </p:txBody>
      </p:sp>
      <p:sp>
        <p:nvSpPr>
          <p:cNvPr id="3" name="Subtitle 2"/>
          <p:cNvSpPr>
            <a:spLocks noGrp="1"/>
          </p:cNvSpPr>
          <p:nvPr>
            <p:ph type="subTitle" idx="1"/>
          </p:nvPr>
        </p:nvSpPr>
        <p:spPr/>
        <p:txBody>
          <a:bodyPr/>
          <a:lstStyle/>
          <a:p>
            <a:r>
              <a:rPr lang="en-US" b="1" dirty="0" smtClean="0">
                <a:solidFill>
                  <a:schemeClr val="tx1"/>
                </a:solidFill>
              </a:rPr>
              <a:t>12 VOLT DC TO 220VOLT AC INVERTER</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CAPACITOR</a:t>
            </a:r>
            <a:endParaRPr lang="en-US" sz="3200" b="1"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sz="1600" dirty="0" smtClean="0"/>
              <a:t>       A </a:t>
            </a:r>
            <a:r>
              <a:rPr lang="en-US" sz="1600" b="1" dirty="0" smtClean="0"/>
              <a:t>capacitor</a:t>
            </a:r>
            <a:r>
              <a:rPr lang="en-US" sz="1600" dirty="0" smtClean="0"/>
              <a:t> (originally known as a </a:t>
            </a:r>
            <a:r>
              <a:rPr lang="en-US" sz="1600" b="1" dirty="0" smtClean="0"/>
              <a:t>condenser</a:t>
            </a:r>
            <a:r>
              <a:rPr lang="en-US" sz="1600" dirty="0" smtClean="0"/>
              <a:t>) is a passive two-terminal electrical component used to store energy electrostatically in an electric field. The forms of practical capacitors vary widely, but all contain at least two electrical conductors (plates) separated by a dielectric (</a:t>
            </a:r>
            <a:r>
              <a:rPr lang="en-US" sz="1600" dirty="0" err="1" smtClean="0"/>
              <a:t>i.E.</a:t>
            </a:r>
            <a:r>
              <a:rPr lang="en-US" sz="1600" dirty="0" smtClean="0"/>
              <a:t> Insulator). The conductors can be thin films, foils or sintered beads of metal or conductive electrolyte, etc. The nonconducting dielectric acts to increase the capacitor's charge capacity. A dielectric can be glass, ceramic, plastic film, air, vacuum, paper, mica, oxide layer etc. Capacitors are widely used as parts of electrical circuits in many common electrical devices. Unlike a resistor, an ideal capacitor does not dissipate energy. Instead, a capacitor stores energy in the form of an electrostatic field between its plates.</a:t>
            </a:r>
          </a:p>
          <a:p>
            <a:pPr>
              <a:buNone/>
            </a:pPr>
            <a:r>
              <a:rPr lang="en-US" sz="1600" dirty="0" smtClean="0"/>
              <a:t>        When there is a potential difference across the conductors ( When a capacitor is attached across a battery), an electric field develops across the dielectric, causing positive charge +</a:t>
            </a:r>
            <a:r>
              <a:rPr lang="en-US" sz="1600" i="1" dirty="0" smtClean="0"/>
              <a:t>Q</a:t>
            </a:r>
            <a:r>
              <a:rPr lang="en-US" sz="1600" dirty="0" smtClean="0"/>
              <a:t> to collect on one plate and negative charge −</a:t>
            </a:r>
            <a:r>
              <a:rPr lang="en-US" sz="1600" i="1" dirty="0" err="1" smtClean="0"/>
              <a:t>q</a:t>
            </a:r>
            <a:r>
              <a:rPr lang="en-US" sz="1600" dirty="0" err="1" smtClean="0"/>
              <a:t>to</a:t>
            </a:r>
            <a:r>
              <a:rPr lang="en-US" sz="1600" dirty="0" smtClean="0"/>
              <a:t> collect on the other plate. If a battery has been attached to a capacitor for a sufficient amount of time, no current can flow through the capacitor. However, if a time-varying voltage is applied across the leads of the capacitor, displacement current can flow.</a:t>
            </a:r>
          </a:p>
          <a:p>
            <a:endParaRPr lang="en-US" dirty="0"/>
          </a:p>
        </p:txBody>
      </p:sp>
      <p:pic>
        <p:nvPicPr>
          <p:cNvPr id="2050" name="Picture 2" descr="C:\Users\pc\Desktop\capacitor.jpg"/>
          <p:cNvPicPr>
            <a:picLocks noChangeAspect="1" noChangeArrowheads="1"/>
          </p:cNvPicPr>
          <p:nvPr/>
        </p:nvPicPr>
        <p:blipFill>
          <a:blip r:embed="rId2"/>
          <a:srcRect/>
          <a:stretch>
            <a:fillRect/>
          </a:stretch>
        </p:blipFill>
        <p:spPr bwMode="auto">
          <a:xfrm rot="5400000">
            <a:off x="3619500" y="4457700"/>
            <a:ext cx="2286000" cy="2514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2800" b="1" dirty="0" smtClean="0"/>
              <a:t>PRACTICLE APPLICATION</a:t>
            </a:r>
            <a:endParaRPr lang="en-US" b="1" dirty="0"/>
          </a:p>
        </p:txBody>
      </p:sp>
      <p:sp>
        <p:nvSpPr>
          <p:cNvPr id="3" name="Content Placeholder 2"/>
          <p:cNvSpPr>
            <a:spLocks noGrp="1"/>
          </p:cNvSpPr>
          <p:nvPr>
            <p:ph idx="1"/>
          </p:nvPr>
        </p:nvSpPr>
        <p:spPr>
          <a:xfrm>
            <a:off x="457200" y="838200"/>
            <a:ext cx="8229600" cy="5287963"/>
          </a:xfrm>
        </p:spPr>
        <p:txBody>
          <a:bodyPr/>
          <a:lstStyle/>
          <a:p>
            <a:pPr>
              <a:buFont typeface="Wingdings" pitchFamily="2" charset="2"/>
              <a:buChar char="Ø"/>
            </a:pPr>
            <a:endParaRPr lang="en-US" sz="2400" dirty="0" smtClean="0"/>
          </a:p>
          <a:p>
            <a:pPr>
              <a:buFont typeface="Wingdings" pitchFamily="2" charset="2"/>
              <a:buChar char="Ø"/>
            </a:pPr>
            <a:r>
              <a:rPr lang="en-US" sz="2400" dirty="0" smtClean="0"/>
              <a:t>DC power source usage</a:t>
            </a:r>
          </a:p>
          <a:p>
            <a:pPr>
              <a:buFont typeface="Wingdings" pitchFamily="2" charset="2"/>
              <a:buChar char="Ø"/>
            </a:pPr>
            <a:r>
              <a:rPr lang="en-US" sz="2400" dirty="0" smtClean="0"/>
              <a:t>Uninterruptible power supplies</a:t>
            </a:r>
          </a:p>
          <a:p>
            <a:pPr>
              <a:buFont typeface="Wingdings" pitchFamily="2" charset="2"/>
              <a:buChar char="Ø"/>
            </a:pPr>
            <a:r>
              <a:rPr lang="en-US" sz="2400" dirty="0" smtClean="0"/>
              <a:t>HVDC power transmission</a:t>
            </a:r>
          </a:p>
          <a:p>
            <a:pPr>
              <a:buFont typeface="Wingdings" pitchFamily="2" charset="2"/>
              <a:buChar char="Ø"/>
            </a:pPr>
            <a:r>
              <a:rPr lang="en-US" sz="2400" dirty="0" smtClean="0"/>
              <a:t>Electroshock weapons</a:t>
            </a:r>
          </a:p>
          <a:p>
            <a:pPr>
              <a:buNone/>
            </a:pPr>
            <a:endParaRPr lang="en-US" sz="2400" dirty="0" smtClean="0"/>
          </a:p>
          <a:p>
            <a:pPr>
              <a:buFont typeface="Wingdings" pitchFamily="2" charset="2"/>
              <a:buChar char="Ø"/>
            </a:pPr>
            <a:endParaRPr lang="en-US" sz="24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400" b="1" dirty="0" smtClean="0"/>
          </a:p>
          <a:p>
            <a:pPr algn="ctr">
              <a:buNone/>
            </a:pPr>
            <a:endParaRPr lang="en-US" sz="4400" b="1" dirty="0" smtClean="0"/>
          </a:p>
          <a:p>
            <a:pPr algn="ctr">
              <a:buNone/>
            </a:pPr>
            <a:r>
              <a:rPr lang="en-US" sz="9600" b="1" dirty="0" smtClean="0">
                <a:solidFill>
                  <a:schemeClr val="tx2">
                    <a:lumMod val="60000"/>
                    <a:lumOff val="40000"/>
                  </a:schemeClr>
                </a:solidFill>
              </a:rPr>
              <a:t>THANK YOU</a:t>
            </a:r>
            <a:endParaRPr lang="en-US" sz="9600" b="1"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a:bodyPr>
          <a:lstStyle/>
          <a:p>
            <a:r>
              <a:rPr lang="en-US" sz="3600" b="1" dirty="0" smtClean="0"/>
              <a:t>Schematic of the DC to AC Inverter Circuit</a:t>
            </a:r>
            <a:endParaRPr lang="en-US" sz="3600" dirty="0"/>
          </a:p>
        </p:txBody>
      </p:sp>
      <p:pic>
        <p:nvPicPr>
          <p:cNvPr id="4" name="Content Placeholder 3" descr="9sHIDq8XcTPv1iz6fyv6saoO-iGMjk74e3iwJIoYSGF-bJR_8fuDlUZ7K8_CHSOUXtpP0dzootNVOIhgBZX55aXdg66hP0Fek6Z-N4FBDa0WBb4Mx-dB2umGQdKLl-3YYcxMqKP2XBt6Z5bduw=w514-h286-nc.jpg"/>
          <p:cNvPicPr>
            <a:picLocks noGrp="1" noChangeAspect="1"/>
          </p:cNvPicPr>
          <p:nvPr>
            <p:ph idx="1"/>
          </p:nvPr>
        </p:nvPicPr>
        <p:blipFill>
          <a:blip r:embed="rId2"/>
          <a:stretch>
            <a:fillRect/>
          </a:stretch>
        </p:blipFill>
        <p:spPr>
          <a:xfrm>
            <a:off x="838200" y="2133600"/>
            <a:ext cx="7315199" cy="41148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USED COMPONENT</a:t>
            </a:r>
            <a:endParaRPr lang="en-US" sz="4000" b="1" dirty="0"/>
          </a:p>
        </p:txBody>
      </p:sp>
      <p:sp>
        <p:nvSpPr>
          <p:cNvPr id="3" name="Content Placeholder 2"/>
          <p:cNvSpPr>
            <a:spLocks noGrp="1"/>
          </p:cNvSpPr>
          <p:nvPr>
            <p:ph idx="1"/>
          </p:nvPr>
        </p:nvSpPr>
        <p:spPr/>
        <p:txBody>
          <a:bodyPr/>
          <a:lstStyle/>
          <a:p>
            <a:pPr marL="514350" indent="-514350">
              <a:buFont typeface="+mj-lt"/>
              <a:buAutoNum type="arabicPeriod"/>
            </a:pPr>
            <a:endParaRPr lang="en-US" sz="2400" dirty="0" smtClean="0"/>
          </a:p>
          <a:p>
            <a:pPr marL="514350" indent="-514350">
              <a:buFont typeface="+mj-lt"/>
              <a:buAutoNum type="arabicPeriod"/>
            </a:pPr>
            <a:r>
              <a:rPr lang="en-US" sz="2400" dirty="0" smtClean="0"/>
              <a:t>IC 4047.</a:t>
            </a:r>
          </a:p>
          <a:p>
            <a:pPr marL="514350" indent="-514350">
              <a:buFont typeface="+mj-lt"/>
              <a:buAutoNum type="arabicPeriod"/>
            </a:pPr>
            <a:r>
              <a:rPr lang="en-US" sz="2400" dirty="0" smtClean="0"/>
              <a:t>IRF44 MOSFET .</a:t>
            </a:r>
          </a:p>
          <a:p>
            <a:pPr marL="514350" indent="-514350">
              <a:buFont typeface="+mj-lt"/>
              <a:buAutoNum type="arabicPeriod"/>
            </a:pPr>
            <a:r>
              <a:rPr lang="en-US" sz="2400" dirty="0" smtClean="0"/>
              <a:t>12 VOLT 1 AMP TRANSFORMMER.</a:t>
            </a:r>
          </a:p>
          <a:p>
            <a:pPr marL="514350" indent="-514350">
              <a:buFont typeface="+mj-lt"/>
              <a:buAutoNum type="arabicPeriod"/>
            </a:pPr>
            <a:r>
              <a:rPr lang="en-US" sz="2400" dirty="0" smtClean="0"/>
              <a:t>100R 0.5 WATT RESISTOR .</a:t>
            </a:r>
          </a:p>
          <a:p>
            <a:pPr marL="514350" indent="-514350">
              <a:buFont typeface="+mj-lt"/>
              <a:buAutoNum type="arabicPeriod"/>
            </a:pPr>
            <a:r>
              <a:rPr lang="en-US" sz="2400" dirty="0" smtClean="0"/>
              <a:t>22K VARIABLE RESISTOR.</a:t>
            </a:r>
          </a:p>
          <a:p>
            <a:pPr marL="514350" indent="-514350">
              <a:buFont typeface="+mj-lt"/>
              <a:buAutoNum type="arabicPeriod"/>
            </a:pPr>
            <a:r>
              <a:rPr lang="en-US" sz="2400" dirty="0" smtClean="0"/>
              <a:t>0.22 UF CAPACITOR.</a:t>
            </a:r>
          </a:p>
          <a:p>
            <a:pPr marL="514350" indent="-514350">
              <a:buFont typeface="+mj-lt"/>
              <a:buAutoNum type="arabicPeriod"/>
            </a:pPr>
            <a:endParaRPr lang="en-US" sz="2400" dirty="0" smtClean="0"/>
          </a:p>
          <a:p>
            <a:pPr marL="514350" indent="-514350">
              <a:buFont typeface="+mj-lt"/>
              <a:buAutoNum type="arabicPeriod"/>
            </a:pPr>
            <a:endParaRPr lang="en-US" sz="2400"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normAutofit/>
          </a:bodyPr>
          <a:lstStyle/>
          <a:p>
            <a:endParaRPr lang="en-US" sz="1800" dirty="0" smtClean="0"/>
          </a:p>
          <a:p>
            <a:r>
              <a:rPr lang="en-US" sz="2000" dirty="0" smtClean="0"/>
              <a:t>This is a quite simple dc to ac inverter that provides 220VAC when a 12VDC power source is provided. It can be used to power very light loads like night lamps and cordless telephones, but can be modified into a powerful inverter by adding more mosfets. It uses 2 power irfz44 mosfets for driving the output power and the 4047 ic as an astable multivibrator operating at a frequency of around 50 HZ.</a:t>
            </a:r>
            <a:r>
              <a:rPr lang="en-US" sz="3600" dirty="0" smtClean="0"/>
              <a:t/>
            </a:r>
            <a:br>
              <a:rPr lang="en-US" sz="3600" dirty="0" smtClean="0"/>
            </a:br>
            <a:endParaRPr lang="en-US" sz="3600" dirty="0" smtClean="0"/>
          </a:p>
          <a:p>
            <a:r>
              <a:rPr lang="en-US" sz="2000" dirty="0" smtClean="0"/>
              <a:t>The 10 and 11 pin outputs of the IC directly drive power MOSFETS that are used in push-pull configuration. The output transformer has a 9V-0-9V, 2 amps on the secondary and 230V on the primary. Use suitable heat-sinks for mosfets.</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COMPONENTG DESCRIPTION</a:t>
            </a:r>
            <a:endParaRPr lang="en-US" sz="3200" dirty="0"/>
          </a:p>
        </p:txBody>
      </p:sp>
      <p:sp>
        <p:nvSpPr>
          <p:cNvPr id="3" name="Content Placeholder 2"/>
          <p:cNvSpPr>
            <a:spLocks noGrp="1"/>
          </p:cNvSpPr>
          <p:nvPr>
            <p:ph idx="1"/>
          </p:nvPr>
        </p:nvSpPr>
        <p:spPr/>
        <p:txBody>
          <a:bodyPr>
            <a:normAutofit/>
          </a:bodyPr>
          <a:lstStyle/>
          <a:p>
            <a:pPr>
              <a:buNone/>
            </a:pPr>
            <a:r>
              <a:rPr lang="en-US" sz="2000" b="1" dirty="0" smtClean="0"/>
              <a:t>1</a:t>
            </a:r>
            <a:r>
              <a:rPr lang="en-US" sz="2000" dirty="0" smtClean="0"/>
              <a:t>- IC 4047 </a:t>
            </a:r>
            <a:r>
              <a:rPr lang="en-US" sz="1600" dirty="0" smtClean="0"/>
              <a:t>(</a:t>
            </a:r>
            <a:r>
              <a:rPr lang="en-US" sz="1800" b="1" dirty="0" smtClean="0"/>
              <a:t>low power monostable /astable multivibrator</a:t>
            </a:r>
            <a:r>
              <a:rPr lang="en-US" sz="2000" dirty="0" smtClean="0"/>
              <a:t>)</a:t>
            </a:r>
          </a:p>
          <a:p>
            <a:pPr>
              <a:buNone/>
            </a:pPr>
            <a:r>
              <a:rPr lang="en-US" sz="1800" dirty="0" smtClean="0"/>
              <a:t>The CD4047B is capable of operating in either the Monostable or astable   mode.</a:t>
            </a:r>
          </a:p>
          <a:p>
            <a:pPr>
              <a:buNone/>
            </a:pPr>
            <a:r>
              <a:rPr lang="en-US" sz="1800" dirty="0" smtClean="0"/>
              <a:t> It requires an external capacitor  (Between pins 1 and 3) and an external resistor </a:t>
            </a:r>
          </a:p>
          <a:p>
            <a:pPr>
              <a:buNone/>
            </a:pPr>
            <a:r>
              <a:rPr lang="en-US" sz="1800" dirty="0" smtClean="0"/>
              <a:t>(Between pins 2 and 3) to determine the output pulse width In the monostable</a:t>
            </a:r>
          </a:p>
          <a:p>
            <a:pPr>
              <a:buNone/>
            </a:pPr>
            <a:r>
              <a:rPr lang="en-US" sz="1800" dirty="0" smtClean="0"/>
              <a:t> mode, and the output frequency in the Astable mode.</a:t>
            </a:r>
          </a:p>
          <a:p>
            <a:pPr>
              <a:buNone/>
            </a:pPr>
            <a:r>
              <a:rPr lang="en-US" sz="1800" b="1" dirty="0" smtClean="0"/>
              <a:t>FEATURES</a:t>
            </a:r>
          </a:p>
          <a:p>
            <a:pPr>
              <a:buFont typeface="+mj-lt"/>
              <a:buAutoNum type="arabicPeriod"/>
            </a:pPr>
            <a:r>
              <a:rPr lang="en-US" sz="1800" dirty="0" smtClean="0"/>
              <a:t>Wide supply voltage range 3volt to 15 volt.</a:t>
            </a:r>
          </a:p>
          <a:p>
            <a:pPr>
              <a:buFont typeface="+mj-lt"/>
              <a:buAutoNum type="arabicPeriod"/>
            </a:pPr>
            <a:r>
              <a:rPr lang="en-US" sz="1800" dirty="0" smtClean="0"/>
              <a:t>High noise immunity 0.45VDD.</a:t>
            </a:r>
          </a:p>
          <a:p>
            <a:pPr>
              <a:buFont typeface="+mj-lt"/>
              <a:buAutoNum type="arabicPeriod"/>
            </a:pPr>
            <a:r>
              <a:rPr lang="en-US" sz="1800" dirty="0" smtClean="0"/>
              <a:t>Low power TTL compatibility.</a:t>
            </a:r>
          </a:p>
          <a:p>
            <a:pPr>
              <a:buFont typeface="+mj-lt"/>
              <a:buAutoNum type="arabicPeriod"/>
            </a:pPr>
            <a:r>
              <a:rPr lang="en-US" sz="1800" dirty="0" smtClean="0"/>
              <a:t>Low power consumption.</a:t>
            </a:r>
          </a:p>
          <a:p>
            <a:pPr>
              <a:buFont typeface="+mj-lt"/>
              <a:buAutoNum type="arabicPeriod"/>
            </a:pPr>
            <a:r>
              <a:rPr lang="en-US" sz="1800" dirty="0" smtClean="0"/>
              <a:t>Monostable or Astable operation.</a:t>
            </a:r>
          </a:p>
          <a:p>
            <a:pPr>
              <a:buFont typeface="+mj-lt"/>
              <a:buAutoNum type="arabicPeriod"/>
            </a:pPr>
            <a:endParaRPr lang="en-US" sz="1800" dirty="0" smtClean="0"/>
          </a:p>
          <a:p>
            <a:pPr>
              <a:buFont typeface="+mj-lt"/>
              <a:buAutoNum type="arabicPeriod"/>
            </a:pPr>
            <a:endParaRPr lang="en-US" sz="18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IRF44 MOSFET(Power mosfet)</a:t>
            </a:r>
            <a:endParaRPr lang="en-US" sz="3200" dirty="0"/>
          </a:p>
        </p:txBody>
      </p:sp>
      <p:sp>
        <p:nvSpPr>
          <p:cNvPr id="3" name="Content Placeholder 2"/>
          <p:cNvSpPr>
            <a:spLocks noGrp="1"/>
          </p:cNvSpPr>
          <p:nvPr>
            <p:ph idx="1"/>
          </p:nvPr>
        </p:nvSpPr>
        <p:spPr>
          <a:xfrm>
            <a:off x="457200" y="1143000"/>
            <a:ext cx="8229600" cy="4983163"/>
          </a:xfrm>
        </p:spPr>
        <p:txBody>
          <a:bodyPr/>
          <a:lstStyle/>
          <a:p>
            <a:pPr>
              <a:buNone/>
            </a:pPr>
            <a:r>
              <a:rPr lang="en-US" sz="2000" dirty="0" smtClean="0"/>
              <a:t>      Third generation power mosfets from Vishay provide the Designer with the best combination of fast switching, Ruggedized device design, low on-resistance and Cost-effectiveness.</a:t>
            </a:r>
          </a:p>
          <a:p>
            <a:pPr>
              <a:buNone/>
            </a:pPr>
            <a:endParaRPr lang="en-US" sz="2000" dirty="0" smtClean="0"/>
          </a:p>
          <a:p>
            <a:pPr marL="457200" indent="-457200">
              <a:buNone/>
            </a:pPr>
            <a:r>
              <a:rPr lang="en-US" sz="2000" b="1" dirty="0" smtClean="0"/>
              <a:t>       FEATURES</a:t>
            </a:r>
          </a:p>
          <a:p>
            <a:pPr marL="457200" indent="-457200">
              <a:buNone/>
            </a:pPr>
            <a:r>
              <a:rPr lang="en-US" sz="1800" dirty="0" smtClean="0"/>
              <a:t>•     Dynamic dV/</a:t>
            </a:r>
            <a:r>
              <a:rPr lang="en-US" sz="1800" dirty="0" err="1" smtClean="0"/>
              <a:t>dt</a:t>
            </a:r>
            <a:r>
              <a:rPr lang="en-US" sz="1800" dirty="0" smtClean="0"/>
              <a:t> Rating</a:t>
            </a:r>
          </a:p>
          <a:p>
            <a:pPr marL="457200" indent="-457200">
              <a:buNone/>
            </a:pPr>
            <a:r>
              <a:rPr lang="en-US" sz="1800" dirty="0" smtClean="0"/>
              <a:t>•     175 °C Operating Temperature</a:t>
            </a:r>
          </a:p>
          <a:p>
            <a:pPr marL="457200" indent="-457200">
              <a:buNone/>
            </a:pPr>
            <a:r>
              <a:rPr lang="en-US" sz="1800" dirty="0" smtClean="0"/>
              <a:t>•     Fast Switching</a:t>
            </a:r>
          </a:p>
          <a:p>
            <a:pPr marL="457200" indent="-457200">
              <a:buNone/>
            </a:pPr>
            <a:r>
              <a:rPr lang="en-US" sz="1800" dirty="0" smtClean="0"/>
              <a:t>•     Ease of Paralleling</a:t>
            </a:r>
          </a:p>
          <a:p>
            <a:pPr marL="457200" indent="-457200">
              <a:buNone/>
            </a:pPr>
            <a:r>
              <a:rPr lang="en-US" sz="1800" dirty="0" smtClean="0"/>
              <a:t>•    Simple Drive Requirements</a:t>
            </a:r>
          </a:p>
          <a:p>
            <a:pPr marL="457200" indent="-457200">
              <a:buNone/>
            </a:pPr>
            <a:r>
              <a:rPr lang="en-US" sz="1800" dirty="0" smtClean="0"/>
              <a:t>•    Compliant to RoHS Directive 2002/95/EC</a:t>
            </a:r>
          </a:p>
          <a:p>
            <a:pPr>
              <a:buNone/>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TRANSFORMER</a:t>
            </a:r>
            <a:endParaRPr lang="en-US" sz="3200" dirty="0"/>
          </a:p>
        </p:txBody>
      </p:sp>
      <p:pic>
        <p:nvPicPr>
          <p:cNvPr id="4" name="Content Placeholder 3" descr="TRANS.jpg"/>
          <p:cNvPicPr>
            <a:picLocks noGrp="1" noChangeAspect="1"/>
          </p:cNvPicPr>
          <p:nvPr>
            <p:ph idx="1"/>
          </p:nvPr>
        </p:nvPicPr>
        <p:blipFill>
          <a:blip r:embed="rId2"/>
          <a:stretch>
            <a:fillRect/>
          </a:stretch>
        </p:blipFill>
        <p:spPr>
          <a:xfrm>
            <a:off x="2209800" y="1981200"/>
            <a:ext cx="5029200" cy="41148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TRANSFORMER WORKING</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1800" dirty="0" smtClean="0"/>
              <a:t>  1- Transformers are composed of a laminated iron core with one or more windings of wire.  They are called transformers because they transform voltage and current from one level to another.  An alternating current flowing through one coil of wire, the primary, induces a voltage in one or more other coils of wire, the secondary coils.  It is the changing voltage of AC current that induces voltage in the other coils through the changing magnetic field. DC voltage such as from a battery or DC power supply will not work in a transformer.  Only AC makes a transformer work.  The magnetic field flows through the iron core.  The faster the voltage change.</a:t>
            </a:r>
          </a:p>
          <a:p>
            <a:pPr>
              <a:buNone/>
            </a:pPr>
            <a:r>
              <a:rPr lang="en-US" sz="1800" dirty="0" smtClean="0"/>
              <a:t>  2- A transformer can actually be used in reverse and will work fine.  For example, if you have a step up transformer built for transforming 120 volts to 240 volts, you can also use it for a step down transformer by putting 240 volts into the secondary side and you will get 120 volts on the primary side.  Effectively, the secondary becomes the primary and vice versa.</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RESISTOR</a:t>
            </a: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sz="1800" dirty="0" smtClean="0"/>
              <a:t>      A resistor is a passive two-terminal electrical component that implements electrical resistance as a circuit element. Resistors act to reduce current flow, and, at the same time, act to lower voltage levels within circuits. In electronic circuits resistors are used to limit current flow, to adjust signal levels, bias active elements, terminate transmission lines among other uses. High-power resistors that can dissipate many watts of electrical power as heat may be used as part of motor controls, in power distribution systems, or as test loads for generators. Fixed resistors have resistances that only change slightly with temperature, time or operating voltage. Variable resistors can be used to adjust circuit elements (such as a volume control or a lamp dimmer), or as sensing devices for heat, light, humidity, force, or chemical activity</a:t>
            </a:r>
          </a:p>
          <a:p>
            <a:endParaRPr lang="en-US" sz="2400" dirty="0"/>
          </a:p>
        </p:txBody>
      </p:sp>
      <p:pic>
        <p:nvPicPr>
          <p:cNvPr id="1026" name="Picture 2" descr="C:\Users\pc\Desktop\RESISTOR.jpg"/>
          <p:cNvPicPr>
            <a:picLocks noChangeAspect="1" noChangeArrowheads="1"/>
          </p:cNvPicPr>
          <p:nvPr/>
        </p:nvPicPr>
        <p:blipFill>
          <a:blip r:embed="rId2"/>
          <a:srcRect/>
          <a:stretch>
            <a:fillRect/>
          </a:stretch>
        </p:blipFill>
        <p:spPr bwMode="auto">
          <a:xfrm>
            <a:off x="2438400" y="4191000"/>
            <a:ext cx="2857500" cy="1905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TotalTime>
  <Words>259</Words>
  <Application>Microsoft Office PowerPoint</Application>
  <PresentationFormat>On-screen Show (4:3)</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INTRODUCTION TO</vt:lpstr>
      <vt:lpstr>Schematic of the DC to AC Inverter Circuit</vt:lpstr>
      <vt:lpstr>USED COMPONENT</vt:lpstr>
      <vt:lpstr>WORKING</vt:lpstr>
      <vt:lpstr>COMPONENTG DESCRIPTION</vt:lpstr>
      <vt:lpstr>IRF44 MOSFET(Power mosfet)</vt:lpstr>
      <vt:lpstr>TRANSFORMER</vt:lpstr>
      <vt:lpstr>TRANSFORMER WORKING</vt:lpstr>
      <vt:lpstr>RESISTOR</vt:lpstr>
      <vt:lpstr>CAPACITOR</vt:lpstr>
      <vt:lpstr>PRACTICLE APPLICATION</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dc:title>
  <dc:creator>pc</dc:creator>
  <cp:lastModifiedBy>pc</cp:lastModifiedBy>
  <cp:revision>19</cp:revision>
  <dcterms:created xsi:type="dcterms:W3CDTF">2006-08-16T00:00:00Z</dcterms:created>
  <dcterms:modified xsi:type="dcterms:W3CDTF">2015-05-23T12:31:00Z</dcterms:modified>
</cp:coreProperties>
</file>